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3"/>
  </p:sldMasterIdLst>
  <p:notesMasterIdLst>
    <p:notesMasterId r:id="rId5"/>
  </p:notesMasterIdLst>
  <p:handoutMasterIdLst>
    <p:handoutMasterId r:id="rId56"/>
  </p:handoutMasterIdLst>
  <p:sldIdLst>
    <p:sldId id="257" r:id="rId4"/>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5" r:id="rId52"/>
    <p:sldId id="306" r:id="rId53"/>
    <p:sldId id="307" r:id="rId54"/>
    <p:sldId id="304" r:id="rId55"/>
  </p:sldIdLst>
  <p:sldSz cx="9144000" cy="6858000" type="screen4x3"/>
  <p:notesSz cx="7099300" cy="10234295"/>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0909"/>
    <a:srgbClr val="CF6B63"/>
    <a:srgbClr val="E7CCC7"/>
    <a:srgbClr val="FFC1C1"/>
    <a:srgbClr val="EE0000"/>
    <a:srgbClr val="5400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82914" autoAdjust="0"/>
  </p:normalViewPr>
  <p:slideViewPr>
    <p:cSldViewPr showGuides="1">
      <p:cViewPr varScale="1">
        <p:scale>
          <a:sx n="61" d="100"/>
          <a:sy n="61" d="100"/>
        </p:scale>
        <p:origin x="1518" y="54"/>
      </p:cViewPr>
      <p:guideLst>
        <p:guide orient="horz" pos="2341"/>
        <p:guide orient="horz" pos="867"/>
        <p:guide orient="horz" pos="5"/>
        <p:guide orient="horz" pos="3453"/>
        <p:guide pos="476"/>
        <p:guide pos="2880"/>
        <p:guide pos="5420"/>
      </p:guideLst>
    </p:cSldViewPr>
  </p:slideViewPr>
  <p:notesTextViewPr>
    <p:cViewPr>
      <p:scale>
        <a:sx n="3" d="2"/>
        <a:sy n="3" d="2"/>
      </p:scale>
      <p:origin x="0" y="0"/>
    </p:cViewPr>
  </p:notesTextViewPr>
  <p:sorterViewPr>
    <p:cViewPr>
      <p:scale>
        <a:sx n="66" d="100"/>
        <a:sy n="66" d="100"/>
      </p:scale>
      <p:origin x="0" y="3576"/>
    </p:cViewPr>
  </p:sorterViewPr>
  <p:notesViewPr>
    <p:cSldViewPr showGuides="1">
      <p:cViewPr varScale="1">
        <p:scale>
          <a:sx n="61" d="100"/>
          <a:sy n="61" d="100"/>
        </p:scale>
        <p:origin x="2418" y="66"/>
      </p:cViewPr>
      <p:guideLst>
        <p:guide orient="horz" pos="3223"/>
        <p:guide orient="horz" pos="479"/>
        <p:guide pos="2440"/>
        <p:guide pos="444"/>
        <p:guide pos="4028"/>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0" Type="http://schemas.openxmlformats.org/officeDocument/2006/relationships/commentAuthors" Target="commentAuthors.xml"/><Relationship Id="rId6" Type="http://schemas.openxmlformats.org/officeDocument/2006/relationships/slide" Target="slides/slide2.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6791" tIns="48396" rIns="96791" bIns="48396" numCol="1" anchor="t"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6791" tIns="48396" rIns="96791" bIns="48396" numCol="1" anchor="t"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ln>
          <a:effectLst/>
        </p:spPr>
        <p:txBody>
          <a:bodyPr vert="horz" wrap="square" lIns="96791" tIns="48396" rIns="96791" bIns="48396" numCol="1" anchor="b"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ln>
          <a:effectLst/>
        </p:spPr>
        <p:txBody>
          <a:bodyPr vert="horz" wrap="square" lIns="96791" tIns="48396" rIns="96791" bIns="48396" numCol="1" anchor="b"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fld id="{DFB0E886-5559-4133-9D2D-4B2631545D0E}"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ln>
        </p:spPr>
      </p:sp>
      <p:sp>
        <p:nvSpPr>
          <p:cNvPr id="14341" name="Rectangle 5"/>
          <p:cNvSpPr>
            <a:spLocks noGrp="1" noChangeArrowheads="1"/>
          </p:cNvSpPr>
          <p:nvPr>
            <p:ph type="body" sz="quarter" idx="3"/>
          </p:nvPr>
        </p:nvSpPr>
        <p:spPr bwMode="auto">
          <a:xfrm>
            <a:off x="701675" y="4860925"/>
            <a:ext cx="5676900" cy="4605338"/>
          </a:xfrm>
          <a:prstGeom prst="rect">
            <a:avLst/>
          </a:prstGeom>
          <a:noFill/>
          <a:ln w="9525">
            <a:noFill/>
            <a:miter lim="800000"/>
          </a:ln>
          <a:effectLst/>
        </p:spPr>
        <p:txBody>
          <a:bodyPr vert="horz" wrap="square" lIns="96791" tIns="48396" rIns="96791" bIns="48396" numCol="1" anchor="t" anchorCtr="0" compatLnSpc="1"/>
          <a:lstStyle/>
          <a:p>
            <a:pPr lvl="0"/>
            <a:r>
              <a:rPr lang="en-US" altLang="zh-CN" noProof="0" dirty="0" smtClean="0"/>
              <a:t>Click here to add content</a:t>
            </a:r>
            <a:endParaRPr lang="en-US" altLang="zh-CN" noProof="0" dirty="0" smtClean="0"/>
          </a:p>
          <a:p>
            <a:pPr lvl="1"/>
            <a:r>
              <a:rPr lang="en-US" altLang="zh-CN" noProof="0" dirty="0" smtClean="0"/>
              <a:t>Click here to add content</a:t>
            </a:r>
            <a:endParaRPr lang="en-US" altLang="zh-CN" noProof="0" dirty="0" smtClean="0"/>
          </a:p>
          <a:p>
            <a:pPr lvl="2"/>
            <a:r>
              <a:rPr lang="en-US" altLang="zh-CN" noProof="0" dirty="0" smtClean="0"/>
              <a:t>Click here to add content</a:t>
            </a:r>
            <a:endParaRPr lang="en-US" altLang="zh-CN" noProof="0" dirty="0" smtClean="0"/>
          </a:p>
        </p:txBody>
      </p:sp>
    </p:spTree>
  </p:cSld>
  <p:clrMap bg1="lt1" tx1="dk1" bg2="lt2" tx2="dk2" accent1="accent1" accent2="accent2" accent3="accent3" accent4="accent4" accent5="accent5" accent6="accent6" hlink="hlink" folHlink="folHlink"/>
  <p:hf dt="0"/>
  <p:notes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anose="02010600040101010101"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anose="02010600040101010101"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anose="02010600040101010101"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4" Type="http://schemas.openxmlformats.org/officeDocument/2006/relationships/hyperlink" Target="http://baike.baidu.com/view/532770.htm" TargetMode="External"/><Relationship Id="rId3" Type="http://schemas.openxmlformats.org/officeDocument/2006/relationships/hyperlink" Target="http://baike.baidu.com/view/2062419.htm" TargetMode="Externa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xfrm>
            <a:off x="992188" y="768350"/>
            <a:ext cx="5114925" cy="3836988"/>
          </a:xfrm>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5000"/>
              </a:lnSpc>
            </a:pPr>
            <a:r>
              <a:rPr lang="zh-CN" altLang="en-US" sz="1000" dirty="0">
                <a:latin typeface="FrutigerNext LT Regular"/>
              </a:rPr>
              <a:t>系统运行记录仪</a:t>
            </a:r>
            <a:r>
              <a:rPr lang="en-US" altLang="zh-CN" sz="1000" dirty="0">
                <a:latin typeface="FrutigerNext LT Regular"/>
              </a:rPr>
              <a:t>&amp;</a:t>
            </a:r>
            <a:r>
              <a:rPr lang="zh-CN" altLang="en-US" sz="1000" dirty="0">
                <a:latin typeface="FrutigerNext LT Regular"/>
              </a:rPr>
              <a:t>精细化探针</a:t>
            </a:r>
            <a:endParaRPr lang="zh-CN" altLang="en-US" sz="1000" dirty="0">
              <a:latin typeface="FrutigerNext LT Regular"/>
            </a:endParaRPr>
          </a:p>
          <a:p>
            <a:pPr lvl="1">
              <a:lnSpc>
                <a:spcPct val="105000"/>
              </a:lnSpc>
            </a:pPr>
            <a:r>
              <a:rPr lang="zh-CN" altLang="en-US" sz="1000" dirty="0">
                <a:latin typeface="FrutigerNext LT Regular"/>
              </a:rPr>
              <a:t>通过在每个被检测的节点包括定制化的虚拟机上运行探针程序，</a:t>
            </a:r>
            <a:r>
              <a:rPr lang="en-US" altLang="zh-CN" sz="1000" dirty="0">
                <a:latin typeface="FrutigerNext LT Regular"/>
              </a:rPr>
              <a:t>OM</a:t>
            </a:r>
            <a:r>
              <a:rPr lang="zh-CN" altLang="en-US" sz="1000" dirty="0">
                <a:latin typeface="FrutigerNext LT Regular"/>
              </a:rPr>
              <a:t>系统可以收集被检测节点或者虚拟机的核心指标如</a:t>
            </a:r>
            <a:r>
              <a:rPr lang="en-US" altLang="zh-CN" sz="1000" dirty="0">
                <a:latin typeface="FrutigerNext LT Regular"/>
              </a:rPr>
              <a:t>CPU</a:t>
            </a:r>
            <a:r>
              <a:rPr lang="zh-CN" altLang="en-US" sz="1000" dirty="0">
                <a:latin typeface="FrutigerNext LT Regular"/>
              </a:rPr>
              <a:t>使用情况、基础网络流量和内存数据等，检测到诸如进程崩溃、管理和存储链路异常，节点宕机、系统资源过载等各种异常，使系统具备完善的故障检测</a:t>
            </a:r>
            <a:r>
              <a:rPr lang="zh-CN" altLang="en-US" sz="1000" dirty="0" smtClean="0">
                <a:latin typeface="FrutigerNext LT Regular"/>
              </a:rPr>
              <a:t>能力</a:t>
            </a:r>
            <a:endParaRPr lang="zh-CN" altLang="en-US" sz="1000" dirty="0">
              <a:latin typeface="FrutigerNext LT Regular"/>
            </a:endParaRPr>
          </a:p>
          <a:p>
            <a:pPr>
              <a:lnSpc>
                <a:spcPct val="105000"/>
              </a:lnSpc>
            </a:pPr>
            <a:r>
              <a:rPr lang="zh-CN" altLang="en-US" sz="1000" dirty="0">
                <a:latin typeface="FrutigerNext LT Regular"/>
              </a:rPr>
              <a:t>故障预防工具</a:t>
            </a:r>
            <a:endParaRPr lang="zh-CN" altLang="en-US" sz="1000" dirty="0">
              <a:latin typeface="FrutigerNext LT Regular"/>
            </a:endParaRPr>
          </a:p>
          <a:p>
            <a:pPr lvl="1">
              <a:lnSpc>
                <a:spcPct val="105000"/>
              </a:lnSpc>
            </a:pPr>
            <a:r>
              <a:rPr lang="zh-CN" altLang="en-US" sz="1000" dirty="0">
                <a:latin typeface="FrutigerNext LT Regular"/>
              </a:rPr>
              <a:t>华为</a:t>
            </a:r>
            <a:r>
              <a:rPr lang="en-US" altLang="zh-CN" sz="1000" dirty="0">
                <a:latin typeface="FrutigerNext LT Regular"/>
              </a:rPr>
              <a:t>FusionSphere</a:t>
            </a:r>
            <a:r>
              <a:rPr lang="zh-CN" altLang="en-US" sz="1000" dirty="0">
                <a:latin typeface="FrutigerNext LT Regular"/>
              </a:rPr>
              <a:t>解决方案提供了健康检查工具，为技术支持工程师和维护工程师提供的一套日常检查工具，并能输出各部件健康检查报告，方便技术支持工程师和维护工程师快速了解系统的健康状况。通过检查系统当前信息和运行状态，反映系统健康或亚健康状态，在开局、巡检、升级等维护场景中</a:t>
            </a:r>
            <a:r>
              <a:rPr lang="zh-CN" altLang="en-US" sz="1000" dirty="0" smtClean="0">
                <a:latin typeface="FrutigerNext LT Regular"/>
              </a:rPr>
              <a:t>使用</a:t>
            </a:r>
            <a:endParaRPr lang="en-US" altLang="zh-CN" sz="1000" dirty="0">
              <a:latin typeface="FrutigerNext LT Regular"/>
            </a:endParaRPr>
          </a:p>
        </p:txBody>
      </p:sp>
      <p:sp>
        <p:nvSpPr>
          <p:cNvPr id="28676"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15B0F6D8-31D2-40D4-9B76-C82BAE0F1FD2}" type="slidenum">
              <a:rPr lang="zh-CN" altLang="en-US" sz="1000">
                <a:ea typeface="宋体" panose="02010600030101010101" pitchFamily="2" charset="-122"/>
              </a:rPr>
            </a:fld>
            <a:endParaRPr lang="en-US" altLang="zh-CN" sz="1000" dirty="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992188" y="768350"/>
            <a:ext cx="5114925" cy="3836988"/>
          </a:xfrm>
        </p:spPr>
      </p:sp>
      <p:sp>
        <p:nvSpPr>
          <p:cNvPr id="307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0724"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463F8D61-4D5E-42D5-BB25-29169244C268}" type="slidenum">
              <a:rPr lang="zh-CN" altLang="en-US" sz="1000">
                <a:solidFill>
                  <a:srgbClr val="000000"/>
                </a:solidFill>
                <a:ea typeface="宋体" panose="02010600030101010101" pitchFamily="2" charset="-122"/>
              </a:rPr>
            </a:fld>
            <a:endParaRPr lang="en-US" altLang="zh-CN" sz="1000">
              <a:solidFill>
                <a:srgbClr val="000000"/>
              </a:solidFill>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992188" y="768350"/>
            <a:ext cx="5114925" cy="3836988"/>
          </a:xfrm>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RTO</a:t>
            </a:r>
            <a:r>
              <a:rPr lang="zh-CN" altLang="en-US" dirty="0" smtClean="0"/>
              <a:t>，</a:t>
            </a:r>
            <a:r>
              <a:rPr lang="en-US" altLang="zh-CN" dirty="0" smtClean="0"/>
              <a:t>Recovery Time Objective</a:t>
            </a:r>
            <a:r>
              <a:rPr lang="zh-CN" altLang="en-US" dirty="0" smtClean="0"/>
              <a:t>，它是指灾难发生后，从 </a:t>
            </a:r>
            <a:r>
              <a:rPr lang="en-US" altLang="zh-CN" dirty="0" smtClean="0"/>
              <a:t>IT </a:t>
            </a:r>
            <a:r>
              <a:rPr lang="zh-CN" altLang="en-US" dirty="0" smtClean="0"/>
              <a:t>系统当机导致业务停顿之时开始，到 </a:t>
            </a:r>
            <a:r>
              <a:rPr lang="en-US" altLang="zh-CN" dirty="0" smtClean="0"/>
              <a:t>IT </a:t>
            </a:r>
            <a:r>
              <a:rPr lang="zh-CN" altLang="en-US" dirty="0" smtClean="0"/>
              <a:t>系统恢复至可以支持各部门运作、恢复运营之时，此两点之间的时间段称为 </a:t>
            </a:r>
            <a:r>
              <a:rPr lang="en-US" altLang="zh-CN" dirty="0" smtClean="0"/>
              <a:t>RTO</a:t>
            </a:r>
            <a:endParaRPr lang="en-US" altLang="zh-CN" dirty="0" smtClean="0"/>
          </a:p>
          <a:p>
            <a:r>
              <a:rPr lang="en-US" altLang="zh-CN" dirty="0" smtClean="0"/>
              <a:t>RPO</a:t>
            </a:r>
            <a:r>
              <a:rPr lang="zh-CN" altLang="en-US" dirty="0" smtClean="0"/>
              <a:t>，</a:t>
            </a:r>
            <a:r>
              <a:rPr lang="en-US" altLang="zh-CN" dirty="0" smtClean="0"/>
              <a:t>Recovery Point Objective</a:t>
            </a:r>
            <a:r>
              <a:rPr lang="zh-CN" altLang="en-US" dirty="0" smtClean="0"/>
              <a:t>，是指从系统和应用数据而言，要实现能够恢复至可以支持各部门业务运作，系统及生产数据应恢复到怎样的更新程度。这种更新程度可以是上一周的备份数据，也可以是上一次交易的实时数据 </a:t>
            </a:r>
            <a:r>
              <a:rPr lang="en-US" altLang="zh-CN" dirty="0" smtClean="0"/>
              <a:t>( </a:t>
            </a:r>
            <a:r>
              <a:rPr lang="zh-CN" altLang="en-US" dirty="0" smtClean="0"/>
              <a:t>数据丢失量，丢了多长时间的数据</a:t>
            </a:r>
            <a:r>
              <a:rPr lang="en-US" altLang="zh-CN" dirty="0" smtClean="0"/>
              <a:t>)</a:t>
            </a:r>
            <a:endParaRPr lang="en-US" altLang="zh-CN" dirty="0" smtClean="0"/>
          </a:p>
        </p:txBody>
      </p:sp>
      <p:sp>
        <p:nvSpPr>
          <p:cNvPr id="32772"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A2B61205-FCC2-4A99-875F-2B76EAB0EAD2}" type="slidenum">
              <a:rPr lang="zh-CN" altLang="en-US" sz="1000">
                <a:solidFill>
                  <a:srgbClr val="000000"/>
                </a:solidFill>
                <a:ea typeface="宋体" panose="02010600030101010101" pitchFamily="2" charset="-122"/>
              </a:rPr>
            </a:fld>
            <a:endParaRPr lang="en-US" altLang="zh-CN" sz="1000">
              <a:solidFill>
                <a:srgbClr val="000000"/>
              </a:solidFill>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992188" y="768350"/>
            <a:ext cx="5114925" cy="3836988"/>
          </a:xfrm>
        </p:spPr>
      </p:sp>
      <p:sp>
        <p:nvSpPr>
          <p:cNvPr id="34820"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EBD76CE2-082C-45FD-8D4E-0A83EDBED177}" type="slidenum">
              <a:rPr lang="zh-CN" altLang="en-US" sz="1000">
                <a:solidFill>
                  <a:srgbClr val="000000"/>
                </a:solidFill>
                <a:ea typeface="宋体" panose="02010600030101010101" pitchFamily="2" charset="-122"/>
              </a:rPr>
            </a:fld>
            <a:endParaRPr lang="en-US" altLang="zh-CN" sz="1000">
              <a:solidFill>
                <a:srgbClr val="000000"/>
              </a:solidFill>
              <a:ea typeface="宋体" panose="02010600030101010101" pitchFamily="2" charset="-122"/>
            </a:endParaRPr>
          </a:p>
        </p:txBody>
      </p:sp>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xfrm>
            <a:off x="992188" y="768350"/>
            <a:ext cx="5114925" cy="3836988"/>
          </a:xfrm>
        </p:spPr>
      </p:sp>
      <p:sp>
        <p:nvSpPr>
          <p:cNvPr id="36868"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6536419C-ABBD-4172-A0F6-BFD037F06055}"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6" name="Notes Placeholder 1"/>
          <p:cNvSpPr>
            <a:spLocks noGrp="1"/>
          </p:cNvSpPr>
          <p:nvPr>
            <p:ph type="body" sz="quarter" idx="3"/>
          </p:nvPr>
        </p:nvSpPr>
        <p:spPr>
          <a:xfrm>
            <a:off x="701675" y="4860925"/>
            <a:ext cx="5676900" cy="4605338"/>
          </a:xfrm>
        </p:spPr>
        <p:txBody>
          <a:bodyPr/>
          <a:lstStyle/>
          <a:p>
            <a:r>
              <a:rPr lang="en-US" altLang="zh-CN" dirty="0"/>
              <a:t>FusionManager</a:t>
            </a:r>
            <a:r>
              <a:rPr lang="zh-CN" altLang="en-US" dirty="0"/>
              <a:t>提供资源统一管理能力，从底层硬件到上层应用，从异构硬件到异构虚拟化，从云到非云资源，提供统一的</a:t>
            </a:r>
            <a:r>
              <a:rPr lang="en-US" altLang="zh-CN" dirty="0"/>
              <a:t>Portal</a:t>
            </a:r>
            <a:r>
              <a:rPr lang="zh-CN" altLang="en-US" dirty="0"/>
              <a:t>管理</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992188" y="768350"/>
            <a:ext cx="5114925" cy="3836988"/>
          </a:xfrm>
        </p:spPr>
      </p:sp>
      <p:sp>
        <p:nvSpPr>
          <p:cNvPr id="38916"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428D2105-A000-4CF8-A346-C31F2C3D4647}"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2" name="Notes Placeholder 1"/>
          <p:cNvSpPr>
            <a:spLocks noGrp="1"/>
          </p:cNvSpPr>
          <p:nvPr>
            <p:ph type="body" idx="1"/>
          </p:nvPr>
        </p:nvSpPr>
        <p:spPr/>
        <p:txBody>
          <a:bodyPr/>
          <a:lstStyle/>
          <a:p>
            <a:r>
              <a:rPr lang="en-US" altLang="zh-CN" dirty="0"/>
              <a:t>FusionManager</a:t>
            </a:r>
            <a:r>
              <a:rPr lang="zh-CN" altLang="en-US" dirty="0"/>
              <a:t>提供多数据中心管理能力：</a:t>
            </a:r>
            <a:endParaRPr lang="zh-CN" altLang="en-US" dirty="0"/>
          </a:p>
          <a:p>
            <a:pPr lvl="1"/>
            <a:r>
              <a:rPr lang="zh-CN" altLang="en-US" dirty="0"/>
              <a:t>多个数据中心资源集中规划，统一分配，扩大资源共享范围，提高资源</a:t>
            </a:r>
            <a:r>
              <a:rPr lang="zh-CN" altLang="en-US" dirty="0" smtClean="0"/>
              <a:t>利用率</a:t>
            </a:r>
            <a:endParaRPr lang="zh-CN" altLang="en-US" dirty="0"/>
          </a:p>
          <a:p>
            <a:pPr lvl="1"/>
            <a:r>
              <a:rPr lang="zh-CN" altLang="en-US" dirty="0"/>
              <a:t>跨地域多个数据中心资源统一监控和维护，进一步简化数据中心</a:t>
            </a:r>
            <a:r>
              <a:rPr lang="zh-CN" altLang="en-US" dirty="0" smtClean="0"/>
              <a:t>管理</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992188" y="768350"/>
            <a:ext cx="5114925" cy="3836988"/>
          </a:xfrm>
        </p:spPr>
      </p:sp>
      <p:sp>
        <p:nvSpPr>
          <p:cNvPr id="40964"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51D58E2F-4EF7-4F5B-B890-1D4C7B217BE1}"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6" name="Notes Placeholder 1"/>
          <p:cNvSpPr txBox="1"/>
          <p:nvPr/>
        </p:nvSpPr>
        <p:spPr bwMode="auto">
          <a:xfrm>
            <a:off x="701675" y="4860925"/>
            <a:ext cx="5676900" cy="4605338"/>
          </a:xfrm>
          <a:prstGeom prst="rect">
            <a:avLst/>
          </a:prstGeom>
          <a:noFill/>
          <a:ln w="9525">
            <a:noFill/>
            <a:miter lim="800000"/>
          </a:ln>
          <a:effectLst/>
        </p:spPr>
        <p:txBody>
          <a:bodyPr vert="horz" wrap="square" lIns="96791" tIns="48396" rIns="96791" bIns="48396" numCol="1" anchor="t" anchorCtr="0" compatLnSpc="1"/>
          <a:lst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anose="02010600040101010101"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anose="02010600040101010101"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anose="02010600040101010101"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p:spPr>
      </p:sp>
      <p:sp>
        <p:nvSpPr>
          <p:cNvPr id="43012"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13DF925E-8ACA-4803-B7BD-581F8E0EFF49}" type="slidenum">
              <a:rPr lang="zh-CN" altLang="en-US" sz="1000">
                <a:solidFill>
                  <a:srgbClr val="000000"/>
                </a:solidFill>
                <a:ea typeface="宋体" panose="02010600030101010101" pitchFamily="2" charset="-122"/>
              </a:rPr>
            </a:fld>
            <a:endParaRPr lang="zh-CN" altLang="en-US" sz="1000">
              <a:solidFill>
                <a:srgbClr val="000000"/>
              </a:solidFill>
              <a:ea typeface="宋体" panose="02010600030101010101" pitchFamily="2" charset="-122"/>
            </a:endParaRPr>
          </a:p>
        </p:txBody>
      </p:sp>
      <p:sp>
        <p:nvSpPr>
          <p:cNvPr id="5" name="Notes Placeholder 1"/>
          <p:cNvSpPr txBox="1"/>
          <p:nvPr/>
        </p:nvSpPr>
        <p:spPr bwMode="auto">
          <a:xfrm>
            <a:off x="701675" y="4860925"/>
            <a:ext cx="5676900" cy="4605338"/>
          </a:xfrm>
          <a:prstGeom prst="rect">
            <a:avLst/>
          </a:prstGeom>
          <a:noFill/>
          <a:ln w="9525">
            <a:noFill/>
            <a:miter lim="800000"/>
          </a:ln>
          <a:effectLst/>
        </p:spPr>
        <p:txBody>
          <a:bodyPr vert="horz" wrap="square" lIns="96791" tIns="48396" rIns="96791" bIns="48396" numCol="1" anchor="t" anchorCtr="0" compatLnSpc="1"/>
          <a:lst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anose="02010600040101010101"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anose="02010600040101010101"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anose="02010600040101010101"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992188" y="768350"/>
            <a:ext cx="5114925" cy="3836988"/>
          </a:xfrm>
        </p:spPr>
      </p:sp>
      <p:sp>
        <p:nvSpPr>
          <p:cNvPr id="45060"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165C559D-155A-4BFB-91B3-813CD8A0C13C}"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3" name="Notes Placeholder 2"/>
          <p:cNvSpPr>
            <a:spLocks noGrp="1"/>
          </p:cNvSpPr>
          <p:nvPr>
            <p:ph type="body" idx="1"/>
          </p:nvPr>
        </p:nvSpPr>
        <p:spPr/>
        <p:txBody>
          <a:bodyPr/>
          <a:lstStyle/>
          <a:p>
            <a:r>
              <a:rPr lang="zh-CN" altLang="en-US" dirty="0"/>
              <a:t>试用版有</a:t>
            </a:r>
            <a:r>
              <a:rPr lang="en-US" altLang="zh-CN" dirty="0"/>
              <a:t>90</a:t>
            </a:r>
            <a:r>
              <a:rPr lang="zh-CN" altLang="en-US" dirty="0"/>
              <a:t>天时间限制，超过</a:t>
            </a:r>
            <a:r>
              <a:rPr lang="en-US" altLang="zh-CN" dirty="0"/>
              <a:t>90</a:t>
            </a:r>
            <a:r>
              <a:rPr lang="zh-CN" altLang="en-US" dirty="0"/>
              <a:t>天后，最多允许</a:t>
            </a:r>
            <a:r>
              <a:rPr lang="en-US" altLang="zh-CN" dirty="0"/>
              <a:t>6</a:t>
            </a:r>
            <a:r>
              <a:rPr lang="zh-CN" altLang="en-US" dirty="0"/>
              <a:t>个</a:t>
            </a:r>
            <a:r>
              <a:rPr lang="en-US" altLang="zh-CN" dirty="0"/>
              <a:t>CPU</a:t>
            </a:r>
            <a:r>
              <a:rPr lang="zh-CN" altLang="en-US" dirty="0"/>
              <a:t>的系统正常</a:t>
            </a:r>
            <a:r>
              <a:rPr lang="zh-CN" altLang="en-US" dirty="0" smtClean="0"/>
              <a:t>运行</a:t>
            </a:r>
            <a:endParaRPr lang="zh-CN" altLang="en-US" dirty="0"/>
          </a:p>
          <a:p>
            <a:r>
              <a:rPr lang="en-US" altLang="zh-CN" dirty="0"/>
              <a:t>FusionSphere SOI</a:t>
            </a:r>
            <a:r>
              <a:rPr lang="zh-CN" altLang="en-US" dirty="0"/>
              <a:t>（</a:t>
            </a:r>
            <a:r>
              <a:rPr lang="en-US" altLang="zh-CN" dirty="0"/>
              <a:t>System Operation Insight</a:t>
            </a:r>
            <a:r>
              <a:rPr lang="zh-CN" altLang="en-US" dirty="0"/>
              <a:t>系统运行洞察）提供</a:t>
            </a:r>
            <a:r>
              <a:rPr lang="en-US" altLang="zh-CN" dirty="0"/>
              <a:t>FusionSphere</a:t>
            </a:r>
            <a:r>
              <a:rPr lang="zh-CN" altLang="en-US" dirty="0"/>
              <a:t>的高端分析功能：即性能监控和分析系统，用来对</a:t>
            </a:r>
            <a:r>
              <a:rPr lang="en-US" altLang="zh-CN" dirty="0"/>
              <a:t>FusionSphere</a:t>
            </a:r>
            <a:r>
              <a:rPr lang="zh-CN" altLang="en-US" dirty="0"/>
              <a:t>云计算系统中物理机和虚拟机的性能环境指标进行采集和展示，建立模型进行分析，根据历史和当前数据对未来性能变化进行预测，从而给出对管理员的系统性能管理</a:t>
            </a:r>
            <a:r>
              <a:rPr lang="zh-CN" altLang="en-US" dirty="0" smtClean="0"/>
              <a:t>建议</a:t>
            </a:r>
            <a:endParaRPr lang="zh-CN" altLang="en-US" dirty="0"/>
          </a:p>
          <a:p>
            <a:r>
              <a:rPr lang="zh-CN" altLang="en-US" dirty="0"/>
              <a:t>通过健康、风险和效率量化指标分析，实现基础设施性能的全面</a:t>
            </a:r>
            <a:r>
              <a:rPr lang="zh-CN" altLang="en-US" dirty="0" smtClean="0"/>
              <a:t>可视化</a:t>
            </a:r>
            <a:endParaRPr lang="zh-CN" altLang="en-US" dirty="0"/>
          </a:p>
          <a:p>
            <a:r>
              <a:rPr lang="zh-CN" altLang="en-US" dirty="0"/>
              <a:t>通过动态阈值分析、容量合规性分析、前瞻性预测等，实现性能管理的智能化。变被动为主动、变呈现历史到分析</a:t>
            </a:r>
            <a:r>
              <a:rPr lang="zh-CN" altLang="en-US" dirty="0" smtClean="0"/>
              <a:t>将来</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lstStyle/>
          <a:p>
            <a:r>
              <a:rPr lang="en-US" smtClean="0"/>
              <a:t>FusionCube</a:t>
            </a:r>
            <a:r>
              <a:rPr lang="zh-CN" altLang="en-US" smtClean="0"/>
              <a:t>主要有三大特性，融、简、优，后续胶片分别介绍</a:t>
            </a:r>
            <a:endParaRPr lang="en-US" altLang="zh-CN"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Notes Placeholder 2"/>
          <p:cNvSpPr>
            <a:spLocks noGrp="1"/>
          </p:cNvSpPr>
          <p:nvPr>
            <p:ph type="body" idx="1"/>
          </p:nvPr>
        </p:nvSpPr>
        <p:spPr/>
        <p:txBody>
          <a:bodyPr/>
          <a:lstStyle/>
          <a:p>
            <a:r>
              <a:rPr lang="zh-CN" altLang="en-US" smtClean="0"/>
              <a:t>融是指</a:t>
            </a:r>
            <a:r>
              <a:rPr lang="en-US" altLang="zh-CN" smtClean="0"/>
              <a:t>FusionCube</a:t>
            </a:r>
            <a:r>
              <a:rPr lang="zh-CN" altLang="en-US" smtClean="0"/>
              <a:t>提供了计算、存储、网络、虚拟平台、数据库、应用软件等融合能力，实现一站式解决方案</a:t>
            </a:r>
            <a:endParaRPr lang="en-US" altLang="zh-CN" smtClean="0"/>
          </a:p>
          <a:p>
            <a:endParaRPr lang="en-US" altLang="zh-CN" smtClean="0"/>
          </a:p>
          <a:p>
            <a:endParaRPr lang="en-US"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Notes Placeholder 2"/>
          <p:cNvSpPr>
            <a:spLocks noGrp="1"/>
          </p:cNvSpPr>
          <p:nvPr>
            <p:ph type="body" idx="1"/>
          </p:nvPr>
        </p:nvSpPr>
        <p:spPr/>
        <p:txBody>
          <a:bodyPr/>
          <a:lstStyle/>
          <a:p>
            <a:r>
              <a:rPr lang="en-US" altLang="zh-CN" smtClean="0"/>
              <a:t>FusionCube</a:t>
            </a:r>
            <a:r>
              <a:rPr lang="zh-CN" altLang="en-US" smtClean="0"/>
              <a:t>融合的核心是分布式云计算软件</a:t>
            </a:r>
            <a:r>
              <a:rPr lang="en-US" altLang="zh-CN" smtClean="0"/>
              <a:t>(FusionCompute+FusionManager+FusionStorage)</a:t>
            </a:r>
            <a:endParaRPr lang="zh-CN" altLang="en-US"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Notes Placeholder 2"/>
          <p:cNvSpPr>
            <a:spLocks noGrp="1"/>
          </p:cNvSpPr>
          <p:nvPr>
            <p:ph type="body" idx="1"/>
          </p:nvPr>
        </p:nvSpPr>
        <p:spPr/>
        <p:txBody>
          <a:bodyPr/>
          <a:lstStyle/>
          <a:p>
            <a:r>
              <a:rPr lang="zh-CN" altLang="en-US" smtClean="0"/>
              <a:t>简是指</a:t>
            </a:r>
            <a:r>
              <a:rPr lang="en-US" altLang="zh-CN" smtClean="0"/>
              <a:t>FusionCube</a:t>
            </a:r>
            <a:r>
              <a:rPr lang="zh-CN" altLang="en-US" smtClean="0"/>
              <a:t>提供了资源完全共享，无缝平滑扩容，一站式应用平台 </a:t>
            </a:r>
            <a:endParaRPr lang="en-US" altLang="zh-CN" smtClean="0"/>
          </a:p>
          <a:p>
            <a:r>
              <a:rPr lang="zh-CN" altLang="en-US" smtClean="0"/>
              <a:t>从底层的硬件到上层分布式云计算软件，都是华为自主研发的解决方案，提供端到端的精简管理部署</a:t>
            </a:r>
            <a:endParaRPr lang="en-US" altLang="zh-CN" smtClean="0"/>
          </a:p>
          <a:p>
            <a:endParaRPr lang="en-US" altLang="zh-CN" smtClean="0"/>
          </a:p>
          <a:p>
            <a:endParaRPr lang="en-US"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Notes Placeholder 2"/>
          <p:cNvSpPr>
            <a:spLocks noGrp="1"/>
          </p:cNvSpPr>
          <p:nvPr>
            <p:ph type="body" idx="1"/>
          </p:nvPr>
        </p:nvSpPr>
        <p:spPr/>
        <p:txBody>
          <a:bodyPr/>
          <a:lstStyle/>
          <a:p>
            <a:r>
              <a:rPr lang="zh-CN" altLang="en-US" dirty="0" smtClean="0"/>
              <a:t>通过分布式云计算软件，将底层硬件虚拟化成统一的虚拟资源池，提供一体部署的能力，不同的应用可以直接部署在同一个硬件平台上</a:t>
            </a:r>
            <a:endParaRPr lang="en-US" altLang="zh-CN" dirty="0" smtClean="0"/>
          </a:p>
          <a:p>
            <a:r>
              <a:rPr lang="zh-CN" altLang="en-US" sz="1100" b="0" i="0" u="none" strike="noStrike" kern="1200" dirty="0" smtClean="0">
                <a:solidFill>
                  <a:schemeClr val="tx1"/>
                </a:solidFill>
                <a:effectLst/>
                <a:latin typeface="FrutigerNext LT Regular" pitchFamily="34" charset="0"/>
                <a:ea typeface="华文细黑" panose="02010600040101010101" pitchFamily="2" charset="-122"/>
                <a:cs typeface="+mn-cs"/>
                <a:hlinkClick r:id="rId3"/>
              </a:rPr>
              <a:t>企业资源</a:t>
            </a:r>
            <a:r>
              <a:rPr lang="zh-CN" altLang="en-US" sz="1100" b="0" i="0" kern="1200" dirty="0" smtClean="0">
                <a:solidFill>
                  <a:schemeClr val="tx1"/>
                </a:solidFill>
                <a:effectLst/>
                <a:latin typeface="FrutigerNext LT Regular" pitchFamily="34" charset="0"/>
                <a:ea typeface="华文细黑" panose="02010600040101010101" pitchFamily="2" charset="-122"/>
                <a:cs typeface="+mn-cs"/>
              </a:rPr>
              <a:t>计划即 </a:t>
            </a:r>
            <a:r>
              <a:rPr lang="en-US" altLang="zh-CN" sz="1100" b="0" i="0" kern="1200" dirty="0" smtClean="0">
                <a:solidFill>
                  <a:schemeClr val="tx1"/>
                </a:solidFill>
                <a:effectLst/>
                <a:latin typeface="FrutigerNext LT Regular" pitchFamily="34" charset="0"/>
                <a:ea typeface="华文细黑" panose="02010600040101010101" pitchFamily="2" charset="-122"/>
                <a:cs typeface="+mn-cs"/>
              </a:rPr>
              <a:t>ERP (</a:t>
            </a:r>
            <a:r>
              <a:rPr lang="en-US" altLang="zh-CN" sz="1100" b="1" i="0" kern="1200" dirty="0" smtClean="0">
                <a:solidFill>
                  <a:schemeClr val="tx1"/>
                </a:solidFill>
                <a:effectLst/>
                <a:latin typeface="FrutigerNext LT Regular" pitchFamily="34" charset="0"/>
                <a:ea typeface="华文细黑" panose="02010600040101010101" pitchFamily="2" charset="-122"/>
                <a:cs typeface="+mn-cs"/>
              </a:rPr>
              <a:t>E</a:t>
            </a:r>
            <a:r>
              <a:rPr lang="en-US" altLang="zh-CN" sz="1100" b="0" i="0" kern="1200" dirty="0" smtClean="0">
                <a:solidFill>
                  <a:schemeClr val="tx1"/>
                </a:solidFill>
                <a:effectLst/>
                <a:latin typeface="FrutigerNext LT Regular" pitchFamily="34" charset="0"/>
                <a:ea typeface="华文细黑" panose="02010600040101010101" pitchFamily="2" charset="-122"/>
                <a:cs typeface="+mn-cs"/>
              </a:rPr>
              <a:t>nterprise </a:t>
            </a:r>
            <a:r>
              <a:rPr lang="en-US" altLang="zh-CN" sz="1100" b="1" i="0" kern="1200" dirty="0" smtClean="0">
                <a:solidFill>
                  <a:schemeClr val="tx1"/>
                </a:solidFill>
                <a:effectLst/>
                <a:latin typeface="FrutigerNext LT Regular" pitchFamily="34" charset="0"/>
                <a:ea typeface="华文细黑" panose="02010600040101010101" pitchFamily="2" charset="-122"/>
                <a:cs typeface="+mn-cs"/>
              </a:rPr>
              <a:t>R</a:t>
            </a:r>
            <a:r>
              <a:rPr lang="en-US" altLang="zh-CN" sz="1100" b="0" i="0" kern="1200" dirty="0" smtClean="0">
                <a:solidFill>
                  <a:schemeClr val="tx1"/>
                </a:solidFill>
                <a:effectLst/>
                <a:latin typeface="FrutigerNext LT Regular" pitchFamily="34" charset="0"/>
                <a:ea typeface="华文细黑" panose="02010600040101010101" pitchFamily="2" charset="-122"/>
                <a:cs typeface="+mn-cs"/>
              </a:rPr>
              <a:t>esource </a:t>
            </a:r>
            <a:r>
              <a:rPr lang="en-US" altLang="zh-CN" sz="1100" b="1" i="0" kern="1200" dirty="0" smtClean="0">
                <a:solidFill>
                  <a:schemeClr val="tx1"/>
                </a:solidFill>
                <a:effectLst/>
                <a:latin typeface="FrutigerNext LT Regular" pitchFamily="34" charset="0"/>
                <a:ea typeface="华文细黑" panose="02010600040101010101" pitchFamily="2" charset="-122"/>
                <a:cs typeface="+mn-cs"/>
              </a:rPr>
              <a:t>P</a:t>
            </a:r>
            <a:r>
              <a:rPr lang="en-US" altLang="zh-CN" sz="1100" b="0" i="0" kern="1200" dirty="0" smtClean="0">
                <a:solidFill>
                  <a:schemeClr val="tx1"/>
                </a:solidFill>
                <a:effectLst/>
                <a:latin typeface="FrutigerNext LT Regular" pitchFamily="34" charset="0"/>
                <a:ea typeface="华文细黑" panose="02010600040101010101" pitchFamily="2" charset="-122"/>
                <a:cs typeface="+mn-cs"/>
              </a:rPr>
              <a:t>lanning)</a:t>
            </a:r>
            <a:r>
              <a:rPr lang="zh-CN" altLang="en-US" sz="1100" b="0" i="0" kern="1200" dirty="0" smtClean="0">
                <a:solidFill>
                  <a:schemeClr val="tx1"/>
                </a:solidFill>
                <a:effectLst/>
                <a:latin typeface="FrutigerNext LT Regular" pitchFamily="34" charset="0"/>
                <a:ea typeface="华文细黑" panose="02010600040101010101" pitchFamily="2" charset="-122"/>
                <a:cs typeface="+mn-cs"/>
              </a:rPr>
              <a:t>，由美国 </a:t>
            </a:r>
            <a:r>
              <a:rPr lang="en-US" altLang="zh-CN" sz="1100" b="0" i="0" kern="1200" dirty="0" smtClean="0">
                <a:solidFill>
                  <a:schemeClr val="tx1"/>
                </a:solidFill>
                <a:effectLst/>
                <a:latin typeface="FrutigerNext LT Regular" pitchFamily="34" charset="0"/>
                <a:ea typeface="华文细黑" panose="02010600040101010101" pitchFamily="2" charset="-122"/>
                <a:cs typeface="+mn-cs"/>
              </a:rPr>
              <a:t>Gartner Group </a:t>
            </a:r>
            <a:r>
              <a:rPr lang="zh-CN" altLang="en-US" sz="1100" b="0" i="0" kern="1200" dirty="0" smtClean="0">
                <a:solidFill>
                  <a:schemeClr val="tx1"/>
                </a:solidFill>
                <a:effectLst/>
                <a:latin typeface="FrutigerNext LT Regular" pitchFamily="34" charset="0"/>
                <a:ea typeface="华文细黑" panose="02010600040101010101" pitchFamily="2" charset="-122"/>
                <a:cs typeface="+mn-cs"/>
              </a:rPr>
              <a:t>公司于</a:t>
            </a:r>
            <a:r>
              <a:rPr lang="en-US" altLang="zh-CN" sz="1100" b="0" i="0" kern="1200" dirty="0" smtClean="0">
                <a:solidFill>
                  <a:schemeClr val="tx1"/>
                </a:solidFill>
                <a:effectLst/>
                <a:latin typeface="FrutigerNext LT Regular" pitchFamily="34" charset="0"/>
                <a:ea typeface="华文细黑" panose="02010600040101010101" pitchFamily="2" charset="-122"/>
                <a:cs typeface="+mn-cs"/>
              </a:rPr>
              <a:t>1990</a:t>
            </a:r>
            <a:r>
              <a:rPr lang="zh-CN" altLang="en-US" sz="1100" b="0" i="0" kern="1200" dirty="0" smtClean="0">
                <a:solidFill>
                  <a:schemeClr val="tx1"/>
                </a:solidFill>
                <a:effectLst/>
                <a:latin typeface="FrutigerNext LT Regular" pitchFamily="34" charset="0"/>
                <a:ea typeface="华文细黑" panose="02010600040101010101" pitchFamily="2" charset="-122"/>
                <a:cs typeface="+mn-cs"/>
              </a:rPr>
              <a:t>年提出。企业资源计划是 </a:t>
            </a:r>
            <a:r>
              <a:rPr lang="en-US" altLang="zh-CN" sz="1100" b="0" i="0" u="none" strike="noStrike" kern="1200" dirty="0" smtClean="0">
                <a:solidFill>
                  <a:schemeClr val="tx1"/>
                </a:solidFill>
                <a:effectLst/>
                <a:latin typeface="FrutigerNext LT Regular" pitchFamily="34" charset="0"/>
                <a:ea typeface="华文细黑" panose="02010600040101010101" pitchFamily="2" charset="-122"/>
                <a:cs typeface="+mn-cs"/>
                <a:hlinkClick r:id="rId4"/>
              </a:rPr>
              <a:t>MRP II</a:t>
            </a:r>
            <a:r>
              <a:rPr lang="zh-CN" altLang="en-US" sz="1100" b="0" i="0" kern="1200" dirty="0" smtClean="0">
                <a:solidFill>
                  <a:schemeClr val="tx1"/>
                </a:solidFill>
                <a:effectLst/>
                <a:latin typeface="FrutigerNext LT Regular" pitchFamily="34" charset="0"/>
                <a:ea typeface="华文细黑" panose="02010600040101010101" pitchFamily="2" charset="-122"/>
                <a:cs typeface="+mn-cs"/>
              </a:rPr>
              <a:t>（企业制造资源计划）下一代的制造业系统和资源计划软件。</a:t>
            </a:r>
            <a:endParaRPr 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Notes Placeholder 2"/>
          <p:cNvSpPr>
            <a:spLocks noGrp="1"/>
          </p:cNvSpPr>
          <p:nvPr>
            <p:ph type="body" idx="1"/>
          </p:nvPr>
        </p:nvSpPr>
        <p:spPr/>
        <p:txBody>
          <a:bodyPr/>
          <a:lstStyle/>
          <a:p>
            <a:r>
              <a:rPr lang="en-US" smtClean="0"/>
              <a:t>FusionCube</a:t>
            </a:r>
            <a:r>
              <a:rPr lang="zh-CN" altLang="en-US" smtClean="0"/>
              <a:t>一体机支持线性平滑扩容，支持增加刀片、增加机框、增加机柜三种</a:t>
            </a:r>
            <a:r>
              <a:rPr lang="en-US" altLang="zh-CN" smtClean="0"/>
              <a:t>Sacle-out</a:t>
            </a:r>
            <a:r>
              <a:rPr lang="zh-CN" altLang="en-US" smtClean="0"/>
              <a:t>形式的扩容，对上层应用无感知影响</a:t>
            </a:r>
            <a:endParaRPr lang="en-US"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Notes Placeholder 2"/>
          <p:cNvSpPr>
            <a:spLocks noGrp="1"/>
          </p:cNvSpPr>
          <p:nvPr>
            <p:ph type="body" idx="1"/>
          </p:nvPr>
        </p:nvSpPr>
        <p:spPr/>
        <p:txBody>
          <a:bodyPr/>
          <a:lstStyle/>
          <a:p>
            <a:r>
              <a:rPr lang="zh-CN" altLang="en-US" smtClean="0"/>
              <a:t>优主要是指</a:t>
            </a:r>
            <a:r>
              <a:rPr lang="en-US" altLang="zh-CN" smtClean="0"/>
              <a:t>FusionCube</a:t>
            </a:r>
            <a:r>
              <a:rPr lang="zh-CN" altLang="en-US" smtClean="0"/>
              <a:t>通过提供创新的存储架构（</a:t>
            </a:r>
            <a:r>
              <a:rPr lang="en-US" altLang="zh-CN" smtClean="0"/>
              <a:t>FusionStorage</a:t>
            </a:r>
            <a:r>
              <a:rPr lang="zh-CN" altLang="en-US" smtClean="0"/>
              <a:t>），分布式的软件定义存储，提供高性能存储能力</a:t>
            </a:r>
            <a:endParaRPr lang="en-US" altLang="zh-CN"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Notes Placeholder 2"/>
          <p:cNvSpPr>
            <a:spLocks noGrp="1"/>
          </p:cNvSpPr>
          <p:nvPr>
            <p:ph type="body" idx="1"/>
          </p:nvPr>
        </p:nvSpPr>
        <p:spPr/>
        <p:txBody>
          <a:bodyPr/>
          <a:lstStyle/>
          <a:p>
            <a:r>
              <a:rPr lang="zh-CN" altLang="en-US" dirty="0" smtClean="0"/>
              <a:t>传统的存储架构，容易受限于存储控制器性能，而且扩展能力差</a:t>
            </a:r>
            <a:endParaRPr lang="en-US" altLang="zh-CN" dirty="0" smtClean="0"/>
          </a:p>
          <a:p>
            <a:r>
              <a:rPr lang="en-US" dirty="0" smtClean="0"/>
              <a:t>FusionStorage</a:t>
            </a:r>
            <a:r>
              <a:rPr lang="zh-CN" altLang="en-US" dirty="0" smtClean="0"/>
              <a:t>采用分布式</a:t>
            </a:r>
            <a:r>
              <a:rPr lang="en-US" altLang="zh-CN" dirty="0" smtClean="0"/>
              <a:t>Server SAN</a:t>
            </a:r>
            <a:r>
              <a:rPr lang="zh-CN" altLang="en-US" dirty="0" smtClean="0"/>
              <a:t>架构，高速</a:t>
            </a:r>
            <a:r>
              <a:rPr lang="en-US" altLang="zh-CN" dirty="0" err="1" smtClean="0"/>
              <a:t>InfiniBand</a:t>
            </a:r>
            <a:r>
              <a:rPr lang="zh-CN" altLang="en-US" dirty="0" smtClean="0"/>
              <a:t>连接，高速</a:t>
            </a:r>
            <a:r>
              <a:rPr lang="en-US" altLang="zh-CN" dirty="0" smtClean="0"/>
              <a:t>SSD</a:t>
            </a:r>
            <a:r>
              <a:rPr lang="zh-CN" altLang="en-US" dirty="0" smtClean="0"/>
              <a:t>存储，性能更高，扩展能力更好</a:t>
            </a:r>
            <a:endParaRPr 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xfrm>
            <a:off x="992188" y="768350"/>
            <a:ext cx="5114925" cy="3836988"/>
          </a:xfrm>
        </p:spPr>
      </p:sp>
      <p:sp>
        <p:nvSpPr>
          <p:cNvPr id="65540"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E7628E5A-47C7-4858-A2A8-9803E5DB0904}" type="slidenum">
              <a:rPr lang="zh-CN" altLang="en-US" sz="1000">
                <a:solidFill>
                  <a:srgbClr val="000000"/>
                </a:solidFill>
                <a:ea typeface="宋体" panose="02010600030101010101" pitchFamily="2" charset="-122"/>
              </a:rPr>
            </a:fld>
            <a:endParaRPr lang="en-US" altLang="zh-CN" sz="1000">
              <a:solidFill>
                <a:srgbClr val="000000"/>
              </a:solidFill>
              <a:ea typeface="宋体" panose="02010600030101010101" pitchFamily="2" charset="-122"/>
            </a:endParaRPr>
          </a:p>
        </p:txBody>
      </p:sp>
      <p:sp>
        <p:nvSpPr>
          <p:cNvPr id="5" name="Notes Placeholder 2"/>
          <p:cNvSpPr txBox="1"/>
          <p:nvPr/>
        </p:nvSpPr>
        <p:spPr bwMode="auto">
          <a:xfrm>
            <a:off x="701675" y="4860925"/>
            <a:ext cx="5676900" cy="4605338"/>
          </a:xfrm>
          <a:prstGeom prst="rect">
            <a:avLst/>
          </a:prstGeom>
          <a:noFill/>
          <a:ln w="9525">
            <a:noFill/>
            <a:miter lim="800000"/>
          </a:ln>
          <a:effectLst/>
        </p:spPr>
        <p:txBody>
          <a:bodyPr vert="horz" wrap="square" lIns="96791" tIns="48396" rIns="96791" bIns="48396" numCol="1" anchor="t" anchorCtr="0" compatLnSpc="1"/>
          <a:lst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anose="02010600040101010101"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anose="02010600040101010101"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anose="02010600040101010101"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备注占位符 2"/>
          <p:cNvSpPr>
            <a:spLocks noGrp="1"/>
          </p:cNvSpPr>
          <p:nvPr>
            <p:ph type="body" idx="1"/>
          </p:nvPr>
        </p:nvSpPr>
        <p:spPr/>
        <p:txBody>
          <a:bodyPr/>
          <a:lstStyle/>
          <a:p>
            <a:r>
              <a:rPr lang="en-US" altLang="zh-CN" dirty="0" smtClean="0"/>
              <a:t>FusionCloud</a:t>
            </a:r>
            <a:r>
              <a:rPr lang="zh-CN" altLang="en-US" dirty="0" smtClean="0"/>
              <a:t>是华为云计算解决方案的整体品牌名称，主要包括</a:t>
            </a:r>
            <a:r>
              <a:rPr lang="en-US" altLang="zh-CN" dirty="0" smtClean="0"/>
              <a:t>FusionAccess </a:t>
            </a:r>
            <a:r>
              <a:rPr lang="zh-CN" altLang="en-US" dirty="0" smtClean="0"/>
              <a:t>桌面云产品，</a:t>
            </a:r>
            <a:r>
              <a:rPr lang="en-US" altLang="zh-CN" dirty="0" smtClean="0"/>
              <a:t>FusionCube</a:t>
            </a:r>
            <a:r>
              <a:rPr lang="zh-CN" altLang="en-US" dirty="0" smtClean="0"/>
              <a:t>整合一体机，</a:t>
            </a:r>
            <a:r>
              <a:rPr lang="en-US" altLang="zh-CN" dirty="0" smtClean="0"/>
              <a:t>FusionSphere</a:t>
            </a:r>
            <a:r>
              <a:rPr lang="zh-CN" altLang="en-US" dirty="0" smtClean="0"/>
              <a:t>云操作系统，以及</a:t>
            </a:r>
            <a:r>
              <a:rPr lang="en-US" altLang="zh-CN" dirty="0" smtClean="0"/>
              <a:t>FusionInsight</a:t>
            </a:r>
            <a:r>
              <a:rPr lang="zh-CN" altLang="en-US" dirty="0" smtClean="0"/>
              <a:t>大数据平台几大产品</a:t>
            </a:r>
            <a:endParaRPr lang="en-US" altLang="zh-CN" dirty="0" smtClean="0"/>
          </a:p>
          <a:p>
            <a:r>
              <a:rPr lang="en-US" altLang="zh-CN" dirty="0" smtClean="0"/>
              <a:t>FusionInsight</a:t>
            </a:r>
            <a:r>
              <a:rPr lang="zh-CN" altLang="en-US" dirty="0" smtClean="0"/>
              <a:t>大数据平台是行业针对性很强的产品，一般要针对具体行业、具体要求定制，比较适合大型企业应用</a:t>
            </a:r>
            <a:endParaRPr lang="en-US" altLang="zh-CN"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桌面云，可以通过瘦客户端或者其他任何与网络相连的设备来访问跨平台的应用程序，以及整个客户桌面</a:t>
            </a:r>
            <a:endParaRPr lang="en-US" altLang="zh-CN" dirty="0" smtClean="0"/>
          </a:p>
          <a:p>
            <a:r>
              <a:rPr lang="zh-CN" altLang="en-US" dirty="0" smtClean="0"/>
              <a:t>用户的桌面环境都是集中部署在企业的数据中心，本地终端只是一个显示设备而已</a:t>
            </a:r>
            <a:endParaRPr lang="en-US" dirty="0" smtClean="0"/>
          </a:p>
        </p:txBody>
      </p:sp>
      <p:sp>
        <p:nvSpPr>
          <p:cNvPr id="69636" name="Slide Number Placeholder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8" tIns="47379" rIns="94758" bIns="47379"/>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28BDD932-3B36-4AD6-80A9-23A19D36CC6A}"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p:sp>
      <p:sp>
        <p:nvSpPr>
          <p:cNvPr id="716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以上桌面云建设中的问题，归结起来，就是三个维度的问题：</a:t>
            </a:r>
            <a:endParaRPr lang="en-US" altLang="zh-CN" dirty="0" smtClean="0"/>
          </a:p>
          <a:p>
            <a:pPr lvl="1"/>
            <a:r>
              <a:rPr lang="zh-CN" altLang="en-US" dirty="0" smtClean="0"/>
              <a:t>一个是用户体验方面的问题，图片，语音，视频等体验的保障</a:t>
            </a:r>
            <a:endParaRPr lang="en-US" altLang="zh-CN" dirty="0" smtClean="0"/>
          </a:p>
          <a:p>
            <a:pPr lvl="1"/>
            <a:r>
              <a:rPr lang="zh-CN" altLang="en-US" dirty="0" smtClean="0"/>
              <a:t>一个是管理员方面的困难，面对庞大的桌面云系统，如何更高效的管理，如果更快速的定位故障</a:t>
            </a:r>
            <a:endParaRPr lang="en-US" altLang="zh-CN" dirty="0" smtClean="0"/>
          </a:p>
          <a:p>
            <a:pPr lvl="1"/>
            <a:r>
              <a:rPr lang="zh-CN" altLang="en-US" dirty="0" smtClean="0"/>
              <a:t>还有个更高层次的，决策者的困难，有没有更适合自身情况的硬件形态，系统的可扩展性如何，在数据安全和系统可靠性方面是否有保障，是否能降低安全可靠性方面的隐形成本</a:t>
            </a:r>
            <a:endParaRPr lang="en-US" dirty="0" smtClean="0"/>
          </a:p>
        </p:txBody>
      </p:sp>
      <p:sp>
        <p:nvSpPr>
          <p:cNvPr id="71684" name="Slide Number Placeholder 3"/>
          <p:cNvSpPr>
            <a:spLocks noGrp="1"/>
          </p:cNvSpPr>
          <p:nvPr>
            <p:ph type="sldNum" sz="quarter" idx="4294967295"/>
          </p:nvPr>
        </p:nvSpPr>
        <p:spPr bwMode="auto">
          <a:xfrm>
            <a:off x="4021138" y="9720263"/>
            <a:ext cx="3076575" cy="512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8" tIns="47379" rIns="94758" bIns="47379"/>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E46DE3C6-2D39-4A2F-AAEE-368933F43A7E}"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xfrm>
            <a:off x="992188" y="768350"/>
            <a:ext cx="5114925" cy="3836988"/>
          </a:xfrm>
        </p:spPr>
      </p:sp>
      <p:sp>
        <p:nvSpPr>
          <p:cNvPr id="73732"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740FD7C1-A6D0-4017-82FD-C5A8BC273BA2}"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5" name="Notes Placeholder 2"/>
          <p:cNvSpPr txBox="1"/>
          <p:nvPr/>
        </p:nvSpPr>
        <p:spPr bwMode="auto">
          <a:xfrm>
            <a:off x="701675" y="4860925"/>
            <a:ext cx="5676900" cy="460533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791" tIns="48396" rIns="96791" bIns="48396" numCol="1" anchor="t" anchorCtr="0" compatLnSpc="1"/>
          <a:lst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anose="02010600040101010101"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anose="02010600040101010101"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anose="02010600040101010101"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zh-CN" altLang="en-US" dirty="0"/>
              <a:t>华为作为整体解决方案供应商，为客户提供端到端优化整合的解决方案，确保系统的综合性能和用户</a:t>
            </a:r>
            <a:r>
              <a:rPr lang="zh-CN" altLang="en-US" dirty="0" smtClean="0"/>
              <a:t>体验</a:t>
            </a:r>
            <a:endParaRPr lang="zh-CN" altLang="en-US" dirty="0"/>
          </a:p>
          <a:p>
            <a:pPr lvl="1"/>
            <a:r>
              <a:rPr lang="zh-CN" altLang="en-US" dirty="0"/>
              <a:t>硬件：针对不同规模客户提供三种不同的硬件形态（两种一体机形态，服务器</a:t>
            </a:r>
            <a:r>
              <a:rPr lang="en-US" altLang="zh-CN" dirty="0"/>
              <a:t>+SAN</a:t>
            </a:r>
            <a:r>
              <a:rPr lang="zh-CN" altLang="en-US" dirty="0"/>
              <a:t>存储形态）， 提供高性能计算及海量存储</a:t>
            </a:r>
            <a:endParaRPr lang="zh-CN" altLang="en-US" dirty="0"/>
          </a:p>
          <a:p>
            <a:pPr lvl="1"/>
            <a:r>
              <a:rPr lang="zh-CN" altLang="en-US" dirty="0"/>
              <a:t>云平台：屏蔽底层硬件差异，构建虚拟化资源池，实现资源共享，为上层应用提供运行平台</a:t>
            </a:r>
            <a:endParaRPr lang="zh-CN" altLang="en-US" dirty="0"/>
          </a:p>
          <a:p>
            <a:pPr lvl="1"/>
            <a:r>
              <a:rPr lang="zh-CN" altLang="en-US" dirty="0"/>
              <a:t>桌面接入：提供从终端到虚拟机的远程桌面连接，进行用户身份鉴权、会话建立与管理 </a:t>
            </a:r>
            <a:endParaRPr lang="zh-CN" altLang="en-US" dirty="0"/>
          </a:p>
          <a:p>
            <a:pPr lvl="1"/>
            <a:r>
              <a:rPr lang="zh-CN" altLang="en-US" dirty="0"/>
              <a:t>云管理：物理及虚拟资源的统一监控及管理，提供丰富的资源调度策略，实现桌面云系统的自动化管理调度</a:t>
            </a:r>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Notes Placeholder 2"/>
          <p:cNvSpPr>
            <a:spLocks noGrp="1"/>
          </p:cNvSpPr>
          <p:nvPr>
            <p:ph type="body" idx="1"/>
          </p:nvPr>
        </p:nvSpPr>
        <p:spPr/>
        <p:txBody>
          <a:bodyPr/>
          <a:lstStyle/>
          <a:p>
            <a:r>
              <a:rPr lang="zh-CN" altLang="en-US" dirty="0" smtClean="0"/>
              <a:t>华为通过提供自研的虚拟化平台</a:t>
            </a:r>
            <a:r>
              <a:rPr lang="en-US" altLang="zh-CN" dirty="0" smtClean="0"/>
              <a:t>+</a:t>
            </a:r>
            <a:r>
              <a:rPr lang="zh-CN" altLang="en-US" dirty="0" smtClean="0"/>
              <a:t>桌面控制协议</a:t>
            </a:r>
            <a:r>
              <a:rPr lang="en-US" altLang="zh-CN" dirty="0" smtClean="0"/>
              <a:t>HDP</a:t>
            </a:r>
            <a:r>
              <a:rPr lang="zh-CN" altLang="en-US" dirty="0" smtClean="0"/>
              <a:t>，能提供高性能、体验优良的桌面云环境</a:t>
            </a:r>
            <a:endParaRPr 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p:sp>
      <p:sp>
        <p:nvSpPr>
          <p:cNvPr id="778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功能介绍：</a:t>
            </a:r>
            <a:endParaRPr lang="zh-CN" altLang="en-US" dirty="0" smtClean="0"/>
          </a:p>
          <a:p>
            <a:pPr lvl="1"/>
            <a:r>
              <a:rPr lang="zh-CN" altLang="en-US" dirty="0" smtClean="0"/>
              <a:t>可以通过网络状态灯，直观看到虚拟机开关机状态，以及网络是否畅通等</a:t>
            </a:r>
            <a:endParaRPr lang="zh-CN" altLang="en-US" dirty="0" smtClean="0"/>
          </a:p>
          <a:p>
            <a:pPr lvl="2"/>
            <a:r>
              <a:rPr lang="zh-CN" altLang="en-US" dirty="0" smtClean="0"/>
              <a:t>虚拟机关机或网络故障时，指示灯变灰</a:t>
            </a:r>
            <a:endParaRPr lang="zh-CN" altLang="en-US" dirty="0" smtClean="0"/>
          </a:p>
          <a:p>
            <a:pPr lvl="2"/>
            <a:r>
              <a:rPr lang="zh-CN" altLang="en-US" dirty="0" smtClean="0"/>
              <a:t>虚拟机与终端</a:t>
            </a:r>
            <a:r>
              <a:rPr lang="en-US" altLang="zh-CN" dirty="0" smtClean="0"/>
              <a:t>TC</a:t>
            </a:r>
            <a:r>
              <a:rPr lang="zh-CN" altLang="en-US" dirty="0" smtClean="0"/>
              <a:t>网络状态不佳</a:t>
            </a:r>
            <a:r>
              <a:rPr lang="en-US" altLang="zh-CN" dirty="0" smtClean="0"/>
              <a:t>/</a:t>
            </a:r>
            <a:r>
              <a:rPr lang="zh-CN" altLang="en-US" dirty="0" smtClean="0"/>
              <a:t>极差时，指示灯变黄</a:t>
            </a:r>
            <a:r>
              <a:rPr lang="en-US" altLang="zh-CN" dirty="0" smtClean="0"/>
              <a:t>/</a:t>
            </a:r>
            <a:r>
              <a:rPr lang="zh-CN" altLang="en-US" dirty="0" smtClean="0"/>
              <a:t>变红</a:t>
            </a:r>
            <a:endParaRPr lang="zh-CN" altLang="en-US" dirty="0" smtClean="0"/>
          </a:p>
          <a:p>
            <a:pPr lvl="1"/>
            <a:r>
              <a:rPr lang="zh-CN" altLang="en-US" dirty="0" smtClean="0"/>
              <a:t>虚拟机关机、启动过程可视化</a:t>
            </a:r>
            <a:endParaRPr lang="zh-CN" altLang="en-US" dirty="0" smtClean="0"/>
          </a:p>
          <a:p>
            <a:pPr lvl="2"/>
            <a:r>
              <a:rPr lang="zh-CN" altLang="en-US" dirty="0" smtClean="0"/>
              <a:t>虚拟机打补丁时，执行时间较长，用户常误解为虚拟机故障，从而错误地进行虚拟机强制重启操作，无法进入虚拟机。如果此时，用户点击连接虚拟机操作，系统将自动通过管理通道连接到虚拟机，用户可以直观看到虚拟机关机、开机过程</a:t>
            </a:r>
            <a:endParaRPr lang="zh-CN" altLang="en-US" dirty="0" smtClean="0"/>
          </a:p>
          <a:p>
            <a:pPr lvl="1"/>
            <a:r>
              <a:rPr lang="zh-CN" altLang="en-US" dirty="0" smtClean="0"/>
              <a:t>在用户</a:t>
            </a:r>
            <a:r>
              <a:rPr lang="en-US" altLang="zh-CN" dirty="0" smtClean="0"/>
              <a:t>Portal</a:t>
            </a:r>
            <a:r>
              <a:rPr lang="zh-CN" altLang="en-US" dirty="0" smtClean="0"/>
              <a:t>中，可以通过电源管理界面，对虚拟机电源策略进行设置</a:t>
            </a:r>
            <a:endParaRPr lang="zh-CN" altLang="en-US" dirty="0" smtClean="0"/>
          </a:p>
        </p:txBody>
      </p:sp>
      <p:sp>
        <p:nvSpPr>
          <p:cNvPr id="77828"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7958FB45-C03B-45DA-94AD-8803DB791778}"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Notes Placeholder 2"/>
          <p:cNvSpPr>
            <a:spLocks noGrp="1"/>
          </p:cNvSpPr>
          <p:nvPr>
            <p:ph type="body" idx="1"/>
          </p:nvPr>
        </p:nvSpPr>
        <p:spPr/>
        <p:txBody>
          <a:bodyPr/>
          <a:lstStyle/>
          <a:p>
            <a:r>
              <a:rPr lang="zh-CN" altLang="en-US" dirty="0" smtClean="0"/>
              <a:t>三种</a:t>
            </a:r>
            <a:r>
              <a:rPr lang="en-US" altLang="zh-CN" dirty="0" smtClean="0"/>
              <a:t>GPU</a:t>
            </a:r>
            <a:r>
              <a:rPr lang="zh-CN" altLang="en-US" dirty="0" smtClean="0"/>
              <a:t>方案，支撑云图形工作站，现在主流的是</a:t>
            </a:r>
            <a:r>
              <a:rPr lang="en-US" altLang="zh-CN" dirty="0" smtClean="0"/>
              <a:t>GPU</a:t>
            </a:r>
            <a:r>
              <a:rPr lang="zh-CN" altLang="en-US" dirty="0" smtClean="0"/>
              <a:t>硬件虚拟化方案</a:t>
            </a:r>
            <a:endParaRPr lang="en-US" altLang="zh-CN" dirty="0" smtClean="0"/>
          </a:p>
          <a:p>
            <a:pPr lvl="1"/>
            <a:r>
              <a:rPr lang="en-US" altLang="zh-CN" dirty="0" smtClean="0"/>
              <a:t>GPU</a:t>
            </a:r>
            <a:r>
              <a:rPr lang="zh-CN" altLang="en-US" dirty="0" smtClean="0"/>
              <a:t>共享高性能图形方案：支持带有</a:t>
            </a:r>
            <a:r>
              <a:rPr lang="en-US" altLang="zh-CN" dirty="0" smtClean="0"/>
              <a:t>GPU</a:t>
            </a:r>
            <a:r>
              <a:rPr lang="zh-CN" altLang="en-US" dirty="0" smtClean="0"/>
              <a:t>共享特性的虚拟桌面，拥有</a:t>
            </a:r>
            <a:r>
              <a:rPr lang="en-US" altLang="zh-CN" dirty="0" smtClean="0"/>
              <a:t>OpenGL 2.1</a:t>
            </a:r>
            <a:r>
              <a:rPr lang="zh-CN" altLang="en-US" dirty="0" smtClean="0"/>
              <a:t>和</a:t>
            </a:r>
            <a:r>
              <a:rPr lang="en-US" altLang="zh-CN" dirty="0" smtClean="0"/>
              <a:t>DirectX 9</a:t>
            </a:r>
            <a:r>
              <a:rPr lang="zh-CN" altLang="en-US" dirty="0" smtClean="0"/>
              <a:t>图形能力，可以运行常见的制图软件与游戏</a:t>
            </a:r>
            <a:endParaRPr lang="en-US" altLang="zh-CN" dirty="0" smtClean="0"/>
          </a:p>
          <a:p>
            <a:pPr lvl="1"/>
            <a:r>
              <a:rPr lang="en-US" altLang="zh-CN" dirty="0" smtClean="0"/>
              <a:t>GPU</a:t>
            </a:r>
            <a:r>
              <a:rPr lang="zh-CN" altLang="en-US" dirty="0" smtClean="0"/>
              <a:t>硬件虚拟化：支持带有</a:t>
            </a:r>
            <a:r>
              <a:rPr lang="en-US" altLang="zh-CN" dirty="0" smtClean="0"/>
              <a:t>GPU</a:t>
            </a:r>
            <a:r>
              <a:rPr lang="zh-CN" altLang="en-US" dirty="0" smtClean="0"/>
              <a:t>硬件虚拟化特性的虚拟桌面，拥有</a:t>
            </a:r>
            <a:r>
              <a:rPr lang="en-US" altLang="zh-CN" dirty="0" smtClean="0"/>
              <a:t>OpenGL 4.4</a:t>
            </a:r>
            <a:r>
              <a:rPr lang="zh-CN" altLang="en-US" dirty="0" smtClean="0"/>
              <a:t>和</a:t>
            </a:r>
            <a:r>
              <a:rPr lang="en-US" altLang="zh-CN" dirty="0" smtClean="0"/>
              <a:t>DirectX 9/10/11</a:t>
            </a:r>
            <a:r>
              <a:rPr lang="zh-CN" altLang="en-US" dirty="0" smtClean="0"/>
              <a:t>图形能力，可以运行复杂的制图软件与游戏</a:t>
            </a:r>
            <a:endParaRPr lang="en-US" altLang="zh-CN" dirty="0" smtClean="0"/>
          </a:p>
          <a:p>
            <a:pPr lvl="1"/>
            <a:r>
              <a:rPr lang="en-US" altLang="zh-CN" dirty="0" smtClean="0"/>
              <a:t>GPU</a:t>
            </a:r>
            <a:r>
              <a:rPr lang="zh-CN" altLang="en-US" dirty="0" smtClean="0"/>
              <a:t>直通高性能图形方案：支持带有</a:t>
            </a:r>
            <a:r>
              <a:rPr lang="en-US" altLang="zh-CN" dirty="0" smtClean="0"/>
              <a:t>GPU</a:t>
            </a:r>
            <a:r>
              <a:rPr lang="zh-CN" altLang="en-US" dirty="0" smtClean="0"/>
              <a:t>直通的虚拟桌面，拥有物理显卡的全部功能，可以运行物理显卡支持的全部制图或游戏软件。支持符合最新</a:t>
            </a:r>
            <a:r>
              <a:rPr lang="en-US" altLang="zh-CN" dirty="0" smtClean="0"/>
              <a:t>DirectX</a:t>
            </a:r>
            <a:r>
              <a:rPr lang="zh-CN" altLang="en-US" dirty="0" smtClean="0"/>
              <a:t>、</a:t>
            </a:r>
            <a:r>
              <a:rPr lang="en-US" altLang="zh-CN" dirty="0" smtClean="0"/>
              <a:t>OpenGL</a:t>
            </a:r>
            <a:r>
              <a:rPr lang="zh-CN" altLang="en-US" dirty="0" smtClean="0"/>
              <a:t>规范的</a:t>
            </a:r>
            <a:r>
              <a:rPr lang="en-US" altLang="zh-CN" dirty="0" smtClean="0"/>
              <a:t>3D</a:t>
            </a:r>
            <a:r>
              <a:rPr lang="zh-CN" altLang="en-US" dirty="0" smtClean="0"/>
              <a:t>应用</a:t>
            </a:r>
            <a:endParaRPr 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p:sp>
      <p:sp>
        <p:nvSpPr>
          <p:cNvPr id="819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虚拟机磁盘快照基于读写重定向技术实现 。当对虚拟机磁盘做快照时，系统自动创造一个</a:t>
            </a:r>
            <a:r>
              <a:rPr lang="en-US" altLang="zh-CN" dirty="0" smtClean="0"/>
              <a:t>Delta</a:t>
            </a:r>
            <a:r>
              <a:rPr lang="zh-CN" altLang="en-US" dirty="0" smtClean="0"/>
              <a:t>磁盘。此后，新的数据将写在</a:t>
            </a:r>
            <a:r>
              <a:rPr lang="en-US" altLang="zh-CN" dirty="0" smtClean="0"/>
              <a:t>Delta</a:t>
            </a:r>
            <a:r>
              <a:rPr lang="zh-CN" altLang="en-US" dirty="0" smtClean="0"/>
              <a:t>磁盘中，而未改写的数据依旧存放在原来的磁盘中。当需要读取数据时，如果数据已做更新，系统会重定向到</a:t>
            </a:r>
            <a:r>
              <a:rPr lang="en-US" altLang="zh-CN" dirty="0" smtClean="0"/>
              <a:t>Delta</a:t>
            </a:r>
            <a:r>
              <a:rPr lang="zh-CN" altLang="en-US" dirty="0" smtClean="0"/>
              <a:t>磁盘中获取数据。这种机制的好处是，无需对磁盘数据的完整</a:t>
            </a:r>
            <a:r>
              <a:rPr lang="en-US" altLang="zh-CN" dirty="0" smtClean="0"/>
              <a:t>COPY——</a:t>
            </a:r>
            <a:r>
              <a:rPr lang="zh-CN" altLang="en-US" dirty="0" smtClean="0"/>
              <a:t>实现“实时”快照</a:t>
            </a:r>
            <a:endParaRPr lang="en-US" altLang="zh-CN" dirty="0" smtClean="0"/>
          </a:p>
          <a:p>
            <a:r>
              <a:rPr lang="zh-CN" altLang="en-US" dirty="0" smtClean="0"/>
              <a:t>同时，可以在快照基础上再做快照，原理一样</a:t>
            </a:r>
            <a:endParaRPr lang="zh-CN" altLang="en-US" dirty="0" smtClean="0"/>
          </a:p>
          <a:p>
            <a:endParaRPr lang="zh-CN" altLang="en-US" dirty="0" smtClean="0"/>
          </a:p>
        </p:txBody>
      </p:sp>
      <p:sp>
        <p:nvSpPr>
          <p:cNvPr id="81924"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4A2E86E6-8803-474A-9E5A-2B3579653F91}"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p:sp>
      <p:sp>
        <p:nvSpPr>
          <p:cNvPr id="83972"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92E5EDA3-1B90-4FEE-ACC1-A0D2129D6FDD}"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6" name="备注占位符 2"/>
          <p:cNvSpPr>
            <a:spLocks noGrp="1"/>
          </p:cNvSpPr>
          <p:nvPr>
            <p:ph type="body" idx="3"/>
          </p:nvPr>
        </p:nvSpPr>
        <p:spPr>
          <a:xfrm>
            <a:off x="701675" y="4860925"/>
            <a:ext cx="56769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针对终端，可以禁止用户对终端进行改动，包括禁用存储设备、禁止在</a:t>
            </a:r>
            <a:r>
              <a:rPr lang="en-US" altLang="zh-CN" dirty="0"/>
              <a:t>TC</a:t>
            </a:r>
            <a:r>
              <a:rPr lang="zh-CN" altLang="en-US" dirty="0"/>
              <a:t>上自行安装软件，针对高安全需求的场景，可以通过</a:t>
            </a:r>
            <a:r>
              <a:rPr lang="en-US" altLang="zh-CN" dirty="0"/>
              <a:t>TC</a:t>
            </a:r>
            <a:r>
              <a:rPr lang="zh-CN" altLang="en-US" dirty="0"/>
              <a:t>合法性认证和用户与</a:t>
            </a:r>
            <a:r>
              <a:rPr lang="en-US" altLang="zh-CN" dirty="0"/>
              <a:t>TC</a:t>
            </a:r>
            <a:r>
              <a:rPr lang="zh-CN" altLang="en-US" dirty="0"/>
              <a:t>的绑定来确保没有非法</a:t>
            </a:r>
            <a:r>
              <a:rPr lang="en-US" altLang="zh-CN" dirty="0"/>
              <a:t>TC</a:t>
            </a:r>
            <a:r>
              <a:rPr lang="zh-CN" altLang="en-US" dirty="0"/>
              <a:t>接入</a:t>
            </a:r>
            <a:r>
              <a:rPr lang="zh-CN" altLang="en-US" dirty="0" smtClean="0"/>
              <a:t>系统</a:t>
            </a:r>
            <a:endParaRPr lang="zh-CN" altLang="en-US" dirty="0"/>
          </a:p>
          <a:p>
            <a:r>
              <a:rPr lang="zh-CN" altLang="en-US" dirty="0"/>
              <a:t>接入安全方面，提供多种认证方式组合，除了传统密码认证方式之外，还支持指纹、</a:t>
            </a:r>
            <a:r>
              <a:rPr lang="en-US" altLang="zh-CN" dirty="0"/>
              <a:t>USB Key</a:t>
            </a:r>
            <a:r>
              <a:rPr lang="zh-CN" altLang="en-US" dirty="0"/>
              <a:t>和动态口令、无</a:t>
            </a:r>
            <a:r>
              <a:rPr lang="en-US" altLang="zh-CN" dirty="0"/>
              <a:t>AD</a:t>
            </a:r>
            <a:r>
              <a:rPr lang="zh-CN" altLang="en-US" dirty="0"/>
              <a:t>域认证的认证方式。另外通过安全网关可以实现加密传输，增强公网接入桌面云的安全性</a:t>
            </a:r>
            <a:endParaRPr lang="zh-CN" altLang="en-US" dirty="0"/>
          </a:p>
          <a:p>
            <a:r>
              <a:rPr lang="zh-CN" altLang="en-US" dirty="0"/>
              <a:t>（部分高安全行业对</a:t>
            </a:r>
            <a:r>
              <a:rPr lang="en-US" altLang="zh-CN" dirty="0"/>
              <a:t>AD</a:t>
            </a:r>
            <a:r>
              <a:rPr lang="zh-CN" altLang="en-US" dirty="0"/>
              <a:t>认证不信任，桌面云</a:t>
            </a:r>
            <a:r>
              <a:rPr lang="en-US" altLang="zh-CN" dirty="0"/>
              <a:t>5.1</a:t>
            </a:r>
            <a:r>
              <a:rPr lang="zh-CN" altLang="en-US" dirty="0"/>
              <a:t>版支持无</a:t>
            </a:r>
            <a:r>
              <a:rPr lang="en-US" altLang="zh-CN" dirty="0"/>
              <a:t>AD</a:t>
            </a:r>
            <a:r>
              <a:rPr lang="zh-CN" altLang="en-US" dirty="0"/>
              <a:t>域认证：</a:t>
            </a:r>
            <a:endParaRPr lang="zh-CN" altLang="en-US" dirty="0"/>
          </a:p>
          <a:p>
            <a:r>
              <a:rPr lang="zh-CN" altLang="en-US" dirty="0"/>
              <a:t>直接通过桌面云组件管理用户帐号，降低部署及管理复杂度</a:t>
            </a:r>
            <a:endParaRPr lang="zh-CN" altLang="en-US" dirty="0"/>
          </a:p>
          <a:p>
            <a:r>
              <a:rPr lang="zh-CN" altLang="en-US" dirty="0"/>
              <a:t>首次登陆强制修改密码，保障用户虚拟桌面安全</a:t>
            </a:r>
            <a:endParaRPr lang="zh-CN" altLang="en-US" dirty="0"/>
          </a:p>
          <a:p>
            <a:r>
              <a:rPr lang="zh-CN" altLang="en-US" dirty="0"/>
              <a:t>用户可在虚拟桌面直接修改登录密码，提供更接近于</a:t>
            </a:r>
            <a:r>
              <a:rPr lang="en-US" altLang="zh-CN" dirty="0"/>
              <a:t>PC</a:t>
            </a:r>
            <a:r>
              <a:rPr lang="zh-CN" altLang="en-US" dirty="0"/>
              <a:t>的使用体验）</a:t>
            </a:r>
            <a:endParaRPr lang="zh-CN" altLang="en-US" dirty="0"/>
          </a:p>
          <a:p>
            <a:r>
              <a:rPr lang="zh-CN" altLang="en-US" dirty="0"/>
              <a:t>针对平台安全，主要做了数据安全的增强，剩余信息的擦除</a:t>
            </a:r>
            <a:endParaRPr lang="zh-CN" altLang="en-US" dirty="0"/>
          </a:p>
          <a:p>
            <a:r>
              <a:rPr lang="zh-CN" altLang="en-US" dirty="0"/>
              <a:t>在管理层面，通过对管理员角色和权限的划分和日志审计确保管理的安全性，防止管理员越权，确保对企业规范的</a:t>
            </a:r>
            <a:r>
              <a:rPr lang="zh-CN" altLang="en-US" dirty="0" smtClean="0"/>
              <a:t>遵从</a:t>
            </a:r>
            <a:endParaRPr lang="zh-CN" altLang="en-US" dirty="0"/>
          </a:p>
          <a:p>
            <a:r>
              <a:rPr lang="zh-CN" altLang="en-US" dirty="0"/>
              <a:t>通过端到端的安全增强确保信息不泄露，数据不</a:t>
            </a:r>
            <a:r>
              <a:rPr lang="zh-CN" altLang="en-US" dirty="0" smtClean="0"/>
              <a:t>丢失</a:t>
            </a:r>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GSLB</a:t>
            </a:r>
            <a:r>
              <a:rPr lang="zh-CN" altLang="en-US" dirty="0" smtClean="0"/>
              <a:t>（</a:t>
            </a:r>
            <a:r>
              <a:rPr lang="en-US" altLang="zh-CN" dirty="0" smtClean="0"/>
              <a:t>Global Server Load Balancing</a:t>
            </a:r>
            <a:r>
              <a:rPr lang="zh-CN" altLang="en-US" dirty="0" smtClean="0"/>
              <a:t>），即全局负载均衡器，可以对在广域网（包括互联网）上不同地域的服务器之间进行流量调配，保证客户使用的服务由离自己最近的服务器提供务，从而保证最佳的服务质量。</a:t>
            </a:r>
            <a:r>
              <a:rPr lang="en-US" altLang="zh-CN" dirty="0" smtClean="0"/>
              <a:t>GSLB</a:t>
            </a:r>
            <a:r>
              <a:rPr lang="zh-CN" altLang="en-US" dirty="0" smtClean="0"/>
              <a:t>可以对</a:t>
            </a:r>
            <a:r>
              <a:rPr lang="en-US" altLang="zh-CN" dirty="0" smtClean="0"/>
              <a:t>UNS</a:t>
            </a:r>
            <a:r>
              <a:rPr lang="zh-CN" altLang="en-US" dirty="0" smtClean="0"/>
              <a:t>进行负载均衡，并按照一定的优先级选择</a:t>
            </a:r>
            <a:r>
              <a:rPr lang="en-US" altLang="zh-CN" dirty="0" smtClean="0"/>
              <a:t>UNS</a:t>
            </a:r>
            <a:r>
              <a:rPr lang="zh-CN" altLang="en-US" dirty="0" smtClean="0"/>
              <a:t>。根据</a:t>
            </a:r>
            <a:r>
              <a:rPr lang="en-US" altLang="zh-CN" dirty="0" smtClean="0"/>
              <a:t>GSLB</a:t>
            </a:r>
            <a:r>
              <a:rPr lang="zh-CN" altLang="en-US" dirty="0" smtClean="0"/>
              <a:t>算法，其会优先选取本地</a:t>
            </a:r>
            <a:r>
              <a:rPr lang="en-US" altLang="zh-CN" dirty="0" smtClean="0"/>
              <a:t>UNS</a:t>
            </a:r>
            <a:r>
              <a:rPr lang="zh-CN" altLang="en-US" dirty="0" smtClean="0"/>
              <a:t>；如本地</a:t>
            </a:r>
            <a:r>
              <a:rPr lang="en-US" altLang="zh-CN" dirty="0" smtClean="0"/>
              <a:t>UNS</a:t>
            </a:r>
            <a:r>
              <a:rPr lang="zh-CN" altLang="en-US" dirty="0" smtClean="0"/>
              <a:t>出现故障，则会选取异地</a:t>
            </a:r>
            <a:r>
              <a:rPr lang="en-US" altLang="zh-CN" dirty="0" smtClean="0"/>
              <a:t>UNS</a:t>
            </a:r>
            <a:endParaRPr lang="zh-CN" altLang="en-US" dirty="0" smtClean="0"/>
          </a:p>
          <a:p>
            <a:r>
              <a:rPr lang="zh-CN" altLang="en-US" dirty="0" smtClean="0"/>
              <a:t>当用户数高于</a:t>
            </a:r>
            <a:r>
              <a:rPr lang="en-US" altLang="zh-CN" dirty="0" smtClean="0"/>
              <a:t>20000</a:t>
            </a:r>
            <a:r>
              <a:rPr lang="zh-CN" altLang="en-US" dirty="0" smtClean="0"/>
              <a:t>，或用户需要优先接入本地虚拟机时，建议通过</a:t>
            </a:r>
            <a:r>
              <a:rPr lang="en-US" altLang="zh-CN" dirty="0" smtClean="0"/>
              <a:t>GSLB</a:t>
            </a:r>
            <a:r>
              <a:rPr lang="zh-CN" altLang="en-US" dirty="0" smtClean="0"/>
              <a:t>对</a:t>
            </a:r>
            <a:r>
              <a:rPr lang="en-US" altLang="zh-CN" dirty="0" smtClean="0"/>
              <a:t>UNS</a:t>
            </a:r>
            <a:r>
              <a:rPr lang="zh-CN" altLang="en-US" dirty="0" smtClean="0"/>
              <a:t>进行负载均衡</a:t>
            </a:r>
            <a:endParaRPr lang="en-US" altLang="zh-CN" dirty="0" smtClean="0"/>
          </a:p>
          <a:p>
            <a:endParaRPr lang="en-US" altLang="zh-CN" dirty="0" smtClean="0"/>
          </a:p>
          <a:p>
            <a:r>
              <a:rPr lang="en-US" altLang="zh-CN" dirty="0" smtClean="0"/>
              <a:t>UNS</a:t>
            </a:r>
            <a:r>
              <a:rPr lang="zh-CN" altLang="en-US" dirty="0" smtClean="0"/>
              <a:t>（</a:t>
            </a:r>
            <a:r>
              <a:rPr lang="en-US" altLang="zh-CN" dirty="0" smtClean="0"/>
              <a:t>Unified Name Service</a:t>
            </a:r>
            <a:r>
              <a:rPr lang="zh-CN" altLang="en-US" dirty="0" smtClean="0"/>
              <a:t>）单一名称服务，用户可通过统一的域名访问具有不同</a:t>
            </a:r>
            <a:r>
              <a:rPr lang="en-US" altLang="zh-CN" dirty="0" smtClean="0"/>
              <a:t>WI</a:t>
            </a:r>
            <a:r>
              <a:rPr lang="zh-CN" altLang="en-US" dirty="0" smtClean="0"/>
              <a:t>域名的多套</a:t>
            </a:r>
            <a:r>
              <a:rPr lang="en-US" altLang="zh-CN" dirty="0" smtClean="0"/>
              <a:t>FusionAccess</a:t>
            </a:r>
            <a:r>
              <a:rPr lang="zh-CN" altLang="en-US" dirty="0" smtClean="0"/>
              <a:t>系统</a:t>
            </a:r>
            <a:endParaRPr lang="zh-CN" altLang="en-US" dirty="0" smtClean="0"/>
          </a:p>
        </p:txBody>
      </p:sp>
      <p:sp>
        <p:nvSpPr>
          <p:cNvPr id="86020"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61E0C2D0-8474-40BC-9B65-EB919C04B305}"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Notes Placeholder 2"/>
          <p:cNvSpPr>
            <a:spLocks noGrp="1"/>
          </p:cNvSpPr>
          <p:nvPr>
            <p:ph type="body" idx="1"/>
          </p:nvPr>
        </p:nvSpPr>
        <p:spPr/>
        <p:txBody>
          <a:bodyPr/>
          <a:lstStyle/>
          <a:p>
            <a:r>
              <a:rPr lang="zh-CN" altLang="en-US" smtClean="0"/>
              <a:t>用户可以使用华为提供的桌面管家系列工具，自助维护桌面</a:t>
            </a:r>
            <a:endParaRPr lang="en-US"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xfrm>
            <a:off x="992188" y="768350"/>
            <a:ext cx="5114925" cy="3836988"/>
          </a:xfrm>
        </p:spPr>
      </p:sp>
      <p:sp>
        <p:nvSpPr>
          <p:cNvPr id="90116"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971C7F13-B57D-40BE-AF1A-96A882AB8B49}"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分支机构部署特性提供了统一的管理能力，给企业带来更大的灵活性</a:t>
            </a:r>
            <a:endParaRPr lang="en-US" altLang="zh-CN" smtClean="0"/>
          </a:p>
        </p:txBody>
      </p:sp>
      <p:sp>
        <p:nvSpPr>
          <p:cNvPr id="92164"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81C7CB0D-06D0-4EE9-ACF9-912EE2736953}"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a:defRPr/>
            </a:pPr>
            <a:r>
              <a:rPr lang="zh-CN" altLang="en-US" dirty="0" smtClean="0"/>
              <a:t>高效：</a:t>
            </a:r>
            <a:endParaRPr lang="zh-CN" altLang="en-US" dirty="0" smtClean="0"/>
          </a:p>
          <a:p>
            <a:pPr lvl="1">
              <a:defRPr/>
            </a:pPr>
            <a:r>
              <a:rPr lang="zh-CN" altLang="en-US" dirty="0" smtClean="0"/>
              <a:t>虚拟化平台性能最佳，资源弹性复用</a:t>
            </a:r>
            <a:endParaRPr lang="zh-CN" altLang="en-US" dirty="0" smtClean="0"/>
          </a:p>
          <a:p>
            <a:pPr lvl="1">
              <a:defRPr/>
            </a:pPr>
            <a:r>
              <a:rPr lang="zh-CN" altLang="en-US" dirty="0" smtClean="0"/>
              <a:t>软件预安装、快速交付</a:t>
            </a:r>
            <a:endParaRPr lang="zh-CN" altLang="en-US" dirty="0" smtClean="0"/>
          </a:p>
          <a:p>
            <a:pPr lvl="1">
              <a:defRPr/>
            </a:pPr>
            <a:r>
              <a:rPr lang="en-US" altLang="zh-CN" dirty="0" smtClean="0"/>
              <a:t>10</a:t>
            </a:r>
            <a:r>
              <a:rPr lang="zh-CN" altLang="en-US" dirty="0" smtClean="0"/>
              <a:t>大运维工具，华为桌面管家</a:t>
            </a:r>
            <a:endParaRPr lang="zh-CN" altLang="en-US" dirty="0" smtClean="0"/>
          </a:p>
          <a:p>
            <a:pPr>
              <a:defRPr/>
            </a:pPr>
            <a:r>
              <a:rPr lang="zh-CN" altLang="en-US" dirty="0" smtClean="0"/>
              <a:t>用户自助维护，解决</a:t>
            </a:r>
            <a:r>
              <a:rPr lang="en-US" altLang="zh-CN" dirty="0" smtClean="0"/>
              <a:t>85%</a:t>
            </a:r>
            <a:r>
              <a:rPr lang="zh-CN" altLang="en-US" dirty="0" smtClean="0"/>
              <a:t>用户连接问题</a:t>
            </a:r>
            <a:endParaRPr lang="zh-CN" altLang="en-US" dirty="0" smtClean="0"/>
          </a:p>
          <a:p>
            <a:pPr>
              <a:defRPr/>
            </a:pPr>
            <a:r>
              <a:rPr lang="zh-CN" altLang="en-US" dirty="0" smtClean="0"/>
              <a:t>统一管理维护，进程级系统监控，快速问题定位</a:t>
            </a:r>
            <a:endParaRPr lang="zh-CN" altLang="en-US" dirty="0" smtClean="0"/>
          </a:p>
          <a:p>
            <a:pPr>
              <a:defRPr/>
            </a:pPr>
            <a:r>
              <a:rPr lang="zh-CN" altLang="en-US" dirty="0" smtClean="0"/>
              <a:t>用户体验优化和系统性能调优，达到最佳性价比</a:t>
            </a:r>
            <a:endParaRPr lang="zh-CN" altLang="en-US" dirty="0" smtClean="0"/>
          </a:p>
          <a:p>
            <a:pPr>
              <a:defRPr/>
            </a:pPr>
            <a:r>
              <a:rPr lang="en-US" altLang="zh-CN" dirty="0" smtClean="0"/>
              <a:t>4</a:t>
            </a:r>
            <a:r>
              <a:rPr lang="zh-CN" altLang="en-US" dirty="0" smtClean="0"/>
              <a:t>种形态灵活部署方案，满足不同客户要求</a:t>
            </a:r>
            <a:endParaRPr lang="zh-CN" altLang="en-US" dirty="0" smtClean="0"/>
          </a:p>
          <a:p>
            <a:pPr>
              <a:defRPr/>
            </a:pPr>
            <a:r>
              <a:rPr lang="zh-CN" altLang="en-US" dirty="0" smtClean="0"/>
              <a:t>端到端高安全、高可靠解决方案</a:t>
            </a:r>
            <a:endParaRPr lang="en-US" dirty="0"/>
          </a:p>
        </p:txBody>
      </p:sp>
      <p:sp>
        <p:nvSpPr>
          <p:cNvPr id="94212" name="Slide Number Placeholder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28D9D1BA-D8EA-4F30-B6B1-71C82BD1C9DC}"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xfrm>
            <a:off x="992188" y="768350"/>
            <a:ext cx="5114925" cy="3836988"/>
          </a:xfrm>
        </p:spPr>
      </p:sp>
      <p:sp>
        <p:nvSpPr>
          <p:cNvPr id="993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9332"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AB62BF0C-7AB7-495A-88E1-9BFAA4CB9B1A}" type="slidenum">
              <a:rPr lang="zh-CN" altLang="en-US" sz="1000">
                <a:ea typeface="宋体" panose="02010600030101010101" pitchFamily="2" charset="-122"/>
              </a:rPr>
            </a:fld>
            <a:endParaRPr lang="en-US" altLang="zh-CN" sz="100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1"/>
          </p:nvPr>
        </p:nvSpPr>
        <p:spPr/>
        <p:txBody>
          <a:bodyPr/>
          <a:lstStyle/>
          <a:p>
            <a:r>
              <a:rPr lang="en-US" altLang="zh-CN" smtClean="0"/>
              <a:t>1</a:t>
            </a:r>
            <a:r>
              <a:rPr lang="zh-CN" altLang="en-US" smtClean="0"/>
              <a:t>、</a:t>
            </a:r>
            <a:r>
              <a:rPr lang="en-US" altLang="zh-CN" smtClean="0"/>
              <a:t>T</a:t>
            </a:r>
            <a:endParaRPr lang="en-US" altLang="zh-CN" smtClean="0"/>
          </a:p>
          <a:p>
            <a:r>
              <a:rPr lang="en-US" altLang="zh-CN" smtClean="0"/>
              <a:t>2</a:t>
            </a:r>
            <a:r>
              <a:rPr lang="zh-CN" altLang="en-US" smtClean="0"/>
              <a:t>、</a:t>
            </a:r>
            <a:r>
              <a:rPr lang="en-US" altLang="zh-CN" smtClean="0"/>
              <a:t>F</a:t>
            </a:r>
            <a:endParaRPr lang="en-US" altLang="zh-CN" smtClean="0"/>
          </a:p>
          <a:p>
            <a:r>
              <a:rPr lang="en-US" altLang="zh-CN" smtClean="0"/>
              <a:t>3</a:t>
            </a:r>
            <a:r>
              <a:rPr lang="zh-CN" altLang="en-US" smtClean="0"/>
              <a:t>、</a:t>
            </a:r>
            <a:r>
              <a:rPr lang="en-US" altLang="zh-CN" smtClean="0"/>
              <a:t>T</a:t>
            </a:r>
            <a:endParaRPr lang="en-US" altLang="zh-CN" smtClean="0"/>
          </a:p>
          <a:p>
            <a:r>
              <a:rPr lang="en-US" altLang="zh-CN" smtClean="0"/>
              <a:t>4</a:t>
            </a:r>
            <a:r>
              <a:rPr lang="zh-CN" altLang="en-US" smtClean="0"/>
              <a:t>、</a:t>
            </a:r>
            <a:r>
              <a:rPr lang="en-US" altLang="zh-CN" smtClean="0"/>
              <a:t>T</a:t>
            </a:r>
            <a:endParaRPr lang="en-US" altLang="zh-CN" smtClean="0"/>
          </a:p>
          <a:p>
            <a:r>
              <a:rPr lang="en-US" altLang="zh-CN" smtClean="0"/>
              <a:t>5</a:t>
            </a:r>
            <a:r>
              <a:rPr lang="zh-CN" altLang="en-US" smtClean="0"/>
              <a:t>、</a:t>
            </a:r>
            <a:r>
              <a:rPr lang="en-US" altLang="zh-CN" smtClean="0"/>
              <a:t>F</a:t>
            </a:r>
            <a:endParaRPr lang="en-US" altLang="zh-CN"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p:txBody>
          <a:bodyPr/>
          <a:lstStyle/>
          <a:p>
            <a:r>
              <a:rPr lang="zh-CN" altLang="en-US" smtClean="0"/>
              <a:t>习题答案：</a:t>
            </a:r>
            <a:endParaRPr lang="zh-CN" altLang="en-US" smtClean="0"/>
          </a:p>
          <a:p>
            <a:pPr lvl="1"/>
            <a:r>
              <a:rPr lang="zh-CN" altLang="en-US" smtClean="0"/>
              <a:t>判断题：</a:t>
            </a:r>
            <a:r>
              <a:rPr lang="en-US" altLang="zh-CN" smtClean="0"/>
              <a:t>1.T</a:t>
            </a:r>
            <a:endParaRPr lang="en-US" altLang="zh-CN" smtClean="0"/>
          </a:p>
          <a:p>
            <a:pPr lvl="1"/>
            <a:r>
              <a:rPr lang="zh-CN" altLang="en-US" smtClean="0"/>
              <a:t>多选题：</a:t>
            </a:r>
            <a:r>
              <a:rPr lang="en-US" altLang="zh-CN" smtClean="0"/>
              <a:t>1.ABCD</a:t>
            </a:r>
            <a:endParaRPr lang="en-US" altLang="zh-CN"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p:txBody>
          <a:bodyPr/>
          <a:lstStyle/>
          <a:p>
            <a:r>
              <a:rPr lang="zh-CN" altLang="en-US" smtClean="0"/>
              <a:t>习题答案：</a:t>
            </a:r>
            <a:endParaRPr lang="zh-CN" altLang="en-US" smtClean="0"/>
          </a:p>
          <a:p>
            <a:pPr lvl="1"/>
            <a:r>
              <a:rPr lang="zh-CN" altLang="en-US" smtClean="0"/>
              <a:t>判断题：</a:t>
            </a:r>
            <a:r>
              <a:rPr lang="en-US" altLang="zh-CN" smtClean="0"/>
              <a:t>1.T</a:t>
            </a:r>
            <a:endParaRPr lang="en-US" altLang="zh-CN" smtClean="0"/>
          </a:p>
          <a:p>
            <a:pPr lvl="1"/>
            <a:r>
              <a:rPr lang="zh-CN" altLang="en-US" smtClean="0"/>
              <a:t>多选题：</a:t>
            </a:r>
            <a:r>
              <a:rPr lang="en-US" altLang="zh-CN" smtClean="0"/>
              <a:t>1.ABCD</a:t>
            </a:r>
            <a:endParaRPr lang="en-US" altLang="zh-CN"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xfrm>
            <a:off x="992188" y="768350"/>
            <a:ext cx="5114925" cy="3836988"/>
          </a:xfrm>
        </p:spPr>
      </p:sp>
      <p:sp>
        <p:nvSpPr>
          <p:cNvPr id="18436"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079D2F8F-83FB-48E3-BCEE-D5F63568698C}"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5" name="Notes Placeholder 2"/>
          <p:cNvSpPr>
            <a:spLocks noGrp="1"/>
          </p:cNvSpPr>
          <p:nvPr>
            <p:ph type="body" idx="3"/>
          </p:nvPr>
        </p:nvSpPr>
        <p:spPr>
          <a:xfrm>
            <a:off x="701675" y="4860925"/>
            <a:ext cx="5676900" cy="4605338"/>
          </a:xfrm>
        </p:spPr>
        <p:txBody>
          <a:bodyPr/>
          <a:lstStyle/>
          <a:p>
            <a:r>
              <a:rPr lang="en-US" dirty="0"/>
              <a:t>FusionSphere</a:t>
            </a:r>
            <a:r>
              <a:rPr lang="zh-CN" altLang="en-US" dirty="0"/>
              <a:t>云平台主要模块：</a:t>
            </a:r>
            <a:endParaRPr lang="zh-CN" altLang="en-US" dirty="0"/>
          </a:p>
          <a:p>
            <a:pPr lvl="1"/>
            <a:r>
              <a:rPr lang="en-US" dirty="0" err="1"/>
              <a:t>UltraVR</a:t>
            </a:r>
            <a:r>
              <a:rPr lang="en-US" dirty="0"/>
              <a:t>: </a:t>
            </a:r>
            <a:r>
              <a:rPr lang="zh-CN" altLang="en-US" dirty="0"/>
              <a:t>容灾管理软件，实现系统整体的同城或异地容灾</a:t>
            </a:r>
            <a:r>
              <a:rPr lang="zh-CN" altLang="en-US" dirty="0" smtClean="0"/>
              <a:t>能力</a:t>
            </a:r>
            <a:endParaRPr lang="zh-CN" altLang="en-US" dirty="0"/>
          </a:p>
          <a:p>
            <a:pPr lvl="1"/>
            <a:r>
              <a:rPr lang="en-US" dirty="0"/>
              <a:t>HyperDP: </a:t>
            </a:r>
            <a:r>
              <a:rPr lang="zh-CN" altLang="en-US" dirty="0"/>
              <a:t>备份管理模块，实现虚拟机级别的备份管理</a:t>
            </a:r>
            <a:r>
              <a:rPr lang="zh-CN" altLang="en-US" dirty="0" smtClean="0"/>
              <a:t>能力</a:t>
            </a:r>
            <a:endParaRPr lang="zh-CN" altLang="en-US" dirty="0"/>
          </a:p>
          <a:p>
            <a:pPr lvl="1"/>
            <a:r>
              <a:rPr lang="en-US" dirty="0"/>
              <a:t>FusionCompute: </a:t>
            </a:r>
            <a:r>
              <a:rPr lang="zh-CN" altLang="en-US" dirty="0"/>
              <a:t>计算虚拟化，实现</a:t>
            </a:r>
            <a:r>
              <a:rPr lang="en-US" dirty="0"/>
              <a:t>CPU，</a:t>
            </a:r>
            <a:r>
              <a:rPr lang="zh-CN" altLang="en-US" dirty="0"/>
              <a:t>内存，磁盘，外设等基本要素的虚拟化，虚拟机由</a:t>
            </a:r>
            <a:r>
              <a:rPr lang="en-US" dirty="0"/>
              <a:t>FusionCompute</a:t>
            </a:r>
            <a:r>
              <a:rPr lang="zh-CN" altLang="en-US" dirty="0" smtClean="0"/>
              <a:t>实现</a:t>
            </a:r>
            <a:endParaRPr lang="zh-CN" altLang="en-US" dirty="0"/>
          </a:p>
          <a:p>
            <a:pPr lvl="1"/>
            <a:r>
              <a:rPr lang="en-US" dirty="0"/>
              <a:t>FusionStorage: </a:t>
            </a:r>
            <a:r>
              <a:rPr lang="zh-CN" altLang="en-US" dirty="0"/>
              <a:t>存储虚拟化。将通用服务器的本地磁盘整合起来，提供分布式的</a:t>
            </a:r>
            <a:r>
              <a:rPr lang="en-US" dirty="0"/>
              <a:t>SERVER SAN</a:t>
            </a:r>
            <a:r>
              <a:rPr lang="zh-CN" altLang="en-US" dirty="0" smtClean="0"/>
              <a:t>能力</a:t>
            </a:r>
            <a:endParaRPr lang="zh-CN" altLang="en-US" dirty="0"/>
          </a:p>
          <a:p>
            <a:pPr lvl="1"/>
            <a:r>
              <a:rPr lang="en-US" dirty="0" err="1"/>
              <a:t>FusionNetwrok</a:t>
            </a:r>
            <a:r>
              <a:rPr lang="en-US" dirty="0"/>
              <a:t>: </a:t>
            </a:r>
            <a:r>
              <a:rPr lang="zh-CN" altLang="en-US" dirty="0"/>
              <a:t>网络虚拟化。实现</a:t>
            </a:r>
            <a:r>
              <a:rPr lang="en-US" dirty="0"/>
              <a:t>SDN</a:t>
            </a:r>
            <a:r>
              <a:rPr lang="zh-CN" altLang="en-US" dirty="0"/>
              <a:t>控制器、虚拟化</a:t>
            </a:r>
            <a:r>
              <a:rPr lang="en-US" dirty="0"/>
              <a:t>VXLAN</a:t>
            </a:r>
            <a:r>
              <a:rPr lang="zh-CN" altLang="en-US" dirty="0"/>
              <a:t>网关、虚拟防火墙，虚拟</a:t>
            </a:r>
            <a:r>
              <a:rPr lang="en-US" dirty="0"/>
              <a:t>DHCP</a:t>
            </a:r>
            <a:r>
              <a:rPr lang="zh-CN" altLang="en-US" dirty="0"/>
              <a:t>服务器，虚拟路由器等</a:t>
            </a:r>
            <a:r>
              <a:rPr lang="zh-CN" altLang="en-US" dirty="0" smtClean="0"/>
              <a:t>功能</a:t>
            </a:r>
            <a:endParaRPr lang="zh-CN" altLang="en-US" dirty="0"/>
          </a:p>
          <a:p>
            <a:pPr lvl="1"/>
            <a:r>
              <a:rPr lang="en-US" dirty="0"/>
              <a:t>FusionManager: </a:t>
            </a:r>
            <a:r>
              <a:rPr lang="zh-CN" altLang="en-US" dirty="0"/>
              <a:t>云平台管理。为</a:t>
            </a:r>
            <a:r>
              <a:rPr lang="en-US" dirty="0" err="1"/>
              <a:t>FusonCompute,FusionStorage</a:t>
            </a:r>
            <a:r>
              <a:rPr lang="en-US" dirty="0"/>
              <a:t>, </a:t>
            </a:r>
            <a:r>
              <a:rPr lang="en-US" dirty="0" err="1"/>
              <a:t>FusionNetwork</a:t>
            </a:r>
            <a:r>
              <a:rPr lang="en-US" dirty="0"/>
              <a:t>, HyperDP</a:t>
            </a:r>
            <a:r>
              <a:rPr lang="zh-CN" altLang="en-US" dirty="0"/>
              <a:t>以及服务器、存储、交换机、防火墙等提供统一整合的管理</a:t>
            </a:r>
            <a:r>
              <a:rPr lang="zh-CN" altLang="en-US" dirty="0" smtClean="0"/>
              <a:t>平台</a:t>
            </a:r>
            <a:endParaRPr lang="zh-CN" altLang="en-US" dirty="0"/>
          </a:p>
          <a:p>
            <a:pPr lvl="1"/>
            <a:r>
              <a:rPr lang="en-US" dirty="0" err="1"/>
              <a:t>OpenStack</a:t>
            </a:r>
            <a:r>
              <a:rPr lang="en-US" dirty="0"/>
              <a:t>: </a:t>
            </a:r>
            <a:r>
              <a:rPr lang="zh-CN" altLang="en-US" dirty="0"/>
              <a:t>华为</a:t>
            </a:r>
            <a:r>
              <a:rPr lang="en-US" dirty="0" err="1"/>
              <a:t>Openstack</a:t>
            </a:r>
            <a:r>
              <a:rPr lang="zh-CN" altLang="en-US" dirty="0"/>
              <a:t>发行版，对外提供标准的</a:t>
            </a:r>
            <a:r>
              <a:rPr lang="en-US" dirty="0" err="1"/>
              <a:t>Openstack</a:t>
            </a:r>
            <a:r>
              <a:rPr lang="zh-CN" altLang="en-US" dirty="0"/>
              <a:t>管理与接口</a:t>
            </a:r>
            <a:r>
              <a:rPr lang="zh-CN" altLang="en-US" dirty="0" smtClean="0"/>
              <a:t>能力</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p:txBody>
          <a:bodyPr/>
          <a:lstStyle/>
          <a:p>
            <a:r>
              <a:rPr lang="zh-CN" altLang="en-US" smtClean="0"/>
              <a:t>习题答案：</a:t>
            </a:r>
            <a:endParaRPr lang="zh-CN" altLang="en-US" smtClean="0"/>
          </a:p>
          <a:p>
            <a:pPr lvl="1"/>
            <a:r>
              <a:rPr lang="zh-CN" altLang="en-US" smtClean="0"/>
              <a:t>判断题：</a:t>
            </a:r>
            <a:r>
              <a:rPr lang="en-US" altLang="zh-CN" smtClean="0"/>
              <a:t>1.T</a:t>
            </a:r>
            <a:endParaRPr lang="en-US" altLang="zh-CN" smtClean="0"/>
          </a:p>
          <a:p>
            <a:pPr lvl="1"/>
            <a:r>
              <a:rPr lang="zh-CN" altLang="en-US" smtClean="0"/>
              <a:t>多选题：</a:t>
            </a:r>
            <a:r>
              <a:rPr lang="en-US" altLang="zh-CN" smtClean="0"/>
              <a:t>1.ABCD</a:t>
            </a:r>
            <a:endParaRPr lang="en-US" altLang="zh-CN"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Notes Placeholder 2"/>
          <p:cNvSpPr>
            <a:spLocks noGrp="1"/>
          </p:cNvSpPr>
          <p:nvPr>
            <p:ph type="body" idx="1"/>
          </p:nvPr>
        </p:nvSpPr>
        <p:spPr/>
        <p:txBody>
          <a:bodyPr/>
          <a:lstStyle/>
          <a:p>
            <a:r>
              <a:rPr lang="zh-CN" altLang="en-US" smtClean="0"/>
              <a:t>主要从高效、安全、融合和开放四个方面讲解</a:t>
            </a:r>
            <a:r>
              <a:rPr lang="en-US" altLang="zh-CN" smtClean="0"/>
              <a:t>FusionSphere</a:t>
            </a:r>
            <a:r>
              <a:rPr lang="zh-CN" altLang="en-US" smtClean="0"/>
              <a:t>特点</a:t>
            </a:r>
            <a:endParaRPr lang="en-US"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xfrm>
            <a:off x="992188" y="768350"/>
            <a:ext cx="5114925" cy="3836988"/>
          </a:xfrm>
        </p:spPr>
      </p:sp>
      <p:sp>
        <p:nvSpPr>
          <p:cNvPr id="22532"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E7CB1C15-9315-46C9-9A0F-1B833F670203}" type="slidenum">
              <a:rPr lang="zh-CN" altLang="en-US" sz="1000">
                <a:solidFill>
                  <a:srgbClr val="000000"/>
                </a:solidFill>
                <a:ea typeface="宋体" panose="02010600030101010101" pitchFamily="2" charset="-122"/>
              </a:rPr>
            </a:fld>
            <a:endParaRPr lang="zh-CN" altLang="en-US" sz="1000">
              <a:solidFill>
                <a:srgbClr val="000000"/>
              </a:solidFill>
              <a:ea typeface="宋体" panose="02010600030101010101" pitchFamily="2" charset="-122"/>
            </a:endParaRPr>
          </a:p>
        </p:txBody>
      </p:sp>
      <p:sp>
        <p:nvSpPr>
          <p:cNvPr id="5" name="Notes Placeholder 4"/>
          <p:cNvSpPr>
            <a:spLocks noGrp="1"/>
          </p:cNvSpPr>
          <p:nvPr>
            <p:ph type="body" sz="quarter" idx="10"/>
          </p:nvPr>
        </p:nvSpPr>
        <p:spPr/>
        <p:txBody>
          <a:bodyPr/>
          <a:lstStyle/>
          <a:p>
            <a:r>
              <a:rPr lang="zh-CN" altLang="en-US" dirty="0" smtClean="0"/>
              <a:t>模板管理：</a:t>
            </a:r>
            <a:endParaRPr lang="zh-CN" altLang="en-US" dirty="0" smtClean="0"/>
          </a:p>
          <a:p>
            <a:pPr lvl="1"/>
            <a:r>
              <a:rPr lang="zh-CN" altLang="en-US" dirty="0" smtClean="0"/>
              <a:t>在基于图形拖拽的画布上定义虚拟数据中心和虚拟应用的资源配置，及网络、安全拓扑 ，并将其模板化，从而可以被多个租户所共享</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992188" y="768350"/>
            <a:ext cx="5114925" cy="3836988"/>
          </a:xfrm>
        </p:spPr>
      </p:sp>
      <p:sp>
        <p:nvSpPr>
          <p:cNvPr id="24580"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52ACCFF4-9D98-4DCC-81A8-AC1FBEE7F9BC}" type="slidenum">
              <a:rPr lang="zh-CN" altLang="en-US" sz="1000">
                <a:solidFill>
                  <a:srgbClr val="000000"/>
                </a:solidFill>
                <a:ea typeface="宋体" panose="02010600030101010101" pitchFamily="2" charset="-122"/>
              </a:rPr>
            </a:fld>
            <a:endParaRPr lang="zh-CN" altLang="en-US" sz="1000">
              <a:solidFill>
                <a:srgbClr val="000000"/>
              </a:solidFill>
              <a:ea typeface="宋体" panose="02010600030101010101" pitchFamily="2" charset="-122"/>
            </a:endParaRPr>
          </a:p>
        </p:txBody>
      </p:sp>
      <p:sp>
        <p:nvSpPr>
          <p:cNvPr id="5" name="Notes Placeholder 4"/>
          <p:cNvSpPr>
            <a:spLocks noGrp="1"/>
          </p:cNvSpPr>
          <p:nvPr>
            <p:ph type="body" sz="quarter" idx="3"/>
          </p:nvPr>
        </p:nvSpPr>
        <p:spPr>
          <a:xfrm>
            <a:off x="701675" y="4860925"/>
            <a:ext cx="5676900" cy="4605338"/>
          </a:xfr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xfrm>
            <a:off x="992188" y="768350"/>
            <a:ext cx="5114925" cy="3836988"/>
          </a:xfrm>
        </p:spPr>
      </p:sp>
      <p:sp>
        <p:nvSpPr>
          <p:cNvPr id="26628" name="灯片编号占位符 3"/>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F7B6B89E-DBFF-43EE-94C6-2FCC47969144}" type="slidenum">
              <a:rPr lang="zh-CN" altLang="en-US" sz="1000">
                <a:ea typeface="宋体" panose="02010600030101010101" pitchFamily="2" charset="-122"/>
              </a:rPr>
            </a:fld>
            <a:endParaRPr lang="en-US" altLang="zh-CN" sz="1000">
              <a:ea typeface="宋体" panose="02010600030101010101" pitchFamily="2" charset="-122"/>
            </a:endParaRPr>
          </a:p>
        </p:txBody>
      </p:sp>
      <p:sp>
        <p:nvSpPr>
          <p:cNvPr id="5" name="Notes Placeholder 4"/>
          <p:cNvSpPr txBox="1"/>
          <p:nvPr/>
        </p:nvSpPr>
        <p:spPr bwMode="auto">
          <a:xfrm>
            <a:off x="854075" y="5013325"/>
            <a:ext cx="5676900" cy="4605338"/>
          </a:xfrm>
          <a:prstGeom prst="rect">
            <a:avLst/>
          </a:prstGeom>
          <a:noFill/>
          <a:ln w="9525">
            <a:noFill/>
            <a:miter lim="800000"/>
          </a:ln>
          <a:effectLst/>
        </p:spPr>
        <p:txBody>
          <a:bodyPr vert="horz" wrap="square" lIns="96791" tIns="48396" rIns="96791" bIns="48396" numCol="1" anchor="t" anchorCtr="0" compatLnSpc="1"/>
          <a:lst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anose="02010600040101010101"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anose="02010600040101010101"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anose="02010600040101010101"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zh-CN" altLang="en-US" dirty="0"/>
              <a:t>从底层硬件到上层应用进程都有对应的机制进行故障快速检测和自动恢复</a:t>
            </a:r>
            <a:endParaRPr lang="zh-CN" altLang="en-US" dirty="0"/>
          </a:p>
        </p:txBody>
      </p:sp>
      <p:sp>
        <p:nvSpPr>
          <p:cNvPr id="2" name="文本占位符 1"/>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652463" y="1417638"/>
          <a:ext cx="7866062" cy="1082675"/>
        </p:xfrm>
        <a:graphic>
          <a:graphicData uri="http://schemas.openxmlformats.org/drawingml/2006/table">
            <a:tbl>
              <a:tblPr/>
              <a:tblGrid>
                <a:gridCol w="1573212"/>
                <a:gridCol w="1752600"/>
                <a:gridCol w="1889125"/>
                <a:gridCol w="2651125"/>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课程编码</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适用产品</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产品版本</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课程版本</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ISSUE</a:t>
                      </a:r>
                      <a:endParaRPr kumimoji="1" lang="en-US" altLang="zh-CN"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623888" y="2940050"/>
          <a:ext cx="7894637" cy="3038475"/>
        </p:xfrm>
        <a:graphic>
          <a:graphicData uri="http://schemas.openxmlformats.org/drawingml/2006/table">
            <a:tbl>
              <a:tblPr/>
              <a:tblGrid>
                <a:gridCol w="1573212"/>
                <a:gridCol w="1752600"/>
                <a:gridCol w="1889125"/>
                <a:gridCol w="2679700"/>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作者</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工号</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时间</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审核人</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工号</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rPr>
                        <a:t>开发类型（新开发/优化）</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anose="02010600040101010101"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647564" y="1988840"/>
            <a:ext cx="1584176" cy="504887"/>
          </a:xfrm>
          <a:prstGeom prst="rect">
            <a:avLst/>
          </a:prstGeom>
        </p:spPr>
        <p:txBody>
          <a:bodyPr anchor="ctr"/>
          <a:lstStyle>
            <a:lvl1pPr algn="ctr">
              <a:buNone/>
              <a:defRPr sz="1600"/>
            </a:lvl1pPr>
          </a:lstStyle>
          <a:p>
            <a:pPr lvl="0"/>
            <a:r>
              <a:rPr lang="zh-CN" altLang="en-US" dirty="0" smtClean="0"/>
              <a:t>课程编码</a:t>
            </a:r>
            <a:endParaRPr lang="zh-CN" altLang="en-US" dirty="0"/>
          </a:p>
        </p:txBody>
      </p:sp>
      <p:sp>
        <p:nvSpPr>
          <p:cNvPr id="36" name="文本占位符 7"/>
          <p:cNvSpPr>
            <a:spLocks noGrp="1"/>
          </p:cNvSpPr>
          <p:nvPr>
            <p:ph type="body" sz="quarter" idx="18" hasCustomPrompt="1"/>
          </p:nvPr>
        </p:nvSpPr>
        <p:spPr>
          <a:xfrm>
            <a:off x="2231740" y="1988840"/>
            <a:ext cx="1728192" cy="504887"/>
          </a:xfrm>
          <a:prstGeom prst="rect">
            <a:avLst/>
          </a:prstGeom>
        </p:spPr>
        <p:txBody>
          <a:bodyPr anchor="ctr"/>
          <a:lstStyle>
            <a:lvl1pPr algn="ctr">
              <a:buNone/>
              <a:defRPr sz="1600"/>
            </a:lvl1pPr>
          </a:lstStyle>
          <a:p>
            <a:pPr lvl="0"/>
            <a:r>
              <a:rPr lang="zh-CN" altLang="en-US" dirty="0" smtClean="0"/>
              <a:t>适用的产品</a:t>
            </a:r>
            <a:endParaRPr lang="zh-CN" altLang="en-US" dirty="0"/>
          </a:p>
        </p:txBody>
      </p:sp>
      <p:sp>
        <p:nvSpPr>
          <p:cNvPr id="37" name="文本占位符 7"/>
          <p:cNvSpPr>
            <a:spLocks noGrp="1"/>
          </p:cNvSpPr>
          <p:nvPr>
            <p:ph type="body" sz="quarter" idx="19" hasCustomPrompt="1"/>
          </p:nvPr>
        </p:nvSpPr>
        <p:spPr>
          <a:xfrm>
            <a:off x="3995936" y="1988840"/>
            <a:ext cx="1908212" cy="504887"/>
          </a:xfrm>
          <a:prstGeom prst="rect">
            <a:avLst/>
          </a:prstGeom>
        </p:spPr>
        <p:txBody>
          <a:bodyPr anchor="ctr"/>
          <a:lstStyle>
            <a:lvl1pPr algn="ctr">
              <a:buNone/>
              <a:defRPr sz="1600"/>
            </a:lvl1pPr>
          </a:lstStyle>
          <a:p>
            <a:pPr lvl="0"/>
            <a:r>
              <a:rPr lang="zh-CN" altLang="en-US" dirty="0" smtClean="0"/>
              <a:t>产品版本</a:t>
            </a:r>
            <a:endParaRPr lang="zh-CN" altLang="en-US" dirty="0"/>
          </a:p>
        </p:txBody>
      </p:sp>
      <p:sp>
        <p:nvSpPr>
          <p:cNvPr id="38" name="文本占位符 7"/>
          <p:cNvSpPr>
            <a:spLocks noGrp="1"/>
          </p:cNvSpPr>
          <p:nvPr>
            <p:ph type="body" sz="quarter" idx="20" hasCustomPrompt="1"/>
          </p:nvPr>
        </p:nvSpPr>
        <p:spPr>
          <a:xfrm>
            <a:off x="5904148" y="1988840"/>
            <a:ext cx="2628292" cy="504887"/>
          </a:xfrm>
          <a:prstGeom prst="rect">
            <a:avLst/>
          </a:prstGeom>
        </p:spPr>
        <p:txBody>
          <a:bodyPr anchor="ctr"/>
          <a:lstStyle>
            <a:lvl1pPr algn="ctr">
              <a:buNone/>
              <a:defRPr sz="1600"/>
            </a:lvl1pPr>
          </a:lstStyle>
          <a:p>
            <a:pPr lvl="0"/>
            <a:r>
              <a:rPr lang="zh-CN" altLang="en-US" dirty="0" smtClean="0"/>
              <a:t>课程版本</a:t>
            </a:r>
            <a:endParaRPr lang="zh-CN" altLang="en-US" dirty="0"/>
          </a:p>
        </p:txBody>
      </p:sp>
      <p:sp>
        <p:nvSpPr>
          <p:cNvPr id="43" name="文本占位符 7"/>
          <p:cNvSpPr>
            <a:spLocks noGrp="1"/>
          </p:cNvSpPr>
          <p:nvPr>
            <p:ph type="body" sz="quarter" idx="13" hasCustomPrompt="1"/>
          </p:nvPr>
        </p:nvSpPr>
        <p:spPr>
          <a:xfrm>
            <a:off x="611560" y="3500177"/>
            <a:ext cx="1584176"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4" name="文本占位符 7"/>
          <p:cNvSpPr>
            <a:spLocks noGrp="1"/>
          </p:cNvSpPr>
          <p:nvPr>
            <p:ph type="body" sz="quarter" idx="14" hasCustomPrompt="1"/>
          </p:nvPr>
        </p:nvSpPr>
        <p:spPr>
          <a:xfrm>
            <a:off x="2195736" y="3500177"/>
            <a:ext cx="1728192" cy="504887"/>
          </a:xfrm>
          <a:prstGeom prst="rect">
            <a:avLst/>
          </a:prstGeom>
        </p:spPr>
        <p:txBody>
          <a:bodyPr anchor="ctr"/>
          <a:lstStyle>
            <a:lvl1pPr algn="ctr">
              <a:buNone/>
              <a:defRPr sz="1600"/>
            </a:lvl1pPr>
          </a:lstStyle>
          <a:p>
            <a:pPr lvl="0"/>
            <a:r>
              <a:rPr lang="en-US" altLang="zh-CN" dirty="0" smtClean="0"/>
              <a:t>2015.01.25</a:t>
            </a:r>
            <a:endParaRPr lang="zh-CN" altLang="en-US" dirty="0"/>
          </a:p>
        </p:txBody>
      </p:sp>
      <p:sp>
        <p:nvSpPr>
          <p:cNvPr id="45" name="文本占位符 7"/>
          <p:cNvSpPr>
            <a:spLocks noGrp="1"/>
          </p:cNvSpPr>
          <p:nvPr>
            <p:ph type="body" sz="quarter" idx="15" hasCustomPrompt="1"/>
          </p:nvPr>
        </p:nvSpPr>
        <p:spPr>
          <a:xfrm>
            <a:off x="3959932" y="3500177"/>
            <a:ext cx="1908212"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6" name="文本占位符 7"/>
          <p:cNvSpPr>
            <a:spLocks noGrp="1"/>
          </p:cNvSpPr>
          <p:nvPr>
            <p:ph type="body" sz="quarter" idx="16" hasCustomPrompt="1"/>
          </p:nvPr>
        </p:nvSpPr>
        <p:spPr>
          <a:xfrm>
            <a:off x="5832140" y="3500177"/>
            <a:ext cx="2628292" cy="504887"/>
          </a:xfrm>
          <a:prstGeom prst="rect">
            <a:avLst/>
          </a:prstGeom>
        </p:spPr>
        <p:txBody>
          <a:bodyPr anchor="ctr"/>
          <a:lstStyle>
            <a:lvl1pPr algn="ctr">
              <a:buNone/>
              <a:defRPr sz="1600"/>
            </a:lvl1pPr>
          </a:lstStyle>
          <a:p>
            <a:pPr lvl="0"/>
            <a:r>
              <a:rPr lang="zh-CN" altLang="en-US" dirty="0" smtClean="0"/>
              <a:t>类型</a:t>
            </a:r>
            <a:endParaRPr lang="zh-CN" altLang="en-US" dirty="0"/>
          </a:p>
        </p:txBody>
      </p:sp>
      <p:sp>
        <p:nvSpPr>
          <p:cNvPr id="47" name="文本占位符 7"/>
          <p:cNvSpPr>
            <a:spLocks noGrp="1"/>
          </p:cNvSpPr>
          <p:nvPr>
            <p:ph type="body" sz="quarter" idx="21" hasCustomPrompt="1"/>
          </p:nvPr>
        </p:nvSpPr>
        <p:spPr>
          <a:xfrm>
            <a:off x="611560" y="4005064"/>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48" name="文本占位符 7"/>
          <p:cNvSpPr>
            <a:spLocks noGrp="1"/>
          </p:cNvSpPr>
          <p:nvPr>
            <p:ph type="body" sz="quarter" idx="22" hasCustomPrompt="1"/>
          </p:nvPr>
        </p:nvSpPr>
        <p:spPr>
          <a:xfrm>
            <a:off x="2195736" y="4005064"/>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49" name="文本占位符 7"/>
          <p:cNvSpPr>
            <a:spLocks noGrp="1"/>
          </p:cNvSpPr>
          <p:nvPr>
            <p:ph type="body" sz="quarter" idx="23" hasCustomPrompt="1"/>
          </p:nvPr>
        </p:nvSpPr>
        <p:spPr>
          <a:xfrm>
            <a:off x="3959932" y="4005064"/>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0" name="文本占位符 7"/>
          <p:cNvSpPr>
            <a:spLocks noGrp="1"/>
          </p:cNvSpPr>
          <p:nvPr>
            <p:ph type="body" sz="quarter" idx="24" hasCustomPrompt="1"/>
          </p:nvPr>
        </p:nvSpPr>
        <p:spPr>
          <a:xfrm>
            <a:off x="5832140" y="4005064"/>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1" name="文本占位符 7"/>
          <p:cNvSpPr>
            <a:spLocks noGrp="1"/>
          </p:cNvSpPr>
          <p:nvPr>
            <p:ph type="body" sz="quarter" idx="25" hasCustomPrompt="1"/>
          </p:nvPr>
        </p:nvSpPr>
        <p:spPr>
          <a:xfrm>
            <a:off x="611560" y="4473116"/>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2" name="文本占位符 7"/>
          <p:cNvSpPr>
            <a:spLocks noGrp="1"/>
          </p:cNvSpPr>
          <p:nvPr>
            <p:ph type="body" sz="quarter" idx="26" hasCustomPrompt="1"/>
          </p:nvPr>
        </p:nvSpPr>
        <p:spPr>
          <a:xfrm>
            <a:off x="2195736" y="4473116"/>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3" name="文本占位符 7"/>
          <p:cNvSpPr>
            <a:spLocks noGrp="1"/>
          </p:cNvSpPr>
          <p:nvPr>
            <p:ph type="body" sz="quarter" idx="27" hasCustomPrompt="1"/>
          </p:nvPr>
        </p:nvSpPr>
        <p:spPr>
          <a:xfrm>
            <a:off x="3959932" y="4473116"/>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4" name="文本占位符 7"/>
          <p:cNvSpPr>
            <a:spLocks noGrp="1"/>
          </p:cNvSpPr>
          <p:nvPr>
            <p:ph type="body" sz="quarter" idx="28" hasCustomPrompt="1"/>
          </p:nvPr>
        </p:nvSpPr>
        <p:spPr>
          <a:xfrm>
            <a:off x="5832140" y="4473116"/>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5" name="文本占位符 7"/>
          <p:cNvSpPr>
            <a:spLocks noGrp="1"/>
          </p:cNvSpPr>
          <p:nvPr>
            <p:ph type="body" sz="quarter" idx="29" hasCustomPrompt="1"/>
          </p:nvPr>
        </p:nvSpPr>
        <p:spPr>
          <a:xfrm>
            <a:off x="611560" y="5013176"/>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6" name="文本占位符 7"/>
          <p:cNvSpPr>
            <a:spLocks noGrp="1"/>
          </p:cNvSpPr>
          <p:nvPr>
            <p:ph type="body" sz="quarter" idx="30" hasCustomPrompt="1"/>
          </p:nvPr>
        </p:nvSpPr>
        <p:spPr>
          <a:xfrm>
            <a:off x="2195736" y="5013176"/>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7" name="文本占位符 7"/>
          <p:cNvSpPr>
            <a:spLocks noGrp="1"/>
          </p:cNvSpPr>
          <p:nvPr>
            <p:ph type="body" sz="quarter" idx="31" hasCustomPrompt="1"/>
          </p:nvPr>
        </p:nvSpPr>
        <p:spPr>
          <a:xfrm>
            <a:off x="3959932" y="5013176"/>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8" name="文本占位符 7"/>
          <p:cNvSpPr>
            <a:spLocks noGrp="1"/>
          </p:cNvSpPr>
          <p:nvPr>
            <p:ph type="body" sz="quarter" idx="32" hasCustomPrompt="1"/>
          </p:nvPr>
        </p:nvSpPr>
        <p:spPr>
          <a:xfrm>
            <a:off x="5832140" y="5013176"/>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9" name="文本占位符 7"/>
          <p:cNvSpPr>
            <a:spLocks noGrp="1"/>
          </p:cNvSpPr>
          <p:nvPr>
            <p:ph type="body" sz="quarter" idx="33" hasCustomPrompt="1"/>
          </p:nvPr>
        </p:nvSpPr>
        <p:spPr>
          <a:xfrm>
            <a:off x="611560" y="5481228"/>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0" name="文本占位符 7"/>
          <p:cNvSpPr>
            <a:spLocks noGrp="1"/>
          </p:cNvSpPr>
          <p:nvPr>
            <p:ph type="body" sz="quarter" idx="34" hasCustomPrompt="1"/>
          </p:nvPr>
        </p:nvSpPr>
        <p:spPr>
          <a:xfrm>
            <a:off x="2195736" y="5481228"/>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1" name="文本占位符 7"/>
          <p:cNvSpPr>
            <a:spLocks noGrp="1"/>
          </p:cNvSpPr>
          <p:nvPr>
            <p:ph type="body" sz="quarter" idx="35" hasCustomPrompt="1"/>
          </p:nvPr>
        </p:nvSpPr>
        <p:spPr>
          <a:xfrm>
            <a:off x="3959932" y="5481228"/>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2" name="文本占位符 7"/>
          <p:cNvSpPr>
            <a:spLocks noGrp="1"/>
          </p:cNvSpPr>
          <p:nvPr>
            <p:ph type="body" sz="quarter" idx="36" hasCustomPrompt="1"/>
          </p:nvPr>
        </p:nvSpPr>
        <p:spPr>
          <a:xfrm>
            <a:off x="5832140" y="5481228"/>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63" name="Rectangle 2"/>
          <p:cNvSpPr>
            <a:spLocks noChangeArrowheads="1"/>
          </p:cNvSpPr>
          <p:nvPr userDrawn="1"/>
        </p:nvSpPr>
        <p:spPr bwMode="auto">
          <a:xfrm>
            <a:off x="714375" y="519113"/>
            <a:ext cx="7051675" cy="479425"/>
          </a:xfrm>
          <a:prstGeom prst="rect">
            <a:avLst/>
          </a:prstGeom>
          <a:noFill/>
          <a:ln w="9525">
            <a:noFill/>
            <a:miter lim="800000"/>
          </a:ln>
        </p:spPr>
        <p:txBody>
          <a:bodyPr lIns="78258" tIns="39127" rIns="78258" bIns="39127" anchor="ctr"/>
          <a:lstStyle/>
          <a:p>
            <a:pPr defTabSz="801370" fontAlgn="base"/>
            <a:r>
              <a:rPr lang="zh-CN" altLang="en-US" sz="3500" dirty="0">
                <a:solidFill>
                  <a:srgbClr val="990000"/>
                </a:solidFill>
                <a:latin typeface="FrutigerNext LT Medium" pitchFamily="34" charset="0"/>
                <a:ea typeface="黑体" panose="02010609060101010101" pitchFamily="2" charset="-122"/>
              </a:rPr>
              <a:t>修订记录</a:t>
            </a:r>
            <a:endParaRPr lang="zh-CN" altLang="en-US" sz="3500" dirty="0">
              <a:solidFill>
                <a:srgbClr val="990000"/>
              </a:solidFill>
              <a:latin typeface="FrutigerNext LT Medium" pitchFamily="34" charset="0"/>
              <a:ea typeface="黑体" panose="02010609060101010101" pitchFamily="2" charset="-122"/>
            </a:endParaRPr>
          </a:p>
        </p:txBody>
      </p:sp>
      <p:sp>
        <p:nvSpPr>
          <p:cNvPr id="64" name="Text Box 58"/>
          <p:cNvSpPr txBox="1">
            <a:spLocks noChangeArrowheads="1"/>
          </p:cNvSpPr>
          <p:nvPr userDrawn="1"/>
        </p:nvSpPr>
        <p:spPr bwMode="auto">
          <a:xfrm>
            <a:off x="6059488" y="360363"/>
            <a:ext cx="2873375" cy="701675"/>
          </a:xfrm>
          <a:prstGeom prst="rect">
            <a:avLst/>
          </a:prstGeom>
          <a:noFill/>
          <a:ln w="9525" algn="ctr">
            <a:noFill/>
            <a:miter lim="800000"/>
          </a:ln>
        </p:spPr>
        <p:txBody>
          <a:bodyPr>
            <a:spAutoFit/>
          </a:bodyPr>
          <a:lstStyle/>
          <a:p>
            <a:pPr>
              <a:spcBef>
                <a:spcPct val="50000"/>
              </a:spcBef>
            </a:pPr>
            <a:r>
              <a:rPr lang="zh-CN" altLang="en-US" sz="4000" dirty="0">
                <a:solidFill>
                  <a:srgbClr val="4D4D4D"/>
                </a:solidFill>
                <a:latin typeface="Arial" panose="020B0604020202020204" pitchFamily="34" charset="0"/>
              </a:rPr>
              <a:t>本页不打印</a:t>
            </a:r>
            <a:endParaRPr lang="zh-CN" altLang="en-US" sz="4000" dirty="0">
              <a:solidFill>
                <a:srgbClr val="4D4D4D"/>
              </a:solidFill>
              <a:latin typeface="Arial" panose="020B0604020202020204" pitchFamily="34" charset="0"/>
            </a:endParaRPr>
          </a:p>
        </p:txBody>
      </p:sp>
      <p:sp>
        <p:nvSpPr>
          <p:cNvPr id="31" name="文本占位符 7"/>
          <p:cNvSpPr>
            <a:spLocks noGrp="1"/>
          </p:cNvSpPr>
          <p:nvPr>
            <p:ph type="body" sz="quarter" idx="37" hasCustomPrompt="1"/>
          </p:nvPr>
        </p:nvSpPr>
        <p:spPr>
          <a:xfrm>
            <a:off x="611560" y="4040237"/>
            <a:ext cx="1584176"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32" name="文本占位符 7"/>
          <p:cNvSpPr>
            <a:spLocks noGrp="1"/>
          </p:cNvSpPr>
          <p:nvPr>
            <p:ph type="body" sz="quarter" idx="38" hasCustomPrompt="1"/>
          </p:nvPr>
        </p:nvSpPr>
        <p:spPr>
          <a:xfrm>
            <a:off x="2195736" y="4005064"/>
            <a:ext cx="1728192" cy="504887"/>
          </a:xfrm>
          <a:prstGeom prst="rect">
            <a:avLst/>
          </a:prstGeom>
        </p:spPr>
        <p:txBody>
          <a:bodyPr anchor="ctr"/>
          <a:lstStyle>
            <a:lvl1pPr algn="ctr">
              <a:buNone/>
              <a:defRPr sz="1600"/>
            </a:lvl1pPr>
          </a:lstStyle>
          <a:p>
            <a:pPr lvl="0"/>
            <a:r>
              <a:rPr lang="en-US" altLang="zh-CN" dirty="0" smtClean="0"/>
              <a:t>2015.01.25</a:t>
            </a:r>
            <a:endParaRPr lang="zh-CN" altLang="en-US" dirty="0"/>
          </a:p>
        </p:txBody>
      </p:sp>
      <p:sp>
        <p:nvSpPr>
          <p:cNvPr id="33" name="文本占位符 7"/>
          <p:cNvSpPr>
            <a:spLocks noGrp="1"/>
          </p:cNvSpPr>
          <p:nvPr>
            <p:ph type="body" sz="quarter" idx="39" hasCustomPrompt="1"/>
          </p:nvPr>
        </p:nvSpPr>
        <p:spPr>
          <a:xfrm>
            <a:off x="3959932" y="4041068"/>
            <a:ext cx="1908212"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34" name="文本占位符 7"/>
          <p:cNvSpPr>
            <a:spLocks noGrp="1"/>
          </p:cNvSpPr>
          <p:nvPr>
            <p:ph type="body" sz="quarter" idx="40" hasCustomPrompt="1"/>
          </p:nvPr>
        </p:nvSpPr>
        <p:spPr>
          <a:xfrm>
            <a:off x="5832140" y="4041068"/>
            <a:ext cx="2628292" cy="504887"/>
          </a:xfrm>
          <a:prstGeom prst="rect">
            <a:avLst/>
          </a:prstGeom>
        </p:spPr>
        <p:txBody>
          <a:bodyPr anchor="ctr"/>
          <a:lstStyle>
            <a:lvl1pPr algn="ctr">
              <a:buNone/>
              <a:defRPr sz="1600"/>
            </a:lvl1pPr>
          </a:lstStyle>
          <a:p>
            <a:pPr lvl="0"/>
            <a:r>
              <a:rPr lang="zh-CN" altLang="en-US" dirty="0" smtClean="0"/>
              <a:t>类型</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07207"/>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3" y="1376363"/>
            <a:ext cx="7920037" cy="3924300"/>
          </a:xfrm>
        </p:spPr>
        <p:txBody>
          <a:bodyPr/>
          <a:lstStyle>
            <a:lvl1pPr marL="457200" marR="0" indent="-457200" algn="l" defTabSz="801370" rtl="0" eaLnBrk="0" fontAlgn="base" latinLnBrk="0" hangingPunct="0">
              <a:lnSpc>
                <a:spcPct val="140000"/>
              </a:lnSpc>
              <a:spcBef>
                <a:spcPct val="30000"/>
              </a:spcBef>
              <a:spcAft>
                <a:spcPct val="0"/>
              </a:spcAft>
              <a:buClr>
                <a:srgbClr val="808080"/>
              </a:buClr>
              <a:buSzPct val="100000"/>
              <a:buFont typeface="+mj-lt"/>
              <a:buAutoNum type="arabicPeriod"/>
              <a:defRPr/>
            </a:lvl1pPr>
            <a:lvl2pPr marL="858520" indent="-457200">
              <a:buSzPct val="100000"/>
              <a:buFont typeface="+mj-lt"/>
              <a:buAutoNum type="alphaUcPeriod"/>
              <a:defRPr/>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smtClean="0"/>
          </a:p>
          <a:p>
            <a:pPr lvl="1"/>
            <a:endParaRPr lang="zh-CN" altLang="en-US" dirty="0" smtClean="0"/>
          </a:p>
          <a:p>
            <a:pPr marL="457200" indent="-457200">
              <a:buSzPct val="100000"/>
              <a:buFont typeface="+mj-lt"/>
              <a:buAutoNum type="arabicPeriod"/>
            </a:pPr>
            <a:endParaRPr lang="en-US" altLang="zh-CN" dirty="0" smtClean="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思考题</a:t>
            </a:r>
            <a:endParaRPr lang="zh-CN" altLang="en-US" sz="3500" dirty="0" smtClean="0">
              <a:solidFill>
                <a:srgbClr val="990000"/>
              </a:solidFill>
              <a:latin typeface="+mj-ea"/>
              <a:ea typeface="+mj-ea"/>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此版式用于每一节的总结</a:t>
            </a:r>
            <a:r>
              <a:rPr lang="en-US" altLang="zh-CN" dirty="0" smtClean="0"/>
              <a:t>-201501</a:t>
            </a:r>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本节小结</a:t>
            </a:r>
            <a:endParaRPr lang="zh-CN" altLang="en-US" sz="3500" dirty="0" smtClean="0">
              <a:solidFill>
                <a:srgbClr val="990000"/>
              </a:solidFill>
              <a:latin typeface="+mj-ea"/>
              <a:ea typeface="+mj-ea"/>
              <a:cs typeface="Arial" panose="020B0604020202020204" pitchFamily="34" charset="0"/>
            </a:endParaRP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
        <p:nvSpPr>
          <p:cNvPr id="9" name="TextBox 8"/>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本章总结</a:t>
            </a:r>
            <a:endParaRPr lang="zh-CN" altLang="en-US" sz="3500" dirty="0" smtClean="0">
              <a:solidFill>
                <a:srgbClr val="990000"/>
              </a:solidFill>
              <a:latin typeface="+mj-ea"/>
              <a:ea typeface="+mj-ea"/>
              <a:cs typeface="Arial" panose="020B0604020202020204" pitchFamily="34" charset="0"/>
            </a:endParaRPr>
          </a:p>
        </p:txBody>
      </p:sp>
      <p:sp>
        <p:nvSpPr>
          <p:cNvPr id="7" name="内容占位符 6"/>
          <p:cNvSpPr>
            <a:spLocks noGrp="1"/>
          </p:cNvSpPr>
          <p:nvPr>
            <p:ph sz="quarter" idx="10"/>
          </p:nvPr>
        </p:nvSpPr>
        <p:spPr>
          <a:xfrm>
            <a:off x="684213" y="1376363"/>
            <a:ext cx="7920037" cy="38893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习题</a:t>
            </a:r>
            <a:endParaRPr lang="zh-CN" altLang="en-US" sz="3500" dirty="0" smtClean="0">
              <a:solidFill>
                <a:srgbClr val="990000"/>
              </a:solidFill>
              <a:latin typeface="+mj-ea"/>
              <a:ea typeface="+mj-ea"/>
              <a:cs typeface="Arial" panose="020B0604020202020204" pitchFamily="34" charset="0"/>
            </a:endParaRP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此版式用于提供给学员更多学习信息。</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4" name="TextBox 3"/>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学习推荐</a:t>
            </a:r>
            <a:endParaRPr lang="zh-CN" altLang="en-US" sz="3500" dirty="0" smtClean="0">
              <a:solidFill>
                <a:srgbClr val="990000"/>
              </a:solidFill>
              <a:latin typeface="+mj-ea"/>
              <a:ea typeface="+mj-ea"/>
              <a:cs typeface="Arial" panose="020B0604020202020204" pitchFamily="34" charset="0"/>
            </a:endParaRPr>
          </a:p>
        </p:txBody>
      </p:sp>
      <p:sp>
        <p:nvSpPr>
          <p:cNvPr id="6" name="文本占位符 6"/>
          <p:cNvSpPr>
            <a:spLocks noGrp="1"/>
          </p:cNvSpPr>
          <p:nvPr>
            <p:ph type="body" sz="quarter" idx="10"/>
          </p:nvPr>
        </p:nvSpPr>
        <p:spPr>
          <a:xfrm>
            <a:off x="684213" y="1376363"/>
            <a:ext cx="7920037" cy="3924300"/>
          </a:xfrm>
        </p:spPr>
        <p:txBody>
          <a:bodyPr/>
          <a:lstStyle/>
          <a:p>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4100" dirty="0" smtClean="0">
                <a:solidFill>
                  <a:srgbClr val="990000"/>
                </a:solidFill>
                <a:latin typeface="Arial" panose="020B0604020202020204" pitchFamily="34" charset="0"/>
                <a:ea typeface="华文细黑" panose="02010600040101010101" pitchFamily="2" charset="-122"/>
                <a:sym typeface="FrutigerNext LT Regular" pitchFamily="34" charset="0"/>
              </a:rPr>
              <a:t>谢谢</a:t>
            </a:r>
            <a:endParaRPr lang="zh-CN" altLang="zh-CN" sz="4100" dirty="0">
              <a:solidFill>
                <a:srgbClr val="990000"/>
              </a:solidFill>
              <a:latin typeface="Arial" panose="020B0604020202020204" pitchFamily="34" charset="0"/>
              <a:ea typeface="华文细黑" panose="02010600040101010101" pitchFamily="2" charset="-122"/>
              <a:sym typeface="FrutigerNext LT Regular" pitchFamily="34"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w="9525">
            <a:noFill/>
            <a:miter lim="800000"/>
          </a:ln>
        </p:spPr>
        <p:txBody>
          <a:bodyPr wrap="none" lIns="80114" tIns="40058" rIns="80114" bIns="40058">
            <a:spAutoFit/>
          </a:bodyPr>
          <a:lstStyle/>
          <a:p>
            <a:pPr defTabSz="801370" eaLnBrk="0" fontAlgn="base" hangingPunct="0">
              <a:defRPr/>
            </a:pPr>
            <a:r>
              <a:rPr lang="en-US" altLang="zh-CN" sz="1200" dirty="0">
                <a:solidFill>
                  <a:schemeClr val="bg1"/>
                </a:solidFill>
                <a:ea typeface="MS PGothic" panose="020B0600070205080204" pitchFamily="34" charset="-128"/>
              </a:rPr>
              <a:t>www.huawei.com</a:t>
            </a:r>
            <a:endParaRPr lang="en-US" altLang="zh-CN" sz="1200" dirty="0">
              <a:solidFill>
                <a:schemeClr val="bg1"/>
              </a:solidFill>
              <a:ea typeface="MS PGothic" panose="020B0600070205080204" pitchFamily="34" charset="-128"/>
            </a:endParaRPr>
          </a:p>
        </p:txBody>
      </p:sp>
      <p:sp>
        <p:nvSpPr>
          <p:cNvPr id="1414185" name="Rectangle 41"/>
          <p:cNvSpPr>
            <a:spLocks noGrp="1" noChangeArrowheads="1"/>
          </p:cNvSpPr>
          <p:nvPr>
            <p:ph type="ctrTitle" sz="quarter"/>
          </p:nvPr>
        </p:nvSpPr>
        <p:spPr>
          <a:xfrm>
            <a:off x="755650" y="1419225"/>
            <a:ext cx="6012594" cy="1470025"/>
          </a:xfrm>
          <a:ln algn="ctr"/>
        </p:spPr>
        <p:txBody>
          <a:bodyPr lIns="87802" tIns="43901" rIns="87802" bIns="43901"/>
          <a:lstStyle>
            <a:lvl1pPr defTabSz="784225" eaLnBrk="0" hangingPunct="0">
              <a:defRPr sz="4300">
                <a:solidFill>
                  <a:schemeClr val="bg1"/>
                </a:solidFill>
              </a:defRPr>
            </a:lvl1pPr>
          </a:lstStyle>
          <a:p>
            <a:r>
              <a:rPr lang="zh-CN" altLang="en-US" dirty="0"/>
              <a:t>单击此处编辑母版标题样</a:t>
            </a:r>
            <a:r>
              <a:rPr lang="zh-CN" altLang="en-US" dirty="0" smtClean="0"/>
              <a:t>式</a:t>
            </a:r>
            <a:endParaRPr lang="zh-CN" altLang="en-US" dirty="0"/>
          </a:p>
        </p:txBody>
      </p:sp>
      <p:sp>
        <p:nvSpPr>
          <p:cNvPr id="7" name="Rectangle 14"/>
          <p:cNvSpPr>
            <a:spLocks noChangeArrowheads="1"/>
          </p:cNvSpPr>
          <p:nvPr userDrawn="1"/>
        </p:nvSpPr>
        <p:spPr bwMode="auto">
          <a:xfrm>
            <a:off x="655638" y="6207125"/>
            <a:ext cx="2582301" cy="265552"/>
          </a:xfrm>
          <a:prstGeom prst="rect">
            <a:avLst/>
          </a:prstGeom>
          <a:noFill/>
          <a:ln w="9525" algn="ctr">
            <a:noFill/>
            <a:miter lim="800000"/>
          </a:ln>
          <a:effectLst/>
        </p:spPr>
        <p:txBody>
          <a:bodyPr wrap="none" lIns="80101" tIns="40052" rIns="80101" bIns="40052">
            <a:spAutoFit/>
          </a:bodyPr>
          <a:lstStyle/>
          <a:p>
            <a:pPr defTabSz="801370"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2015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27944"/>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stStyle>
          <a:p>
            <a:pPr eaLnBrk="1" hangingPunct="1"/>
            <a:r>
              <a:rPr lang="zh-CN" altLang="en-US" dirty="0" smtClean="0"/>
              <a:t>本章主要讲述</a:t>
            </a:r>
            <a:r>
              <a:rPr lang="en-US" altLang="zh-CN" dirty="0" smtClean="0"/>
              <a:t>...</a:t>
            </a:r>
            <a:endParaRPr lang="zh-CN" altLang="en-US" dirty="0" smtClean="0"/>
          </a:p>
          <a:p>
            <a:pPr lvl="4"/>
            <a:endParaRPr lang="zh-CN" altLang="en-US" dirty="0"/>
          </a:p>
        </p:txBody>
      </p:sp>
      <p:sp>
        <p:nvSpPr>
          <p:cNvPr id="11" name="TextBox 10"/>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前言</a:t>
            </a:r>
            <a:endParaRPr lang="zh-CN" altLang="en-US" sz="3500" dirty="0" smtClean="0">
              <a:solidFill>
                <a:srgbClr val="990000"/>
              </a:solidFill>
              <a:latin typeface="+mj-ea"/>
              <a:ea typeface="+mj-ea"/>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370"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lvl1pPr>
          </a:lstStyle>
          <a:p>
            <a:pPr marL="301625" marR="0" lvl="0" indent="-301625" algn="l" defTabSz="801370"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smtClean="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smtClean="0">
              <a:ln>
                <a:noFill/>
              </a:ln>
              <a:solidFill>
                <a:srgbClr val="000000"/>
              </a:solidFill>
              <a:effectLst/>
              <a:uLnTx/>
              <a:uFillTx/>
              <a:latin typeface="+mn-lt"/>
              <a:ea typeface="+mn-ea"/>
              <a:cs typeface="+mn-cs"/>
            </a:endParaRPr>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
        <p:nvSpPr>
          <p:cNvPr id="8" name="TextBox 7"/>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目标</a:t>
            </a:r>
            <a:endParaRPr lang="zh-CN" altLang="en-US" sz="3500" dirty="0" smtClean="0">
              <a:solidFill>
                <a:srgbClr val="990000"/>
              </a:solidFill>
              <a:latin typeface="+mj-ea"/>
              <a:ea typeface="+mj-ea"/>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55712" y="527007"/>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370" rtl="0" eaLnBrk="0" fontAlgn="base" latinLnBrk="0" hangingPunct="0">
              <a:lnSpc>
                <a:spcPct val="140000"/>
              </a:lnSpc>
              <a:spcBef>
                <a:spcPct val="30000"/>
              </a:spcBef>
              <a:spcAft>
                <a:spcPct val="0"/>
              </a:spcAft>
              <a:buClr>
                <a:schemeClr val="tx1"/>
              </a:buClr>
              <a:buSzPct val="100000"/>
              <a:buFont typeface="+mj-lt"/>
              <a:buAutoNum type="arabicPeriod"/>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smtClean="0"/>
              <a:t>一级目录一</a:t>
            </a:r>
            <a:endParaRPr lang="en-US" altLang="zh-CN" dirty="0" smtClean="0"/>
          </a:p>
          <a:p>
            <a:pPr marL="457200" indent="-457200">
              <a:buSzPct val="100000"/>
              <a:buFont typeface="+mj-lt"/>
              <a:buAutoNum type="arabicPeriod"/>
            </a:pPr>
            <a:r>
              <a:rPr lang="zh-CN" altLang="en-US" dirty="0" smtClean="0"/>
              <a:t>一级目录二</a:t>
            </a:r>
            <a:endParaRPr lang="en-US" altLang="zh-CN" dirty="0" smtClean="0"/>
          </a:p>
          <a:p>
            <a:pPr marL="457200" indent="-457200">
              <a:buSzPct val="100000"/>
              <a:buFont typeface="+mj-lt"/>
              <a:buAutoNum type="arabicPeriod"/>
            </a:pPr>
            <a:r>
              <a:rPr lang="zh-CN" altLang="en-US" dirty="0" smtClean="0"/>
              <a:t>一级目录三</a:t>
            </a:r>
            <a:endParaRPr lang="en-US" altLang="zh-CN" dirty="0" smtClean="0"/>
          </a:p>
          <a:p>
            <a:pPr marL="457200" indent="-457200">
              <a:buSzPct val="100000"/>
              <a:buFont typeface="+mj-lt"/>
              <a:buAutoNum type="arabicPeriod"/>
            </a:pPr>
            <a:r>
              <a:rPr lang="zh-CN" altLang="en-US" dirty="0" smtClean="0"/>
              <a:t>一级目录四</a:t>
            </a:r>
            <a:endParaRPr lang="en-US" altLang="zh-CN" dirty="0" smtClean="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目录</a:t>
            </a:r>
            <a:endParaRPr lang="zh-CN" altLang="en-US" sz="3500" dirty="0" smtClean="0">
              <a:solidFill>
                <a:srgbClr val="990000"/>
              </a:solidFill>
              <a:latin typeface="+mj-ea"/>
              <a:ea typeface="+mj-ea"/>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0"/>
            <a:ext cx="4788532"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本节概述和学习目标</a:t>
            </a:r>
            <a:endParaRPr lang="zh-CN" altLang="en-US" sz="3500" dirty="0" smtClean="0">
              <a:solidFill>
                <a:srgbClr val="990000"/>
              </a:solidFill>
              <a:latin typeface="+mj-ea"/>
              <a:ea typeface="+mj-ea"/>
              <a:cs typeface="Arial" panose="020B0604020202020204" pitchFamily="34" charset="0"/>
            </a:endParaRPr>
          </a:p>
        </p:txBody>
      </p:sp>
      <p:sp>
        <p:nvSpPr>
          <p:cNvPr id="7" name="内容占位符 6"/>
          <p:cNvSpPr>
            <a:spLocks noGrp="1"/>
          </p:cNvSpPr>
          <p:nvPr>
            <p:ph sz="quarter" idx="10"/>
          </p:nvPr>
        </p:nvSpPr>
        <p:spPr>
          <a:xfrm>
            <a:off x="684213" y="1376363"/>
            <a:ext cx="7920037" cy="410527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空白">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1.png"/><Relationship Id="rId17" Type="http://schemas.openxmlformats.org/officeDocument/2006/relationships/image" Target="../media/image10.png"/><Relationship Id="rId16" Type="http://schemas.openxmlformats.org/officeDocument/2006/relationships/image" Target="../media/image9.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2.jpeg"/><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16" cstate="print"/>
          <a:srcRect/>
          <a:stretch>
            <a:fillRect/>
          </a:stretch>
        </p:blipFill>
        <p:spPr bwMode="auto">
          <a:xfrm>
            <a:off x="0" y="6221413"/>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17" cstate="print"/>
          <a:srcRect/>
          <a:stretch>
            <a:fillRect/>
          </a:stretch>
        </p:blipFill>
        <p:spPr bwMode="auto">
          <a:xfrm>
            <a:off x="7508875" y="6399213"/>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ln>
        </p:spPr>
        <p:txBody>
          <a:bodyPr vert="horz" wrap="square" lIns="80128" tIns="40064" rIns="80128" bIns="40064" numCol="1" anchor="ctr" anchorCtr="0" compatLnSpc="1"/>
          <a:lstStyle/>
          <a:p>
            <a:pPr lvl="0"/>
            <a:r>
              <a:rPr lang="zh-CN" altLang="en-US" smtClean="0"/>
              <a:t>单击此处编辑母版标题样式</a:t>
            </a:r>
            <a:endParaRPr lang="zh-CN" altLang="en-US" smtClean="0"/>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8" name="Rectangle 69"/>
          <p:cNvSpPr>
            <a:spLocks noChangeArrowheads="1"/>
          </p:cNvSpPr>
          <p:nvPr userDrawn="1"/>
        </p:nvSpPr>
        <p:spPr bwMode="auto">
          <a:xfrm>
            <a:off x="6096000" y="6451600"/>
            <a:ext cx="65709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smtClean="0">
                <a:latin typeface="+mn-lt"/>
                <a:ea typeface="+mn-ea"/>
              </a:rPr>
              <a:t>第</a:t>
            </a:r>
            <a:fld id="{2F2CF7F5-F178-4429-B6CA-28062DF31937}" type="slidenum">
              <a:rPr lang="en-US" altLang="zh-CN" sz="1200" dirty="0" smtClean="0">
                <a:latin typeface="+mn-lt"/>
                <a:ea typeface="+mn-ea"/>
              </a:rPr>
            </a:fld>
            <a:r>
              <a:rPr lang="zh-CN" altLang="en-US" sz="1200" dirty="0" smtClean="0">
                <a:latin typeface="+mn-lt"/>
                <a:ea typeface="+mn-ea"/>
              </a:rPr>
              <a:t>页</a:t>
            </a:r>
            <a:endParaRPr lang="en-US" altLang="zh-CN" sz="1200" dirty="0">
              <a:latin typeface="+mn-lt"/>
              <a:ea typeface="+mn-ea"/>
            </a:endParaRPr>
          </a:p>
        </p:txBody>
      </p:sp>
      <p:pic>
        <p:nvPicPr>
          <p:cNvPr id="9" name="Picture 2" descr="C:\Users\c00224892.CHINA\Desktop\中文水印.png"/>
          <p:cNvPicPr>
            <a:picLocks noChangeAspect="1" noChangeArrowheads="1"/>
          </p:cNvPicPr>
          <p:nvPr userDrawn="1"/>
        </p:nvPicPr>
        <p:blipFill>
          <a:blip r:embed="rId18" cstate="print"/>
          <a:srcRect/>
          <a:stretch>
            <a:fillRect/>
          </a:stretch>
        </p:blipFill>
        <p:spPr bwMode="auto">
          <a:xfrm>
            <a:off x="6516216" y="-27384"/>
            <a:ext cx="2633663" cy="2633662"/>
          </a:xfrm>
          <a:prstGeom prst="rect">
            <a:avLst/>
          </a:prstGeom>
          <a:noFill/>
        </p:spPr>
      </p:pic>
      <p:sp>
        <p:nvSpPr>
          <p:cNvPr id="10" name="Rectangle 54"/>
          <p:cNvSpPr>
            <a:spLocks noChangeArrowheads="1"/>
          </p:cNvSpPr>
          <p:nvPr userDrawn="1"/>
        </p:nvSpPr>
        <p:spPr bwMode="auto">
          <a:xfrm>
            <a:off x="647564" y="6409397"/>
            <a:ext cx="2582301" cy="265552"/>
          </a:xfrm>
          <a:prstGeom prst="rect">
            <a:avLst/>
          </a:prstGeom>
          <a:noFill/>
          <a:ln w="9525" algn="ctr">
            <a:noFill/>
            <a:miter lim="800000"/>
          </a:ln>
          <a:effectLst/>
        </p:spPr>
        <p:txBody>
          <a:bodyPr wrap="none" lIns="80101" tIns="40052" rIns="80101" bIns="40052">
            <a:spAutoFit/>
          </a:bodyPr>
          <a:lstStyle/>
          <a:p>
            <a:pPr defTabSz="801370"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2015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p:titleStyle>
    <p:bodyStyle>
      <a:lvl1pPr marL="301625" indent="-301625" algn="l" defTabSz="801370" rtl="0" eaLnBrk="0" fontAlgn="base" hangingPunct="0">
        <a:lnSpc>
          <a:spcPct val="140000"/>
        </a:lnSpc>
        <a:spcBef>
          <a:spcPct val="30000"/>
        </a:spcBef>
        <a:spcAft>
          <a:spcPct val="0"/>
        </a:spcAft>
        <a:buClr>
          <a:srgbClr val="808080"/>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1370" rtl="0" eaLnBrk="0" fontAlgn="base" hangingPunct="0">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1370" rtl="0" eaLnBrk="0" fontAlgn="base" hangingPunct="0">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1370" rtl="0" eaLnBrk="0" fontAlgn="base" hangingPunct="0">
        <a:lnSpc>
          <a:spcPct val="140000"/>
        </a:lnSpc>
        <a:spcBef>
          <a:spcPct val="30000"/>
        </a:spcBef>
        <a:spcAft>
          <a:spcPct val="0"/>
        </a:spcAft>
        <a:buChar char="–"/>
        <a:defRPr sz="1600">
          <a:solidFill>
            <a:schemeClr val="tx1"/>
          </a:solidFill>
          <a:latin typeface="+mj-lt"/>
          <a:ea typeface="+mn-ea"/>
        </a:defRPr>
      </a:lvl4pPr>
      <a:lvl5pPr marL="1802130" indent="-201930" algn="l" defTabSz="801370"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2"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2400">
                <a:solidFill>
                  <a:srgbClr val="666666"/>
                </a:solidFill>
                <a:latin typeface="Arial" panose="020B0604020202020204" pitchFamily="34" charset="0"/>
                <a:ea typeface="MS PGothic" panose="020B0600070205080204" pitchFamily="34" charset="-128"/>
                <a:sym typeface="FrutigerNext LT Regular" pitchFamily="34" charset="0"/>
              </a:rPr>
              <a:t>www.huawei.com</a:t>
            </a:r>
            <a:endParaRPr lang="zh-CN" altLang="zh-CN" sz="2400">
              <a:solidFill>
                <a:srgbClr val="666666"/>
              </a:solidFill>
              <a:latin typeface="Arial" panose="020B0604020202020204" pitchFamily="34" charset="0"/>
              <a:ea typeface="MS PGothic" panose="020B0600070205080204" pitchFamily="34" charset="-128"/>
              <a:sym typeface="FrutigerNext LT Regular"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Lst>
  <p:timing>
    <p:tnLst>
      <p:par>
        <p:cTn id="1" dur="indefinite" restart="never" nodeType="tmRoot"/>
      </p:par>
    </p:tnLst>
  </p:timing>
  <p:txStyles>
    <p:titleStyle>
      <a:lvl1pPr algn="ctr" defTabSz="801370" rtl="0" eaLnBrk="0" fontAlgn="base" hangingPunct="0">
        <a:spcBef>
          <a:spcPct val="0"/>
        </a:spcBef>
        <a:spcAft>
          <a:spcPct val="0"/>
        </a:spcAft>
        <a:defRPr sz="3700" baseline="0">
          <a:solidFill>
            <a:schemeClr val="tx2"/>
          </a:solidFill>
          <a:latin typeface="+mj-lt"/>
          <a:ea typeface="+mj-ea"/>
          <a:cs typeface="+mj-cs"/>
        </a:defRPr>
      </a:lvl1pPr>
      <a:lvl2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2pPr>
      <a:lvl3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3pPr>
      <a:lvl4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4pPr>
      <a:lvl5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5pPr>
      <a:lvl6pPr marL="4572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6pPr>
      <a:lvl7pPr marL="9144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7pPr>
      <a:lvl8pPr marL="13716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8pPr>
      <a:lvl9pPr marL="18288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9pPr>
    </p:titleStyle>
    <p:bodyStyle>
      <a:lvl1pPr marL="301625" indent="-301625" algn="l" defTabSz="801370" rtl="0" eaLnBrk="0" fontAlgn="base" hangingPunct="0">
        <a:spcBef>
          <a:spcPct val="20000"/>
        </a:spcBef>
        <a:spcAft>
          <a:spcPct val="0"/>
        </a:spcAft>
        <a:buChar char="•"/>
        <a:defRPr sz="2800">
          <a:solidFill>
            <a:schemeClr val="tx1"/>
          </a:solidFill>
          <a:latin typeface="+mn-lt"/>
          <a:ea typeface="+mn-ea"/>
          <a:cs typeface="+mn-cs"/>
        </a:defRPr>
      </a:lvl1pPr>
      <a:lvl2pPr marL="654050" indent="-252730" algn="l" defTabSz="801370" rtl="0" eaLnBrk="0" fontAlgn="base" hangingPunct="0">
        <a:spcBef>
          <a:spcPct val="20000"/>
        </a:spcBef>
        <a:spcAft>
          <a:spcPct val="0"/>
        </a:spcAft>
        <a:buChar char="–"/>
        <a:defRPr sz="2500">
          <a:solidFill>
            <a:schemeClr val="tx1"/>
          </a:solidFill>
          <a:latin typeface="+mn-lt"/>
          <a:ea typeface="+mn-ea"/>
        </a:defRPr>
      </a:lvl2pPr>
      <a:lvl3pPr marL="1003300" indent="-201930" algn="l" defTabSz="801370" rtl="0" eaLnBrk="0" fontAlgn="base" hangingPunct="0">
        <a:spcBef>
          <a:spcPct val="20000"/>
        </a:spcBef>
        <a:spcAft>
          <a:spcPct val="0"/>
        </a:spcAft>
        <a:buChar char="•"/>
        <a:defRPr sz="2200">
          <a:solidFill>
            <a:schemeClr val="tx1"/>
          </a:solidFill>
          <a:latin typeface="+mn-lt"/>
          <a:ea typeface="+mn-ea"/>
        </a:defRPr>
      </a:lvl3pPr>
      <a:lvl4pPr marL="1400175" indent="-198755" algn="l" defTabSz="801370" rtl="0" eaLnBrk="0" fontAlgn="base" hangingPunct="0">
        <a:spcBef>
          <a:spcPct val="20000"/>
        </a:spcBef>
        <a:spcAft>
          <a:spcPct val="0"/>
        </a:spcAft>
        <a:buChar char="–"/>
        <a:defRPr sz="1700">
          <a:solidFill>
            <a:schemeClr val="tx1"/>
          </a:solidFill>
          <a:latin typeface="+mn-lt"/>
          <a:ea typeface="+mn-ea"/>
        </a:defRPr>
      </a:lvl4pPr>
      <a:lvl5pPr marL="1802130" indent="-201930" algn="l" defTabSz="801370" rtl="0" eaLnBrk="0" fontAlgn="base" hangingPunct="0">
        <a:spcBef>
          <a:spcPct val="20000"/>
        </a:spcBef>
        <a:spcAft>
          <a:spcPct val="0"/>
        </a:spcAft>
        <a:buChar char="»"/>
        <a:defRPr sz="1700">
          <a:solidFill>
            <a:schemeClr val="tx1"/>
          </a:solidFill>
          <a:latin typeface="+mn-lt"/>
          <a:ea typeface="+mn-ea"/>
        </a:defRPr>
      </a:lvl5pPr>
      <a:lvl6pPr marL="2259330" indent="-201930" algn="l" defTabSz="801370" rtl="0" fontAlgn="base">
        <a:spcBef>
          <a:spcPct val="20000"/>
        </a:spcBef>
        <a:spcAft>
          <a:spcPct val="0"/>
        </a:spcAft>
        <a:buChar char="»"/>
        <a:defRPr sz="1700">
          <a:solidFill>
            <a:schemeClr val="tx1"/>
          </a:solidFill>
          <a:latin typeface="+mn-lt"/>
          <a:ea typeface="+mn-ea"/>
        </a:defRPr>
      </a:lvl6pPr>
      <a:lvl7pPr marL="2716530" indent="-201930" algn="l" defTabSz="801370" rtl="0" fontAlgn="base">
        <a:spcBef>
          <a:spcPct val="20000"/>
        </a:spcBef>
        <a:spcAft>
          <a:spcPct val="0"/>
        </a:spcAft>
        <a:buChar char="»"/>
        <a:defRPr sz="1700">
          <a:solidFill>
            <a:schemeClr val="tx1"/>
          </a:solidFill>
          <a:latin typeface="+mn-lt"/>
          <a:ea typeface="+mn-ea"/>
        </a:defRPr>
      </a:lvl7pPr>
      <a:lvl8pPr marL="3173730" indent="-201930" algn="l" defTabSz="801370" rtl="0" fontAlgn="base">
        <a:spcBef>
          <a:spcPct val="20000"/>
        </a:spcBef>
        <a:spcAft>
          <a:spcPct val="0"/>
        </a:spcAft>
        <a:buChar char="»"/>
        <a:defRPr sz="1700">
          <a:solidFill>
            <a:schemeClr val="tx1"/>
          </a:solidFill>
          <a:latin typeface="+mn-lt"/>
          <a:ea typeface="+mn-ea"/>
        </a:defRPr>
      </a:lvl8pPr>
      <a:lvl9pPr marL="3630930" indent="-201930" algn="l" defTabSz="801370"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jpe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0" Type="http://schemas.openxmlformats.org/officeDocument/2006/relationships/notesSlide" Target="../notesSlides/notesSlide22.xml"/><Relationship Id="rId2" Type="http://schemas.openxmlformats.org/officeDocument/2006/relationships/image" Target="../media/image32.png"/><Relationship Id="rId19" Type="http://schemas.openxmlformats.org/officeDocument/2006/relationships/slideLayout" Target="../slideLayouts/slideLayout7.xml"/><Relationship Id="rId18" Type="http://schemas.openxmlformats.org/officeDocument/2006/relationships/image" Target="../media/image48.jpeg"/><Relationship Id="rId17" Type="http://schemas.openxmlformats.org/officeDocument/2006/relationships/image" Target="../media/image47.jpeg"/><Relationship Id="rId16" Type="http://schemas.openxmlformats.org/officeDocument/2006/relationships/image" Target="../media/image46.jpeg"/><Relationship Id="rId15" Type="http://schemas.openxmlformats.org/officeDocument/2006/relationships/image" Target="../media/image45.jpeg"/><Relationship Id="rId14" Type="http://schemas.openxmlformats.org/officeDocument/2006/relationships/image" Target="../media/image44.jpeg"/><Relationship Id="rId13" Type="http://schemas.openxmlformats.org/officeDocument/2006/relationships/image" Target="../media/image43.jpeg"/><Relationship Id="rId12" Type="http://schemas.openxmlformats.org/officeDocument/2006/relationships/image" Target="../media/image42.jpeg"/><Relationship Id="rId11" Type="http://schemas.openxmlformats.org/officeDocument/2006/relationships/image" Target="../media/image41.jpeg"/><Relationship Id="rId10" Type="http://schemas.openxmlformats.org/officeDocument/2006/relationships/image" Target="../media/image40.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3.wmf"/></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7.xml"/><Relationship Id="rId7" Type="http://schemas.openxmlformats.org/officeDocument/2006/relationships/image" Target="../media/image58.png"/><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jpe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2.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3" Type="http://schemas.openxmlformats.org/officeDocument/2006/relationships/notesSlide" Target="../notesSlides/notesSlide32.xml"/><Relationship Id="rId12" Type="http://schemas.openxmlformats.org/officeDocument/2006/relationships/slideLayout" Target="../slideLayouts/slideLayout7.xml"/><Relationship Id="rId11" Type="http://schemas.openxmlformats.org/officeDocument/2006/relationships/image" Target="../media/image73.jpeg"/><Relationship Id="rId10" Type="http://schemas.openxmlformats.org/officeDocument/2006/relationships/image" Target="../media/image72.jpeg"/><Relationship Id="rId1" Type="http://schemas.openxmlformats.org/officeDocument/2006/relationships/image" Target="../media/image63.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7.xml"/><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eg"/><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image" Target="../media/image85.jpe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image" Target="../media/image92.jpeg"/></Relationships>
</file>

<file path=ppt/slides/_rels/slide38.xml.rels><?xml version="1.0" encoding="UTF-8" standalone="yes"?>
<Relationships xmlns="http://schemas.openxmlformats.org/package/2006/relationships"><Relationship Id="rId9" Type="http://schemas.openxmlformats.org/officeDocument/2006/relationships/image" Target="../media/image104.png"/><Relationship Id="rId8" Type="http://schemas.openxmlformats.org/officeDocument/2006/relationships/image" Target="../media/image103.png"/><Relationship Id="rId7" Type="http://schemas.openxmlformats.org/officeDocument/2006/relationships/image" Target="../media/image102.emf"/><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 Id="rId3" Type="http://schemas.openxmlformats.org/officeDocument/2006/relationships/image" Target="../media/image98.jpeg"/><Relationship Id="rId2" Type="http://schemas.openxmlformats.org/officeDocument/2006/relationships/image" Target="../media/image97.png"/><Relationship Id="rId16" Type="http://schemas.openxmlformats.org/officeDocument/2006/relationships/notesSlide" Target="../notesSlides/notesSlide38.xml"/><Relationship Id="rId15" Type="http://schemas.openxmlformats.org/officeDocument/2006/relationships/slideLayout" Target="../slideLayouts/slideLayout7.xml"/><Relationship Id="rId14" Type="http://schemas.openxmlformats.org/officeDocument/2006/relationships/image" Target="../media/image109.png"/><Relationship Id="rId13" Type="http://schemas.openxmlformats.org/officeDocument/2006/relationships/image" Target="../media/image108.png"/><Relationship Id="rId12" Type="http://schemas.openxmlformats.org/officeDocument/2006/relationships/image" Target="../media/image107.png"/><Relationship Id="rId11" Type="http://schemas.openxmlformats.org/officeDocument/2006/relationships/image" Target="../media/image106.jpeg"/><Relationship Id="rId10" Type="http://schemas.openxmlformats.org/officeDocument/2006/relationships/image" Target="../media/image105.png"/><Relationship Id="rId1" Type="http://schemas.openxmlformats.org/officeDocument/2006/relationships/image" Target="../media/image85.jpe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8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93.jpeg"/><Relationship Id="rId1" Type="http://schemas.openxmlformats.org/officeDocument/2006/relationships/image" Target="../media/image92.jpe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7.xml"/><Relationship Id="rId4" Type="http://schemas.openxmlformats.org/officeDocument/2006/relationships/image" Target="../media/image117.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7.xml"/><Relationship Id="rId4" Type="http://schemas.openxmlformats.org/officeDocument/2006/relationships/image" Target="../media/image121.jpeg"/><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image" Target="../media/image118.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5.xml"/><Relationship Id="rId1"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5.xml"/><Relationship Id="rId1" Type="http://schemas.openxmlformats.org/officeDocument/2006/relationships/image" Target="../media/image1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8"/>
          <p:cNvSpPr>
            <a:spLocks noGrp="1" noChangeArrowheads="1"/>
          </p:cNvSpPr>
          <p:nvPr>
            <p:ph type="ctrTitle"/>
          </p:nvPr>
        </p:nvSpPr>
        <p:spPr>
          <a:xfrm>
            <a:off x="642938" y="1419225"/>
            <a:ext cx="5827712" cy="1470025"/>
          </a:xfrm>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latin typeface="+mj-ea"/>
              </a:rPr>
              <a:t>第</a:t>
            </a:r>
            <a:r>
              <a:rPr lang="zh-CN" altLang="en-US" dirty="0">
                <a:latin typeface="+mj-ea"/>
              </a:rPr>
              <a:t>三</a:t>
            </a:r>
            <a:r>
              <a:rPr lang="zh-CN" altLang="en-US" dirty="0" smtClean="0">
                <a:latin typeface="+mj-ea"/>
              </a:rPr>
              <a:t>章</a:t>
            </a:r>
            <a:br>
              <a:rPr lang="en-US" altLang="zh-CN" dirty="0" smtClean="0">
                <a:latin typeface="+mj-ea"/>
              </a:rPr>
            </a:br>
            <a:r>
              <a:rPr lang="zh-CN" altLang="en-US" dirty="0" smtClean="0"/>
              <a:t>华为云计算解决方案</a:t>
            </a:r>
            <a:endParaRPr lang="zh-CN" altLang="en-US" dirty="0" smtClean="0"/>
          </a:p>
        </p:txBody>
      </p:sp>
      <p:sp>
        <p:nvSpPr>
          <p:cNvPr id="9219" name="DtsShapeName" descr="8CE5295821885C70CB254E5500C4G505083E@F83E@PB26513!!!!!!BIHO@]b26513!!!!@5E19B011306188854E31!籽吓纪撑泞变/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ln>
        </p:spPr>
        <p:txBody>
          <a:bodyPr wrap="none" anchor="ct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精细化故障预防系统</a:t>
            </a:r>
            <a:endParaRPr lang="zh-CN" altLang="en-US" dirty="0"/>
          </a:p>
        </p:txBody>
      </p:sp>
      <p:sp>
        <p:nvSpPr>
          <p:cNvPr id="27651" name="Content Placeholder 3"/>
          <p:cNvSpPr txBox="1"/>
          <p:nvPr/>
        </p:nvSpPr>
        <p:spPr bwMode="auto">
          <a:xfrm>
            <a:off x="987425" y="1793875"/>
            <a:ext cx="43180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896"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dirty="0" smtClean="0">
                <a:solidFill>
                  <a:srgbClr val="262626"/>
                </a:solidFill>
                <a:latin typeface="+mn-lt"/>
                <a:ea typeface="+mn-ea"/>
                <a:cs typeface="Arial" panose="020B0604020202020204" pitchFamily="34" charset="0"/>
              </a:rPr>
              <a:t>系统在运行过程可能出现</a:t>
            </a:r>
            <a:r>
              <a:rPr lang="zh-CN" altLang="en-US" sz="1400" dirty="0" smtClean="0">
                <a:solidFill>
                  <a:srgbClr val="C00000"/>
                </a:solidFill>
                <a:latin typeface="+mn-lt"/>
                <a:ea typeface="+mn-ea"/>
                <a:cs typeface="Arial" panose="020B0604020202020204" pitchFamily="34" charset="0"/>
              </a:rPr>
              <a:t>故障隐患，该如何预防</a:t>
            </a:r>
            <a:r>
              <a:rPr lang="zh-CN" altLang="en-US" sz="1400" dirty="0" smtClean="0">
                <a:solidFill>
                  <a:srgbClr val="262626"/>
                </a:solidFill>
                <a:latin typeface="+mn-lt"/>
                <a:ea typeface="+mn-ea"/>
                <a:cs typeface="Arial" panose="020B0604020202020204" pitchFamily="34" charset="0"/>
              </a:rPr>
              <a:t>？</a:t>
            </a:r>
            <a:endParaRPr lang="en-US" altLang="zh-CN" sz="1400" dirty="0" smtClean="0">
              <a:solidFill>
                <a:srgbClr val="262626"/>
              </a:solidFill>
              <a:latin typeface="+mn-lt"/>
              <a:ea typeface="+mn-ea"/>
              <a:cs typeface="Arial" panose="020B0604020202020204" pitchFamily="34" charset="0"/>
            </a:endParaRPr>
          </a:p>
        </p:txBody>
      </p:sp>
      <p:sp>
        <p:nvSpPr>
          <p:cNvPr id="314" name="TextBox 313"/>
          <p:cNvSpPr txBox="1"/>
          <p:nvPr/>
        </p:nvSpPr>
        <p:spPr>
          <a:xfrm>
            <a:off x="400050" y="2349500"/>
            <a:ext cx="2255838" cy="927100"/>
          </a:xfrm>
          <a:prstGeom prst="rect">
            <a:avLst/>
          </a:prstGeom>
          <a:noFill/>
        </p:spPr>
        <p:txBody>
          <a:bodyPr lIns="121883" tIns="60943" rIns="121883" bIns="60943">
            <a:spAutoFit/>
          </a:bodyPr>
          <a:lstStyle/>
          <a:p>
            <a:pPr eaLnBrk="1" fontAlgn="t" hangingPunct="1">
              <a:spcAft>
                <a:spcPts val="400"/>
              </a:spcAft>
              <a:defRPr/>
            </a:pPr>
            <a:r>
              <a:rPr lang="zh-CN" altLang="en-US" sz="1900" kern="0" dirty="0">
                <a:solidFill>
                  <a:srgbClr val="C00000"/>
                </a:solidFill>
                <a:latin typeface="+mn-lt"/>
                <a:ea typeface="+mn-ea"/>
              </a:rPr>
              <a:t>系统运行记录仪</a:t>
            </a:r>
            <a:endParaRPr lang="en-US" altLang="zh-CN" sz="1900" dirty="0">
              <a:solidFill>
                <a:srgbClr val="C00000"/>
              </a:solidFill>
              <a:latin typeface="+mn-lt"/>
              <a:ea typeface="+mn-ea"/>
              <a:cs typeface="Arial" panose="020B0604020202020204" pitchFamily="34" charset="0"/>
            </a:endParaRPr>
          </a:p>
          <a:p>
            <a:pPr marL="114300" indent="-114300" eaLnBrk="1" fontAlgn="t" hangingPunct="1">
              <a:spcAft>
                <a:spcPts val="400"/>
              </a:spcAft>
              <a:defRPr/>
            </a:pPr>
            <a:r>
              <a:rPr lang="zh-CN" altLang="en-US" sz="1400" dirty="0">
                <a:solidFill>
                  <a:srgbClr val="000000"/>
                </a:solidFill>
                <a:latin typeface="+mn-lt"/>
                <a:ea typeface="+mn-ea"/>
                <a:cs typeface="Arial" panose="020B0604020202020204" pitchFamily="34" charset="0"/>
              </a:rPr>
              <a:t>全面记录虚拟化平台和虚拟机的运行状态</a:t>
            </a:r>
            <a:endParaRPr lang="en-US" altLang="zh-CN" sz="1400" dirty="0">
              <a:solidFill>
                <a:srgbClr val="000000"/>
              </a:solidFill>
              <a:latin typeface="+mn-lt"/>
              <a:ea typeface="+mn-ea"/>
              <a:cs typeface="Arial" panose="020B0604020202020204" pitchFamily="34" charset="0"/>
            </a:endParaRPr>
          </a:p>
        </p:txBody>
      </p:sp>
      <p:sp>
        <p:nvSpPr>
          <p:cNvPr id="316" name="TextBox 315"/>
          <p:cNvSpPr txBox="1"/>
          <p:nvPr/>
        </p:nvSpPr>
        <p:spPr>
          <a:xfrm>
            <a:off x="400050" y="4533900"/>
            <a:ext cx="2289175" cy="928688"/>
          </a:xfrm>
          <a:prstGeom prst="rect">
            <a:avLst/>
          </a:prstGeom>
          <a:noFill/>
        </p:spPr>
        <p:txBody>
          <a:bodyPr lIns="121883" tIns="60943" rIns="121883" bIns="60943">
            <a:spAutoFit/>
          </a:bodyPr>
          <a:lstStyle/>
          <a:p>
            <a:pPr defTabSz="783590" fontAlgn="t">
              <a:spcAft>
                <a:spcPts val="400"/>
              </a:spcAft>
              <a:buSzPct val="60000"/>
              <a:defRPr/>
            </a:pPr>
            <a:r>
              <a:rPr lang="zh-CN" altLang="en-US" sz="1900" kern="0" dirty="0">
                <a:solidFill>
                  <a:srgbClr val="C00000"/>
                </a:solidFill>
                <a:latin typeface="+mn-lt"/>
                <a:ea typeface="+mn-ea"/>
              </a:rPr>
              <a:t>精细化探针</a:t>
            </a:r>
            <a:endParaRPr lang="en-US" altLang="zh-CN" sz="1900" kern="0" dirty="0">
              <a:solidFill>
                <a:srgbClr val="C00000"/>
              </a:solidFill>
              <a:latin typeface="+mn-lt"/>
              <a:ea typeface="+mn-ea"/>
            </a:endParaRPr>
          </a:p>
          <a:p>
            <a:pPr marL="114300" indent="-114300" eaLnBrk="1" fontAlgn="t" hangingPunct="1">
              <a:spcAft>
                <a:spcPts val="400"/>
              </a:spcAft>
              <a:buClr>
                <a:schemeClr val="tx1"/>
              </a:buClr>
              <a:defRPr/>
            </a:pPr>
            <a:r>
              <a:rPr lang="zh-CN" altLang="zh-CN" sz="1400" dirty="0">
                <a:solidFill>
                  <a:srgbClr val="000000"/>
                </a:solidFill>
                <a:latin typeface="+mn-lt"/>
                <a:ea typeface="+mn-ea"/>
                <a:cs typeface="Arial" panose="020B0604020202020204" pitchFamily="34" charset="0"/>
              </a:rPr>
              <a:t>探针程序检测节点或者虚拟机</a:t>
            </a:r>
            <a:r>
              <a:rPr lang="zh-CN" altLang="en-US" sz="1400" dirty="0">
                <a:solidFill>
                  <a:srgbClr val="000000"/>
                </a:solidFill>
                <a:latin typeface="+mn-lt"/>
                <a:ea typeface="+mn-ea"/>
                <a:cs typeface="Arial" panose="020B0604020202020204" pitchFamily="34" charset="0"/>
              </a:rPr>
              <a:t>的异常信息</a:t>
            </a:r>
            <a:endParaRPr lang="en-US" altLang="zh-CN" sz="1400" dirty="0">
              <a:solidFill>
                <a:srgbClr val="000000"/>
              </a:solidFill>
              <a:latin typeface="+mn-lt"/>
              <a:ea typeface="+mn-ea"/>
              <a:cs typeface="Arial" panose="020B0604020202020204" pitchFamily="34" charset="0"/>
            </a:endParaRPr>
          </a:p>
        </p:txBody>
      </p:sp>
      <p:sp>
        <p:nvSpPr>
          <p:cNvPr id="317" name="TextBox 316"/>
          <p:cNvSpPr txBox="1"/>
          <p:nvPr/>
        </p:nvSpPr>
        <p:spPr>
          <a:xfrm>
            <a:off x="2754313" y="2349500"/>
            <a:ext cx="2263775" cy="897647"/>
          </a:xfrm>
          <a:prstGeom prst="rect">
            <a:avLst/>
          </a:prstGeom>
          <a:noFill/>
        </p:spPr>
        <p:txBody>
          <a:bodyPr lIns="121883" tIns="60943" rIns="121883" bIns="60943">
            <a:spAutoFit/>
          </a:bodyPr>
          <a:lstStyle/>
          <a:p>
            <a:pPr eaLnBrk="1" fontAlgn="t" hangingPunct="1">
              <a:spcAft>
                <a:spcPts val="400"/>
              </a:spcAft>
              <a:defRPr/>
            </a:pPr>
            <a:r>
              <a:rPr lang="zh-CN" altLang="en-US" sz="1900" kern="0" dirty="0">
                <a:solidFill>
                  <a:srgbClr val="C00000"/>
                </a:solidFill>
                <a:latin typeface="+mn-lt"/>
                <a:ea typeface="+mn-ea"/>
              </a:rPr>
              <a:t>故障预防工具</a:t>
            </a:r>
            <a:endParaRPr lang="en-US" altLang="zh-CN" sz="1900" kern="0" dirty="0">
              <a:solidFill>
                <a:srgbClr val="C00000"/>
              </a:solidFill>
              <a:latin typeface="+mn-lt"/>
              <a:ea typeface="+mn-ea"/>
            </a:endParaRPr>
          </a:p>
          <a:p>
            <a:pPr marL="114300" indent="-114300" eaLnBrk="1" fontAlgn="t" hangingPunct="1">
              <a:spcAft>
                <a:spcPts val="400"/>
              </a:spcAft>
              <a:buClr>
                <a:schemeClr val="tx1"/>
              </a:buClr>
              <a:defRPr/>
            </a:pPr>
            <a:r>
              <a:rPr lang="zh-CN" altLang="en-US" sz="1400" dirty="0">
                <a:solidFill>
                  <a:srgbClr val="000000"/>
                </a:solidFill>
                <a:latin typeface="+mn-lt"/>
                <a:ea typeface="+mn-ea"/>
                <a:cs typeface="Arial" panose="020B0604020202020204" pitchFamily="34" charset="0"/>
              </a:rPr>
              <a:t>报告系统健康状态</a:t>
            </a:r>
            <a:r>
              <a:rPr lang="zh-CN" altLang="en-US" sz="1400" dirty="0" smtClean="0">
                <a:solidFill>
                  <a:srgbClr val="000000"/>
                </a:solidFill>
                <a:latin typeface="+mn-lt"/>
                <a:ea typeface="+mn-ea"/>
                <a:cs typeface="Arial" panose="020B0604020202020204" pitchFamily="34" charset="0"/>
              </a:rPr>
              <a:t>，预先</a:t>
            </a:r>
            <a:r>
              <a:rPr lang="zh-CN" altLang="en-US" sz="1400" dirty="0">
                <a:solidFill>
                  <a:srgbClr val="000000"/>
                </a:solidFill>
                <a:latin typeface="+mn-lt"/>
                <a:ea typeface="+mn-ea"/>
                <a:cs typeface="Arial" panose="020B0604020202020204" pitchFamily="34" charset="0"/>
              </a:rPr>
              <a:t>发现系统隐患提前排除</a:t>
            </a:r>
            <a:endParaRPr lang="en-US" altLang="zh-CN" sz="1400" dirty="0">
              <a:solidFill>
                <a:srgbClr val="000000"/>
              </a:solidFill>
              <a:latin typeface="+mn-lt"/>
              <a:ea typeface="+mn-ea"/>
              <a:cs typeface="Arial" panose="020B0604020202020204" pitchFamily="34" charset="0"/>
            </a:endParaRPr>
          </a:p>
        </p:txBody>
      </p:sp>
      <p:grpSp>
        <p:nvGrpSpPr>
          <p:cNvPr id="27655" name="组合 457"/>
          <p:cNvGrpSpPr/>
          <p:nvPr/>
        </p:nvGrpSpPr>
        <p:grpSpPr bwMode="auto">
          <a:xfrm>
            <a:off x="611188" y="3387725"/>
            <a:ext cx="1862137" cy="1204913"/>
            <a:chOff x="5073703" y="2703787"/>
            <a:chExt cx="4139416" cy="2172633"/>
          </a:xfrm>
        </p:grpSpPr>
        <p:sp>
          <p:nvSpPr>
            <p:cNvPr id="319" name="矩形 318"/>
            <p:cNvSpPr/>
            <p:nvPr/>
          </p:nvSpPr>
          <p:spPr bwMode="auto">
            <a:xfrm>
              <a:off x="5073703" y="2703787"/>
              <a:ext cx="4139416" cy="1686009"/>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rIns="0" anchor="ctr"/>
            <a:lstStyle/>
            <a:p>
              <a:pPr eaLnBrk="1" fontAlgn="t" hangingPunct="1">
                <a:defRPr/>
              </a:pPr>
              <a:endParaRPr lang="zh-CN" altLang="en-US">
                <a:solidFill>
                  <a:srgbClr val="000000"/>
                </a:solidFill>
                <a:latin typeface="+mn-lt"/>
                <a:ea typeface="+mn-ea"/>
              </a:endParaRPr>
            </a:p>
          </p:txBody>
        </p:sp>
        <p:sp>
          <p:nvSpPr>
            <p:cNvPr id="27709" name="圆角矩形 320"/>
            <p:cNvSpPr>
              <a:spLocks noChangeArrowheads="1"/>
            </p:cNvSpPr>
            <p:nvPr/>
          </p:nvSpPr>
          <p:spPr bwMode="auto">
            <a:xfrm>
              <a:off x="5158397" y="3130299"/>
              <a:ext cx="1835036" cy="1196522"/>
            </a:xfrm>
            <a:prstGeom prst="roundRect">
              <a:avLst>
                <a:gd name="adj" fmla="val 8106"/>
              </a:avLst>
            </a:prstGeom>
            <a:solidFill>
              <a:schemeClr val="accent2"/>
            </a:solidFill>
            <a:ln>
              <a:noFill/>
            </a:ln>
            <a:extLst>
              <a:ext uri="{91240B29-F687-4F45-9708-019B960494DF}">
                <a14:hiddenLine xmlns:a14="http://schemas.microsoft.com/office/drawing/2010/main" w="9525">
                  <a:solidFill>
                    <a:schemeClr val="tx1"/>
                  </a:solidFill>
                  <a:round/>
                </a14:hiddenLine>
              </a:ext>
            </a:extLst>
          </p:spPr>
          <p:txBody>
            <a:bodyPr r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solidFill>
                  <a:srgbClr val="000000"/>
                </a:solidFill>
                <a:latin typeface="+mn-lt"/>
                <a:ea typeface="+mn-ea"/>
              </a:endParaRPr>
            </a:p>
          </p:txBody>
        </p:sp>
        <p:grpSp>
          <p:nvGrpSpPr>
            <p:cNvPr id="4" name="组合 398"/>
            <p:cNvGrpSpPr/>
            <p:nvPr/>
          </p:nvGrpSpPr>
          <p:grpSpPr>
            <a:xfrm>
              <a:off x="5260082" y="3557270"/>
              <a:ext cx="784051" cy="606268"/>
              <a:chOff x="10287403" y="1826574"/>
              <a:chExt cx="2327275" cy="2817813"/>
            </a:xfrm>
            <a:solidFill>
              <a:schemeClr val="tx1">
                <a:lumMod val="50000"/>
                <a:lumOff val="50000"/>
              </a:schemeClr>
            </a:solidFill>
          </p:grpSpPr>
          <p:sp>
            <p:nvSpPr>
              <p:cNvPr id="719" name="Freeform 21"/>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0" name="Freeform 22"/>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1" name="Freeform 23"/>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2" name="Freeform 24"/>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3" name="Freeform 25"/>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4" name="Freeform 26"/>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5" name="Freeform 27"/>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6" name="Freeform 28"/>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7" name="Freeform 29"/>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8" name="Freeform 30"/>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29" name="Freeform 31"/>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0" name="Freeform 32"/>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1" name="Freeform 33"/>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2" name="Freeform 34"/>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3" name="Freeform 35"/>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4" name="Freeform 36"/>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5" name="Freeform 37"/>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6" name="Freeform 38"/>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7" name="Freeform 39"/>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8" name="Freeform 40"/>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39" name="Freeform 41"/>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0" name="Freeform 42"/>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1" name="Freeform 43"/>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2" name="Freeform 44"/>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3" name="Freeform 45"/>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4" name="Freeform 46"/>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5" name="Freeform 47"/>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6" name="Freeform 48"/>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7" name="Freeform 49"/>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8" name="Freeform 50"/>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49" name="Freeform 51"/>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0" name="Freeform 52"/>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1" name="Freeform 53"/>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2" name="Freeform 54"/>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3" name="Freeform 55"/>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4" name="Freeform 56"/>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5" name="Freeform 57"/>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6" name="Freeform 58"/>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7" name="Freeform 59"/>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8" name="Freeform 60"/>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59" name="Freeform 61"/>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0" name="Freeform 62"/>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1" name="Freeform 63"/>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2" name="Freeform 64"/>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3" name="Freeform 65"/>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4" name="Freeform 66"/>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5" name="Freeform 67"/>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6" name="Freeform 68"/>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7" name="Freeform 69"/>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8" name="Freeform 70"/>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69" name="Freeform 71"/>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0" name="Freeform 72"/>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1" name="Freeform 73"/>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2" name="Freeform 74"/>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3" name="Freeform 75"/>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4" name="Freeform 76"/>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5" name="Freeform 77"/>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6" name="Freeform 78"/>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7" name="Freeform 79"/>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8" name="Freeform 80"/>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79"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0" name="Freeform 82"/>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1" name="Freeform 83"/>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2" name="Freeform 84"/>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3" name="Freeform 85"/>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4" name="Freeform 86"/>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5" name="Freeform 87"/>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6" name="Freeform 88"/>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7" name="Freeform 89"/>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8" name="Freeform 90"/>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89" name="Freeform 91"/>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0" name="Freeform 92"/>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1" name="Freeform 93"/>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2" name="Freeform 94"/>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3" name="Freeform 95"/>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4" name="Freeform 96"/>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5" name="Freeform 97"/>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6" name="Freeform 98"/>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7" name="Freeform 99"/>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8" name="Freeform 100"/>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99" name="Freeform 101"/>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0" name="Freeform 102"/>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1" name="Freeform 103"/>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2" name="Freeform 104"/>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3" name="Freeform 105"/>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4" name="Freeform 106"/>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5" name="Freeform 107"/>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6" name="Freeform 108"/>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7" name="Freeform 109"/>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8" name="Freeform 110"/>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09" name="Freeform 111"/>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0" name="Freeform 112"/>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1" name="Freeform 113"/>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2" name="Freeform 114"/>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3" name="Freeform 115"/>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4" name="Freeform 116"/>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5" name="Freeform 117"/>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6" name="Freeform 118"/>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7" name="Freeform 119"/>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8" name="Freeform 120"/>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19" name="Freeform 121"/>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0" name="Freeform 122"/>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1" name="Freeform 123"/>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2" name="Freeform 124"/>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3" name="Freeform 125"/>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4" name="Freeform 126"/>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5" name="Freeform 127"/>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6" name="Freeform 128"/>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7" name="Freeform 129"/>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8" name="Freeform 130"/>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29" name="Freeform 131"/>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0" name="Freeform 132"/>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1" name="Freeform 133"/>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2" name="Freeform 134"/>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3" name="Freeform 135"/>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4" name="Freeform 136"/>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5" name="Freeform 137"/>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6" name="Freeform 138"/>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7" name="Freeform 139"/>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8" name="Freeform 140"/>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39" name="Freeform 141"/>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840"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grpSp>
        <p:grpSp>
          <p:nvGrpSpPr>
            <p:cNvPr id="5" name="组合 398"/>
            <p:cNvGrpSpPr/>
            <p:nvPr/>
          </p:nvGrpSpPr>
          <p:grpSpPr>
            <a:xfrm>
              <a:off x="6106306" y="3557270"/>
              <a:ext cx="784051" cy="606268"/>
              <a:chOff x="10287403" y="1826574"/>
              <a:chExt cx="2327275" cy="2817813"/>
            </a:xfrm>
            <a:solidFill>
              <a:schemeClr val="tx1">
                <a:lumMod val="50000"/>
                <a:lumOff val="50000"/>
              </a:schemeClr>
            </a:solidFill>
          </p:grpSpPr>
          <p:sp>
            <p:nvSpPr>
              <p:cNvPr id="597" name="Freeform 21"/>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598" name="Freeform 22"/>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599" name="Freeform 23"/>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0" name="Freeform 24"/>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1" name="Freeform 25"/>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2" name="Freeform 26"/>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3" name="Freeform 27"/>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4" name="Freeform 28"/>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5" name="Freeform 29"/>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6" name="Freeform 30"/>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7" name="Freeform 31"/>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8" name="Freeform 32"/>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09" name="Freeform 33"/>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0" name="Freeform 34"/>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1" name="Freeform 35"/>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2" name="Freeform 36"/>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3" name="Freeform 37"/>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4" name="Freeform 38"/>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5" name="Freeform 39"/>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6" name="Freeform 40"/>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7" name="Freeform 41"/>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8" name="Freeform 42"/>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19" name="Freeform 43"/>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0" name="Freeform 44"/>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1" name="Freeform 45"/>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2" name="Freeform 46"/>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3" name="Freeform 47"/>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4" name="Freeform 48"/>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5" name="Freeform 49"/>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6" name="Freeform 50"/>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7" name="Freeform 51"/>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8" name="Freeform 52"/>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29" name="Freeform 53"/>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0" name="Freeform 54"/>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1" name="Freeform 55"/>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2" name="Freeform 56"/>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3" name="Freeform 57"/>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4" name="Freeform 58"/>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5" name="Freeform 59"/>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6" name="Freeform 60"/>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7" name="Freeform 61"/>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8" name="Freeform 62"/>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39" name="Freeform 63"/>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0" name="Freeform 64"/>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1" name="Freeform 65"/>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2" name="Freeform 66"/>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3" name="Freeform 67"/>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4" name="Freeform 68"/>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5" name="Freeform 69"/>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6" name="Freeform 70"/>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7" name="Freeform 71"/>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8" name="Freeform 72"/>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49" name="Freeform 73"/>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0" name="Freeform 74"/>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1" name="Freeform 75"/>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2" name="Freeform 76"/>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3" name="Freeform 77"/>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4" name="Freeform 78"/>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5" name="Freeform 79"/>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6" name="Freeform 80"/>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7"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8" name="Freeform 82"/>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59" name="Freeform 83"/>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0" name="Freeform 84"/>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1" name="Freeform 85"/>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2" name="Freeform 86"/>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3" name="Freeform 87"/>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4" name="Freeform 88"/>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5" name="Freeform 89"/>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6" name="Freeform 90"/>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7" name="Freeform 91"/>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8" name="Freeform 92"/>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69" name="Freeform 93"/>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0" name="Freeform 94"/>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1" name="Freeform 95"/>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2" name="Freeform 96"/>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3" name="Freeform 97"/>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4" name="Freeform 98"/>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5" name="Freeform 99"/>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6" name="Freeform 100"/>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7" name="Freeform 101"/>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8" name="Freeform 102"/>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79" name="Freeform 103"/>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0" name="Freeform 104"/>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1" name="Freeform 105"/>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2" name="Freeform 106"/>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3" name="Freeform 107"/>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4" name="Freeform 108"/>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5" name="Freeform 109"/>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6" name="Freeform 110"/>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7" name="Freeform 111"/>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8" name="Freeform 112"/>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89" name="Freeform 113"/>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0" name="Freeform 114"/>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1" name="Freeform 115"/>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2" name="Freeform 116"/>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3" name="Freeform 117"/>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4" name="Freeform 118"/>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5" name="Freeform 119"/>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6" name="Freeform 120"/>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7" name="Freeform 121"/>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8" name="Freeform 122"/>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699" name="Freeform 123"/>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0" name="Freeform 124"/>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1" name="Freeform 125"/>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2" name="Freeform 126"/>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3" name="Freeform 127"/>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4" name="Freeform 128"/>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5" name="Freeform 129"/>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6" name="Freeform 130"/>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7" name="Freeform 131"/>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8" name="Freeform 132"/>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09" name="Freeform 133"/>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10" name="Freeform 134"/>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11" name="Freeform 135"/>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12" name="Freeform 136"/>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13" name="Freeform 137"/>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14" name="Freeform 138"/>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15" name="Freeform 139"/>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16" name="Freeform 140"/>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17" name="Freeform 141"/>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a:solidFill>
                    <a:srgbClr val="000000"/>
                  </a:solidFill>
                  <a:latin typeface="+mn-lt"/>
                  <a:ea typeface="+mn-ea"/>
                </a:endParaRPr>
              </a:p>
            </p:txBody>
          </p:sp>
          <p:sp>
            <p:nvSpPr>
              <p:cNvPr id="718"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a:solidFill>
                    <a:srgbClr val="000000"/>
                  </a:solidFill>
                  <a:latin typeface="+mn-lt"/>
                  <a:ea typeface="+mn-ea"/>
                </a:endParaRPr>
              </a:p>
            </p:txBody>
          </p:sp>
        </p:grpSp>
        <p:sp>
          <p:nvSpPr>
            <p:cNvPr id="592" name="矩形 591"/>
            <p:cNvSpPr/>
            <p:nvPr/>
          </p:nvSpPr>
          <p:spPr bwMode="auto">
            <a:xfrm>
              <a:off x="5154867" y="2786800"/>
              <a:ext cx="4030021" cy="334911"/>
            </a:xfrm>
            <a:prstGeom prst="rect">
              <a:avLst/>
            </a:prstGeom>
            <a:solidFill>
              <a:schemeClr val="tx1">
                <a:lumMod val="50000"/>
                <a:lumOff val="5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t" hangingPunct="1">
                <a:buClr>
                  <a:srgbClr val="CC9900"/>
                </a:buClr>
                <a:defRPr/>
              </a:pPr>
              <a:endParaRPr lang="zh-CN" altLang="en-US">
                <a:solidFill>
                  <a:srgbClr val="000000"/>
                </a:solidFill>
                <a:latin typeface="+mn-lt"/>
                <a:ea typeface="+mn-ea"/>
              </a:endParaRPr>
            </a:p>
          </p:txBody>
        </p:sp>
        <p:sp>
          <p:nvSpPr>
            <p:cNvPr id="27713" name="TextBox 592"/>
            <p:cNvSpPr txBox="1">
              <a:spLocks noChangeArrowheads="1"/>
            </p:cNvSpPr>
            <p:nvPr/>
          </p:nvSpPr>
          <p:spPr bwMode="auto">
            <a:xfrm>
              <a:off x="5306611" y="2789662"/>
              <a:ext cx="3864161" cy="41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dirty="0" err="1" smtClean="0">
                  <a:solidFill>
                    <a:srgbClr val="FFFFFF"/>
                  </a:solidFill>
                  <a:latin typeface="+mn-lt"/>
                  <a:ea typeface="+mn-ea"/>
                </a:rPr>
                <a:t>FusionSphere</a:t>
              </a:r>
              <a:endParaRPr lang="zh-CN" altLang="en-US" sz="1500" dirty="0" smtClean="0">
                <a:solidFill>
                  <a:srgbClr val="FFFFFF"/>
                </a:solidFill>
                <a:latin typeface="+mn-lt"/>
                <a:ea typeface="+mn-ea"/>
              </a:endParaRPr>
            </a:p>
          </p:txBody>
        </p:sp>
        <p:sp>
          <p:nvSpPr>
            <p:cNvPr id="27714" name="TextBox 593"/>
            <p:cNvSpPr txBox="1">
              <a:spLocks noChangeArrowheads="1"/>
            </p:cNvSpPr>
            <p:nvPr/>
          </p:nvSpPr>
          <p:spPr bwMode="auto">
            <a:xfrm>
              <a:off x="5200744" y="4183697"/>
              <a:ext cx="899872" cy="692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endParaRPr lang="zh-CN" altLang="en-US" sz="1900" smtClean="0">
                <a:solidFill>
                  <a:srgbClr val="404040"/>
                </a:solidFill>
                <a:latin typeface="+mn-lt"/>
                <a:ea typeface="+mn-ea"/>
              </a:endParaRPr>
            </a:p>
          </p:txBody>
        </p:sp>
        <p:sp>
          <p:nvSpPr>
            <p:cNvPr id="27715" name="矩形 594"/>
            <p:cNvSpPr>
              <a:spLocks noChangeArrowheads="1"/>
            </p:cNvSpPr>
            <p:nvPr/>
          </p:nvSpPr>
          <p:spPr bwMode="auto">
            <a:xfrm>
              <a:off x="6809929" y="3213311"/>
              <a:ext cx="1605655" cy="44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905" indent="-190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spcBef>
                  <a:spcPts val="800"/>
                </a:spcBef>
                <a:defRPr/>
              </a:pPr>
              <a:r>
                <a:rPr lang="en-US" altLang="zh-CN" b="1" dirty="0" smtClean="0">
                  <a:solidFill>
                    <a:srgbClr val="404040"/>
                  </a:solidFill>
                  <a:latin typeface="+mn-lt"/>
                  <a:ea typeface="+mn-ea"/>
                </a:rPr>
                <a:t>…….</a:t>
              </a:r>
              <a:endParaRPr lang="en-US" altLang="zh-CN" b="1" dirty="0" smtClean="0">
                <a:solidFill>
                  <a:srgbClr val="404040"/>
                </a:solidFill>
                <a:latin typeface="+mn-lt"/>
                <a:ea typeface="+mn-ea"/>
              </a:endParaRPr>
            </a:p>
          </p:txBody>
        </p:sp>
        <p:sp>
          <p:nvSpPr>
            <p:cNvPr id="596" name="矩形 595"/>
            <p:cNvSpPr/>
            <p:nvPr/>
          </p:nvSpPr>
          <p:spPr bwMode="auto">
            <a:xfrm>
              <a:off x="5274850" y="3204724"/>
              <a:ext cx="1563310" cy="249036"/>
            </a:xfrm>
            <a:prstGeom prst="rect">
              <a:avLst/>
            </a:prstGeom>
            <a:solidFill>
              <a:schemeClr val="tx1">
                <a:lumMod val="50000"/>
                <a:lumOff val="5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t" hangingPunct="1">
                <a:buClr>
                  <a:srgbClr val="CC9900"/>
                </a:buClr>
                <a:defRPr/>
              </a:pPr>
              <a:r>
                <a:rPr lang="en-US" altLang="zh-CN" sz="900" dirty="0">
                  <a:solidFill>
                    <a:srgbClr val="FFFFFF"/>
                  </a:solidFill>
                  <a:latin typeface="+mn-lt"/>
                  <a:ea typeface="+mn-ea"/>
                </a:rPr>
                <a:t>VRM</a:t>
              </a:r>
              <a:endParaRPr lang="zh-CN" altLang="en-US" sz="1500" dirty="0">
                <a:solidFill>
                  <a:srgbClr val="FFFFFF"/>
                </a:solidFill>
                <a:latin typeface="+mn-lt"/>
                <a:ea typeface="+mn-ea"/>
              </a:endParaRPr>
            </a:p>
          </p:txBody>
        </p:sp>
      </p:grpSp>
      <p:grpSp>
        <p:nvGrpSpPr>
          <p:cNvPr id="27656" name="组合 341"/>
          <p:cNvGrpSpPr/>
          <p:nvPr/>
        </p:nvGrpSpPr>
        <p:grpSpPr bwMode="auto">
          <a:xfrm>
            <a:off x="1947863" y="3949700"/>
            <a:ext cx="400050" cy="309563"/>
            <a:chOff x="2133036" y="2458890"/>
            <a:chExt cx="877040" cy="458500"/>
          </a:xfrm>
        </p:grpSpPr>
        <p:grpSp>
          <p:nvGrpSpPr>
            <p:cNvPr id="27704" name="组合 175"/>
            <p:cNvGrpSpPr/>
            <p:nvPr/>
          </p:nvGrpSpPr>
          <p:grpSpPr bwMode="auto">
            <a:xfrm>
              <a:off x="2362546" y="2458890"/>
              <a:ext cx="418540" cy="277624"/>
              <a:chOff x="1531937" y="5013325"/>
              <a:chExt cx="315913" cy="209550"/>
            </a:xfrm>
          </p:grpSpPr>
          <p:sp>
            <p:nvSpPr>
              <p:cNvPr id="844" name="Freeform 102"/>
              <p:cNvSpPr/>
              <p:nvPr/>
            </p:nvSpPr>
            <p:spPr bwMode="auto">
              <a:xfrm>
                <a:off x="1566230" y="5013325"/>
                <a:ext cx="244306" cy="70990"/>
              </a:xfrm>
              <a:custGeom>
                <a:avLst/>
                <a:gdLst>
                  <a:gd name="T0" fmla="*/ 8 w 308"/>
                  <a:gd name="T1" fmla="*/ 0 h 88"/>
                  <a:gd name="T2" fmla="*/ 8 w 308"/>
                  <a:gd name="T3" fmla="*/ 0 h 88"/>
                  <a:gd name="T4" fmla="*/ 0 w 308"/>
                  <a:gd name="T5" fmla="*/ 1 h 88"/>
                  <a:gd name="T6" fmla="*/ 0 w 308"/>
                  <a:gd name="T7" fmla="*/ 52 h 88"/>
                  <a:gd name="T8" fmla="*/ 0 w 308"/>
                  <a:gd name="T9" fmla="*/ 52 h 88"/>
                  <a:gd name="T10" fmla="*/ 2 w 308"/>
                  <a:gd name="T11" fmla="*/ 59 h 88"/>
                  <a:gd name="T12" fmla="*/ 3 w 308"/>
                  <a:gd name="T13" fmla="*/ 68 h 88"/>
                  <a:gd name="T14" fmla="*/ 8 w 308"/>
                  <a:gd name="T15" fmla="*/ 75 h 88"/>
                  <a:gd name="T16" fmla="*/ 14 w 308"/>
                  <a:gd name="T17" fmla="*/ 82 h 88"/>
                  <a:gd name="T18" fmla="*/ 14 w 308"/>
                  <a:gd name="T19" fmla="*/ 82 h 88"/>
                  <a:gd name="T20" fmla="*/ 24 w 308"/>
                  <a:gd name="T21" fmla="*/ 87 h 88"/>
                  <a:gd name="T22" fmla="*/ 36 w 308"/>
                  <a:gd name="T23" fmla="*/ 88 h 88"/>
                  <a:gd name="T24" fmla="*/ 267 w 308"/>
                  <a:gd name="T25" fmla="*/ 88 h 88"/>
                  <a:gd name="T26" fmla="*/ 267 w 308"/>
                  <a:gd name="T27" fmla="*/ 88 h 88"/>
                  <a:gd name="T28" fmla="*/ 275 w 308"/>
                  <a:gd name="T29" fmla="*/ 87 h 88"/>
                  <a:gd name="T30" fmla="*/ 284 w 308"/>
                  <a:gd name="T31" fmla="*/ 85 h 88"/>
                  <a:gd name="T32" fmla="*/ 290 w 308"/>
                  <a:gd name="T33" fmla="*/ 82 h 88"/>
                  <a:gd name="T34" fmla="*/ 296 w 308"/>
                  <a:gd name="T35" fmla="*/ 76 h 88"/>
                  <a:gd name="T36" fmla="*/ 301 w 308"/>
                  <a:gd name="T37" fmla="*/ 70 h 88"/>
                  <a:gd name="T38" fmla="*/ 304 w 308"/>
                  <a:gd name="T39" fmla="*/ 63 h 88"/>
                  <a:gd name="T40" fmla="*/ 308 w 308"/>
                  <a:gd name="T41" fmla="*/ 56 h 88"/>
                  <a:gd name="T42" fmla="*/ 308 w 308"/>
                  <a:gd name="T43" fmla="*/ 47 h 88"/>
                  <a:gd name="T44" fmla="*/ 308 w 308"/>
                  <a:gd name="T45" fmla="*/ 0 h 88"/>
                  <a:gd name="T46" fmla="*/ 8 w 308"/>
                  <a:gd name="T47" fmla="*/ 0 h 88"/>
                  <a:gd name="T48" fmla="*/ 8 w 308"/>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8" h="88">
                    <a:moveTo>
                      <a:pt x="8" y="0"/>
                    </a:moveTo>
                    <a:lnTo>
                      <a:pt x="8" y="0"/>
                    </a:lnTo>
                    <a:lnTo>
                      <a:pt x="0" y="1"/>
                    </a:lnTo>
                    <a:lnTo>
                      <a:pt x="0" y="52"/>
                    </a:lnTo>
                    <a:lnTo>
                      <a:pt x="0" y="52"/>
                    </a:lnTo>
                    <a:lnTo>
                      <a:pt x="2" y="59"/>
                    </a:lnTo>
                    <a:lnTo>
                      <a:pt x="3" y="68"/>
                    </a:lnTo>
                    <a:lnTo>
                      <a:pt x="8" y="75"/>
                    </a:lnTo>
                    <a:lnTo>
                      <a:pt x="14" y="82"/>
                    </a:lnTo>
                    <a:lnTo>
                      <a:pt x="14" y="82"/>
                    </a:lnTo>
                    <a:lnTo>
                      <a:pt x="24" y="87"/>
                    </a:lnTo>
                    <a:lnTo>
                      <a:pt x="36" y="88"/>
                    </a:lnTo>
                    <a:lnTo>
                      <a:pt x="267" y="88"/>
                    </a:lnTo>
                    <a:lnTo>
                      <a:pt x="267" y="88"/>
                    </a:lnTo>
                    <a:lnTo>
                      <a:pt x="275" y="87"/>
                    </a:lnTo>
                    <a:lnTo>
                      <a:pt x="284" y="85"/>
                    </a:lnTo>
                    <a:lnTo>
                      <a:pt x="290" y="82"/>
                    </a:lnTo>
                    <a:lnTo>
                      <a:pt x="296" y="76"/>
                    </a:lnTo>
                    <a:lnTo>
                      <a:pt x="301" y="70"/>
                    </a:lnTo>
                    <a:lnTo>
                      <a:pt x="304" y="63"/>
                    </a:lnTo>
                    <a:lnTo>
                      <a:pt x="308" y="56"/>
                    </a:lnTo>
                    <a:lnTo>
                      <a:pt x="308" y="47"/>
                    </a:lnTo>
                    <a:lnTo>
                      <a:pt x="308" y="0"/>
                    </a:lnTo>
                    <a:lnTo>
                      <a:pt x="8" y="0"/>
                    </a:lnTo>
                    <a:lnTo>
                      <a:pt x="8"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solidFill>
                    <a:prstClr val="black"/>
                  </a:solidFill>
                  <a:latin typeface="+mn-lt"/>
                  <a:ea typeface="+mn-ea"/>
                </a:endParaRPr>
              </a:p>
            </p:txBody>
          </p:sp>
          <p:sp>
            <p:nvSpPr>
              <p:cNvPr id="27707" name="Freeform 104"/>
              <p:cNvSpPr>
                <a:spLocks noEditPoints="1"/>
              </p:cNvSpPr>
              <p:nvPr/>
            </p:nvSpPr>
            <p:spPr bwMode="auto">
              <a:xfrm>
                <a:off x="1532081" y="5013325"/>
                <a:ext cx="315233" cy="209419"/>
              </a:xfrm>
              <a:custGeom>
                <a:avLst/>
                <a:gdLst>
                  <a:gd name="T0" fmla="*/ 247605942 w 398"/>
                  <a:gd name="T1" fmla="*/ 17140871 h 263"/>
                  <a:gd name="T2" fmla="*/ 236265618 w 398"/>
                  <a:gd name="T3" fmla="*/ 3174324 h 263"/>
                  <a:gd name="T4" fmla="*/ 226814421 w 398"/>
                  <a:gd name="T5" fmla="*/ 635024 h 263"/>
                  <a:gd name="T6" fmla="*/ 221774101 w 398"/>
                  <a:gd name="T7" fmla="*/ 35550994 h 263"/>
                  <a:gd name="T8" fmla="*/ 214213620 w 398"/>
                  <a:gd name="T9" fmla="*/ 48247493 h 263"/>
                  <a:gd name="T10" fmla="*/ 206653140 w 398"/>
                  <a:gd name="T11" fmla="*/ 53961117 h 263"/>
                  <a:gd name="T12" fmla="*/ 50403205 w 398"/>
                  <a:gd name="T13" fmla="*/ 55866189 h 263"/>
                  <a:gd name="T14" fmla="*/ 36542720 w 398"/>
                  <a:gd name="T15" fmla="*/ 52056841 h 263"/>
                  <a:gd name="T16" fmla="*/ 28982240 w 398"/>
                  <a:gd name="T17" fmla="*/ 37455270 h 263"/>
                  <a:gd name="T18" fmla="*/ 27721763 w 398"/>
                  <a:gd name="T19" fmla="*/ 635024 h 263"/>
                  <a:gd name="T20" fmla="*/ 17010883 w 398"/>
                  <a:gd name="T21" fmla="*/ 3809348 h 263"/>
                  <a:gd name="T22" fmla="*/ 6930242 w 398"/>
                  <a:gd name="T23" fmla="*/ 11427248 h 263"/>
                  <a:gd name="T24" fmla="*/ 1889922 w 398"/>
                  <a:gd name="T25" fmla="*/ 21584447 h 263"/>
                  <a:gd name="T26" fmla="*/ 0 w 398"/>
                  <a:gd name="T27" fmla="*/ 144108252 h 263"/>
                  <a:gd name="T28" fmla="*/ 5040320 w 398"/>
                  <a:gd name="T29" fmla="*/ 156170524 h 263"/>
                  <a:gd name="T30" fmla="*/ 18271360 w 398"/>
                  <a:gd name="T31" fmla="*/ 165692699 h 263"/>
                  <a:gd name="T32" fmla="*/ 217364019 w 398"/>
                  <a:gd name="T33" fmla="*/ 166962747 h 263"/>
                  <a:gd name="T34" fmla="*/ 235635379 w 398"/>
                  <a:gd name="T35" fmla="*/ 161249123 h 263"/>
                  <a:gd name="T36" fmla="*/ 245085782 w 398"/>
                  <a:gd name="T37" fmla="*/ 151726948 h 263"/>
                  <a:gd name="T38" fmla="*/ 250756341 w 398"/>
                  <a:gd name="T39" fmla="*/ 133316029 h 263"/>
                  <a:gd name="T40" fmla="*/ 249495864 w 398"/>
                  <a:gd name="T41" fmla="*/ 23488722 h 263"/>
                  <a:gd name="T42" fmla="*/ 68674565 w 398"/>
                  <a:gd name="T43" fmla="*/ 130141705 h 263"/>
                  <a:gd name="T44" fmla="*/ 57963685 w 398"/>
                  <a:gd name="T45" fmla="*/ 127602405 h 263"/>
                  <a:gd name="T46" fmla="*/ 49143522 w 398"/>
                  <a:gd name="T47" fmla="*/ 122523805 h 263"/>
                  <a:gd name="T48" fmla="*/ 44103201 w 398"/>
                  <a:gd name="T49" fmla="*/ 113635858 h 263"/>
                  <a:gd name="T50" fmla="*/ 41583041 w 398"/>
                  <a:gd name="T51" fmla="*/ 104113683 h 263"/>
                  <a:gd name="T52" fmla="*/ 42842724 w 398"/>
                  <a:gd name="T53" fmla="*/ 98400059 h 263"/>
                  <a:gd name="T54" fmla="*/ 45993123 w 398"/>
                  <a:gd name="T55" fmla="*/ 88877884 h 263"/>
                  <a:gd name="T56" fmla="*/ 53553604 w 398"/>
                  <a:gd name="T57" fmla="*/ 81259187 h 263"/>
                  <a:gd name="T58" fmla="*/ 63004006 w 398"/>
                  <a:gd name="T59" fmla="*/ 76815612 h 263"/>
                  <a:gd name="T60" fmla="*/ 68674565 w 398"/>
                  <a:gd name="T61" fmla="*/ 76815612 h 263"/>
                  <a:gd name="T62" fmla="*/ 79385444 w 398"/>
                  <a:gd name="T63" fmla="*/ 78719888 h 263"/>
                  <a:gd name="T64" fmla="*/ 86945925 w 398"/>
                  <a:gd name="T65" fmla="*/ 84433511 h 263"/>
                  <a:gd name="T66" fmla="*/ 93245929 w 398"/>
                  <a:gd name="T67" fmla="*/ 92686435 h 263"/>
                  <a:gd name="T68" fmla="*/ 95766089 w 398"/>
                  <a:gd name="T69" fmla="*/ 104113683 h 263"/>
                  <a:gd name="T70" fmla="*/ 94506406 w 398"/>
                  <a:gd name="T71" fmla="*/ 109192282 h 263"/>
                  <a:gd name="T72" fmla="*/ 90095530 w 398"/>
                  <a:gd name="T73" fmla="*/ 118080230 h 263"/>
                  <a:gd name="T74" fmla="*/ 83795526 w 398"/>
                  <a:gd name="T75" fmla="*/ 125698129 h 263"/>
                  <a:gd name="T76" fmla="*/ 73714885 w 398"/>
                  <a:gd name="T77" fmla="*/ 130141705 h 263"/>
                  <a:gd name="T78" fmla="*/ 68674565 w 398"/>
                  <a:gd name="T79" fmla="*/ 130141705 h 263"/>
                  <a:gd name="T80" fmla="*/ 181451537 w 398"/>
                  <a:gd name="T81" fmla="*/ 130141705 h 263"/>
                  <a:gd name="T82" fmla="*/ 170741451 w 398"/>
                  <a:gd name="T83" fmla="*/ 127602405 h 263"/>
                  <a:gd name="T84" fmla="*/ 163180971 w 398"/>
                  <a:gd name="T85" fmla="*/ 122523805 h 263"/>
                  <a:gd name="T86" fmla="*/ 156880173 w 398"/>
                  <a:gd name="T87" fmla="*/ 113635858 h 263"/>
                  <a:gd name="T88" fmla="*/ 154990252 w 398"/>
                  <a:gd name="T89" fmla="*/ 104113683 h 263"/>
                  <a:gd name="T90" fmla="*/ 155620490 w 398"/>
                  <a:gd name="T91" fmla="*/ 98400059 h 263"/>
                  <a:gd name="T92" fmla="*/ 160030572 w 398"/>
                  <a:gd name="T93" fmla="*/ 88877884 h 263"/>
                  <a:gd name="T94" fmla="*/ 166330576 w 398"/>
                  <a:gd name="T95" fmla="*/ 81259187 h 263"/>
                  <a:gd name="T96" fmla="*/ 176411217 w 398"/>
                  <a:gd name="T97" fmla="*/ 76815612 h 263"/>
                  <a:gd name="T98" fmla="*/ 181451537 w 398"/>
                  <a:gd name="T99" fmla="*/ 76815612 h 263"/>
                  <a:gd name="T100" fmla="*/ 192162417 w 398"/>
                  <a:gd name="T101" fmla="*/ 78719888 h 263"/>
                  <a:gd name="T102" fmla="*/ 200983374 w 398"/>
                  <a:gd name="T103" fmla="*/ 84433511 h 263"/>
                  <a:gd name="T104" fmla="*/ 206653140 w 398"/>
                  <a:gd name="T105" fmla="*/ 92686435 h 263"/>
                  <a:gd name="T106" fmla="*/ 208543855 w 398"/>
                  <a:gd name="T107" fmla="*/ 104113683 h 263"/>
                  <a:gd name="T108" fmla="*/ 207283378 w 398"/>
                  <a:gd name="T109" fmla="*/ 109192282 h 263"/>
                  <a:gd name="T110" fmla="*/ 204132979 w 398"/>
                  <a:gd name="T111" fmla="*/ 118080230 h 263"/>
                  <a:gd name="T112" fmla="*/ 196572499 w 398"/>
                  <a:gd name="T113" fmla="*/ 125698129 h 263"/>
                  <a:gd name="T114" fmla="*/ 187122096 w 398"/>
                  <a:gd name="T115" fmla="*/ 130141705 h 263"/>
                  <a:gd name="T116" fmla="*/ 181451537 w 398"/>
                  <a:gd name="T117" fmla="*/ 130141705 h 2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8" h="263">
                    <a:moveTo>
                      <a:pt x="396" y="37"/>
                    </a:moveTo>
                    <a:lnTo>
                      <a:pt x="393" y="27"/>
                    </a:lnTo>
                    <a:lnTo>
                      <a:pt x="387" y="17"/>
                    </a:lnTo>
                    <a:lnTo>
                      <a:pt x="375" y="5"/>
                    </a:lnTo>
                    <a:lnTo>
                      <a:pt x="367" y="3"/>
                    </a:lnTo>
                    <a:lnTo>
                      <a:pt x="360" y="1"/>
                    </a:lnTo>
                    <a:lnTo>
                      <a:pt x="352" y="0"/>
                    </a:lnTo>
                    <a:lnTo>
                      <a:pt x="352" y="56"/>
                    </a:lnTo>
                    <a:lnTo>
                      <a:pt x="345" y="70"/>
                    </a:lnTo>
                    <a:lnTo>
                      <a:pt x="340" y="76"/>
                    </a:lnTo>
                    <a:lnTo>
                      <a:pt x="334" y="82"/>
                    </a:lnTo>
                    <a:lnTo>
                      <a:pt x="328" y="85"/>
                    </a:lnTo>
                    <a:lnTo>
                      <a:pt x="311" y="88"/>
                    </a:lnTo>
                    <a:lnTo>
                      <a:pt x="80" y="88"/>
                    </a:lnTo>
                    <a:lnTo>
                      <a:pt x="68" y="87"/>
                    </a:lnTo>
                    <a:lnTo>
                      <a:pt x="58" y="82"/>
                    </a:lnTo>
                    <a:lnTo>
                      <a:pt x="47" y="68"/>
                    </a:lnTo>
                    <a:lnTo>
                      <a:pt x="46" y="59"/>
                    </a:lnTo>
                    <a:lnTo>
                      <a:pt x="44" y="52"/>
                    </a:lnTo>
                    <a:lnTo>
                      <a:pt x="44" y="1"/>
                    </a:lnTo>
                    <a:lnTo>
                      <a:pt x="35" y="3"/>
                    </a:lnTo>
                    <a:lnTo>
                      <a:pt x="27" y="6"/>
                    </a:lnTo>
                    <a:lnTo>
                      <a:pt x="18" y="11"/>
                    </a:lnTo>
                    <a:lnTo>
                      <a:pt x="11" y="18"/>
                    </a:lnTo>
                    <a:lnTo>
                      <a:pt x="6" y="25"/>
                    </a:lnTo>
                    <a:lnTo>
                      <a:pt x="3" y="34"/>
                    </a:lnTo>
                    <a:lnTo>
                      <a:pt x="0" y="44"/>
                    </a:lnTo>
                    <a:lnTo>
                      <a:pt x="0" y="227"/>
                    </a:lnTo>
                    <a:lnTo>
                      <a:pt x="3" y="237"/>
                    </a:lnTo>
                    <a:lnTo>
                      <a:pt x="8" y="246"/>
                    </a:lnTo>
                    <a:lnTo>
                      <a:pt x="15" y="254"/>
                    </a:lnTo>
                    <a:lnTo>
                      <a:pt x="29" y="261"/>
                    </a:lnTo>
                    <a:lnTo>
                      <a:pt x="37" y="263"/>
                    </a:lnTo>
                    <a:lnTo>
                      <a:pt x="345" y="263"/>
                    </a:lnTo>
                    <a:lnTo>
                      <a:pt x="365" y="259"/>
                    </a:lnTo>
                    <a:lnTo>
                      <a:pt x="374" y="254"/>
                    </a:lnTo>
                    <a:lnTo>
                      <a:pt x="382" y="247"/>
                    </a:lnTo>
                    <a:lnTo>
                      <a:pt x="389" y="239"/>
                    </a:lnTo>
                    <a:lnTo>
                      <a:pt x="394" y="230"/>
                    </a:lnTo>
                    <a:lnTo>
                      <a:pt x="398" y="210"/>
                    </a:lnTo>
                    <a:lnTo>
                      <a:pt x="398" y="47"/>
                    </a:lnTo>
                    <a:lnTo>
                      <a:pt x="396" y="37"/>
                    </a:lnTo>
                    <a:close/>
                    <a:moveTo>
                      <a:pt x="109" y="205"/>
                    </a:moveTo>
                    <a:lnTo>
                      <a:pt x="109" y="205"/>
                    </a:lnTo>
                    <a:lnTo>
                      <a:pt x="100" y="205"/>
                    </a:lnTo>
                    <a:lnTo>
                      <a:pt x="92" y="201"/>
                    </a:lnTo>
                    <a:lnTo>
                      <a:pt x="85" y="198"/>
                    </a:lnTo>
                    <a:lnTo>
                      <a:pt x="78" y="193"/>
                    </a:lnTo>
                    <a:lnTo>
                      <a:pt x="73" y="186"/>
                    </a:lnTo>
                    <a:lnTo>
                      <a:pt x="70" y="179"/>
                    </a:lnTo>
                    <a:lnTo>
                      <a:pt x="68" y="172"/>
                    </a:lnTo>
                    <a:lnTo>
                      <a:pt x="66" y="164"/>
                    </a:lnTo>
                    <a:lnTo>
                      <a:pt x="68" y="155"/>
                    </a:lnTo>
                    <a:lnTo>
                      <a:pt x="70" y="146"/>
                    </a:lnTo>
                    <a:lnTo>
                      <a:pt x="73" y="140"/>
                    </a:lnTo>
                    <a:lnTo>
                      <a:pt x="78" y="133"/>
                    </a:lnTo>
                    <a:lnTo>
                      <a:pt x="85" y="128"/>
                    </a:lnTo>
                    <a:lnTo>
                      <a:pt x="92" y="124"/>
                    </a:lnTo>
                    <a:lnTo>
                      <a:pt x="100" y="121"/>
                    </a:lnTo>
                    <a:lnTo>
                      <a:pt x="109" y="121"/>
                    </a:lnTo>
                    <a:lnTo>
                      <a:pt x="117" y="121"/>
                    </a:lnTo>
                    <a:lnTo>
                      <a:pt x="126" y="124"/>
                    </a:lnTo>
                    <a:lnTo>
                      <a:pt x="133" y="128"/>
                    </a:lnTo>
                    <a:lnTo>
                      <a:pt x="138" y="133"/>
                    </a:lnTo>
                    <a:lnTo>
                      <a:pt x="143" y="140"/>
                    </a:lnTo>
                    <a:lnTo>
                      <a:pt x="148" y="146"/>
                    </a:lnTo>
                    <a:lnTo>
                      <a:pt x="150" y="155"/>
                    </a:lnTo>
                    <a:lnTo>
                      <a:pt x="152" y="164"/>
                    </a:lnTo>
                    <a:lnTo>
                      <a:pt x="150" y="172"/>
                    </a:lnTo>
                    <a:lnTo>
                      <a:pt x="148" y="179"/>
                    </a:lnTo>
                    <a:lnTo>
                      <a:pt x="143" y="186"/>
                    </a:lnTo>
                    <a:lnTo>
                      <a:pt x="138" y="193"/>
                    </a:lnTo>
                    <a:lnTo>
                      <a:pt x="133" y="198"/>
                    </a:lnTo>
                    <a:lnTo>
                      <a:pt x="126" y="201"/>
                    </a:lnTo>
                    <a:lnTo>
                      <a:pt x="117" y="205"/>
                    </a:lnTo>
                    <a:lnTo>
                      <a:pt x="109" y="205"/>
                    </a:lnTo>
                    <a:close/>
                    <a:moveTo>
                      <a:pt x="288" y="205"/>
                    </a:moveTo>
                    <a:lnTo>
                      <a:pt x="288" y="205"/>
                    </a:lnTo>
                    <a:lnTo>
                      <a:pt x="280" y="205"/>
                    </a:lnTo>
                    <a:lnTo>
                      <a:pt x="271" y="201"/>
                    </a:lnTo>
                    <a:lnTo>
                      <a:pt x="264" y="198"/>
                    </a:lnTo>
                    <a:lnTo>
                      <a:pt x="259" y="193"/>
                    </a:lnTo>
                    <a:lnTo>
                      <a:pt x="254" y="186"/>
                    </a:lnTo>
                    <a:lnTo>
                      <a:pt x="249" y="179"/>
                    </a:lnTo>
                    <a:lnTo>
                      <a:pt x="247" y="172"/>
                    </a:lnTo>
                    <a:lnTo>
                      <a:pt x="246" y="164"/>
                    </a:lnTo>
                    <a:lnTo>
                      <a:pt x="247" y="155"/>
                    </a:lnTo>
                    <a:lnTo>
                      <a:pt x="249" y="146"/>
                    </a:lnTo>
                    <a:lnTo>
                      <a:pt x="254" y="140"/>
                    </a:lnTo>
                    <a:lnTo>
                      <a:pt x="259" y="133"/>
                    </a:lnTo>
                    <a:lnTo>
                      <a:pt x="264" y="128"/>
                    </a:lnTo>
                    <a:lnTo>
                      <a:pt x="271" y="124"/>
                    </a:lnTo>
                    <a:lnTo>
                      <a:pt x="280" y="121"/>
                    </a:lnTo>
                    <a:lnTo>
                      <a:pt x="288" y="121"/>
                    </a:lnTo>
                    <a:lnTo>
                      <a:pt x="297" y="121"/>
                    </a:lnTo>
                    <a:lnTo>
                      <a:pt x="305" y="124"/>
                    </a:lnTo>
                    <a:lnTo>
                      <a:pt x="312" y="128"/>
                    </a:lnTo>
                    <a:lnTo>
                      <a:pt x="319" y="133"/>
                    </a:lnTo>
                    <a:lnTo>
                      <a:pt x="324" y="140"/>
                    </a:lnTo>
                    <a:lnTo>
                      <a:pt x="328" y="146"/>
                    </a:lnTo>
                    <a:lnTo>
                      <a:pt x="329" y="155"/>
                    </a:lnTo>
                    <a:lnTo>
                      <a:pt x="331" y="164"/>
                    </a:lnTo>
                    <a:lnTo>
                      <a:pt x="329" y="172"/>
                    </a:lnTo>
                    <a:lnTo>
                      <a:pt x="328" y="179"/>
                    </a:lnTo>
                    <a:lnTo>
                      <a:pt x="324" y="186"/>
                    </a:lnTo>
                    <a:lnTo>
                      <a:pt x="319" y="193"/>
                    </a:lnTo>
                    <a:lnTo>
                      <a:pt x="312" y="198"/>
                    </a:lnTo>
                    <a:lnTo>
                      <a:pt x="305" y="201"/>
                    </a:lnTo>
                    <a:lnTo>
                      <a:pt x="297" y="205"/>
                    </a:lnTo>
                    <a:lnTo>
                      <a:pt x="288" y="20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843" name="Freeform 101"/>
            <p:cNvSpPr/>
            <p:nvPr/>
          </p:nvSpPr>
          <p:spPr bwMode="auto">
            <a:xfrm>
              <a:off x="2133036" y="2649344"/>
              <a:ext cx="877040" cy="268046"/>
            </a:xfrm>
            <a:custGeom>
              <a:avLst/>
              <a:gdLst>
                <a:gd name="T0" fmla="*/ 610 w 769"/>
                <a:gd name="T1" fmla="*/ 0 h 254"/>
                <a:gd name="T2" fmla="*/ 610 w 769"/>
                <a:gd name="T3" fmla="*/ 51 h 254"/>
                <a:gd name="T4" fmla="*/ 610 w 769"/>
                <a:gd name="T5" fmla="*/ 51 h 254"/>
                <a:gd name="T6" fmla="*/ 609 w 769"/>
                <a:gd name="T7" fmla="*/ 63 h 254"/>
                <a:gd name="T8" fmla="*/ 605 w 769"/>
                <a:gd name="T9" fmla="*/ 75 h 254"/>
                <a:gd name="T10" fmla="*/ 600 w 769"/>
                <a:gd name="T11" fmla="*/ 85 h 254"/>
                <a:gd name="T12" fmla="*/ 593 w 769"/>
                <a:gd name="T13" fmla="*/ 94 h 254"/>
                <a:gd name="T14" fmla="*/ 583 w 769"/>
                <a:gd name="T15" fmla="*/ 100 h 254"/>
                <a:gd name="T16" fmla="*/ 574 w 769"/>
                <a:gd name="T17" fmla="*/ 105 h 254"/>
                <a:gd name="T18" fmla="*/ 562 w 769"/>
                <a:gd name="T19" fmla="*/ 109 h 254"/>
                <a:gd name="T20" fmla="*/ 551 w 769"/>
                <a:gd name="T21" fmla="*/ 111 h 254"/>
                <a:gd name="T22" fmla="*/ 212 w 769"/>
                <a:gd name="T23" fmla="*/ 111 h 254"/>
                <a:gd name="T24" fmla="*/ 212 w 769"/>
                <a:gd name="T25" fmla="*/ 111 h 254"/>
                <a:gd name="T26" fmla="*/ 204 w 769"/>
                <a:gd name="T27" fmla="*/ 111 h 254"/>
                <a:gd name="T28" fmla="*/ 195 w 769"/>
                <a:gd name="T29" fmla="*/ 109 h 254"/>
                <a:gd name="T30" fmla="*/ 187 w 769"/>
                <a:gd name="T31" fmla="*/ 105 h 254"/>
                <a:gd name="T32" fmla="*/ 178 w 769"/>
                <a:gd name="T33" fmla="*/ 100 h 254"/>
                <a:gd name="T34" fmla="*/ 178 w 769"/>
                <a:gd name="T35" fmla="*/ 100 h 254"/>
                <a:gd name="T36" fmla="*/ 171 w 769"/>
                <a:gd name="T37" fmla="*/ 92 h 254"/>
                <a:gd name="T38" fmla="*/ 166 w 769"/>
                <a:gd name="T39" fmla="*/ 82 h 254"/>
                <a:gd name="T40" fmla="*/ 161 w 769"/>
                <a:gd name="T41" fmla="*/ 70 h 254"/>
                <a:gd name="T42" fmla="*/ 161 w 769"/>
                <a:gd name="T43" fmla="*/ 58 h 254"/>
                <a:gd name="T44" fmla="*/ 161 w 769"/>
                <a:gd name="T45" fmla="*/ 0 h 254"/>
                <a:gd name="T46" fmla="*/ 0 w 769"/>
                <a:gd name="T47" fmla="*/ 0 h 254"/>
                <a:gd name="T48" fmla="*/ 0 w 769"/>
                <a:gd name="T49" fmla="*/ 254 h 254"/>
                <a:gd name="T50" fmla="*/ 769 w 769"/>
                <a:gd name="T51" fmla="*/ 254 h 254"/>
                <a:gd name="T52" fmla="*/ 769 w 769"/>
                <a:gd name="T53" fmla="*/ 0 h 254"/>
                <a:gd name="T54" fmla="*/ 610 w 769"/>
                <a:gd name="T55" fmla="*/ 0 h 254"/>
                <a:gd name="T56" fmla="*/ 610 w 769"/>
                <a:gd name="T5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9" h="254">
                  <a:moveTo>
                    <a:pt x="610" y="0"/>
                  </a:moveTo>
                  <a:lnTo>
                    <a:pt x="610" y="51"/>
                  </a:lnTo>
                  <a:lnTo>
                    <a:pt x="610" y="51"/>
                  </a:lnTo>
                  <a:lnTo>
                    <a:pt x="609" y="63"/>
                  </a:lnTo>
                  <a:lnTo>
                    <a:pt x="605" y="75"/>
                  </a:lnTo>
                  <a:lnTo>
                    <a:pt x="600" y="85"/>
                  </a:lnTo>
                  <a:lnTo>
                    <a:pt x="593" y="94"/>
                  </a:lnTo>
                  <a:lnTo>
                    <a:pt x="583" y="100"/>
                  </a:lnTo>
                  <a:lnTo>
                    <a:pt x="574" y="105"/>
                  </a:lnTo>
                  <a:lnTo>
                    <a:pt x="562" y="109"/>
                  </a:lnTo>
                  <a:lnTo>
                    <a:pt x="551" y="111"/>
                  </a:lnTo>
                  <a:lnTo>
                    <a:pt x="212" y="111"/>
                  </a:lnTo>
                  <a:lnTo>
                    <a:pt x="212" y="111"/>
                  </a:lnTo>
                  <a:lnTo>
                    <a:pt x="204" y="111"/>
                  </a:lnTo>
                  <a:lnTo>
                    <a:pt x="195" y="109"/>
                  </a:lnTo>
                  <a:lnTo>
                    <a:pt x="187" y="105"/>
                  </a:lnTo>
                  <a:lnTo>
                    <a:pt x="178" y="100"/>
                  </a:lnTo>
                  <a:lnTo>
                    <a:pt x="178" y="100"/>
                  </a:lnTo>
                  <a:lnTo>
                    <a:pt x="171" y="92"/>
                  </a:lnTo>
                  <a:lnTo>
                    <a:pt x="166" y="82"/>
                  </a:lnTo>
                  <a:lnTo>
                    <a:pt x="161" y="70"/>
                  </a:lnTo>
                  <a:lnTo>
                    <a:pt x="161" y="58"/>
                  </a:lnTo>
                  <a:lnTo>
                    <a:pt x="161" y="0"/>
                  </a:lnTo>
                  <a:lnTo>
                    <a:pt x="0" y="0"/>
                  </a:lnTo>
                  <a:lnTo>
                    <a:pt x="0" y="254"/>
                  </a:lnTo>
                  <a:lnTo>
                    <a:pt x="769" y="254"/>
                  </a:lnTo>
                  <a:lnTo>
                    <a:pt x="769" y="0"/>
                  </a:lnTo>
                  <a:lnTo>
                    <a:pt x="610" y="0"/>
                  </a:lnTo>
                  <a:lnTo>
                    <a:pt x="61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solidFill>
                  <a:prstClr val="black"/>
                </a:solidFill>
                <a:latin typeface="+mn-lt"/>
                <a:ea typeface="+mn-ea"/>
              </a:endParaRPr>
            </a:p>
          </p:txBody>
        </p:sp>
      </p:grpSp>
      <p:grpSp>
        <p:nvGrpSpPr>
          <p:cNvPr id="27657" name="组合 7865"/>
          <p:cNvGrpSpPr/>
          <p:nvPr/>
        </p:nvGrpSpPr>
        <p:grpSpPr bwMode="auto">
          <a:xfrm>
            <a:off x="1598613" y="3773488"/>
            <a:ext cx="204787" cy="153987"/>
            <a:chOff x="-4914900" y="715962"/>
            <a:chExt cx="671513" cy="684213"/>
          </a:xfrm>
        </p:grpSpPr>
        <p:sp>
          <p:nvSpPr>
            <p:cNvPr id="27699" name="Freeform 160"/>
            <p:cNvSpPr/>
            <p:nvPr/>
          </p:nvSpPr>
          <p:spPr bwMode="auto">
            <a:xfrm>
              <a:off x="-4670241" y="1033379"/>
              <a:ext cx="130140" cy="126968"/>
            </a:xfrm>
            <a:custGeom>
              <a:avLst/>
              <a:gdLst>
                <a:gd name="T0" fmla="*/ 206652813 w 82"/>
                <a:gd name="T1" fmla="*/ 78125941 h 81"/>
                <a:gd name="T2" fmla="*/ 75604688 w 82"/>
                <a:gd name="T3" fmla="*/ 204134244 h 81"/>
                <a:gd name="T4" fmla="*/ 0 w 82"/>
                <a:gd name="T5" fmla="*/ 128529262 h 81"/>
                <a:gd name="T6" fmla="*/ 131048125 w 82"/>
                <a:gd name="T7" fmla="*/ 0 h 81"/>
                <a:gd name="T8" fmla="*/ 206652813 w 82"/>
                <a:gd name="T9" fmla="*/ 78125941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81">
                  <a:moveTo>
                    <a:pt x="82" y="31"/>
                  </a:moveTo>
                  <a:lnTo>
                    <a:pt x="30" y="81"/>
                  </a:lnTo>
                  <a:lnTo>
                    <a:pt x="0" y="51"/>
                  </a:lnTo>
                  <a:lnTo>
                    <a:pt x="52" y="0"/>
                  </a:lnTo>
                  <a:lnTo>
                    <a:pt x="82"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27700" name="Freeform 161"/>
            <p:cNvSpPr>
              <a:spLocks noEditPoints="1"/>
            </p:cNvSpPr>
            <p:nvPr/>
          </p:nvSpPr>
          <p:spPr bwMode="auto">
            <a:xfrm>
              <a:off x="-4665034" y="715962"/>
              <a:ext cx="421647" cy="423226"/>
            </a:xfrm>
            <a:custGeom>
              <a:avLst/>
              <a:gdLst>
                <a:gd name="T0" fmla="*/ 299899744 w 265"/>
                <a:gd name="T1" fmla="*/ 0 h 265"/>
                <a:gd name="T2" fmla="*/ 204133693 w 265"/>
                <a:gd name="T3" fmla="*/ 25201592 h 265"/>
                <a:gd name="T4" fmla="*/ 120967644 w 265"/>
                <a:gd name="T5" fmla="*/ 78125730 h 265"/>
                <a:gd name="T6" fmla="*/ 57964456 w 265"/>
                <a:gd name="T7" fmla="*/ 148690189 h 265"/>
                <a:gd name="T8" fmla="*/ 15120955 w 265"/>
                <a:gd name="T9" fmla="*/ 234375604 h 265"/>
                <a:gd name="T10" fmla="*/ 0 w 265"/>
                <a:gd name="T11" fmla="*/ 332661020 h 265"/>
                <a:gd name="T12" fmla="*/ 5040318 w 265"/>
                <a:gd name="T13" fmla="*/ 398185161 h 265"/>
                <a:gd name="T14" fmla="*/ 40322548 w 265"/>
                <a:gd name="T15" fmla="*/ 491431847 h 265"/>
                <a:gd name="T16" fmla="*/ 98287004 w 265"/>
                <a:gd name="T17" fmla="*/ 567036624 h 265"/>
                <a:gd name="T18" fmla="*/ 173891782 w 265"/>
                <a:gd name="T19" fmla="*/ 624999493 h 265"/>
                <a:gd name="T20" fmla="*/ 267136880 w 265"/>
                <a:gd name="T21" fmla="*/ 660281722 h 265"/>
                <a:gd name="T22" fmla="*/ 335181973 w 265"/>
                <a:gd name="T23" fmla="*/ 667842994 h 265"/>
                <a:gd name="T24" fmla="*/ 433467390 w 265"/>
                <a:gd name="T25" fmla="*/ 650201085 h 265"/>
                <a:gd name="T26" fmla="*/ 521673758 w 265"/>
                <a:gd name="T27" fmla="*/ 609878537 h 265"/>
                <a:gd name="T28" fmla="*/ 592238216 w 265"/>
                <a:gd name="T29" fmla="*/ 546875350 h 265"/>
                <a:gd name="T30" fmla="*/ 642641401 w 265"/>
                <a:gd name="T31" fmla="*/ 463709301 h 265"/>
                <a:gd name="T32" fmla="*/ 665322041 w 265"/>
                <a:gd name="T33" fmla="*/ 367943250 h 265"/>
                <a:gd name="T34" fmla="*/ 665322041 w 265"/>
                <a:gd name="T35" fmla="*/ 299899744 h 265"/>
                <a:gd name="T36" fmla="*/ 642641401 w 265"/>
                <a:gd name="T37" fmla="*/ 204133693 h 265"/>
                <a:gd name="T38" fmla="*/ 592238216 w 265"/>
                <a:gd name="T39" fmla="*/ 120967644 h 265"/>
                <a:gd name="T40" fmla="*/ 521673758 w 265"/>
                <a:gd name="T41" fmla="*/ 57964456 h 265"/>
                <a:gd name="T42" fmla="*/ 433467390 w 265"/>
                <a:gd name="T43" fmla="*/ 12601590 h 265"/>
                <a:gd name="T44" fmla="*/ 335181973 w 265"/>
                <a:gd name="T45" fmla="*/ 0 h 265"/>
                <a:gd name="T46" fmla="*/ 335181973 w 265"/>
                <a:gd name="T47" fmla="*/ 572076942 h 265"/>
                <a:gd name="T48" fmla="*/ 264617515 w 265"/>
                <a:gd name="T49" fmla="*/ 561996305 h 265"/>
                <a:gd name="T50" fmla="*/ 199093374 w 265"/>
                <a:gd name="T51" fmla="*/ 529233442 h 265"/>
                <a:gd name="T52" fmla="*/ 148690189 w 265"/>
                <a:gd name="T53" fmla="*/ 486391528 h 265"/>
                <a:gd name="T54" fmla="*/ 113407960 w 265"/>
                <a:gd name="T55" fmla="*/ 425907706 h 265"/>
                <a:gd name="T56" fmla="*/ 98287004 w 265"/>
                <a:gd name="T57" fmla="*/ 357862613 h 265"/>
                <a:gd name="T58" fmla="*/ 98287004 w 265"/>
                <a:gd name="T59" fmla="*/ 309980381 h 265"/>
                <a:gd name="T60" fmla="*/ 113407960 w 265"/>
                <a:gd name="T61" fmla="*/ 239415922 h 265"/>
                <a:gd name="T62" fmla="*/ 148690189 w 265"/>
                <a:gd name="T63" fmla="*/ 181451466 h 265"/>
                <a:gd name="T64" fmla="*/ 199093374 w 265"/>
                <a:gd name="T65" fmla="*/ 133569234 h 265"/>
                <a:gd name="T66" fmla="*/ 264617515 w 265"/>
                <a:gd name="T67" fmla="*/ 105846688 h 265"/>
                <a:gd name="T68" fmla="*/ 335181973 w 265"/>
                <a:gd name="T69" fmla="*/ 95766051 h 265"/>
                <a:gd name="T70" fmla="*/ 383064205 w 265"/>
                <a:gd name="T71" fmla="*/ 100806370 h 265"/>
                <a:gd name="T72" fmla="*/ 448588346 w 265"/>
                <a:gd name="T73" fmla="*/ 126007962 h 265"/>
                <a:gd name="T74" fmla="*/ 504031849 w 265"/>
                <a:gd name="T75" fmla="*/ 163811145 h 265"/>
                <a:gd name="T76" fmla="*/ 544354397 w 265"/>
                <a:gd name="T77" fmla="*/ 221774014 h 265"/>
                <a:gd name="T78" fmla="*/ 567036624 w 265"/>
                <a:gd name="T79" fmla="*/ 284778788 h 265"/>
                <a:gd name="T80" fmla="*/ 572076942 w 265"/>
                <a:gd name="T81" fmla="*/ 332661020 h 265"/>
                <a:gd name="T82" fmla="*/ 564515671 w 265"/>
                <a:gd name="T83" fmla="*/ 403225479 h 265"/>
                <a:gd name="T84" fmla="*/ 531754395 w 265"/>
                <a:gd name="T85" fmla="*/ 466230254 h 265"/>
                <a:gd name="T86" fmla="*/ 486391528 w 265"/>
                <a:gd name="T87" fmla="*/ 516633439 h 265"/>
                <a:gd name="T88" fmla="*/ 425907706 w 265"/>
                <a:gd name="T89" fmla="*/ 551915668 h 265"/>
                <a:gd name="T90" fmla="*/ 360383566 w 265"/>
                <a:gd name="T91" fmla="*/ 572076942 h 2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65" h="265">
                  <a:moveTo>
                    <a:pt x="133" y="0"/>
                  </a:moveTo>
                  <a:lnTo>
                    <a:pt x="133" y="0"/>
                  </a:lnTo>
                  <a:lnTo>
                    <a:pt x="119" y="0"/>
                  </a:lnTo>
                  <a:lnTo>
                    <a:pt x="106" y="3"/>
                  </a:lnTo>
                  <a:lnTo>
                    <a:pt x="93" y="5"/>
                  </a:lnTo>
                  <a:lnTo>
                    <a:pt x="81" y="10"/>
                  </a:lnTo>
                  <a:lnTo>
                    <a:pt x="69" y="16"/>
                  </a:lnTo>
                  <a:lnTo>
                    <a:pt x="58" y="23"/>
                  </a:lnTo>
                  <a:lnTo>
                    <a:pt x="48" y="31"/>
                  </a:lnTo>
                  <a:lnTo>
                    <a:pt x="39" y="38"/>
                  </a:lnTo>
                  <a:lnTo>
                    <a:pt x="30" y="48"/>
                  </a:lnTo>
                  <a:lnTo>
                    <a:pt x="23" y="59"/>
                  </a:lnTo>
                  <a:lnTo>
                    <a:pt x="16" y="69"/>
                  </a:lnTo>
                  <a:lnTo>
                    <a:pt x="10" y="81"/>
                  </a:lnTo>
                  <a:lnTo>
                    <a:pt x="6" y="93"/>
                  </a:lnTo>
                  <a:lnTo>
                    <a:pt x="2" y="105"/>
                  </a:lnTo>
                  <a:lnTo>
                    <a:pt x="1" y="119"/>
                  </a:lnTo>
                  <a:lnTo>
                    <a:pt x="0" y="132"/>
                  </a:lnTo>
                  <a:lnTo>
                    <a:pt x="1" y="146"/>
                  </a:lnTo>
                  <a:lnTo>
                    <a:pt x="2" y="158"/>
                  </a:lnTo>
                  <a:lnTo>
                    <a:pt x="6" y="171"/>
                  </a:lnTo>
                  <a:lnTo>
                    <a:pt x="10" y="184"/>
                  </a:lnTo>
                  <a:lnTo>
                    <a:pt x="16" y="195"/>
                  </a:lnTo>
                  <a:lnTo>
                    <a:pt x="23" y="206"/>
                  </a:lnTo>
                  <a:lnTo>
                    <a:pt x="30" y="217"/>
                  </a:lnTo>
                  <a:lnTo>
                    <a:pt x="39" y="225"/>
                  </a:lnTo>
                  <a:lnTo>
                    <a:pt x="48" y="234"/>
                  </a:lnTo>
                  <a:lnTo>
                    <a:pt x="58" y="242"/>
                  </a:lnTo>
                  <a:lnTo>
                    <a:pt x="69" y="248"/>
                  </a:lnTo>
                  <a:lnTo>
                    <a:pt x="81" y="254"/>
                  </a:lnTo>
                  <a:lnTo>
                    <a:pt x="93" y="258"/>
                  </a:lnTo>
                  <a:lnTo>
                    <a:pt x="106" y="262"/>
                  </a:lnTo>
                  <a:lnTo>
                    <a:pt x="119" y="263"/>
                  </a:lnTo>
                  <a:lnTo>
                    <a:pt x="133" y="265"/>
                  </a:lnTo>
                  <a:lnTo>
                    <a:pt x="146" y="263"/>
                  </a:lnTo>
                  <a:lnTo>
                    <a:pt x="159" y="262"/>
                  </a:lnTo>
                  <a:lnTo>
                    <a:pt x="172" y="258"/>
                  </a:lnTo>
                  <a:lnTo>
                    <a:pt x="184" y="254"/>
                  </a:lnTo>
                  <a:lnTo>
                    <a:pt x="196" y="248"/>
                  </a:lnTo>
                  <a:lnTo>
                    <a:pt x="207" y="242"/>
                  </a:lnTo>
                  <a:lnTo>
                    <a:pt x="217" y="234"/>
                  </a:lnTo>
                  <a:lnTo>
                    <a:pt x="226" y="225"/>
                  </a:lnTo>
                  <a:lnTo>
                    <a:pt x="235" y="217"/>
                  </a:lnTo>
                  <a:lnTo>
                    <a:pt x="243" y="206"/>
                  </a:lnTo>
                  <a:lnTo>
                    <a:pt x="249" y="195"/>
                  </a:lnTo>
                  <a:lnTo>
                    <a:pt x="255" y="184"/>
                  </a:lnTo>
                  <a:lnTo>
                    <a:pt x="259" y="171"/>
                  </a:lnTo>
                  <a:lnTo>
                    <a:pt x="263" y="158"/>
                  </a:lnTo>
                  <a:lnTo>
                    <a:pt x="264" y="146"/>
                  </a:lnTo>
                  <a:lnTo>
                    <a:pt x="265" y="132"/>
                  </a:lnTo>
                  <a:lnTo>
                    <a:pt x="264" y="119"/>
                  </a:lnTo>
                  <a:lnTo>
                    <a:pt x="263" y="105"/>
                  </a:lnTo>
                  <a:lnTo>
                    <a:pt x="259" y="93"/>
                  </a:lnTo>
                  <a:lnTo>
                    <a:pt x="255" y="81"/>
                  </a:lnTo>
                  <a:lnTo>
                    <a:pt x="249" y="69"/>
                  </a:lnTo>
                  <a:lnTo>
                    <a:pt x="243" y="59"/>
                  </a:lnTo>
                  <a:lnTo>
                    <a:pt x="235" y="48"/>
                  </a:lnTo>
                  <a:lnTo>
                    <a:pt x="226" y="38"/>
                  </a:lnTo>
                  <a:lnTo>
                    <a:pt x="217" y="31"/>
                  </a:lnTo>
                  <a:lnTo>
                    <a:pt x="207" y="23"/>
                  </a:lnTo>
                  <a:lnTo>
                    <a:pt x="196" y="16"/>
                  </a:lnTo>
                  <a:lnTo>
                    <a:pt x="184" y="10"/>
                  </a:lnTo>
                  <a:lnTo>
                    <a:pt x="172" y="5"/>
                  </a:lnTo>
                  <a:lnTo>
                    <a:pt x="159" y="3"/>
                  </a:lnTo>
                  <a:lnTo>
                    <a:pt x="146" y="0"/>
                  </a:lnTo>
                  <a:lnTo>
                    <a:pt x="133" y="0"/>
                  </a:lnTo>
                  <a:close/>
                  <a:moveTo>
                    <a:pt x="133" y="227"/>
                  </a:moveTo>
                  <a:lnTo>
                    <a:pt x="133" y="227"/>
                  </a:lnTo>
                  <a:lnTo>
                    <a:pt x="122" y="227"/>
                  </a:lnTo>
                  <a:lnTo>
                    <a:pt x="114" y="224"/>
                  </a:lnTo>
                  <a:lnTo>
                    <a:pt x="105" y="223"/>
                  </a:lnTo>
                  <a:lnTo>
                    <a:pt x="96" y="219"/>
                  </a:lnTo>
                  <a:lnTo>
                    <a:pt x="87" y="215"/>
                  </a:lnTo>
                  <a:lnTo>
                    <a:pt x="79" y="210"/>
                  </a:lnTo>
                  <a:lnTo>
                    <a:pt x="72" y="205"/>
                  </a:lnTo>
                  <a:lnTo>
                    <a:pt x="66" y="199"/>
                  </a:lnTo>
                  <a:lnTo>
                    <a:pt x="59" y="193"/>
                  </a:lnTo>
                  <a:lnTo>
                    <a:pt x="54" y="185"/>
                  </a:lnTo>
                  <a:lnTo>
                    <a:pt x="49" y="177"/>
                  </a:lnTo>
                  <a:lnTo>
                    <a:pt x="45" y="169"/>
                  </a:lnTo>
                  <a:lnTo>
                    <a:pt x="43" y="160"/>
                  </a:lnTo>
                  <a:lnTo>
                    <a:pt x="40" y="151"/>
                  </a:lnTo>
                  <a:lnTo>
                    <a:pt x="39" y="142"/>
                  </a:lnTo>
                  <a:lnTo>
                    <a:pt x="38" y="132"/>
                  </a:lnTo>
                  <a:lnTo>
                    <a:pt x="39" y="123"/>
                  </a:lnTo>
                  <a:lnTo>
                    <a:pt x="40" y="113"/>
                  </a:lnTo>
                  <a:lnTo>
                    <a:pt x="43" y="104"/>
                  </a:lnTo>
                  <a:lnTo>
                    <a:pt x="45" y="95"/>
                  </a:lnTo>
                  <a:lnTo>
                    <a:pt x="49" y="88"/>
                  </a:lnTo>
                  <a:lnTo>
                    <a:pt x="54" y="80"/>
                  </a:lnTo>
                  <a:lnTo>
                    <a:pt x="59" y="72"/>
                  </a:lnTo>
                  <a:lnTo>
                    <a:pt x="66" y="65"/>
                  </a:lnTo>
                  <a:lnTo>
                    <a:pt x="72" y="60"/>
                  </a:lnTo>
                  <a:lnTo>
                    <a:pt x="79" y="53"/>
                  </a:lnTo>
                  <a:lnTo>
                    <a:pt x="87" y="50"/>
                  </a:lnTo>
                  <a:lnTo>
                    <a:pt x="96" y="45"/>
                  </a:lnTo>
                  <a:lnTo>
                    <a:pt x="105" y="42"/>
                  </a:lnTo>
                  <a:lnTo>
                    <a:pt x="114" y="40"/>
                  </a:lnTo>
                  <a:lnTo>
                    <a:pt x="122" y="38"/>
                  </a:lnTo>
                  <a:lnTo>
                    <a:pt x="133" y="38"/>
                  </a:lnTo>
                  <a:lnTo>
                    <a:pt x="143" y="38"/>
                  </a:lnTo>
                  <a:lnTo>
                    <a:pt x="152" y="40"/>
                  </a:lnTo>
                  <a:lnTo>
                    <a:pt x="160" y="42"/>
                  </a:lnTo>
                  <a:lnTo>
                    <a:pt x="169" y="45"/>
                  </a:lnTo>
                  <a:lnTo>
                    <a:pt x="178" y="50"/>
                  </a:lnTo>
                  <a:lnTo>
                    <a:pt x="186" y="53"/>
                  </a:lnTo>
                  <a:lnTo>
                    <a:pt x="193" y="60"/>
                  </a:lnTo>
                  <a:lnTo>
                    <a:pt x="200" y="65"/>
                  </a:lnTo>
                  <a:lnTo>
                    <a:pt x="206" y="72"/>
                  </a:lnTo>
                  <a:lnTo>
                    <a:pt x="211" y="80"/>
                  </a:lnTo>
                  <a:lnTo>
                    <a:pt x="216" y="88"/>
                  </a:lnTo>
                  <a:lnTo>
                    <a:pt x="220" y="95"/>
                  </a:lnTo>
                  <a:lnTo>
                    <a:pt x="224" y="104"/>
                  </a:lnTo>
                  <a:lnTo>
                    <a:pt x="225" y="113"/>
                  </a:lnTo>
                  <a:lnTo>
                    <a:pt x="227" y="123"/>
                  </a:lnTo>
                  <a:lnTo>
                    <a:pt x="227" y="132"/>
                  </a:lnTo>
                  <a:lnTo>
                    <a:pt x="227" y="142"/>
                  </a:lnTo>
                  <a:lnTo>
                    <a:pt x="225" y="151"/>
                  </a:lnTo>
                  <a:lnTo>
                    <a:pt x="224" y="160"/>
                  </a:lnTo>
                  <a:lnTo>
                    <a:pt x="220" y="169"/>
                  </a:lnTo>
                  <a:lnTo>
                    <a:pt x="216" y="177"/>
                  </a:lnTo>
                  <a:lnTo>
                    <a:pt x="211" y="185"/>
                  </a:lnTo>
                  <a:lnTo>
                    <a:pt x="206" y="193"/>
                  </a:lnTo>
                  <a:lnTo>
                    <a:pt x="200" y="199"/>
                  </a:lnTo>
                  <a:lnTo>
                    <a:pt x="193" y="205"/>
                  </a:lnTo>
                  <a:lnTo>
                    <a:pt x="186" y="210"/>
                  </a:lnTo>
                  <a:lnTo>
                    <a:pt x="178" y="215"/>
                  </a:lnTo>
                  <a:lnTo>
                    <a:pt x="169" y="219"/>
                  </a:lnTo>
                  <a:lnTo>
                    <a:pt x="160" y="223"/>
                  </a:lnTo>
                  <a:lnTo>
                    <a:pt x="152" y="224"/>
                  </a:lnTo>
                  <a:lnTo>
                    <a:pt x="143" y="227"/>
                  </a:lnTo>
                  <a:lnTo>
                    <a:pt x="133" y="2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27701" name="Freeform 162"/>
            <p:cNvSpPr/>
            <p:nvPr/>
          </p:nvSpPr>
          <p:spPr bwMode="auto">
            <a:xfrm>
              <a:off x="-4586953" y="800607"/>
              <a:ext cx="156166" cy="155183"/>
            </a:xfrm>
            <a:custGeom>
              <a:avLst/>
              <a:gdLst>
                <a:gd name="T0" fmla="*/ 226814063 w 96"/>
                <a:gd name="T1" fmla="*/ 0 h 97"/>
                <a:gd name="T2" fmla="*/ 226814063 w 96"/>
                <a:gd name="T3" fmla="*/ 0 h 97"/>
                <a:gd name="T4" fmla="*/ 226814063 w 96"/>
                <a:gd name="T5" fmla="*/ 0 h 97"/>
                <a:gd name="T6" fmla="*/ 204133450 w 96"/>
                <a:gd name="T7" fmla="*/ 5040329 h 97"/>
                <a:gd name="T8" fmla="*/ 181451250 w 96"/>
                <a:gd name="T9" fmla="*/ 7561287 h 97"/>
                <a:gd name="T10" fmla="*/ 161290000 w 96"/>
                <a:gd name="T11" fmla="*/ 15120987 h 97"/>
                <a:gd name="T12" fmla="*/ 141128750 w 96"/>
                <a:gd name="T13" fmla="*/ 22682274 h 97"/>
                <a:gd name="T14" fmla="*/ 120967500 w 96"/>
                <a:gd name="T15" fmla="*/ 32762931 h 97"/>
                <a:gd name="T16" fmla="*/ 103327200 w 96"/>
                <a:gd name="T17" fmla="*/ 42843589 h 97"/>
                <a:gd name="T18" fmla="*/ 70564375 w 96"/>
                <a:gd name="T19" fmla="*/ 70564604 h 97"/>
                <a:gd name="T20" fmla="*/ 45362813 w 96"/>
                <a:gd name="T21" fmla="*/ 103327536 h 97"/>
                <a:gd name="T22" fmla="*/ 32762825 w 96"/>
                <a:gd name="T23" fmla="*/ 123488851 h 97"/>
                <a:gd name="T24" fmla="*/ 22682200 w 96"/>
                <a:gd name="T25" fmla="*/ 141129208 h 97"/>
                <a:gd name="T26" fmla="*/ 17641888 w 96"/>
                <a:gd name="T27" fmla="*/ 161290524 h 97"/>
                <a:gd name="T28" fmla="*/ 10080625 w 96"/>
                <a:gd name="T29" fmla="*/ 178932468 h 97"/>
                <a:gd name="T30" fmla="*/ 5040313 w 96"/>
                <a:gd name="T31" fmla="*/ 201613155 h 97"/>
                <a:gd name="T32" fmla="*/ 0 w 96"/>
                <a:gd name="T33" fmla="*/ 224295428 h 97"/>
                <a:gd name="T34" fmla="*/ 0 w 96"/>
                <a:gd name="T35" fmla="*/ 224295428 h 97"/>
                <a:gd name="T36" fmla="*/ 0 w 96"/>
                <a:gd name="T37" fmla="*/ 224295428 h 97"/>
                <a:gd name="T38" fmla="*/ 0 w 96"/>
                <a:gd name="T39" fmla="*/ 224295428 h 97"/>
                <a:gd name="T40" fmla="*/ 0 w 96"/>
                <a:gd name="T41" fmla="*/ 224295428 h 97"/>
                <a:gd name="T42" fmla="*/ 0 w 96"/>
                <a:gd name="T43" fmla="*/ 224295428 h 97"/>
                <a:gd name="T44" fmla="*/ 0 w 96"/>
                <a:gd name="T45" fmla="*/ 224295428 h 97"/>
                <a:gd name="T46" fmla="*/ 0 w 96"/>
                <a:gd name="T47" fmla="*/ 224295428 h 97"/>
                <a:gd name="T48" fmla="*/ 0 w 96"/>
                <a:gd name="T49" fmla="*/ 224295428 h 97"/>
                <a:gd name="T50" fmla="*/ 5040313 w 96"/>
                <a:gd name="T51" fmla="*/ 229335757 h 97"/>
                <a:gd name="T52" fmla="*/ 7561263 w 96"/>
                <a:gd name="T53" fmla="*/ 236895457 h 97"/>
                <a:gd name="T54" fmla="*/ 12601575 w 96"/>
                <a:gd name="T55" fmla="*/ 239416415 h 97"/>
                <a:gd name="T56" fmla="*/ 20161250 w 96"/>
                <a:gd name="T57" fmla="*/ 244456744 h 97"/>
                <a:gd name="T58" fmla="*/ 20161250 w 96"/>
                <a:gd name="T59" fmla="*/ 244456744 h 97"/>
                <a:gd name="T60" fmla="*/ 27722513 w 96"/>
                <a:gd name="T61" fmla="*/ 239416415 h 97"/>
                <a:gd name="T62" fmla="*/ 32762825 w 96"/>
                <a:gd name="T63" fmla="*/ 236895457 h 97"/>
                <a:gd name="T64" fmla="*/ 35282188 w 96"/>
                <a:gd name="T65" fmla="*/ 229335757 h 97"/>
                <a:gd name="T66" fmla="*/ 35282188 w 96"/>
                <a:gd name="T67" fmla="*/ 224295428 h 97"/>
                <a:gd name="T68" fmla="*/ 40322500 w 96"/>
                <a:gd name="T69" fmla="*/ 224295428 h 97"/>
                <a:gd name="T70" fmla="*/ 40322500 w 96"/>
                <a:gd name="T71" fmla="*/ 224295428 h 97"/>
                <a:gd name="T72" fmla="*/ 42843450 w 96"/>
                <a:gd name="T73" fmla="*/ 189013126 h 97"/>
                <a:gd name="T74" fmla="*/ 55443438 w 96"/>
                <a:gd name="T75" fmla="*/ 153730824 h 97"/>
                <a:gd name="T76" fmla="*/ 73085325 w 96"/>
                <a:gd name="T77" fmla="*/ 123488851 h 97"/>
                <a:gd name="T78" fmla="*/ 95765938 w 96"/>
                <a:gd name="T79" fmla="*/ 95766248 h 97"/>
                <a:gd name="T80" fmla="*/ 126007813 w 96"/>
                <a:gd name="T81" fmla="*/ 75604933 h 97"/>
                <a:gd name="T82" fmla="*/ 153730325 w 96"/>
                <a:gd name="T83" fmla="*/ 55443618 h 97"/>
                <a:gd name="T84" fmla="*/ 189012513 w 96"/>
                <a:gd name="T85" fmla="*/ 42843589 h 97"/>
                <a:gd name="T86" fmla="*/ 226814063 w 96"/>
                <a:gd name="T87" fmla="*/ 35282302 h 97"/>
                <a:gd name="T88" fmla="*/ 226814063 w 96"/>
                <a:gd name="T89" fmla="*/ 35282302 h 97"/>
                <a:gd name="T90" fmla="*/ 226814063 w 96"/>
                <a:gd name="T91" fmla="*/ 35282302 h 97"/>
                <a:gd name="T92" fmla="*/ 234375325 w 96"/>
                <a:gd name="T93" fmla="*/ 35282302 h 97"/>
                <a:gd name="T94" fmla="*/ 236894688 w 96"/>
                <a:gd name="T95" fmla="*/ 32762931 h 97"/>
                <a:gd name="T96" fmla="*/ 241935000 w 96"/>
                <a:gd name="T97" fmla="*/ 27722603 h 97"/>
                <a:gd name="T98" fmla="*/ 241935000 w 96"/>
                <a:gd name="T99" fmla="*/ 20161315 h 97"/>
                <a:gd name="T100" fmla="*/ 241935000 w 96"/>
                <a:gd name="T101" fmla="*/ 20161315 h 97"/>
                <a:gd name="T102" fmla="*/ 241935000 w 96"/>
                <a:gd name="T103" fmla="*/ 15120987 h 97"/>
                <a:gd name="T104" fmla="*/ 236894688 w 96"/>
                <a:gd name="T105" fmla="*/ 7561287 h 97"/>
                <a:gd name="T106" fmla="*/ 234375325 w 96"/>
                <a:gd name="T107" fmla="*/ 5040329 h 97"/>
                <a:gd name="T108" fmla="*/ 226814063 w 96"/>
                <a:gd name="T109" fmla="*/ 0 h 97"/>
                <a:gd name="T110" fmla="*/ 226814063 w 96"/>
                <a:gd name="T111" fmla="*/ 0 h 9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6" h="97">
                  <a:moveTo>
                    <a:pt x="90" y="0"/>
                  </a:moveTo>
                  <a:lnTo>
                    <a:pt x="90" y="0"/>
                  </a:lnTo>
                  <a:lnTo>
                    <a:pt x="81" y="2"/>
                  </a:lnTo>
                  <a:lnTo>
                    <a:pt x="72" y="3"/>
                  </a:lnTo>
                  <a:lnTo>
                    <a:pt x="64" y="6"/>
                  </a:lnTo>
                  <a:lnTo>
                    <a:pt x="56" y="9"/>
                  </a:lnTo>
                  <a:lnTo>
                    <a:pt x="48" y="13"/>
                  </a:lnTo>
                  <a:lnTo>
                    <a:pt x="41" y="17"/>
                  </a:lnTo>
                  <a:lnTo>
                    <a:pt x="28" y="28"/>
                  </a:lnTo>
                  <a:lnTo>
                    <a:pt x="18" y="41"/>
                  </a:lnTo>
                  <a:lnTo>
                    <a:pt x="13" y="49"/>
                  </a:lnTo>
                  <a:lnTo>
                    <a:pt x="9" y="56"/>
                  </a:lnTo>
                  <a:lnTo>
                    <a:pt x="7" y="64"/>
                  </a:lnTo>
                  <a:lnTo>
                    <a:pt x="4" y="71"/>
                  </a:lnTo>
                  <a:lnTo>
                    <a:pt x="2" y="80"/>
                  </a:lnTo>
                  <a:lnTo>
                    <a:pt x="0" y="89"/>
                  </a:lnTo>
                  <a:lnTo>
                    <a:pt x="2" y="91"/>
                  </a:lnTo>
                  <a:lnTo>
                    <a:pt x="3" y="94"/>
                  </a:lnTo>
                  <a:lnTo>
                    <a:pt x="5" y="95"/>
                  </a:lnTo>
                  <a:lnTo>
                    <a:pt x="8" y="97"/>
                  </a:lnTo>
                  <a:lnTo>
                    <a:pt x="11" y="95"/>
                  </a:lnTo>
                  <a:lnTo>
                    <a:pt x="13" y="94"/>
                  </a:lnTo>
                  <a:lnTo>
                    <a:pt x="14" y="91"/>
                  </a:lnTo>
                  <a:lnTo>
                    <a:pt x="14" y="89"/>
                  </a:lnTo>
                  <a:lnTo>
                    <a:pt x="16" y="89"/>
                  </a:lnTo>
                  <a:lnTo>
                    <a:pt x="17" y="75"/>
                  </a:lnTo>
                  <a:lnTo>
                    <a:pt x="22" y="61"/>
                  </a:lnTo>
                  <a:lnTo>
                    <a:pt x="29" y="49"/>
                  </a:lnTo>
                  <a:lnTo>
                    <a:pt x="38" y="38"/>
                  </a:lnTo>
                  <a:lnTo>
                    <a:pt x="50" y="30"/>
                  </a:lnTo>
                  <a:lnTo>
                    <a:pt x="61" y="22"/>
                  </a:lnTo>
                  <a:lnTo>
                    <a:pt x="75" y="17"/>
                  </a:lnTo>
                  <a:lnTo>
                    <a:pt x="90" y="14"/>
                  </a:lnTo>
                  <a:lnTo>
                    <a:pt x="93" y="14"/>
                  </a:lnTo>
                  <a:lnTo>
                    <a:pt x="94" y="13"/>
                  </a:lnTo>
                  <a:lnTo>
                    <a:pt x="96" y="11"/>
                  </a:lnTo>
                  <a:lnTo>
                    <a:pt x="96" y="8"/>
                  </a:lnTo>
                  <a:lnTo>
                    <a:pt x="96" y="6"/>
                  </a:lnTo>
                  <a:lnTo>
                    <a:pt x="94" y="3"/>
                  </a:lnTo>
                  <a:lnTo>
                    <a:pt x="93" y="2"/>
                  </a:lnTo>
                  <a:lnTo>
                    <a:pt x="9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27702" name="Freeform 163"/>
            <p:cNvSpPr/>
            <p:nvPr/>
          </p:nvSpPr>
          <p:spPr bwMode="auto">
            <a:xfrm>
              <a:off x="-4914900" y="1118024"/>
              <a:ext cx="286303" cy="282151"/>
            </a:xfrm>
            <a:custGeom>
              <a:avLst/>
              <a:gdLst>
                <a:gd name="T0" fmla="*/ 325101516 w 181"/>
                <a:gd name="T1" fmla="*/ 0 h 178"/>
                <a:gd name="T2" fmla="*/ 27722561 w 181"/>
                <a:gd name="T3" fmla="*/ 287297813 h 178"/>
                <a:gd name="T4" fmla="*/ 27722561 w 181"/>
                <a:gd name="T5" fmla="*/ 287297813 h 178"/>
                <a:gd name="T6" fmla="*/ 15120964 w 181"/>
                <a:gd name="T7" fmla="*/ 302418750 h 178"/>
                <a:gd name="T8" fmla="*/ 5040321 w 181"/>
                <a:gd name="T9" fmla="*/ 320060638 h 178"/>
                <a:gd name="T10" fmla="*/ 0 w 181"/>
                <a:gd name="T11" fmla="*/ 335181575 h 178"/>
                <a:gd name="T12" fmla="*/ 0 w 181"/>
                <a:gd name="T13" fmla="*/ 355342825 h 178"/>
                <a:gd name="T14" fmla="*/ 0 w 181"/>
                <a:gd name="T15" fmla="*/ 372983125 h 178"/>
                <a:gd name="T16" fmla="*/ 5040321 w 181"/>
                <a:gd name="T17" fmla="*/ 388104063 h 178"/>
                <a:gd name="T18" fmla="*/ 15120964 w 181"/>
                <a:gd name="T19" fmla="*/ 408265313 h 178"/>
                <a:gd name="T20" fmla="*/ 25201606 w 181"/>
                <a:gd name="T21" fmla="*/ 420866888 h 178"/>
                <a:gd name="T22" fmla="*/ 25201606 w 181"/>
                <a:gd name="T23" fmla="*/ 420866888 h 178"/>
                <a:gd name="T24" fmla="*/ 40322570 w 181"/>
                <a:gd name="T25" fmla="*/ 433466875 h 178"/>
                <a:gd name="T26" fmla="*/ 57964488 w 181"/>
                <a:gd name="T27" fmla="*/ 443547500 h 178"/>
                <a:gd name="T28" fmla="*/ 75604819 w 181"/>
                <a:gd name="T29" fmla="*/ 448587813 h 178"/>
                <a:gd name="T30" fmla="*/ 93246737 w 181"/>
                <a:gd name="T31" fmla="*/ 448587813 h 178"/>
                <a:gd name="T32" fmla="*/ 110887068 w 181"/>
                <a:gd name="T33" fmla="*/ 448587813 h 178"/>
                <a:gd name="T34" fmla="*/ 131048353 w 181"/>
                <a:gd name="T35" fmla="*/ 443547500 h 178"/>
                <a:gd name="T36" fmla="*/ 146169317 w 181"/>
                <a:gd name="T37" fmla="*/ 435987825 h 178"/>
                <a:gd name="T38" fmla="*/ 161290281 w 181"/>
                <a:gd name="T39" fmla="*/ 423386250 h 178"/>
                <a:gd name="T40" fmla="*/ 456149869 w 181"/>
                <a:gd name="T41" fmla="*/ 138609388 h 178"/>
                <a:gd name="T42" fmla="*/ 325101516 w 181"/>
                <a:gd name="T43" fmla="*/ 0 h 1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1" h="178">
                  <a:moveTo>
                    <a:pt x="129" y="0"/>
                  </a:moveTo>
                  <a:lnTo>
                    <a:pt x="11" y="114"/>
                  </a:lnTo>
                  <a:lnTo>
                    <a:pt x="6" y="120"/>
                  </a:lnTo>
                  <a:lnTo>
                    <a:pt x="2" y="127"/>
                  </a:lnTo>
                  <a:lnTo>
                    <a:pt x="0" y="133"/>
                  </a:lnTo>
                  <a:lnTo>
                    <a:pt x="0" y="141"/>
                  </a:lnTo>
                  <a:lnTo>
                    <a:pt x="0" y="148"/>
                  </a:lnTo>
                  <a:lnTo>
                    <a:pt x="2" y="154"/>
                  </a:lnTo>
                  <a:lnTo>
                    <a:pt x="6" y="162"/>
                  </a:lnTo>
                  <a:lnTo>
                    <a:pt x="10" y="167"/>
                  </a:lnTo>
                  <a:lnTo>
                    <a:pt x="16" y="172"/>
                  </a:lnTo>
                  <a:lnTo>
                    <a:pt x="23" y="176"/>
                  </a:lnTo>
                  <a:lnTo>
                    <a:pt x="30" y="178"/>
                  </a:lnTo>
                  <a:lnTo>
                    <a:pt x="37" y="178"/>
                  </a:lnTo>
                  <a:lnTo>
                    <a:pt x="44" y="178"/>
                  </a:lnTo>
                  <a:lnTo>
                    <a:pt x="52" y="176"/>
                  </a:lnTo>
                  <a:lnTo>
                    <a:pt x="58" y="173"/>
                  </a:lnTo>
                  <a:lnTo>
                    <a:pt x="64" y="168"/>
                  </a:lnTo>
                  <a:lnTo>
                    <a:pt x="181" y="55"/>
                  </a:ln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27703" name="Freeform 164"/>
            <p:cNvSpPr/>
            <p:nvPr/>
          </p:nvSpPr>
          <p:spPr bwMode="auto">
            <a:xfrm>
              <a:off x="-4435990" y="892304"/>
              <a:ext cx="109315" cy="112860"/>
            </a:xfrm>
            <a:custGeom>
              <a:avLst/>
              <a:gdLst>
                <a:gd name="T0" fmla="*/ 158770638 w 68"/>
                <a:gd name="T1" fmla="*/ 60483750 h 68"/>
                <a:gd name="T2" fmla="*/ 108367513 w 68"/>
                <a:gd name="T3" fmla="*/ 60483750 h 68"/>
                <a:gd name="T4" fmla="*/ 108367513 w 68"/>
                <a:gd name="T5" fmla="*/ 12601575 h 68"/>
                <a:gd name="T6" fmla="*/ 108367513 w 68"/>
                <a:gd name="T7" fmla="*/ 12601575 h 68"/>
                <a:gd name="T8" fmla="*/ 108367513 w 68"/>
                <a:gd name="T9" fmla="*/ 5040313 h 68"/>
                <a:gd name="T10" fmla="*/ 103327200 w 68"/>
                <a:gd name="T11" fmla="*/ 2520950 h 68"/>
                <a:gd name="T12" fmla="*/ 95765938 w 68"/>
                <a:gd name="T13" fmla="*/ 0 h 68"/>
                <a:gd name="T14" fmla="*/ 73085325 w 68"/>
                <a:gd name="T15" fmla="*/ 0 h 68"/>
                <a:gd name="T16" fmla="*/ 73085325 w 68"/>
                <a:gd name="T17" fmla="*/ 0 h 68"/>
                <a:gd name="T18" fmla="*/ 63004700 w 68"/>
                <a:gd name="T19" fmla="*/ 2520950 h 68"/>
                <a:gd name="T20" fmla="*/ 63004700 w 68"/>
                <a:gd name="T21" fmla="*/ 5040313 h 68"/>
                <a:gd name="T22" fmla="*/ 60483750 w 68"/>
                <a:gd name="T23" fmla="*/ 12601575 h 68"/>
                <a:gd name="T24" fmla="*/ 60483750 w 68"/>
                <a:gd name="T25" fmla="*/ 60483750 h 68"/>
                <a:gd name="T26" fmla="*/ 7561263 w 68"/>
                <a:gd name="T27" fmla="*/ 60483750 h 68"/>
                <a:gd name="T28" fmla="*/ 7561263 w 68"/>
                <a:gd name="T29" fmla="*/ 60483750 h 68"/>
                <a:gd name="T30" fmla="*/ 5040313 w 68"/>
                <a:gd name="T31" fmla="*/ 63004700 h 68"/>
                <a:gd name="T32" fmla="*/ 2520950 w 68"/>
                <a:gd name="T33" fmla="*/ 65524063 h 68"/>
                <a:gd name="T34" fmla="*/ 0 w 68"/>
                <a:gd name="T35" fmla="*/ 73085325 h 68"/>
                <a:gd name="T36" fmla="*/ 0 w 68"/>
                <a:gd name="T37" fmla="*/ 98286888 h 68"/>
                <a:gd name="T38" fmla="*/ 0 w 68"/>
                <a:gd name="T39" fmla="*/ 98286888 h 68"/>
                <a:gd name="T40" fmla="*/ 2520950 w 68"/>
                <a:gd name="T41" fmla="*/ 105846563 h 68"/>
                <a:gd name="T42" fmla="*/ 5040313 w 68"/>
                <a:gd name="T43" fmla="*/ 108367513 h 68"/>
                <a:gd name="T44" fmla="*/ 7561263 w 68"/>
                <a:gd name="T45" fmla="*/ 110886875 h 68"/>
                <a:gd name="T46" fmla="*/ 60483750 w 68"/>
                <a:gd name="T47" fmla="*/ 110886875 h 68"/>
                <a:gd name="T48" fmla="*/ 60483750 w 68"/>
                <a:gd name="T49" fmla="*/ 158770638 h 68"/>
                <a:gd name="T50" fmla="*/ 60483750 w 68"/>
                <a:gd name="T51" fmla="*/ 158770638 h 68"/>
                <a:gd name="T52" fmla="*/ 63004700 w 68"/>
                <a:gd name="T53" fmla="*/ 166330313 h 68"/>
                <a:gd name="T54" fmla="*/ 63004700 w 68"/>
                <a:gd name="T55" fmla="*/ 168851263 h 68"/>
                <a:gd name="T56" fmla="*/ 73085325 w 68"/>
                <a:gd name="T57" fmla="*/ 171370625 h 68"/>
                <a:gd name="T58" fmla="*/ 95765938 w 68"/>
                <a:gd name="T59" fmla="*/ 171370625 h 68"/>
                <a:gd name="T60" fmla="*/ 95765938 w 68"/>
                <a:gd name="T61" fmla="*/ 171370625 h 68"/>
                <a:gd name="T62" fmla="*/ 103327200 w 68"/>
                <a:gd name="T63" fmla="*/ 168851263 h 68"/>
                <a:gd name="T64" fmla="*/ 108367513 w 68"/>
                <a:gd name="T65" fmla="*/ 166330313 h 68"/>
                <a:gd name="T66" fmla="*/ 108367513 w 68"/>
                <a:gd name="T67" fmla="*/ 158770638 h 68"/>
                <a:gd name="T68" fmla="*/ 108367513 w 68"/>
                <a:gd name="T69" fmla="*/ 110886875 h 68"/>
                <a:gd name="T70" fmla="*/ 158770638 w 68"/>
                <a:gd name="T71" fmla="*/ 110886875 h 68"/>
                <a:gd name="T72" fmla="*/ 158770638 w 68"/>
                <a:gd name="T73" fmla="*/ 110886875 h 68"/>
                <a:gd name="T74" fmla="*/ 163810950 w 68"/>
                <a:gd name="T75" fmla="*/ 108367513 h 68"/>
                <a:gd name="T76" fmla="*/ 168851263 w 68"/>
                <a:gd name="T77" fmla="*/ 105846563 h 68"/>
                <a:gd name="T78" fmla="*/ 171370625 w 68"/>
                <a:gd name="T79" fmla="*/ 98286888 h 68"/>
                <a:gd name="T80" fmla="*/ 171370625 w 68"/>
                <a:gd name="T81" fmla="*/ 73085325 h 68"/>
                <a:gd name="T82" fmla="*/ 171370625 w 68"/>
                <a:gd name="T83" fmla="*/ 73085325 h 68"/>
                <a:gd name="T84" fmla="*/ 168851263 w 68"/>
                <a:gd name="T85" fmla="*/ 65524063 h 68"/>
                <a:gd name="T86" fmla="*/ 163810950 w 68"/>
                <a:gd name="T87" fmla="*/ 63004700 h 68"/>
                <a:gd name="T88" fmla="*/ 158770638 w 68"/>
                <a:gd name="T89" fmla="*/ 60483750 h 68"/>
                <a:gd name="T90" fmla="*/ 158770638 w 68"/>
                <a:gd name="T91" fmla="*/ 60483750 h 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 h="68">
                  <a:moveTo>
                    <a:pt x="63" y="24"/>
                  </a:moveTo>
                  <a:lnTo>
                    <a:pt x="43" y="24"/>
                  </a:lnTo>
                  <a:lnTo>
                    <a:pt x="43" y="5"/>
                  </a:lnTo>
                  <a:lnTo>
                    <a:pt x="43" y="2"/>
                  </a:lnTo>
                  <a:lnTo>
                    <a:pt x="41" y="1"/>
                  </a:lnTo>
                  <a:lnTo>
                    <a:pt x="38" y="0"/>
                  </a:lnTo>
                  <a:lnTo>
                    <a:pt x="29" y="0"/>
                  </a:lnTo>
                  <a:lnTo>
                    <a:pt x="25" y="1"/>
                  </a:lnTo>
                  <a:lnTo>
                    <a:pt x="25" y="2"/>
                  </a:lnTo>
                  <a:lnTo>
                    <a:pt x="24" y="5"/>
                  </a:lnTo>
                  <a:lnTo>
                    <a:pt x="24" y="24"/>
                  </a:lnTo>
                  <a:lnTo>
                    <a:pt x="3" y="24"/>
                  </a:lnTo>
                  <a:lnTo>
                    <a:pt x="2" y="25"/>
                  </a:lnTo>
                  <a:lnTo>
                    <a:pt x="1" y="26"/>
                  </a:lnTo>
                  <a:lnTo>
                    <a:pt x="0" y="29"/>
                  </a:lnTo>
                  <a:lnTo>
                    <a:pt x="0" y="39"/>
                  </a:lnTo>
                  <a:lnTo>
                    <a:pt x="1" y="42"/>
                  </a:lnTo>
                  <a:lnTo>
                    <a:pt x="2" y="43"/>
                  </a:lnTo>
                  <a:lnTo>
                    <a:pt x="3" y="44"/>
                  </a:lnTo>
                  <a:lnTo>
                    <a:pt x="24" y="44"/>
                  </a:lnTo>
                  <a:lnTo>
                    <a:pt x="24" y="63"/>
                  </a:lnTo>
                  <a:lnTo>
                    <a:pt x="25" y="66"/>
                  </a:lnTo>
                  <a:lnTo>
                    <a:pt x="25" y="67"/>
                  </a:lnTo>
                  <a:lnTo>
                    <a:pt x="29" y="68"/>
                  </a:lnTo>
                  <a:lnTo>
                    <a:pt x="38" y="68"/>
                  </a:lnTo>
                  <a:lnTo>
                    <a:pt x="41" y="67"/>
                  </a:lnTo>
                  <a:lnTo>
                    <a:pt x="43" y="66"/>
                  </a:lnTo>
                  <a:lnTo>
                    <a:pt x="43" y="63"/>
                  </a:lnTo>
                  <a:lnTo>
                    <a:pt x="43" y="44"/>
                  </a:lnTo>
                  <a:lnTo>
                    <a:pt x="63" y="44"/>
                  </a:lnTo>
                  <a:lnTo>
                    <a:pt x="65" y="43"/>
                  </a:lnTo>
                  <a:lnTo>
                    <a:pt x="67" y="42"/>
                  </a:lnTo>
                  <a:lnTo>
                    <a:pt x="68" y="39"/>
                  </a:lnTo>
                  <a:lnTo>
                    <a:pt x="68" y="29"/>
                  </a:lnTo>
                  <a:lnTo>
                    <a:pt x="67" y="26"/>
                  </a:lnTo>
                  <a:lnTo>
                    <a:pt x="65" y="25"/>
                  </a:lnTo>
                  <a:lnTo>
                    <a:pt x="63" y="2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302" name="TextBox 301"/>
          <p:cNvSpPr txBox="1"/>
          <p:nvPr/>
        </p:nvSpPr>
        <p:spPr>
          <a:xfrm>
            <a:off x="2703513" y="4465638"/>
            <a:ext cx="2265362" cy="1113091"/>
          </a:xfrm>
          <a:prstGeom prst="rect">
            <a:avLst/>
          </a:prstGeom>
          <a:noFill/>
        </p:spPr>
        <p:txBody>
          <a:bodyPr lIns="121883" tIns="60943" rIns="121883" bIns="60943">
            <a:spAutoFit/>
          </a:bodyPr>
          <a:lstStyle/>
          <a:p>
            <a:pPr eaLnBrk="1" fontAlgn="t" hangingPunct="1">
              <a:spcAft>
                <a:spcPts val="400"/>
              </a:spcAft>
              <a:defRPr/>
            </a:pPr>
            <a:r>
              <a:rPr lang="zh-CN" altLang="en-US" sz="1900" kern="0" dirty="0">
                <a:solidFill>
                  <a:srgbClr val="C00000"/>
                </a:solidFill>
                <a:latin typeface="+mn-lt"/>
                <a:ea typeface="+mn-ea"/>
              </a:rPr>
              <a:t>应用监控</a:t>
            </a:r>
            <a:endParaRPr lang="en-US" altLang="zh-CN" sz="1900" kern="0" dirty="0">
              <a:solidFill>
                <a:srgbClr val="C00000"/>
              </a:solidFill>
              <a:latin typeface="+mn-lt"/>
              <a:ea typeface="+mn-ea"/>
            </a:endParaRPr>
          </a:p>
          <a:p>
            <a:pPr marL="114300" indent="-114300" eaLnBrk="1" fontAlgn="t" hangingPunct="1">
              <a:spcAft>
                <a:spcPts val="400"/>
              </a:spcAft>
              <a:buClr>
                <a:schemeClr val="tx1"/>
              </a:buClr>
              <a:defRPr/>
            </a:pPr>
            <a:r>
              <a:rPr lang="zh-CN" altLang="en-US" sz="1400" dirty="0">
                <a:solidFill>
                  <a:srgbClr val="000000"/>
                </a:solidFill>
                <a:latin typeface="+mn-lt"/>
                <a:ea typeface="+mn-ea"/>
                <a:cs typeface="Arial" panose="020B0604020202020204" pitchFamily="34" charset="0"/>
              </a:rPr>
              <a:t>根据用户自定义监控指标和阈值监控，判断应用状态，如异常发送告警</a:t>
            </a:r>
            <a:endParaRPr lang="zh-CN" altLang="en-US" sz="1400" dirty="0">
              <a:solidFill>
                <a:srgbClr val="000000"/>
              </a:solidFill>
              <a:latin typeface="+mn-lt"/>
              <a:ea typeface="+mn-ea"/>
              <a:cs typeface="Arial" panose="020B0604020202020204" pitchFamily="34" charset="0"/>
            </a:endParaRPr>
          </a:p>
        </p:txBody>
      </p:sp>
      <p:grpSp>
        <p:nvGrpSpPr>
          <p:cNvPr id="27659" name="组合 608"/>
          <p:cNvGrpSpPr/>
          <p:nvPr/>
        </p:nvGrpSpPr>
        <p:grpSpPr bwMode="auto">
          <a:xfrm>
            <a:off x="2854325" y="3305175"/>
            <a:ext cx="2047875" cy="1150938"/>
            <a:chOff x="3309158" y="1660713"/>
            <a:chExt cx="2850853" cy="1998144"/>
          </a:xfrm>
        </p:grpSpPr>
        <p:pic>
          <p:nvPicPr>
            <p:cNvPr id="2768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9158" y="1660713"/>
              <a:ext cx="2850853" cy="199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2" descr="http://www.google.com/url?sa=i&amp;source=images&amp;cd=&amp;docid=XXhg19OsZWKKYM&amp;tbnid=L2rRVbPCoPzsAM:&amp;ved=0CAUQjBw&amp;url=http%3A%2F%2Fwww.777icons.com%2Flibs%2Fnet%2Fsniffer-icon.gif&amp;ei=O-iuUpYSg6fYBbflgbgJ&amp;psig=AFQjCNFxKZPXX3qH70wv3fHsNsPTYyVtCA&amp;ust=138728082708194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84990" y="27586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87" name="组合 294"/>
            <p:cNvGrpSpPr/>
            <p:nvPr/>
          </p:nvGrpSpPr>
          <p:grpSpPr bwMode="auto">
            <a:xfrm>
              <a:off x="3756634" y="2141554"/>
              <a:ext cx="374911" cy="256579"/>
              <a:chOff x="931375" y="2651663"/>
              <a:chExt cx="537126" cy="589276"/>
            </a:xfrm>
          </p:grpSpPr>
          <p:sp>
            <p:nvSpPr>
              <p:cNvPr id="325" name="Freeform 408"/>
              <p:cNvSpPr/>
              <p:nvPr/>
            </p:nvSpPr>
            <p:spPr bwMode="auto">
              <a:xfrm>
                <a:off x="1084994" y="2648708"/>
                <a:ext cx="383104" cy="430424"/>
              </a:xfrm>
              <a:custGeom>
                <a:avLst/>
                <a:gdLst>
                  <a:gd name="T0" fmla="*/ 220 w 220"/>
                  <a:gd name="T1" fmla="*/ 218 h 247"/>
                  <a:gd name="T2" fmla="*/ 220 w 220"/>
                  <a:gd name="T3" fmla="*/ 218 h 247"/>
                  <a:gd name="T4" fmla="*/ 220 w 220"/>
                  <a:gd name="T5" fmla="*/ 223 h 247"/>
                  <a:gd name="T6" fmla="*/ 218 w 220"/>
                  <a:gd name="T7" fmla="*/ 230 h 247"/>
                  <a:gd name="T8" fmla="*/ 215 w 220"/>
                  <a:gd name="T9" fmla="*/ 235 h 247"/>
                  <a:gd name="T10" fmla="*/ 212 w 220"/>
                  <a:gd name="T11" fmla="*/ 241 h 247"/>
                  <a:gd name="T12" fmla="*/ 207 w 220"/>
                  <a:gd name="T13" fmla="*/ 244 h 247"/>
                  <a:gd name="T14" fmla="*/ 201 w 220"/>
                  <a:gd name="T15" fmla="*/ 246 h 247"/>
                  <a:gd name="T16" fmla="*/ 195 w 220"/>
                  <a:gd name="T17" fmla="*/ 247 h 247"/>
                  <a:gd name="T18" fmla="*/ 189 w 220"/>
                  <a:gd name="T19" fmla="*/ 247 h 247"/>
                  <a:gd name="T20" fmla="*/ 31 w 220"/>
                  <a:gd name="T21" fmla="*/ 230 h 247"/>
                  <a:gd name="T22" fmla="*/ 31 w 220"/>
                  <a:gd name="T23" fmla="*/ 230 h 247"/>
                  <a:gd name="T24" fmla="*/ 26 w 220"/>
                  <a:gd name="T25" fmla="*/ 229 h 247"/>
                  <a:gd name="T26" fmla="*/ 19 w 220"/>
                  <a:gd name="T27" fmla="*/ 224 h 247"/>
                  <a:gd name="T28" fmla="*/ 14 w 220"/>
                  <a:gd name="T29" fmla="*/ 221 h 247"/>
                  <a:gd name="T30" fmla="*/ 8 w 220"/>
                  <a:gd name="T31" fmla="*/ 217 h 247"/>
                  <a:gd name="T32" fmla="*/ 5 w 220"/>
                  <a:gd name="T33" fmla="*/ 211 h 247"/>
                  <a:gd name="T34" fmla="*/ 3 w 220"/>
                  <a:gd name="T35" fmla="*/ 204 h 247"/>
                  <a:gd name="T36" fmla="*/ 0 w 220"/>
                  <a:gd name="T37" fmla="*/ 198 h 247"/>
                  <a:gd name="T38" fmla="*/ 0 w 220"/>
                  <a:gd name="T39" fmla="*/ 191 h 247"/>
                  <a:gd name="T40" fmla="*/ 0 w 220"/>
                  <a:gd name="T41" fmla="*/ 31 h 247"/>
                  <a:gd name="T42" fmla="*/ 0 w 220"/>
                  <a:gd name="T43" fmla="*/ 31 h 247"/>
                  <a:gd name="T44" fmla="*/ 0 w 220"/>
                  <a:gd name="T45" fmla="*/ 24 h 247"/>
                  <a:gd name="T46" fmla="*/ 3 w 220"/>
                  <a:gd name="T47" fmla="*/ 18 h 247"/>
                  <a:gd name="T48" fmla="*/ 5 w 220"/>
                  <a:gd name="T49" fmla="*/ 12 h 247"/>
                  <a:gd name="T50" fmla="*/ 8 w 220"/>
                  <a:gd name="T51" fmla="*/ 7 h 247"/>
                  <a:gd name="T52" fmla="*/ 14 w 220"/>
                  <a:gd name="T53" fmla="*/ 3 h 247"/>
                  <a:gd name="T54" fmla="*/ 19 w 220"/>
                  <a:gd name="T55" fmla="*/ 1 h 247"/>
                  <a:gd name="T56" fmla="*/ 26 w 220"/>
                  <a:gd name="T57" fmla="*/ 0 h 247"/>
                  <a:gd name="T58" fmla="*/ 31 w 220"/>
                  <a:gd name="T59" fmla="*/ 0 h 247"/>
                  <a:gd name="T60" fmla="*/ 189 w 220"/>
                  <a:gd name="T61" fmla="*/ 19 h 247"/>
                  <a:gd name="T62" fmla="*/ 189 w 220"/>
                  <a:gd name="T63" fmla="*/ 19 h 247"/>
                  <a:gd name="T64" fmla="*/ 195 w 220"/>
                  <a:gd name="T65" fmla="*/ 20 h 247"/>
                  <a:gd name="T66" fmla="*/ 201 w 220"/>
                  <a:gd name="T67" fmla="*/ 23 h 247"/>
                  <a:gd name="T68" fmla="*/ 207 w 220"/>
                  <a:gd name="T69" fmla="*/ 26 h 247"/>
                  <a:gd name="T70" fmla="*/ 212 w 220"/>
                  <a:gd name="T71" fmla="*/ 31 h 247"/>
                  <a:gd name="T72" fmla="*/ 215 w 220"/>
                  <a:gd name="T73" fmla="*/ 37 h 247"/>
                  <a:gd name="T74" fmla="*/ 218 w 220"/>
                  <a:gd name="T75" fmla="*/ 43 h 247"/>
                  <a:gd name="T76" fmla="*/ 220 w 220"/>
                  <a:gd name="T77" fmla="*/ 49 h 247"/>
                  <a:gd name="T78" fmla="*/ 220 w 220"/>
                  <a:gd name="T79" fmla="*/ 56 h 247"/>
                  <a:gd name="T80" fmla="*/ 220 w 220"/>
                  <a:gd name="T81" fmla="*/ 218 h 247"/>
                  <a:gd name="T82" fmla="*/ 220 w 220"/>
                  <a:gd name="T83" fmla="*/ 21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247">
                    <a:moveTo>
                      <a:pt x="220" y="218"/>
                    </a:moveTo>
                    <a:lnTo>
                      <a:pt x="220" y="218"/>
                    </a:lnTo>
                    <a:lnTo>
                      <a:pt x="220" y="223"/>
                    </a:lnTo>
                    <a:lnTo>
                      <a:pt x="218" y="230"/>
                    </a:lnTo>
                    <a:lnTo>
                      <a:pt x="215" y="235"/>
                    </a:lnTo>
                    <a:lnTo>
                      <a:pt x="212" y="241"/>
                    </a:lnTo>
                    <a:lnTo>
                      <a:pt x="207" y="244"/>
                    </a:lnTo>
                    <a:lnTo>
                      <a:pt x="201" y="246"/>
                    </a:lnTo>
                    <a:lnTo>
                      <a:pt x="195" y="247"/>
                    </a:lnTo>
                    <a:lnTo>
                      <a:pt x="189" y="247"/>
                    </a:lnTo>
                    <a:lnTo>
                      <a:pt x="31" y="230"/>
                    </a:lnTo>
                    <a:lnTo>
                      <a:pt x="31" y="230"/>
                    </a:lnTo>
                    <a:lnTo>
                      <a:pt x="26" y="229"/>
                    </a:lnTo>
                    <a:lnTo>
                      <a:pt x="19" y="224"/>
                    </a:lnTo>
                    <a:lnTo>
                      <a:pt x="14" y="221"/>
                    </a:lnTo>
                    <a:lnTo>
                      <a:pt x="8" y="217"/>
                    </a:lnTo>
                    <a:lnTo>
                      <a:pt x="5" y="211"/>
                    </a:lnTo>
                    <a:lnTo>
                      <a:pt x="3" y="204"/>
                    </a:lnTo>
                    <a:lnTo>
                      <a:pt x="0" y="198"/>
                    </a:lnTo>
                    <a:lnTo>
                      <a:pt x="0" y="191"/>
                    </a:lnTo>
                    <a:lnTo>
                      <a:pt x="0" y="31"/>
                    </a:lnTo>
                    <a:lnTo>
                      <a:pt x="0" y="31"/>
                    </a:lnTo>
                    <a:lnTo>
                      <a:pt x="0" y="24"/>
                    </a:lnTo>
                    <a:lnTo>
                      <a:pt x="3" y="18"/>
                    </a:lnTo>
                    <a:lnTo>
                      <a:pt x="5" y="12"/>
                    </a:lnTo>
                    <a:lnTo>
                      <a:pt x="8" y="7"/>
                    </a:lnTo>
                    <a:lnTo>
                      <a:pt x="14" y="3"/>
                    </a:lnTo>
                    <a:lnTo>
                      <a:pt x="19" y="1"/>
                    </a:lnTo>
                    <a:lnTo>
                      <a:pt x="26" y="0"/>
                    </a:lnTo>
                    <a:lnTo>
                      <a:pt x="31" y="0"/>
                    </a:lnTo>
                    <a:lnTo>
                      <a:pt x="189" y="19"/>
                    </a:lnTo>
                    <a:lnTo>
                      <a:pt x="189" y="19"/>
                    </a:lnTo>
                    <a:lnTo>
                      <a:pt x="195" y="20"/>
                    </a:lnTo>
                    <a:lnTo>
                      <a:pt x="201" y="23"/>
                    </a:lnTo>
                    <a:lnTo>
                      <a:pt x="207" y="26"/>
                    </a:lnTo>
                    <a:lnTo>
                      <a:pt x="212" y="31"/>
                    </a:lnTo>
                    <a:lnTo>
                      <a:pt x="215" y="37"/>
                    </a:lnTo>
                    <a:lnTo>
                      <a:pt x="218" y="43"/>
                    </a:lnTo>
                    <a:lnTo>
                      <a:pt x="220" y="49"/>
                    </a:lnTo>
                    <a:lnTo>
                      <a:pt x="220" y="56"/>
                    </a:lnTo>
                    <a:lnTo>
                      <a:pt x="220" y="218"/>
                    </a:lnTo>
                    <a:lnTo>
                      <a:pt x="220" y="218"/>
                    </a:lnTo>
                    <a:close/>
                  </a:path>
                </a:pathLst>
              </a:custGeom>
              <a:solidFill>
                <a:srgbClr val="9F9FA0">
                  <a:alpha val="50196"/>
                </a:srgbClr>
              </a:solidFill>
              <a:ln>
                <a:noFill/>
              </a:ln>
            </p:spPr>
            <p:txBody>
              <a:bodyPr/>
              <a:lstStyle/>
              <a:p>
                <a:pPr defTabSz="1266825"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sp>
            <p:nvSpPr>
              <p:cNvPr id="326" name="Freeform 409"/>
              <p:cNvSpPr/>
              <p:nvPr/>
            </p:nvSpPr>
            <p:spPr bwMode="auto">
              <a:xfrm>
                <a:off x="999507" y="2724666"/>
                <a:ext cx="386271" cy="436756"/>
              </a:xfrm>
              <a:custGeom>
                <a:avLst/>
                <a:gdLst>
                  <a:gd name="T0" fmla="*/ 221 w 221"/>
                  <a:gd name="T1" fmla="*/ 216 h 248"/>
                  <a:gd name="T2" fmla="*/ 221 w 221"/>
                  <a:gd name="T3" fmla="*/ 216 h 248"/>
                  <a:gd name="T4" fmla="*/ 220 w 221"/>
                  <a:gd name="T5" fmla="*/ 224 h 248"/>
                  <a:gd name="T6" fmla="*/ 219 w 221"/>
                  <a:gd name="T7" fmla="*/ 229 h 248"/>
                  <a:gd name="T8" fmla="*/ 216 w 221"/>
                  <a:gd name="T9" fmla="*/ 235 h 248"/>
                  <a:gd name="T10" fmla="*/ 211 w 221"/>
                  <a:gd name="T11" fmla="*/ 239 h 248"/>
                  <a:gd name="T12" fmla="*/ 207 w 221"/>
                  <a:gd name="T13" fmla="*/ 243 h 248"/>
                  <a:gd name="T14" fmla="*/ 203 w 221"/>
                  <a:gd name="T15" fmla="*/ 245 h 248"/>
                  <a:gd name="T16" fmla="*/ 196 w 221"/>
                  <a:gd name="T17" fmla="*/ 248 h 248"/>
                  <a:gd name="T18" fmla="*/ 189 w 221"/>
                  <a:gd name="T19" fmla="*/ 248 h 248"/>
                  <a:gd name="T20" fmla="*/ 32 w 221"/>
                  <a:gd name="T21" fmla="*/ 228 h 248"/>
                  <a:gd name="T22" fmla="*/ 32 w 221"/>
                  <a:gd name="T23" fmla="*/ 228 h 248"/>
                  <a:gd name="T24" fmla="*/ 25 w 221"/>
                  <a:gd name="T25" fmla="*/ 227 h 248"/>
                  <a:gd name="T26" fmla="*/ 19 w 221"/>
                  <a:gd name="T27" fmla="*/ 225 h 248"/>
                  <a:gd name="T28" fmla="*/ 14 w 221"/>
                  <a:gd name="T29" fmla="*/ 221 h 248"/>
                  <a:gd name="T30" fmla="*/ 10 w 221"/>
                  <a:gd name="T31" fmla="*/ 216 h 248"/>
                  <a:gd name="T32" fmla="*/ 6 w 221"/>
                  <a:gd name="T33" fmla="*/ 211 h 248"/>
                  <a:gd name="T34" fmla="*/ 2 w 221"/>
                  <a:gd name="T35" fmla="*/ 204 h 248"/>
                  <a:gd name="T36" fmla="*/ 1 w 221"/>
                  <a:gd name="T37" fmla="*/ 198 h 248"/>
                  <a:gd name="T38" fmla="*/ 0 w 221"/>
                  <a:gd name="T39" fmla="*/ 190 h 248"/>
                  <a:gd name="T40" fmla="*/ 0 w 221"/>
                  <a:gd name="T41" fmla="*/ 30 h 248"/>
                  <a:gd name="T42" fmla="*/ 0 w 221"/>
                  <a:gd name="T43" fmla="*/ 30 h 248"/>
                  <a:gd name="T44" fmla="*/ 1 w 221"/>
                  <a:gd name="T45" fmla="*/ 23 h 248"/>
                  <a:gd name="T46" fmla="*/ 2 w 221"/>
                  <a:gd name="T47" fmla="*/ 17 h 248"/>
                  <a:gd name="T48" fmla="*/ 6 w 221"/>
                  <a:gd name="T49" fmla="*/ 12 h 248"/>
                  <a:gd name="T50" fmla="*/ 10 w 221"/>
                  <a:gd name="T51" fmla="*/ 7 h 248"/>
                  <a:gd name="T52" fmla="*/ 14 w 221"/>
                  <a:gd name="T53" fmla="*/ 4 h 248"/>
                  <a:gd name="T54" fmla="*/ 19 w 221"/>
                  <a:gd name="T55" fmla="*/ 1 h 248"/>
                  <a:gd name="T56" fmla="*/ 25 w 221"/>
                  <a:gd name="T57" fmla="*/ 0 h 248"/>
                  <a:gd name="T58" fmla="*/ 32 w 221"/>
                  <a:gd name="T59" fmla="*/ 0 h 248"/>
                  <a:gd name="T60" fmla="*/ 189 w 221"/>
                  <a:gd name="T61" fmla="*/ 18 h 248"/>
                  <a:gd name="T62" fmla="*/ 189 w 221"/>
                  <a:gd name="T63" fmla="*/ 18 h 248"/>
                  <a:gd name="T64" fmla="*/ 196 w 221"/>
                  <a:gd name="T65" fmla="*/ 19 h 248"/>
                  <a:gd name="T66" fmla="*/ 203 w 221"/>
                  <a:gd name="T67" fmla="*/ 22 h 248"/>
                  <a:gd name="T68" fmla="*/ 207 w 221"/>
                  <a:gd name="T69" fmla="*/ 26 h 248"/>
                  <a:gd name="T70" fmla="*/ 211 w 221"/>
                  <a:gd name="T71" fmla="*/ 31 h 248"/>
                  <a:gd name="T72" fmla="*/ 216 w 221"/>
                  <a:gd name="T73" fmla="*/ 36 h 248"/>
                  <a:gd name="T74" fmla="*/ 219 w 221"/>
                  <a:gd name="T75" fmla="*/ 41 h 248"/>
                  <a:gd name="T76" fmla="*/ 220 w 221"/>
                  <a:gd name="T77" fmla="*/ 49 h 248"/>
                  <a:gd name="T78" fmla="*/ 221 w 221"/>
                  <a:gd name="T79" fmla="*/ 57 h 248"/>
                  <a:gd name="T80" fmla="*/ 221 w 221"/>
                  <a:gd name="T81" fmla="*/ 216 h 248"/>
                  <a:gd name="T82" fmla="*/ 221 w 221"/>
                  <a:gd name="T83" fmla="*/ 21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48">
                    <a:moveTo>
                      <a:pt x="221" y="216"/>
                    </a:moveTo>
                    <a:lnTo>
                      <a:pt x="221" y="216"/>
                    </a:lnTo>
                    <a:lnTo>
                      <a:pt x="220" y="224"/>
                    </a:lnTo>
                    <a:lnTo>
                      <a:pt x="219" y="229"/>
                    </a:lnTo>
                    <a:lnTo>
                      <a:pt x="216" y="235"/>
                    </a:lnTo>
                    <a:lnTo>
                      <a:pt x="211" y="239"/>
                    </a:lnTo>
                    <a:lnTo>
                      <a:pt x="207" y="243"/>
                    </a:lnTo>
                    <a:lnTo>
                      <a:pt x="203" y="245"/>
                    </a:lnTo>
                    <a:lnTo>
                      <a:pt x="196" y="248"/>
                    </a:lnTo>
                    <a:lnTo>
                      <a:pt x="189" y="248"/>
                    </a:lnTo>
                    <a:lnTo>
                      <a:pt x="32" y="228"/>
                    </a:lnTo>
                    <a:lnTo>
                      <a:pt x="32" y="228"/>
                    </a:lnTo>
                    <a:lnTo>
                      <a:pt x="25" y="227"/>
                    </a:lnTo>
                    <a:lnTo>
                      <a:pt x="19" y="225"/>
                    </a:lnTo>
                    <a:lnTo>
                      <a:pt x="14" y="221"/>
                    </a:lnTo>
                    <a:lnTo>
                      <a:pt x="10" y="216"/>
                    </a:lnTo>
                    <a:lnTo>
                      <a:pt x="6" y="211"/>
                    </a:lnTo>
                    <a:lnTo>
                      <a:pt x="2" y="204"/>
                    </a:lnTo>
                    <a:lnTo>
                      <a:pt x="1" y="198"/>
                    </a:lnTo>
                    <a:lnTo>
                      <a:pt x="0" y="190"/>
                    </a:lnTo>
                    <a:lnTo>
                      <a:pt x="0" y="30"/>
                    </a:lnTo>
                    <a:lnTo>
                      <a:pt x="0" y="30"/>
                    </a:lnTo>
                    <a:lnTo>
                      <a:pt x="1" y="23"/>
                    </a:lnTo>
                    <a:lnTo>
                      <a:pt x="2" y="17"/>
                    </a:lnTo>
                    <a:lnTo>
                      <a:pt x="6" y="12"/>
                    </a:lnTo>
                    <a:lnTo>
                      <a:pt x="10" y="7"/>
                    </a:lnTo>
                    <a:lnTo>
                      <a:pt x="14" y="4"/>
                    </a:lnTo>
                    <a:lnTo>
                      <a:pt x="19" y="1"/>
                    </a:lnTo>
                    <a:lnTo>
                      <a:pt x="25" y="0"/>
                    </a:lnTo>
                    <a:lnTo>
                      <a:pt x="32" y="0"/>
                    </a:lnTo>
                    <a:lnTo>
                      <a:pt x="189" y="18"/>
                    </a:lnTo>
                    <a:lnTo>
                      <a:pt x="189" y="18"/>
                    </a:lnTo>
                    <a:lnTo>
                      <a:pt x="196" y="19"/>
                    </a:lnTo>
                    <a:lnTo>
                      <a:pt x="203" y="22"/>
                    </a:lnTo>
                    <a:lnTo>
                      <a:pt x="207" y="26"/>
                    </a:lnTo>
                    <a:lnTo>
                      <a:pt x="211" y="31"/>
                    </a:lnTo>
                    <a:lnTo>
                      <a:pt x="216" y="36"/>
                    </a:lnTo>
                    <a:lnTo>
                      <a:pt x="219" y="41"/>
                    </a:lnTo>
                    <a:lnTo>
                      <a:pt x="220" y="49"/>
                    </a:lnTo>
                    <a:lnTo>
                      <a:pt x="221" y="57"/>
                    </a:lnTo>
                    <a:lnTo>
                      <a:pt x="221" y="216"/>
                    </a:lnTo>
                    <a:lnTo>
                      <a:pt x="221" y="216"/>
                    </a:lnTo>
                    <a:close/>
                  </a:path>
                </a:pathLst>
              </a:custGeom>
              <a:solidFill>
                <a:srgbClr val="000000">
                  <a:alpha val="50196"/>
                </a:srgbClr>
              </a:solidFill>
              <a:ln>
                <a:noFill/>
              </a:ln>
            </p:spPr>
            <p:txBody>
              <a:bodyPr/>
              <a:lstStyle/>
              <a:p>
                <a:pPr defTabSz="1266825"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sp>
            <p:nvSpPr>
              <p:cNvPr id="327" name="Freeform 410"/>
              <p:cNvSpPr/>
              <p:nvPr/>
            </p:nvSpPr>
            <p:spPr bwMode="auto">
              <a:xfrm>
                <a:off x="929851" y="2813282"/>
                <a:ext cx="386271" cy="430424"/>
              </a:xfrm>
              <a:custGeom>
                <a:avLst/>
                <a:gdLst>
                  <a:gd name="T0" fmla="*/ 221 w 221"/>
                  <a:gd name="T1" fmla="*/ 216 h 247"/>
                  <a:gd name="T2" fmla="*/ 221 w 221"/>
                  <a:gd name="T3" fmla="*/ 216 h 247"/>
                  <a:gd name="T4" fmla="*/ 220 w 221"/>
                  <a:gd name="T5" fmla="*/ 223 h 247"/>
                  <a:gd name="T6" fmla="*/ 217 w 221"/>
                  <a:gd name="T7" fmla="*/ 230 h 247"/>
                  <a:gd name="T8" fmla="*/ 214 w 221"/>
                  <a:gd name="T9" fmla="*/ 235 h 247"/>
                  <a:gd name="T10" fmla="*/ 211 w 221"/>
                  <a:gd name="T11" fmla="*/ 239 h 247"/>
                  <a:gd name="T12" fmla="*/ 206 w 221"/>
                  <a:gd name="T13" fmla="*/ 243 h 247"/>
                  <a:gd name="T14" fmla="*/ 200 w 221"/>
                  <a:gd name="T15" fmla="*/ 246 h 247"/>
                  <a:gd name="T16" fmla="*/ 194 w 221"/>
                  <a:gd name="T17" fmla="*/ 247 h 247"/>
                  <a:gd name="T18" fmla="*/ 188 w 221"/>
                  <a:gd name="T19" fmla="*/ 247 h 247"/>
                  <a:gd name="T20" fmla="*/ 30 w 221"/>
                  <a:gd name="T21" fmla="*/ 228 h 247"/>
                  <a:gd name="T22" fmla="*/ 30 w 221"/>
                  <a:gd name="T23" fmla="*/ 228 h 247"/>
                  <a:gd name="T24" fmla="*/ 25 w 221"/>
                  <a:gd name="T25" fmla="*/ 227 h 247"/>
                  <a:gd name="T26" fmla="*/ 18 w 221"/>
                  <a:gd name="T27" fmla="*/ 224 h 247"/>
                  <a:gd name="T28" fmla="*/ 13 w 221"/>
                  <a:gd name="T29" fmla="*/ 221 h 247"/>
                  <a:gd name="T30" fmla="*/ 7 w 221"/>
                  <a:gd name="T31" fmla="*/ 216 h 247"/>
                  <a:gd name="T32" fmla="*/ 4 w 221"/>
                  <a:gd name="T33" fmla="*/ 210 h 247"/>
                  <a:gd name="T34" fmla="*/ 2 w 221"/>
                  <a:gd name="T35" fmla="*/ 204 h 247"/>
                  <a:gd name="T36" fmla="*/ 0 w 221"/>
                  <a:gd name="T37" fmla="*/ 197 h 247"/>
                  <a:gd name="T38" fmla="*/ 0 w 221"/>
                  <a:gd name="T39" fmla="*/ 191 h 247"/>
                  <a:gd name="T40" fmla="*/ 0 w 221"/>
                  <a:gd name="T41" fmla="*/ 29 h 247"/>
                  <a:gd name="T42" fmla="*/ 0 w 221"/>
                  <a:gd name="T43" fmla="*/ 29 h 247"/>
                  <a:gd name="T44" fmla="*/ 0 w 221"/>
                  <a:gd name="T45" fmla="*/ 23 h 247"/>
                  <a:gd name="T46" fmla="*/ 2 w 221"/>
                  <a:gd name="T47" fmla="*/ 16 h 247"/>
                  <a:gd name="T48" fmla="*/ 4 w 221"/>
                  <a:gd name="T49" fmla="*/ 12 h 247"/>
                  <a:gd name="T50" fmla="*/ 7 w 221"/>
                  <a:gd name="T51" fmla="*/ 6 h 247"/>
                  <a:gd name="T52" fmla="*/ 13 w 221"/>
                  <a:gd name="T53" fmla="*/ 3 h 247"/>
                  <a:gd name="T54" fmla="*/ 18 w 221"/>
                  <a:gd name="T55" fmla="*/ 1 h 247"/>
                  <a:gd name="T56" fmla="*/ 25 w 221"/>
                  <a:gd name="T57" fmla="*/ 0 h 247"/>
                  <a:gd name="T58" fmla="*/ 30 w 221"/>
                  <a:gd name="T59" fmla="*/ 0 h 247"/>
                  <a:gd name="T60" fmla="*/ 188 w 221"/>
                  <a:gd name="T61" fmla="*/ 17 h 247"/>
                  <a:gd name="T62" fmla="*/ 188 w 221"/>
                  <a:gd name="T63" fmla="*/ 17 h 247"/>
                  <a:gd name="T64" fmla="*/ 194 w 221"/>
                  <a:gd name="T65" fmla="*/ 19 h 247"/>
                  <a:gd name="T66" fmla="*/ 200 w 221"/>
                  <a:gd name="T67" fmla="*/ 22 h 247"/>
                  <a:gd name="T68" fmla="*/ 206 w 221"/>
                  <a:gd name="T69" fmla="*/ 26 h 247"/>
                  <a:gd name="T70" fmla="*/ 211 w 221"/>
                  <a:gd name="T71" fmla="*/ 31 h 247"/>
                  <a:gd name="T72" fmla="*/ 214 w 221"/>
                  <a:gd name="T73" fmla="*/ 36 h 247"/>
                  <a:gd name="T74" fmla="*/ 217 w 221"/>
                  <a:gd name="T75" fmla="*/ 41 h 247"/>
                  <a:gd name="T76" fmla="*/ 220 w 221"/>
                  <a:gd name="T77" fmla="*/ 49 h 247"/>
                  <a:gd name="T78" fmla="*/ 221 w 221"/>
                  <a:gd name="T79" fmla="*/ 56 h 247"/>
                  <a:gd name="T80" fmla="*/ 221 w 221"/>
                  <a:gd name="T81" fmla="*/ 216 h 247"/>
                  <a:gd name="T82" fmla="*/ 221 w 221"/>
                  <a:gd name="T83" fmla="*/ 21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47">
                    <a:moveTo>
                      <a:pt x="221" y="216"/>
                    </a:moveTo>
                    <a:lnTo>
                      <a:pt x="221" y="216"/>
                    </a:lnTo>
                    <a:lnTo>
                      <a:pt x="220" y="223"/>
                    </a:lnTo>
                    <a:lnTo>
                      <a:pt x="217" y="230"/>
                    </a:lnTo>
                    <a:lnTo>
                      <a:pt x="214" y="235"/>
                    </a:lnTo>
                    <a:lnTo>
                      <a:pt x="211" y="239"/>
                    </a:lnTo>
                    <a:lnTo>
                      <a:pt x="206" y="243"/>
                    </a:lnTo>
                    <a:lnTo>
                      <a:pt x="200" y="246"/>
                    </a:lnTo>
                    <a:lnTo>
                      <a:pt x="194" y="247"/>
                    </a:lnTo>
                    <a:lnTo>
                      <a:pt x="188" y="247"/>
                    </a:lnTo>
                    <a:lnTo>
                      <a:pt x="30" y="228"/>
                    </a:lnTo>
                    <a:lnTo>
                      <a:pt x="30" y="228"/>
                    </a:lnTo>
                    <a:lnTo>
                      <a:pt x="25" y="227"/>
                    </a:lnTo>
                    <a:lnTo>
                      <a:pt x="18" y="224"/>
                    </a:lnTo>
                    <a:lnTo>
                      <a:pt x="13" y="221"/>
                    </a:lnTo>
                    <a:lnTo>
                      <a:pt x="7" y="216"/>
                    </a:lnTo>
                    <a:lnTo>
                      <a:pt x="4" y="210"/>
                    </a:lnTo>
                    <a:lnTo>
                      <a:pt x="2" y="204"/>
                    </a:lnTo>
                    <a:lnTo>
                      <a:pt x="0" y="197"/>
                    </a:lnTo>
                    <a:lnTo>
                      <a:pt x="0" y="191"/>
                    </a:lnTo>
                    <a:lnTo>
                      <a:pt x="0" y="29"/>
                    </a:lnTo>
                    <a:lnTo>
                      <a:pt x="0" y="29"/>
                    </a:lnTo>
                    <a:lnTo>
                      <a:pt x="0" y="23"/>
                    </a:lnTo>
                    <a:lnTo>
                      <a:pt x="2" y="16"/>
                    </a:lnTo>
                    <a:lnTo>
                      <a:pt x="4" y="12"/>
                    </a:lnTo>
                    <a:lnTo>
                      <a:pt x="7" y="6"/>
                    </a:lnTo>
                    <a:lnTo>
                      <a:pt x="13" y="3"/>
                    </a:lnTo>
                    <a:lnTo>
                      <a:pt x="18" y="1"/>
                    </a:lnTo>
                    <a:lnTo>
                      <a:pt x="25" y="0"/>
                    </a:lnTo>
                    <a:lnTo>
                      <a:pt x="30" y="0"/>
                    </a:lnTo>
                    <a:lnTo>
                      <a:pt x="188" y="17"/>
                    </a:lnTo>
                    <a:lnTo>
                      <a:pt x="188" y="17"/>
                    </a:lnTo>
                    <a:lnTo>
                      <a:pt x="194" y="19"/>
                    </a:lnTo>
                    <a:lnTo>
                      <a:pt x="200" y="22"/>
                    </a:lnTo>
                    <a:lnTo>
                      <a:pt x="206" y="26"/>
                    </a:lnTo>
                    <a:lnTo>
                      <a:pt x="211" y="31"/>
                    </a:lnTo>
                    <a:lnTo>
                      <a:pt x="214" y="36"/>
                    </a:lnTo>
                    <a:lnTo>
                      <a:pt x="217" y="41"/>
                    </a:lnTo>
                    <a:lnTo>
                      <a:pt x="220" y="49"/>
                    </a:lnTo>
                    <a:lnTo>
                      <a:pt x="221" y="56"/>
                    </a:lnTo>
                    <a:lnTo>
                      <a:pt x="221" y="216"/>
                    </a:lnTo>
                    <a:lnTo>
                      <a:pt x="221" y="216"/>
                    </a:lnTo>
                    <a:close/>
                  </a:path>
                </a:pathLst>
              </a:custGeom>
              <a:solidFill>
                <a:srgbClr val="9F9FA0">
                  <a:alpha val="50196"/>
                </a:srgbClr>
              </a:solidFill>
              <a:ln>
                <a:noFill/>
              </a:ln>
            </p:spPr>
            <p:txBody>
              <a:bodyPr/>
              <a:lstStyle/>
              <a:p>
                <a:pPr defTabSz="1266825"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grpSp>
        <p:grpSp>
          <p:nvGrpSpPr>
            <p:cNvPr id="27688" name="组合 298"/>
            <p:cNvGrpSpPr/>
            <p:nvPr/>
          </p:nvGrpSpPr>
          <p:grpSpPr bwMode="auto">
            <a:xfrm>
              <a:off x="4391355" y="2141554"/>
              <a:ext cx="374911" cy="256579"/>
              <a:chOff x="931375" y="2651663"/>
              <a:chExt cx="537126" cy="589276"/>
            </a:xfrm>
          </p:grpSpPr>
          <p:sp>
            <p:nvSpPr>
              <p:cNvPr id="322" name="Freeform 408"/>
              <p:cNvSpPr/>
              <p:nvPr/>
            </p:nvSpPr>
            <p:spPr bwMode="auto">
              <a:xfrm>
                <a:off x="1087499" y="2648708"/>
                <a:ext cx="379939" cy="430424"/>
              </a:xfrm>
              <a:custGeom>
                <a:avLst/>
                <a:gdLst>
                  <a:gd name="T0" fmla="*/ 220 w 220"/>
                  <a:gd name="T1" fmla="*/ 218 h 247"/>
                  <a:gd name="T2" fmla="*/ 220 w 220"/>
                  <a:gd name="T3" fmla="*/ 218 h 247"/>
                  <a:gd name="T4" fmla="*/ 220 w 220"/>
                  <a:gd name="T5" fmla="*/ 223 h 247"/>
                  <a:gd name="T6" fmla="*/ 218 w 220"/>
                  <a:gd name="T7" fmla="*/ 230 h 247"/>
                  <a:gd name="T8" fmla="*/ 215 w 220"/>
                  <a:gd name="T9" fmla="*/ 235 h 247"/>
                  <a:gd name="T10" fmla="*/ 212 w 220"/>
                  <a:gd name="T11" fmla="*/ 241 h 247"/>
                  <a:gd name="T12" fmla="*/ 207 w 220"/>
                  <a:gd name="T13" fmla="*/ 244 h 247"/>
                  <a:gd name="T14" fmla="*/ 201 w 220"/>
                  <a:gd name="T15" fmla="*/ 246 h 247"/>
                  <a:gd name="T16" fmla="*/ 195 w 220"/>
                  <a:gd name="T17" fmla="*/ 247 h 247"/>
                  <a:gd name="T18" fmla="*/ 189 w 220"/>
                  <a:gd name="T19" fmla="*/ 247 h 247"/>
                  <a:gd name="T20" fmla="*/ 31 w 220"/>
                  <a:gd name="T21" fmla="*/ 230 h 247"/>
                  <a:gd name="T22" fmla="*/ 31 w 220"/>
                  <a:gd name="T23" fmla="*/ 230 h 247"/>
                  <a:gd name="T24" fmla="*/ 26 w 220"/>
                  <a:gd name="T25" fmla="*/ 229 h 247"/>
                  <a:gd name="T26" fmla="*/ 19 w 220"/>
                  <a:gd name="T27" fmla="*/ 224 h 247"/>
                  <a:gd name="T28" fmla="*/ 14 w 220"/>
                  <a:gd name="T29" fmla="*/ 221 h 247"/>
                  <a:gd name="T30" fmla="*/ 8 w 220"/>
                  <a:gd name="T31" fmla="*/ 217 h 247"/>
                  <a:gd name="T32" fmla="*/ 5 w 220"/>
                  <a:gd name="T33" fmla="*/ 211 h 247"/>
                  <a:gd name="T34" fmla="*/ 3 w 220"/>
                  <a:gd name="T35" fmla="*/ 204 h 247"/>
                  <a:gd name="T36" fmla="*/ 0 w 220"/>
                  <a:gd name="T37" fmla="*/ 198 h 247"/>
                  <a:gd name="T38" fmla="*/ 0 w 220"/>
                  <a:gd name="T39" fmla="*/ 191 h 247"/>
                  <a:gd name="T40" fmla="*/ 0 w 220"/>
                  <a:gd name="T41" fmla="*/ 31 h 247"/>
                  <a:gd name="T42" fmla="*/ 0 w 220"/>
                  <a:gd name="T43" fmla="*/ 31 h 247"/>
                  <a:gd name="T44" fmla="*/ 0 w 220"/>
                  <a:gd name="T45" fmla="*/ 24 h 247"/>
                  <a:gd name="T46" fmla="*/ 3 w 220"/>
                  <a:gd name="T47" fmla="*/ 18 h 247"/>
                  <a:gd name="T48" fmla="*/ 5 w 220"/>
                  <a:gd name="T49" fmla="*/ 12 h 247"/>
                  <a:gd name="T50" fmla="*/ 8 w 220"/>
                  <a:gd name="T51" fmla="*/ 7 h 247"/>
                  <a:gd name="T52" fmla="*/ 14 w 220"/>
                  <a:gd name="T53" fmla="*/ 3 h 247"/>
                  <a:gd name="T54" fmla="*/ 19 w 220"/>
                  <a:gd name="T55" fmla="*/ 1 h 247"/>
                  <a:gd name="T56" fmla="*/ 26 w 220"/>
                  <a:gd name="T57" fmla="*/ 0 h 247"/>
                  <a:gd name="T58" fmla="*/ 31 w 220"/>
                  <a:gd name="T59" fmla="*/ 0 h 247"/>
                  <a:gd name="T60" fmla="*/ 189 w 220"/>
                  <a:gd name="T61" fmla="*/ 19 h 247"/>
                  <a:gd name="T62" fmla="*/ 189 w 220"/>
                  <a:gd name="T63" fmla="*/ 19 h 247"/>
                  <a:gd name="T64" fmla="*/ 195 w 220"/>
                  <a:gd name="T65" fmla="*/ 20 h 247"/>
                  <a:gd name="T66" fmla="*/ 201 w 220"/>
                  <a:gd name="T67" fmla="*/ 23 h 247"/>
                  <a:gd name="T68" fmla="*/ 207 w 220"/>
                  <a:gd name="T69" fmla="*/ 26 h 247"/>
                  <a:gd name="T70" fmla="*/ 212 w 220"/>
                  <a:gd name="T71" fmla="*/ 31 h 247"/>
                  <a:gd name="T72" fmla="*/ 215 w 220"/>
                  <a:gd name="T73" fmla="*/ 37 h 247"/>
                  <a:gd name="T74" fmla="*/ 218 w 220"/>
                  <a:gd name="T75" fmla="*/ 43 h 247"/>
                  <a:gd name="T76" fmla="*/ 220 w 220"/>
                  <a:gd name="T77" fmla="*/ 49 h 247"/>
                  <a:gd name="T78" fmla="*/ 220 w 220"/>
                  <a:gd name="T79" fmla="*/ 56 h 247"/>
                  <a:gd name="T80" fmla="*/ 220 w 220"/>
                  <a:gd name="T81" fmla="*/ 218 h 247"/>
                  <a:gd name="T82" fmla="*/ 220 w 220"/>
                  <a:gd name="T83" fmla="*/ 21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247">
                    <a:moveTo>
                      <a:pt x="220" y="218"/>
                    </a:moveTo>
                    <a:lnTo>
                      <a:pt x="220" y="218"/>
                    </a:lnTo>
                    <a:lnTo>
                      <a:pt x="220" y="223"/>
                    </a:lnTo>
                    <a:lnTo>
                      <a:pt x="218" y="230"/>
                    </a:lnTo>
                    <a:lnTo>
                      <a:pt x="215" y="235"/>
                    </a:lnTo>
                    <a:lnTo>
                      <a:pt x="212" y="241"/>
                    </a:lnTo>
                    <a:lnTo>
                      <a:pt x="207" y="244"/>
                    </a:lnTo>
                    <a:lnTo>
                      <a:pt x="201" y="246"/>
                    </a:lnTo>
                    <a:lnTo>
                      <a:pt x="195" y="247"/>
                    </a:lnTo>
                    <a:lnTo>
                      <a:pt x="189" y="247"/>
                    </a:lnTo>
                    <a:lnTo>
                      <a:pt x="31" y="230"/>
                    </a:lnTo>
                    <a:lnTo>
                      <a:pt x="31" y="230"/>
                    </a:lnTo>
                    <a:lnTo>
                      <a:pt x="26" y="229"/>
                    </a:lnTo>
                    <a:lnTo>
                      <a:pt x="19" y="224"/>
                    </a:lnTo>
                    <a:lnTo>
                      <a:pt x="14" y="221"/>
                    </a:lnTo>
                    <a:lnTo>
                      <a:pt x="8" y="217"/>
                    </a:lnTo>
                    <a:lnTo>
                      <a:pt x="5" y="211"/>
                    </a:lnTo>
                    <a:lnTo>
                      <a:pt x="3" y="204"/>
                    </a:lnTo>
                    <a:lnTo>
                      <a:pt x="0" y="198"/>
                    </a:lnTo>
                    <a:lnTo>
                      <a:pt x="0" y="191"/>
                    </a:lnTo>
                    <a:lnTo>
                      <a:pt x="0" y="31"/>
                    </a:lnTo>
                    <a:lnTo>
                      <a:pt x="0" y="31"/>
                    </a:lnTo>
                    <a:lnTo>
                      <a:pt x="0" y="24"/>
                    </a:lnTo>
                    <a:lnTo>
                      <a:pt x="3" y="18"/>
                    </a:lnTo>
                    <a:lnTo>
                      <a:pt x="5" y="12"/>
                    </a:lnTo>
                    <a:lnTo>
                      <a:pt x="8" y="7"/>
                    </a:lnTo>
                    <a:lnTo>
                      <a:pt x="14" y="3"/>
                    </a:lnTo>
                    <a:lnTo>
                      <a:pt x="19" y="1"/>
                    </a:lnTo>
                    <a:lnTo>
                      <a:pt x="26" y="0"/>
                    </a:lnTo>
                    <a:lnTo>
                      <a:pt x="31" y="0"/>
                    </a:lnTo>
                    <a:lnTo>
                      <a:pt x="189" y="19"/>
                    </a:lnTo>
                    <a:lnTo>
                      <a:pt x="189" y="19"/>
                    </a:lnTo>
                    <a:lnTo>
                      <a:pt x="195" y="20"/>
                    </a:lnTo>
                    <a:lnTo>
                      <a:pt x="201" y="23"/>
                    </a:lnTo>
                    <a:lnTo>
                      <a:pt x="207" y="26"/>
                    </a:lnTo>
                    <a:lnTo>
                      <a:pt x="212" y="31"/>
                    </a:lnTo>
                    <a:lnTo>
                      <a:pt x="215" y="37"/>
                    </a:lnTo>
                    <a:lnTo>
                      <a:pt x="218" y="43"/>
                    </a:lnTo>
                    <a:lnTo>
                      <a:pt x="220" y="49"/>
                    </a:lnTo>
                    <a:lnTo>
                      <a:pt x="220" y="56"/>
                    </a:lnTo>
                    <a:lnTo>
                      <a:pt x="220" y="218"/>
                    </a:lnTo>
                    <a:lnTo>
                      <a:pt x="220" y="218"/>
                    </a:lnTo>
                    <a:close/>
                  </a:path>
                </a:pathLst>
              </a:custGeom>
              <a:solidFill>
                <a:srgbClr val="9F9FA0">
                  <a:alpha val="50196"/>
                </a:srgbClr>
              </a:solidFill>
              <a:ln>
                <a:noFill/>
              </a:ln>
            </p:spPr>
            <p:txBody>
              <a:bodyPr/>
              <a:lstStyle/>
              <a:p>
                <a:pPr defTabSz="1266825"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sp>
            <p:nvSpPr>
              <p:cNvPr id="323" name="Freeform 409"/>
              <p:cNvSpPr/>
              <p:nvPr/>
            </p:nvSpPr>
            <p:spPr bwMode="auto">
              <a:xfrm>
                <a:off x="1002012" y="2724666"/>
                <a:ext cx="383106" cy="436756"/>
              </a:xfrm>
              <a:custGeom>
                <a:avLst/>
                <a:gdLst>
                  <a:gd name="T0" fmla="*/ 221 w 221"/>
                  <a:gd name="T1" fmla="*/ 216 h 248"/>
                  <a:gd name="T2" fmla="*/ 221 w 221"/>
                  <a:gd name="T3" fmla="*/ 216 h 248"/>
                  <a:gd name="T4" fmla="*/ 220 w 221"/>
                  <a:gd name="T5" fmla="*/ 224 h 248"/>
                  <a:gd name="T6" fmla="*/ 219 w 221"/>
                  <a:gd name="T7" fmla="*/ 229 h 248"/>
                  <a:gd name="T8" fmla="*/ 216 w 221"/>
                  <a:gd name="T9" fmla="*/ 235 h 248"/>
                  <a:gd name="T10" fmla="*/ 211 w 221"/>
                  <a:gd name="T11" fmla="*/ 239 h 248"/>
                  <a:gd name="T12" fmla="*/ 207 w 221"/>
                  <a:gd name="T13" fmla="*/ 243 h 248"/>
                  <a:gd name="T14" fmla="*/ 203 w 221"/>
                  <a:gd name="T15" fmla="*/ 245 h 248"/>
                  <a:gd name="T16" fmla="*/ 196 w 221"/>
                  <a:gd name="T17" fmla="*/ 248 h 248"/>
                  <a:gd name="T18" fmla="*/ 189 w 221"/>
                  <a:gd name="T19" fmla="*/ 248 h 248"/>
                  <a:gd name="T20" fmla="*/ 32 w 221"/>
                  <a:gd name="T21" fmla="*/ 228 h 248"/>
                  <a:gd name="T22" fmla="*/ 32 w 221"/>
                  <a:gd name="T23" fmla="*/ 228 h 248"/>
                  <a:gd name="T24" fmla="*/ 25 w 221"/>
                  <a:gd name="T25" fmla="*/ 227 h 248"/>
                  <a:gd name="T26" fmla="*/ 19 w 221"/>
                  <a:gd name="T27" fmla="*/ 225 h 248"/>
                  <a:gd name="T28" fmla="*/ 14 w 221"/>
                  <a:gd name="T29" fmla="*/ 221 h 248"/>
                  <a:gd name="T30" fmla="*/ 10 w 221"/>
                  <a:gd name="T31" fmla="*/ 216 h 248"/>
                  <a:gd name="T32" fmla="*/ 6 w 221"/>
                  <a:gd name="T33" fmla="*/ 211 h 248"/>
                  <a:gd name="T34" fmla="*/ 2 w 221"/>
                  <a:gd name="T35" fmla="*/ 204 h 248"/>
                  <a:gd name="T36" fmla="*/ 1 w 221"/>
                  <a:gd name="T37" fmla="*/ 198 h 248"/>
                  <a:gd name="T38" fmla="*/ 0 w 221"/>
                  <a:gd name="T39" fmla="*/ 190 h 248"/>
                  <a:gd name="T40" fmla="*/ 0 w 221"/>
                  <a:gd name="T41" fmla="*/ 30 h 248"/>
                  <a:gd name="T42" fmla="*/ 0 w 221"/>
                  <a:gd name="T43" fmla="*/ 30 h 248"/>
                  <a:gd name="T44" fmla="*/ 1 w 221"/>
                  <a:gd name="T45" fmla="*/ 23 h 248"/>
                  <a:gd name="T46" fmla="*/ 2 w 221"/>
                  <a:gd name="T47" fmla="*/ 17 h 248"/>
                  <a:gd name="T48" fmla="*/ 6 w 221"/>
                  <a:gd name="T49" fmla="*/ 12 h 248"/>
                  <a:gd name="T50" fmla="*/ 10 w 221"/>
                  <a:gd name="T51" fmla="*/ 7 h 248"/>
                  <a:gd name="T52" fmla="*/ 14 w 221"/>
                  <a:gd name="T53" fmla="*/ 4 h 248"/>
                  <a:gd name="T54" fmla="*/ 19 w 221"/>
                  <a:gd name="T55" fmla="*/ 1 h 248"/>
                  <a:gd name="T56" fmla="*/ 25 w 221"/>
                  <a:gd name="T57" fmla="*/ 0 h 248"/>
                  <a:gd name="T58" fmla="*/ 32 w 221"/>
                  <a:gd name="T59" fmla="*/ 0 h 248"/>
                  <a:gd name="T60" fmla="*/ 189 w 221"/>
                  <a:gd name="T61" fmla="*/ 18 h 248"/>
                  <a:gd name="T62" fmla="*/ 189 w 221"/>
                  <a:gd name="T63" fmla="*/ 18 h 248"/>
                  <a:gd name="T64" fmla="*/ 196 w 221"/>
                  <a:gd name="T65" fmla="*/ 19 h 248"/>
                  <a:gd name="T66" fmla="*/ 203 w 221"/>
                  <a:gd name="T67" fmla="*/ 22 h 248"/>
                  <a:gd name="T68" fmla="*/ 207 w 221"/>
                  <a:gd name="T69" fmla="*/ 26 h 248"/>
                  <a:gd name="T70" fmla="*/ 211 w 221"/>
                  <a:gd name="T71" fmla="*/ 31 h 248"/>
                  <a:gd name="T72" fmla="*/ 216 w 221"/>
                  <a:gd name="T73" fmla="*/ 36 h 248"/>
                  <a:gd name="T74" fmla="*/ 219 w 221"/>
                  <a:gd name="T75" fmla="*/ 41 h 248"/>
                  <a:gd name="T76" fmla="*/ 220 w 221"/>
                  <a:gd name="T77" fmla="*/ 49 h 248"/>
                  <a:gd name="T78" fmla="*/ 221 w 221"/>
                  <a:gd name="T79" fmla="*/ 57 h 248"/>
                  <a:gd name="T80" fmla="*/ 221 w 221"/>
                  <a:gd name="T81" fmla="*/ 216 h 248"/>
                  <a:gd name="T82" fmla="*/ 221 w 221"/>
                  <a:gd name="T83" fmla="*/ 21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48">
                    <a:moveTo>
                      <a:pt x="221" y="216"/>
                    </a:moveTo>
                    <a:lnTo>
                      <a:pt x="221" y="216"/>
                    </a:lnTo>
                    <a:lnTo>
                      <a:pt x="220" y="224"/>
                    </a:lnTo>
                    <a:lnTo>
                      <a:pt x="219" y="229"/>
                    </a:lnTo>
                    <a:lnTo>
                      <a:pt x="216" y="235"/>
                    </a:lnTo>
                    <a:lnTo>
                      <a:pt x="211" y="239"/>
                    </a:lnTo>
                    <a:lnTo>
                      <a:pt x="207" y="243"/>
                    </a:lnTo>
                    <a:lnTo>
                      <a:pt x="203" y="245"/>
                    </a:lnTo>
                    <a:lnTo>
                      <a:pt x="196" y="248"/>
                    </a:lnTo>
                    <a:lnTo>
                      <a:pt x="189" y="248"/>
                    </a:lnTo>
                    <a:lnTo>
                      <a:pt x="32" y="228"/>
                    </a:lnTo>
                    <a:lnTo>
                      <a:pt x="32" y="228"/>
                    </a:lnTo>
                    <a:lnTo>
                      <a:pt x="25" y="227"/>
                    </a:lnTo>
                    <a:lnTo>
                      <a:pt x="19" y="225"/>
                    </a:lnTo>
                    <a:lnTo>
                      <a:pt x="14" y="221"/>
                    </a:lnTo>
                    <a:lnTo>
                      <a:pt x="10" y="216"/>
                    </a:lnTo>
                    <a:lnTo>
                      <a:pt x="6" y="211"/>
                    </a:lnTo>
                    <a:lnTo>
                      <a:pt x="2" y="204"/>
                    </a:lnTo>
                    <a:lnTo>
                      <a:pt x="1" y="198"/>
                    </a:lnTo>
                    <a:lnTo>
                      <a:pt x="0" y="190"/>
                    </a:lnTo>
                    <a:lnTo>
                      <a:pt x="0" y="30"/>
                    </a:lnTo>
                    <a:lnTo>
                      <a:pt x="0" y="30"/>
                    </a:lnTo>
                    <a:lnTo>
                      <a:pt x="1" y="23"/>
                    </a:lnTo>
                    <a:lnTo>
                      <a:pt x="2" y="17"/>
                    </a:lnTo>
                    <a:lnTo>
                      <a:pt x="6" y="12"/>
                    </a:lnTo>
                    <a:lnTo>
                      <a:pt x="10" y="7"/>
                    </a:lnTo>
                    <a:lnTo>
                      <a:pt x="14" y="4"/>
                    </a:lnTo>
                    <a:lnTo>
                      <a:pt x="19" y="1"/>
                    </a:lnTo>
                    <a:lnTo>
                      <a:pt x="25" y="0"/>
                    </a:lnTo>
                    <a:lnTo>
                      <a:pt x="32" y="0"/>
                    </a:lnTo>
                    <a:lnTo>
                      <a:pt x="189" y="18"/>
                    </a:lnTo>
                    <a:lnTo>
                      <a:pt x="189" y="18"/>
                    </a:lnTo>
                    <a:lnTo>
                      <a:pt x="196" y="19"/>
                    </a:lnTo>
                    <a:lnTo>
                      <a:pt x="203" y="22"/>
                    </a:lnTo>
                    <a:lnTo>
                      <a:pt x="207" y="26"/>
                    </a:lnTo>
                    <a:lnTo>
                      <a:pt x="211" y="31"/>
                    </a:lnTo>
                    <a:lnTo>
                      <a:pt x="216" y="36"/>
                    </a:lnTo>
                    <a:lnTo>
                      <a:pt x="219" y="41"/>
                    </a:lnTo>
                    <a:lnTo>
                      <a:pt x="220" y="49"/>
                    </a:lnTo>
                    <a:lnTo>
                      <a:pt x="221" y="57"/>
                    </a:lnTo>
                    <a:lnTo>
                      <a:pt x="221" y="216"/>
                    </a:lnTo>
                    <a:lnTo>
                      <a:pt x="221" y="216"/>
                    </a:lnTo>
                    <a:close/>
                  </a:path>
                </a:pathLst>
              </a:custGeom>
              <a:solidFill>
                <a:srgbClr val="000000">
                  <a:alpha val="50196"/>
                </a:srgbClr>
              </a:solidFill>
              <a:ln>
                <a:noFill/>
              </a:ln>
            </p:spPr>
            <p:txBody>
              <a:bodyPr/>
              <a:lstStyle/>
              <a:p>
                <a:pPr defTabSz="1266825"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sp>
            <p:nvSpPr>
              <p:cNvPr id="324" name="Freeform 410"/>
              <p:cNvSpPr/>
              <p:nvPr/>
            </p:nvSpPr>
            <p:spPr bwMode="auto">
              <a:xfrm>
                <a:off x="932356" y="2813282"/>
                <a:ext cx="383106" cy="430424"/>
              </a:xfrm>
              <a:custGeom>
                <a:avLst/>
                <a:gdLst>
                  <a:gd name="T0" fmla="*/ 221 w 221"/>
                  <a:gd name="T1" fmla="*/ 216 h 247"/>
                  <a:gd name="T2" fmla="*/ 221 w 221"/>
                  <a:gd name="T3" fmla="*/ 216 h 247"/>
                  <a:gd name="T4" fmla="*/ 220 w 221"/>
                  <a:gd name="T5" fmla="*/ 223 h 247"/>
                  <a:gd name="T6" fmla="*/ 217 w 221"/>
                  <a:gd name="T7" fmla="*/ 230 h 247"/>
                  <a:gd name="T8" fmla="*/ 214 w 221"/>
                  <a:gd name="T9" fmla="*/ 235 h 247"/>
                  <a:gd name="T10" fmla="*/ 211 w 221"/>
                  <a:gd name="T11" fmla="*/ 239 h 247"/>
                  <a:gd name="T12" fmla="*/ 206 w 221"/>
                  <a:gd name="T13" fmla="*/ 243 h 247"/>
                  <a:gd name="T14" fmla="*/ 200 w 221"/>
                  <a:gd name="T15" fmla="*/ 246 h 247"/>
                  <a:gd name="T16" fmla="*/ 194 w 221"/>
                  <a:gd name="T17" fmla="*/ 247 h 247"/>
                  <a:gd name="T18" fmla="*/ 188 w 221"/>
                  <a:gd name="T19" fmla="*/ 247 h 247"/>
                  <a:gd name="T20" fmla="*/ 30 w 221"/>
                  <a:gd name="T21" fmla="*/ 228 h 247"/>
                  <a:gd name="T22" fmla="*/ 30 w 221"/>
                  <a:gd name="T23" fmla="*/ 228 h 247"/>
                  <a:gd name="T24" fmla="*/ 25 w 221"/>
                  <a:gd name="T25" fmla="*/ 227 h 247"/>
                  <a:gd name="T26" fmla="*/ 18 w 221"/>
                  <a:gd name="T27" fmla="*/ 224 h 247"/>
                  <a:gd name="T28" fmla="*/ 13 w 221"/>
                  <a:gd name="T29" fmla="*/ 221 h 247"/>
                  <a:gd name="T30" fmla="*/ 7 w 221"/>
                  <a:gd name="T31" fmla="*/ 216 h 247"/>
                  <a:gd name="T32" fmla="*/ 4 w 221"/>
                  <a:gd name="T33" fmla="*/ 210 h 247"/>
                  <a:gd name="T34" fmla="*/ 2 w 221"/>
                  <a:gd name="T35" fmla="*/ 204 h 247"/>
                  <a:gd name="T36" fmla="*/ 0 w 221"/>
                  <a:gd name="T37" fmla="*/ 197 h 247"/>
                  <a:gd name="T38" fmla="*/ 0 w 221"/>
                  <a:gd name="T39" fmla="*/ 191 h 247"/>
                  <a:gd name="T40" fmla="*/ 0 w 221"/>
                  <a:gd name="T41" fmla="*/ 29 h 247"/>
                  <a:gd name="T42" fmla="*/ 0 w 221"/>
                  <a:gd name="T43" fmla="*/ 29 h 247"/>
                  <a:gd name="T44" fmla="*/ 0 w 221"/>
                  <a:gd name="T45" fmla="*/ 23 h 247"/>
                  <a:gd name="T46" fmla="*/ 2 w 221"/>
                  <a:gd name="T47" fmla="*/ 16 h 247"/>
                  <a:gd name="T48" fmla="*/ 4 w 221"/>
                  <a:gd name="T49" fmla="*/ 12 h 247"/>
                  <a:gd name="T50" fmla="*/ 7 w 221"/>
                  <a:gd name="T51" fmla="*/ 6 h 247"/>
                  <a:gd name="T52" fmla="*/ 13 w 221"/>
                  <a:gd name="T53" fmla="*/ 3 h 247"/>
                  <a:gd name="T54" fmla="*/ 18 w 221"/>
                  <a:gd name="T55" fmla="*/ 1 h 247"/>
                  <a:gd name="T56" fmla="*/ 25 w 221"/>
                  <a:gd name="T57" fmla="*/ 0 h 247"/>
                  <a:gd name="T58" fmla="*/ 30 w 221"/>
                  <a:gd name="T59" fmla="*/ 0 h 247"/>
                  <a:gd name="T60" fmla="*/ 188 w 221"/>
                  <a:gd name="T61" fmla="*/ 17 h 247"/>
                  <a:gd name="T62" fmla="*/ 188 w 221"/>
                  <a:gd name="T63" fmla="*/ 17 h 247"/>
                  <a:gd name="T64" fmla="*/ 194 w 221"/>
                  <a:gd name="T65" fmla="*/ 19 h 247"/>
                  <a:gd name="T66" fmla="*/ 200 w 221"/>
                  <a:gd name="T67" fmla="*/ 22 h 247"/>
                  <a:gd name="T68" fmla="*/ 206 w 221"/>
                  <a:gd name="T69" fmla="*/ 26 h 247"/>
                  <a:gd name="T70" fmla="*/ 211 w 221"/>
                  <a:gd name="T71" fmla="*/ 31 h 247"/>
                  <a:gd name="T72" fmla="*/ 214 w 221"/>
                  <a:gd name="T73" fmla="*/ 36 h 247"/>
                  <a:gd name="T74" fmla="*/ 217 w 221"/>
                  <a:gd name="T75" fmla="*/ 41 h 247"/>
                  <a:gd name="T76" fmla="*/ 220 w 221"/>
                  <a:gd name="T77" fmla="*/ 49 h 247"/>
                  <a:gd name="T78" fmla="*/ 221 w 221"/>
                  <a:gd name="T79" fmla="*/ 56 h 247"/>
                  <a:gd name="T80" fmla="*/ 221 w 221"/>
                  <a:gd name="T81" fmla="*/ 216 h 247"/>
                  <a:gd name="T82" fmla="*/ 221 w 221"/>
                  <a:gd name="T83" fmla="*/ 21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47">
                    <a:moveTo>
                      <a:pt x="221" y="216"/>
                    </a:moveTo>
                    <a:lnTo>
                      <a:pt x="221" y="216"/>
                    </a:lnTo>
                    <a:lnTo>
                      <a:pt x="220" y="223"/>
                    </a:lnTo>
                    <a:lnTo>
                      <a:pt x="217" y="230"/>
                    </a:lnTo>
                    <a:lnTo>
                      <a:pt x="214" y="235"/>
                    </a:lnTo>
                    <a:lnTo>
                      <a:pt x="211" y="239"/>
                    </a:lnTo>
                    <a:lnTo>
                      <a:pt x="206" y="243"/>
                    </a:lnTo>
                    <a:lnTo>
                      <a:pt x="200" y="246"/>
                    </a:lnTo>
                    <a:lnTo>
                      <a:pt x="194" y="247"/>
                    </a:lnTo>
                    <a:lnTo>
                      <a:pt x="188" y="247"/>
                    </a:lnTo>
                    <a:lnTo>
                      <a:pt x="30" y="228"/>
                    </a:lnTo>
                    <a:lnTo>
                      <a:pt x="30" y="228"/>
                    </a:lnTo>
                    <a:lnTo>
                      <a:pt x="25" y="227"/>
                    </a:lnTo>
                    <a:lnTo>
                      <a:pt x="18" y="224"/>
                    </a:lnTo>
                    <a:lnTo>
                      <a:pt x="13" y="221"/>
                    </a:lnTo>
                    <a:lnTo>
                      <a:pt x="7" y="216"/>
                    </a:lnTo>
                    <a:lnTo>
                      <a:pt x="4" y="210"/>
                    </a:lnTo>
                    <a:lnTo>
                      <a:pt x="2" y="204"/>
                    </a:lnTo>
                    <a:lnTo>
                      <a:pt x="0" y="197"/>
                    </a:lnTo>
                    <a:lnTo>
                      <a:pt x="0" y="191"/>
                    </a:lnTo>
                    <a:lnTo>
                      <a:pt x="0" y="29"/>
                    </a:lnTo>
                    <a:lnTo>
                      <a:pt x="0" y="29"/>
                    </a:lnTo>
                    <a:lnTo>
                      <a:pt x="0" y="23"/>
                    </a:lnTo>
                    <a:lnTo>
                      <a:pt x="2" y="16"/>
                    </a:lnTo>
                    <a:lnTo>
                      <a:pt x="4" y="12"/>
                    </a:lnTo>
                    <a:lnTo>
                      <a:pt x="7" y="6"/>
                    </a:lnTo>
                    <a:lnTo>
                      <a:pt x="13" y="3"/>
                    </a:lnTo>
                    <a:lnTo>
                      <a:pt x="18" y="1"/>
                    </a:lnTo>
                    <a:lnTo>
                      <a:pt x="25" y="0"/>
                    </a:lnTo>
                    <a:lnTo>
                      <a:pt x="30" y="0"/>
                    </a:lnTo>
                    <a:lnTo>
                      <a:pt x="188" y="17"/>
                    </a:lnTo>
                    <a:lnTo>
                      <a:pt x="188" y="17"/>
                    </a:lnTo>
                    <a:lnTo>
                      <a:pt x="194" y="19"/>
                    </a:lnTo>
                    <a:lnTo>
                      <a:pt x="200" y="22"/>
                    </a:lnTo>
                    <a:lnTo>
                      <a:pt x="206" y="26"/>
                    </a:lnTo>
                    <a:lnTo>
                      <a:pt x="211" y="31"/>
                    </a:lnTo>
                    <a:lnTo>
                      <a:pt x="214" y="36"/>
                    </a:lnTo>
                    <a:lnTo>
                      <a:pt x="217" y="41"/>
                    </a:lnTo>
                    <a:lnTo>
                      <a:pt x="220" y="49"/>
                    </a:lnTo>
                    <a:lnTo>
                      <a:pt x="221" y="56"/>
                    </a:lnTo>
                    <a:lnTo>
                      <a:pt x="221" y="216"/>
                    </a:lnTo>
                    <a:lnTo>
                      <a:pt x="221" y="216"/>
                    </a:lnTo>
                    <a:close/>
                  </a:path>
                </a:pathLst>
              </a:custGeom>
              <a:solidFill>
                <a:srgbClr val="9F9FA0">
                  <a:alpha val="50196"/>
                </a:srgbClr>
              </a:solidFill>
              <a:ln>
                <a:noFill/>
              </a:ln>
            </p:spPr>
            <p:txBody>
              <a:bodyPr/>
              <a:lstStyle/>
              <a:p>
                <a:pPr defTabSz="1266825"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grpSp>
        <p:grpSp>
          <p:nvGrpSpPr>
            <p:cNvPr id="27689" name="组合 302"/>
            <p:cNvGrpSpPr/>
            <p:nvPr/>
          </p:nvGrpSpPr>
          <p:grpSpPr bwMode="auto">
            <a:xfrm>
              <a:off x="5026076" y="2141554"/>
              <a:ext cx="374911" cy="256579"/>
              <a:chOff x="931375" y="2651663"/>
              <a:chExt cx="537126" cy="589276"/>
            </a:xfrm>
          </p:grpSpPr>
          <p:sp>
            <p:nvSpPr>
              <p:cNvPr id="315" name="Freeform 408"/>
              <p:cNvSpPr/>
              <p:nvPr/>
            </p:nvSpPr>
            <p:spPr bwMode="auto">
              <a:xfrm>
                <a:off x="1086837" y="2648708"/>
                <a:ext cx="383106" cy="430424"/>
              </a:xfrm>
              <a:custGeom>
                <a:avLst/>
                <a:gdLst>
                  <a:gd name="T0" fmla="*/ 220 w 220"/>
                  <a:gd name="T1" fmla="*/ 218 h 247"/>
                  <a:gd name="T2" fmla="*/ 220 w 220"/>
                  <a:gd name="T3" fmla="*/ 218 h 247"/>
                  <a:gd name="T4" fmla="*/ 220 w 220"/>
                  <a:gd name="T5" fmla="*/ 223 h 247"/>
                  <a:gd name="T6" fmla="*/ 218 w 220"/>
                  <a:gd name="T7" fmla="*/ 230 h 247"/>
                  <a:gd name="T8" fmla="*/ 215 w 220"/>
                  <a:gd name="T9" fmla="*/ 235 h 247"/>
                  <a:gd name="T10" fmla="*/ 212 w 220"/>
                  <a:gd name="T11" fmla="*/ 241 h 247"/>
                  <a:gd name="T12" fmla="*/ 207 w 220"/>
                  <a:gd name="T13" fmla="*/ 244 h 247"/>
                  <a:gd name="T14" fmla="*/ 201 w 220"/>
                  <a:gd name="T15" fmla="*/ 246 h 247"/>
                  <a:gd name="T16" fmla="*/ 195 w 220"/>
                  <a:gd name="T17" fmla="*/ 247 h 247"/>
                  <a:gd name="T18" fmla="*/ 189 w 220"/>
                  <a:gd name="T19" fmla="*/ 247 h 247"/>
                  <a:gd name="T20" fmla="*/ 31 w 220"/>
                  <a:gd name="T21" fmla="*/ 230 h 247"/>
                  <a:gd name="T22" fmla="*/ 31 w 220"/>
                  <a:gd name="T23" fmla="*/ 230 h 247"/>
                  <a:gd name="T24" fmla="*/ 26 w 220"/>
                  <a:gd name="T25" fmla="*/ 229 h 247"/>
                  <a:gd name="T26" fmla="*/ 19 w 220"/>
                  <a:gd name="T27" fmla="*/ 224 h 247"/>
                  <a:gd name="T28" fmla="*/ 14 w 220"/>
                  <a:gd name="T29" fmla="*/ 221 h 247"/>
                  <a:gd name="T30" fmla="*/ 8 w 220"/>
                  <a:gd name="T31" fmla="*/ 217 h 247"/>
                  <a:gd name="T32" fmla="*/ 5 w 220"/>
                  <a:gd name="T33" fmla="*/ 211 h 247"/>
                  <a:gd name="T34" fmla="*/ 3 w 220"/>
                  <a:gd name="T35" fmla="*/ 204 h 247"/>
                  <a:gd name="T36" fmla="*/ 0 w 220"/>
                  <a:gd name="T37" fmla="*/ 198 h 247"/>
                  <a:gd name="T38" fmla="*/ 0 w 220"/>
                  <a:gd name="T39" fmla="*/ 191 h 247"/>
                  <a:gd name="T40" fmla="*/ 0 w 220"/>
                  <a:gd name="T41" fmla="*/ 31 h 247"/>
                  <a:gd name="T42" fmla="*/ 0 w 220"/>
                  <a:gd name="T43" fmla="*/ 31 h 247"/>
                  <a:gd name="T44" fmla="*/ 0 w 220"/>
                  <a:gd name="T45" fmla="*/ 24 h 247"/>
                  <a:gd name="T46" fmla="*/ 3 w 220"/>
                  <a:gd name="T47" fmla="*/ 18 h 247"/>
                  <a:gd name="T48" fmla="*/ 5 w 220"/>
                  <a:gd name="T49" fmla="*/ 12 h 247"/>
                  <a:gd name="T50" fmla="*/ 8 w 220"/>
                  <a:gd name="T51" fmla="*/ 7 h 247"/>
                  <a:gd name="T52" fmla="*/ 14 w 220"/>
                  <a:gd name="T53" fmla="*/ 3 h 247"/>
                  <a:gd name="T54" fmla="*/ 19 w 220"/>
                  <a:gd name="T55" fmla="*/ 1 h 247"/>
                  <a:gd name="T56" fmla="*/ 26 w 220"/>
                  <a:gd name="T57" fmla="*/ 0 h 247"/>
                  <a:gd name="T58" fmla="*/ 31 w 220"/>
                  <a:gd name="T59" fmla="*/ 0 h 247"/>
                  <a:gd name="T60" fmla="*/ 189 w 220"/>
                  <a:gd name="T61" fmla="*/ 19 h 247"/>
                  <a:gd name="T62" fmla="*/ 189 w 220"/>
                  <a:gd name="T63" fmla="*/ 19 h 247"/>
                  <a:gd name="T64" fmla="*/ 195 w 220"/>
                  <a:gd name="T65" fmla="*/ 20 h 247"/>
                  <a:gd name="T66" fmla="*/ 201 w 220"/>
                  <a:gd name="T67" fmla="*/ 23 h 247"/>
                  <a:gd name="T68" fmla="*/ 207 w 220"/>
                  <a:gd name="T69" fmla="*/ 26 h 247"/>
                  <a:gd name="T70" fmla="*/ 212 w 220"/>
                  <a:gd name="T71" fmla="*/ 31 h 247"/>
                  <a:gd name="T72" fmla="*/ 215 w 220"/>
                  <a:gd name="T73" fmla="*/ 37 h 247"/>
                  <a:gd name="T74" fmla="*/ 218 w 220"/>
                  <a:gd name="T75" fmla="*/ 43 h 247"/>
                  <a:gd name="T76" fmla="*/ 220 w 220"/>
                  <a:gd name="T77" fmla="*/ 49 h 247"/>
                  <a:gd name="T78" fmla="*/ 220 w 220"/>
                  <a:gd name="T79" fmla="*/ 56 h 247"/>
                  <a:gd name="T80" fmla="*/ 220 w 220"/>
                  <a:gd name="T81" fmla="*/ 218 h 247"/>
                  <a:gd name="T82" fmla="*/ 220 w 220"/>
                  <a:gd name="T83" fmla="*/ 21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247">
                    <a:moveTo>
                      <a:pt x="220" y="218"/>
                    </a:moveTo>
                    <a:lnTo>
                      <a:pt x="220" y="218"/>
                    </a:lnTo>
                    <a:lnTo>
                      <a:pt x="220" y="223"/>
                    </a:lnTo>
                    <a:lnTo>
                      <a:pt x="218" y="230"/>
                    </a:lnTo>
                    <a:lnTo>
                      <a:pt x="215" y="235"/>
                    </a:lnTo>
                    <a:lnTo>
                      <a:pt x="212" y="241"/>
                    </a:lnTo>
                    <a:lnTo>
                      <a:pt x="207" y="244"/>
                    </a:lnTo>
                    <a:lnTo>
                      <a:pt x="201" y="246"/>
                    </a:lnTo>
                    <a:lnTo>
                      <a:pt x="195" y="247"/>
                    </a:lnTo>
                    <a:lnTo>
                      <a:pt x="189" y="247"/>
                    </a:lnTo>
                    <a:lnTo>
                      <a:pt x="31" y="230"/>
                    </a:lnTo>
                    <a:lnTo>
                      <a:pt x="31" y="230"/>
                    </a:lnTo>
                    <a:lnTo>
                      <a:pt x="26" y="229"/>
                    </a:lnTo>
                    <a:lnTo>
                      <a:pt x="19" y="224"/>
                    </a:lnTo>
                    <a:lnTo>
                      <a:pt x="14" y="221"/>
                    </a:lnTo>
                    <a:lnTo>
                      <a:pt x="8" y="217"/>
                    </a:lnTo>
                    <a:lnTo>
                      <a:pt x="5" y="211"/>
                    </a:lnTo>
                    <a:lnTo>
                      <a:pt x="3" y="204"/>
                    </a:lnTo>
                    <a:lnTo>
                      <a:pt x="0" y="198"/>
                    </a:lnTo>
                    <a:lnTo>
                      <a:pt x="0" y="191"/>
                    </a:lnTo>
                    <a:lnTo>
                      <a:pt x="0" y="31"/>
                    </a:lnTo>
                    <a:lnTo>
                      <a:pt x="0" y="31"/>
                    </a:lnTo>
                    <a:lnTo>
                      <a:pt x="0" y="24"/>
                    </a:lnTo>
                    <a:lnTo>
                      <a:pt x="3" y="18"/>
                    </a:lnTo>
                    <a:lnTo>
                      <a:pt x="5" y="12"/>
                    </a:lnTo>
                    <a:lnTo>
                      <a:pt x="8" y="7"/>
                    </a:lnTo>
                    <a:lnTo>
                      <a:pt x="14" y="3"/>
                    </a:lnTo>
                    <a:lnTo>
                      <a:pt x="19" y="1"/>
                    </a:lnTo>
                    <a:lnTo>
                      <a:pt x="26" y="0"/>
                    </a:lnTo>
                    <a:lnTo>
                      <a:pt x="31" y="0"/>
                    </a:lnTo>
                    <a:lnTo>
                      <a:pt x="189" y="19"/>
                    </a:lnTo>
                    <a:lnTo>
                      <a:pt x="189" y="19"/>
                    </a:lnTo>
                    <a:lnTo>
                      <a:pt x="195" y="20"/>
                    </a:lnTo>
                    <a:lnTo>
                      <a:pt x="201" y="23"/>
                    </a:lnTo>
                    <a:lnTo>
                      <a:pt x="207" y="26"/>
                    </a:lnTo>
                    <a:lnTo>
                      <a:pt x="212" y="31"/>
                    </a:lnTo>
                    <a:lnTo>
                      <a:pt x="215" y="37"/>
                    </a:lnTo>
                    <a:lnTo>
                      <a:pt x="218" y="43"/>
                    </a:lnTo>
                    <a:lnTo>
                      <a:pt x="220" y="49"/>
                    </a:lnTo>
                    <a:lnTo>
                      <a:pt x="220" y="56"/>
                    </a:lnTo>
                    <a:lnTo>
                      <a:pt x="220" y="218"/>
                    </a:lnTo>
                    <a:lnTo>
                      <a:pt x="220" y="218"/>
                    </a:lnTo>
                    <a:close/>
                  </a:path>
                </a:pathLst>
              </a:custGeom>
              <a:solidFill>
                <a:srgbClr val="9F9FA0">
                  <a:alpha val="50196"/>
                </a:srgbClr>
              </a:solidFill>
              <a:ln>
                <a:noFill/>
              </a:ln>
            </p:spPr>
            <p:txBody>
              <a:bodyPr/>
              <a:lstStyle/>
              <a:p>
                <a:pPr defTabSz="1266825"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sp>
            <p:nvSpPr>
              <p:cNvPr id="318" name="Freeform 409"/>
              <p:cNvSpPr/>
              <p:nvPr/>
            </p:nvSpPr>
            <p:spPr bwMode="auto">
              <a:xfrm>
                <a:off x="1001352" y="2724666"/>
                <a:ext cx="386271" cy="436756"/>
              </a:xfrm>
              <a:custGeom>
                <a:avLst/>
                <a:gdLst>
                  <a:gd name="T0" fmla="*/ 221 w 221"/>
                  <a:gd name="T1" fmla="*/ 216 h 248"/>
                  <a:gd name="T2" fmla="*/ 221 w 221"/>
                  <a:gd name="T3" fmla="*/ 216 h 248"/>
                  <a:gd name="T4" fmla="*/ 220 w 221"/>
                  <a:gd name="T5" fmla="*/ 224 h 248"/>
                  <a:gd name="T6" fmla="*/ 219 w 221"/>
                  <a:gd name="T7" fmla="*/ 229 h 248"/>
                  <a:gd name="T8" fmla="*/ 216 w 221"/>
                  <a:gd name="T9" fmla="*/ 235 h 248"/>
                  <a:gd name="T10" fmla="*/ 211 w 221"/>
                  <a:gd name="T11" fmla="*/ 239 h 248"/>
                  <a:gd name="T12" fmla="*/ 207 w 221"/>
                  <a:gd name="T13" fmla="*/ 243 h 248"/>
                  <a:gd name="T14" fmla="*/ 203 w 221"/>
                  <a:gd name="T15" fmla="*/ 245 h 248"/>
                  <a:gd name="T16" fmla="*/ 196 w 221"/>
                  <a:gd name="T17" fmla="*/ 248 h 248"/>
                  <a:gd name="T18" fmla="*/ 189 w 221"/>
                  <a:gd name="T19" fmla="*/ 248 h 248"/>
                  <a:gd name="T20" fmla="*/ 32 w 221"/>
                  <a:gd name="T21" fmla="*/ 228 h 248"/>
                  <a:gd name="T22" fmla="*/ 32 w 221"/>
                  <a:gd name="T23" fmla="*/ 228 h 248"/>
                  <a:gd name="T24" fmla="*/ 25 w 221"/>
                  <a:gd name="T25" fmla="*/ 227 h 248"/>
                  <a:gd name="T26" fmla="*/ 19 w 221"/>
                  <a:gd name="T27" fmla="*/ 225 h 248"/>
                  <a:gd name="T28" fmla="*/ 14 w 221"/>
                  <a:gd name="T29" fmla="*/ 221 h 248"/>
                  <a:gd name="T30" fmla="*/ 10 w 221"/>
                  <a:gd name="T31" fmla="*/ 216 h 248"/>
                  <a:gd name="T32" fmla="*/ 6 w 221"/>
                  <a:gd name="T33" fmla="*/ 211 h 248"/>
                  <a:gd name="T34" fmla="*/ 2 w 221"/>
                  <a:gd name="T35" fmla="*/ 204 h 248"/>
                  <a:gd name="T36" fmla="*/ 1 w 221"/>
                  <a:gd name="T37" fmla="*/ 198 h 248"/>
                  <a:gd name="T38" fmla="*/ 0 w 221"/>
                  <a:gd name="T39" fmla="*/ 190 h 248"/>
                  <a:gd name="T40" fmla="*/ 0 w 221"/>
                  <a:gd name="T41" fmla="*/ 30 h 248"/>
                  <a:gd name="T42" fmla="*/ 0 w 221"/>
                  <a:gd name="T43" fmla="*/ 30 h 248"/>
                  <a:gd name="T44" fmla="*/ 1 w 221"/>
                  <a:gd name="T45" fmla="*/ 23 h 248"/>
                  <a:gd name="T46" fmla="*/ 2 w 221"/>
                  <a:gd name="T47" fmla="*/ 17 h 248"/>
                  <a:gd name="T48" fmla="*/ 6 w 221"/>
                  <a:gd name="T49" fmla="*/ 12 h 248"/>
                  <a:gd name="T50" fmla="*/ 10 w 221"/>
                  <a:gd name="T51" fmla="*/ 7 h 248"/>
                  <a:gd name="T52" fmla="*/ 14 w 221"/>
                  <a:gd name="T53" fmla="*/ 4 h 248"/>
                  <a:gd name="T54" fmla="*/ 19 w 221"/>
                  <a:gd name="T55" fmla="*/ 1 h 248"/>
                  <a:gd name="T56" fmla="*/ 25 w 221"/>
                  <a:gd name="T57" fmla="*/ 0 h 248"/>
                  <a:gd name="T58" fmla="*/ 32 w 221"/>
                  <a:gd name="T59" fmla="*/ 0 h 248"/>
                  <a:gd name="T60" fmla="*/ 189 w 221"/>
                  <a:gd name="T61" fmla="*/ 18 h 248"/>
                  <a:gd name="T62" fmla="*/ 189 w 221"/>
                  <a:gd name="T63" fmla="*/ 18 h 248"/>
                  <a:gd name="T64" fmla="*/ 196 w 221"/>
                  <a:gd name="T65" fmla="*/ 19 h 248"/>
                  <a:gd name="T66" fmla="*/ 203 w 221"/>
                  <a:gd name="T67" fmla="*/ 22 h 248"/>
                  <a:gd name="T68" fmla="*/ 207 w 221"/>
                  <a:gd name="T69" fmla="*/ 26 h 248"/>
                  <a:gd name="T70" fmla="*/ 211 w 221"/>
                  <a:gd name="T71" fmla="*/ 31 h 248"/>
                  <a:gd name="T72" fmla="*/ 216 w 221"/>
                  <a:gd name="T73" fmla="*/ 36 h 248"/>
                  <a:gd name="T74" fmla="*/ 219 w 221"/>
                  <a:gd name="T75" fmla="*/ 41 h 248"/>
                  <a:gd name="T76" fmla="*/ 220 w 221"/>
                  <a:gd name="T77" fmla="*/ 49 h 248"/>
                  <a:gd name="T78" fmla="*/ 221 w 221"/>
                  <a:gd name="T79" fmla="*/ 57 h 248"/>
                  <a:gd name="T80" fmla="*/ 221 w 221"/>
                  <a:gd name="T81" fmla="*/ 216 h 248"/>
                  <a:gd name="T82" fmla="*/ 221 w 221"/>
                  <a:gd name="T83" fmla="*/ 21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48">
                    <a:moveTo>
                      <a:pt x="221" y="216"/>
                    </a:moveTo>
                    <a:lnTo>
                      <a:pt x="221" y="216"/>
                    </a:lnTo>
                    <a:lnTo>
                      <a:pt x="220" y="224"/>
                    </a:lnTo>
                    <a:lnTo>
                      <a:pt x="219" y="229"/>
                    </a:lnTo>
                    <a:lnTo>
                      <a:pt x="216" y="235"/>
                    </a:lnTo>
                    <a:lnTo>
                      <a:pt x="211" y="239"/>
                    </a:lnTo>
                    <a:lnTo>
                      <a:pt x="207" y="243"/>
                    </a:lnTo>
                    <a:lnTo>
                      <a:pt x="203" y="245"/>
                    </a:lnTo>
                    <a:lnTo>
                      <a:pt x="196" y="248"/>
                    </a:lnTo>
                    <a:lnTo>
                      <a:pt x="189" y="248"/>
                    </a:lnTo>
                    <a:lnTo>
                      <a:pt x="32" y="228"/>
                    </a:lnTo>
                    <a:lnTo>
                      <a:pt x="32" y="228"/>
                    </a:lnTo>
                    <a:lnTo>
                      <a:pt x="25" y="227"/>
                    </a:lnTo>
                    <a:lnTo>
                      <a:pt x="19" y="225"/>
                    </a:lnTo>
                    <a:lnTo>
                      <a:pt x="14" y="221"/>
                    </a:lnTo>
                    <a:lnTo>
                      <a:pt x="10" y="216"/>
                    </a:lnTo>
                    <a:lnTo>
                      <a:pt x="6" y="211"/>
                    </a:lnTo>
                    <a:lnTo>
                      <a:pt x="2" y="204"/>
                    </a:lnTo>
                    <a:lnTo>
                      <a:pt x="1" y="198"/>
                    </a:lnTo>
                    <a:lnTo>
                      <a:pt x="0" y="190"/>
                    </a:lnTo>
                    <a:lnTo>
                      <a:pt x="0" y="30"/>
                    </a:lnTo>
                    <a:lnTo>
                      <a:pt x="0" y="30"/>
                    </a:lnTo>
                    <a:lnTo>
                      <a:pt x="1" y="23"/>
                    </a:lnTo>
                    <a:lnTo>
                      <a:pt x="2" y="17"/>
                    </a:lnTo>
                    <a:lnTo>
                      <a:pt x="6" y="12"/>
                    </a:lnTo>
                    <a:lnTo>
                      <a:pt x="10" y="7"/>
                    </a:lnTo>
                    <a:lnTo>
                      <a:pt x="14" y="4"/>
                    </a:lnTo>
                    <a:lnTo>
                      <a:pt x="19" y="1"/>
                    </a:lnTo>
                    <a:lnTo>
                      <a:pt x="25" y="0"/>
                    </a:lnTo>
                    <a:lnTo>
                      <a:pt x="32" y="0"/>
                    </a:lnTo>
                    <a:lnTo>
                      <a:pt x="189" y="18"/>
                    </a:lnTo>
                    <a:lnTo>
                      <a:pt x="189" y="18"/>
                    </a:lnTo>
                    <a:lnTo>
                      <a:pt x="196" y="19"/>
                    </a:lnTo>
                    <a:lnTo>
                      <a:pt x="203" y="22"/>
                    </a:lnTo>
                    <a:lnTo>
                      <a:pt x="207" y="26"/>
                    </a:lnTo>
                    <a:lnTo>
                      <a:pt x="211" y="31"/>
                    </a:lnTo>
                    <a:lnTo>
                      <a:pt x="216" y="36"/>
                    </a:lnTo>
                    <a:lnTo>
                      <a:pt x="219" y="41"/>
                    </a:lnTo>
                    <a:lnTo>
                      <a:pt x="220" y="49"/>
                    </a:lnTo>
                    <a:lnTo>
                      <a:pt x="221" y="57"/>
                    </a:lnTo>
                    <a:lnTo>
                      <a:pt x="221" y="216"/>
                    </a:lnTo>
                    <a:lnTo>
                      <a:pt x="221" y="216"/>
                    </a:lnTo>
                    <a:close/>
                  </a:path>
                </a:pathLst>
              </a:custGeom>
              <a:solidFill>
                <a:srgbClr val="000000">
                  <a:alpha val="50196"/>
                </a:srgbClr>
              </a:solidFill>
              <a:ln>
                <a:noFill/>
              </a:ln>
            </p:spPr>
            <p:txBody>
              <a:bodyPr/>
              <a:lstStyle/>
              <a:p>
                <a:pPr defTabSz="1266825"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sp>
            <p:nvSpPr>
              <p:cNvPr id="320" name="Freeform 410"/>
              <p:cNvSpPr/>
              <p:nvPr/>
            </p:nvSpPr>
            <p:spPr bwMode="auto">
              <a:xfrm>
                <a:off x="931696" y="2813282"/>
                <a:ext cx="386271" cy="430424"/>
              </a:xfrm>
              <a:custGeom>
                <a:avLst/>
                <a:gdLst>
                  <a:gd name="T0" fmla="*/ 221 w 221"/>
                  <a:gd name="T1" fmla="*/ 216 h 247"/>
                  <a:gd name="T2" fmla="*/ 221 w 221"/>
                  <a:gd name="T3" fmla="*/ 216 h 247"/>
                  <a:gd name="T4" fmla="*/ 220 w 221"/>
                  <a:gd name="T5" fmla="*/ 223 h 247"/>
                  <a:gd name="T6" fmla="*/ 217 w 221"/>
                  <a:gd name="T7" fmla="*/ 230 h 247"/>
                  <a:gd name="T8" fmla="*/ 214 w 221"/>
                  <a:gd name="T9" fmla="*/ 235 h 247"/>
                  <a:gd name="T10" fmla="*/ 211 w 221"/>
                  <a:gd name="T11" fmla="*/ 239 h 247"/>
                  <a:gd name="T12" fmla="*/ 206 w 221"/>
                  <a:gd name="T13" fmla="*/ 243 h 247"/>
                  <a:gd name="T14" fmla="*/ 200 w 221"/>
                  <a:gd name="T15" fmla="*/ 246 h 247"/>
                  <a:gd name="T16" fmla="*/ 194 w 221"/>
                  <a:gd name="T17" fmla="*/ 247 h 247"/>
                  <a:gd name="T18" fmla="*/ 188 w 221"/>
                  <a:gd name="T19" fmla="*/ 247 h 247"/>
                  <a:gd name="T20" fmla="*/ 30 w 221"/>
                  <a:gd name="T21" fmla="*/ 228 h 247"/>
                  <a:gd name="T22" fmla="*/ 30 w 221"/>
                  <a:gd name="T23" fmla="*/ 228 h 247"/>
                  <a:gd name="T24" fmla="*/ 25 w 221"/>
                  <a:gd name="T25" fmla="*/ 227 h 247"/>
                  <a:gd name="T26" fmla="*/ 18 w 221"/>
                  <a:gd name="T27" fmla="*/ 224 h 247"/>
                  <a:gd name="T28" fmla="*/ 13 w 221"/>
                  <a:gd name="T29" fmla="*/ 221 h 247"/>
                  <a:gd name="T30" fmla="*/ 7 w 221"/>
                  <a:gd name="T31" fmla="*/ 216 h 247"/>
                  <a:gd name="T32" fmla="*/ 4 w 221"/>
                  <a:gd name="T33" fmla="*/ 210 h 247"/>
                  <a:gd name="T34" fmla="*/ 2 w 221"/>
                  <a:gd name="T35" fmla="*/ 204 h 247"/>
                  <a:gd name="T36" fmla="*/ 0 w 221"/>
                  <a:gd name="T37" fmla="*/ 197 h 247"/>
                  <a:gd name="T38" fmla="*/ 0 w 221"/>
                  <a:gd name="T39" fmla="*/ 191 h 247"/>
                  <a:gd name="T40" fmla="*/ 0 w 221"/>
                  <a:gd name="T41" fmla="*/ 29 h 247"/>
                  <a:gd name="T42" fmla="*/ 0 w 221"/>
                  <a:gd name="T43" fmla="*/ 29 h 247"/>
                  <a:gd name="T44" fmla="*/ 0 w 221"/>
                  <a:gd name="T45" fmla="*/ 23 h 247"/>
                  <a:gd name="T46" fmla="*/ 2 w 221"/>
                  <a:gd name="T47" fmla="*/ 16 h 247"/>
                  <a:gd name="T48" fmla="*/ 4 w 221"/>
                  <a:gd name="T49" fmla="*/ 12 h 247"/>
                  <a:gd name="T50" fmla="*/ 7 w 221"/>
                  <a:gd name="T51" fmla="*/ 6 h 247"/>
                  <a:gd name="T52" fmla="*/ 13 w 221"/>
                  <a:gd name="T53" fmla="*/ 3 h 247"/>
                  <a:gd name="T54" fmla="*/ 18 w 221"/>
                  <a:gd name="T55" fmla="*/ 1 h 247"/>
                  <a:gd name="T56" fmla="*/ 25 w 221"/>
                  <a:gd name="T57" fmla="*/ 0 h 247"/>
                  <a:gd name="T58" fmla="*/ 30 w 221"/>
                  <a:gd name="T59" fmla="*/ 0 h 247"/>
                  <a:gd name="T60" fmla="*/ 188 w 221"/>
                  <a:gd name="T61" fmla="*/ 17 h 247"/>
                  <a:gd name="T62" fmla="*/ 188 w 221"/>
                  <a:gd name="T63" fmla="*/ 17 h 247"/>
                  <a:gd name="T64" fmla="*/ 194 w 221"/>
                  <a:gd name="T65" fmla="*/ 19 h 247"/>
                  <a:gd name="T66" fmla="*/ 200 w 221"/>
                  <a:gd name="T67" fmla="*/ 22 h 247"/>
                  <a:gd name="T68" fmla="*/ 206 w 221"/>
                  <a:gd name="T69" fmla="*/ 26 h 247"/>
                  <a:gd name="T70" fmla="*/ 211 w 221"/>
                  <a:gd name="T71" fmla="*/ 31 h 247"/>
                  <a:gd name="T72" fmla="*/ 214 w 221"/>
                  <a:gd name="T73" fmla="*/ 36 h 247"/>
                  <a:gd name="T74" fmla="*/ 217 w 221"/>
                  <a:gd name="T75" fmla="*/ 41 h 247"/>
                  <a:gd name="T76" fmla="*/ 220 w 221"/>
                  <a:gd name="T77" fmla="*/ 49 h 247"/>
                  <a:gd name="T78" fmla="*/ 221 w 221"/>
                  <a:gd name="T79" fmla="*/ 56 h 247"/>
                  <a:gd name="T80" fmla="*/ 221 w 221"/>
                  <a:gd name="T81" fmla="*/ 216 h 247"/>
                  <a:gd name="T82" fmla="*/ 221 w 221"/>
                  <a:gd name="T83" fmla="*/ 21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47">
                    <a:moveTo>
                      <a:pt x="221" y="216"/>
                    </a:moveTo>
                    <a:lnTo>
                      <a:pt x="221" y="216"/>
                    </a:lnTo>
                    <a:lnTo>
                      <a:pt x="220" y="223"/>
                    </a:lnTo>
                    <a:lnTo>
                      <a:pt x="217" y="230"/>
                    </a:lnTo>
                    <a:lnTo>
                      <a:pt x="214" y="235"/>
                    </a:lnTo>
                    <a:lnTo>
                      <a:pt x="211" y="239"/>
                    </a:lnTo>
                    <a:lnTo>
                      <a:pt x="206" y="243"/>
                    </a:lnTo>
                    <a:lnTo>
                      <a:pt x="200" y="246"/>
                    </a:lnTo>
                    <a:lnTo>
                      <a:pt x="194" y="247"/>
                    </a:lnTo>
                    <a:lnTo>
                      <a:pt x="188" y="247"/>
                    </a:lnTo>
                    <a:lnTo>
                      <a:pt x="30" y="228"/>
                    </a:lnTo>
                    <a:lnTo>
                      <a:pt x="30" y="228"/>
                    </a:lnTo>
                    <a:lnTo>
                      <a:pt x="25" y="227"/>
                    </a:lnTo>
                    <a:lnTo>
                      <a:pt x="18" y="224"/>
                    </a:lnTo>
                    <a:lnTo>
                      <a:pt x="13" y="221"/>
                    </a:lnTo>
                    <a:lnTo>
                      <a:pt x="7" y="216"/>
                    </a:lnTo>
                    <a:lnTo>
                      <a:pt x="4" y="210"/>
                    </a:lnTo>
                    <a:lnTo>
                      <a:pt x="2" y="204"/>
                    </a:lnTo>
                    <a:lnTo>
                      <a:pt x="0" y="197"/>
                    </a:lnTo>
                    <a:lnTo>
                      <a:pt x="0" y="191"/>
                    </a:lnTo>
                    <a:lnTo>
                      <a:pt x="0" y="29"/>
                    </a:lnTo>
                    <a:lnTo>
                      <a:pt x="0" y="29"/>
                    </a:lnTo>
                    <a:lnTo>
                      <a:pt x="0" y="23"/>
                    </a:lnTo>
                    <a:lnTo>
                      <a:pt x="2" y="16"/>
                    </a:lnTo>
                    <a:lnTo>
                      <a:pt x="4" y="12"/>
                    </a:lnTo>
                    <a:lnTo>
                      <a:pt x="7" y="6"/>
                    </a:lnTo>
                    <a:lnTo>
                      <a:pt x="13" y="3"/>
                    </a:lnTo>
                    <a:lnTo>
                      <a:pt x="18" y="1"/>
                    </a:lnTo>
                    <a:lnTo>
                      <a:pt x="25" y="0"/>
                    </a:lnTo>
                    <a:lnTo>
                      <a:pt x="30" y="0"/>
                    </a:lnTo>
                    <a:lnTo>
                      <a:pt x="188" y="17"/>
                    </a:lnTo>
                    <a:lnTo>
                      <a:pt x="188" y="17"/>
                    </a:lnTo>
                    <a:lnTo>
                      <a:pt x="194" y="19"/>
                    </a:lnTo>
                    <a:lnTo>
                      <a:pt x="200" y="22"/>
                    </a:lnTo>
                    <a:lnTo>
                      <a:pt x="206" y="26"/>
                    </a:lnTo>
                    <a:lnTo>
                      <a:pt x="211" y="31"/>
                    </a:lnTo>
                    <a:lnTo>
                      <a:pt x="214" y="36"/>
                    </a:lnTo>
                    <a:lnTo>
                      <a:pt x="217" y="41"/>
                    </a:lnTo>
                    <a:lnTo>
                      <a:pt x="220" y="49"/>
                    </a:lnTo>
                    <a:lnTo>
                      <a:pt x="221" y="56"/>
                    </a:lnTo>
                    <a:lnTo>
                      <a:pt x="221" y="216"/>
                    </a:lnTo>
                    <a:lnTo>
                      <a:pt x="221" y="216"/>
                    </a:lnTo>
                    <a:close/>
                  </a:path>
                </a:pathLst>
              </a:custGeom>
              <a:solidFill>
                <a:srgbClr val="9F9FA0">
                  <a:alpha val="50196"/>
                </a:srgbClr>
              </a:solidFill>
              <a:ln>
                <a:noFill/>
              </a:ln>
            </p:spPr>
            <p:txBody>
              <a:bodyPr/>
              <a:lstStyle/>
              <a:p>
                <a:pPr defTabSz="1266825"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grpSp>
      </p:grpSp>
      <p:sp>
        <p:nvSpPr>
          <p:cNvPr id="27660" name="Content Placeholder 3"/>
          <p:cNvSpPr txBox="1"/>
          <p:nvPr/>
        </p:nvSpPr>
        <p:spPr bwMode="auto">
          <a:xfrm>
            <a:off x="5432425" y="2079625"/>
            <a:ext cx="33496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756" bIns="0">
            <a:spAutoFit/>
          </a:bodyPr>
          <a:lstStyle>
            <a:lvl1pPr marL="455930" indent="-4559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defRPr/>
            </a:pPr>
            <a:endParaRPr lang="zh-CN" altLang="en-US" sz="1500" smtClean="0">
              <a:solidFill>
                <a:srgbClr val="C00000"/>
              </a:solidFill>
              <a:latin typeface="+mn-lt"/>
              <a:ea typeface="+mn-ea"/>
              <a:cs typeface="Arial" panose="020B0604020202020204" pitchFamily="34" charset="0"/>
            </a:endParaRPr>
          </a:p>
        </p:txBody>
      </p:sp>
      <p:sp>
        <p:nvSpPr>
          <p:cNvPr id="329" name="Content Placeholder 3"/>
          <p:cNvSpPr txBox="1"/>
          <p:nvPr/>
        </p:nvSpPr>
        <p:spPr bwMode="auto">
          <a:xfrm>
            <a:off x="5651500" y="3952875"/>
            <a:ext cx="2797175" cy="257175"/>
          </a:xfrm>
          <a:prstGeom prst="rect">
            <a:avLst/>
          </a:prstGeom>
          <a:noFill/>
          <a:ln>
            <a:noFill/>
          </a:ln>
        </p:spPr>
        <p:txBody>
          <a:bodyPr lIns="0" tIns="0" rIns="12175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行 业 应 用</a:t>
            </a:r>
            <a:endParaRPr kumimoji="1" lang="en-US" altLang="zh-CN" sz="2100" kern="0" dirty="0">
              <a:solidFill>
                <a:srgbClr val="C00000"/>
              </a:solidFill>
              <a:latin typeface="+mn-lt"/>
              <a:ea typeface="+mn-ea"/>
              <a:cs typeface="黑体" panose="02010609060101010101" pitchFamily="2" charset="-122"/>
            </a:endParaRPr>
          </a:p>
        </p:txBody>
      </p:sp>
      <p:sp>
        <p:nvSpPr>
          <p:cNvPr id="330" name="Content Placeholder 3"/>
          <p:cNvSpPr txBox="1"/>
          <p:nvPr/>
        </p:nvSpPr>
        <p:spPr bwMode="auto">
          <a:xfrm>
            <a:off x="5664200" y="1741488"/>
            <a:ext cx="2795588" cy="257175"/>
          </a:xfrm>
          <a:prstGeom prst="rect">
            <a:avLst/>
          </a:prstGeom>
          <a:noFill/>
          <a:ln>
            <a:noFill/>
          </a:ln>
        </p:spPr>
        <p:txBody>
          <a:bodyPr lIns="0" tIns="0" rIns="12175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客 户 价 值 </a:t>
            </a:r>
            <a:endParaRPr kumimoji="1" lang="en-US" altLang="zh-CN" sz="2100" kern="0" dirty="0">
              <a:solidFill>
                <a:srgbClr val="C00000"/>
              </a:solidFill>
              <a:latin typeface="+mn-lt"/>
              <a:ea typeface="+mn-ea"/>
              <a:cs typeface="黑体" panose="02010609060101010101" pitchFamily="2" charset="-122"/>
            </a:endParaRPr>
          </a:p>
        </p:txBody>
      </p:sp>
      <p:sp>
        <p:nvSpPr>
          <p:cNvPr id="27663" name="Content Placeholder 3"/>
          <p:cNvSpPr txBox="1"/>
          <p:nvPr/>
        </p:nvSpPr>
        <p:spPr bwMode="auto">
          <a:xfrm>
            <a:off x="5292725" y="2133600"/>
            <a:ext cx="331152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756" bIns="0">
            <a:spAutoFit/>
          </a:bodyPr>
          <a:lstStyle>
            <a:lvl1pPr marL="287655" indent="-2876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spcAft>
                <a:spcPts val="400"/>
              </a:spcAft>
              <a:buClr>
                <a:srgbClr val="000000"/>
              </a:buClr>
              <a:defRPr/>
            </a:pPr>
            <a:r>
              <a:rPr lang="zh-CN" altLang="en-US" sz="1300" dirty="0" smtClean="0">
                <a:solidFill>
                  <a:srgbClr val="000000"/>
                </a:solidFill>
                <a:latin typeface="+mn-lt"/>
                <a:ea typeface="+mn-ea"/>
                <a:cs typeface="Arial" panose="020B0604020202020204" pitchFamily="34" charset="0"/>
              </a:rPr>
              <a:t>       通过系统运行自动分析可以提前排除因业务系统本身软件的异常，减少系统故障带来的业务损失</a:t>
            </a:r>
            <a:endParaRPr lang="zh-CN" altLang="en-US" sz="1300" dirty="0" smtClean="0">
              <a:solidFill>
                <a:srgbClr val="000000"/>
              </a:solidFill>
              <a:latin typeface="+mn-lt"/>
              <a:ea typeface="+mn-ea"/>
              <a:cs typeface="Arial" panose="020B0604020202020204" pitchFamily="34" charset="0"/>
            </a:endParaRPr>
          </a:p>
        </p:txBody>
      </p:sp>
      <p:sp>
        <p:nvSpPr>
          <p:cNvPr id="27664" name="TextBox 331"/>
          <p:cNvSpPr txBox="1">
            <a:spLocks noChangeArrowheads="1"/>
          </p:cNvSpPr>
          <p:nvPr/>
        </p:nvSpPr>
        <p:spPr bwMode="auto">
          <a:xfrm>
            <a:off x="5400675" y="4162425"/>
            <a:ext cx="341312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46" tIns="60879" rIns="121746" bIns="60879"/>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CC9900"/>
              </a:buClr>
              <a:defRPr/>
            </a:pPr>
            <a:r>
              <a:rPr lang="zh-CN" altLang="en-US" sz="1200" dirty="0" smtClean="0">
                <a:latin typeface="+mn-lt"/>
                <a:ea typeface="+mn-ea"/>
              </a:rPr>
              <a:t>在某公有云运营商中，通过华为的系统运行分析发现其客户某个业务对于系统内存需要持续不断但少量的增加，持续 三个月系统内存需求一直在增加，判断业务软件有内存泄漏情况，运营商通过分析告知其客户，并最终解决最终客户的业务软件问题，帮助客户获得客户满意</a:t>
            </a:r>
            <a:endParaRPr lang="zh-CN" altLang="en-US" sz="1200" dirty="0" smtClean="0">
              <a:latin typeface="+mn-lt"/>
              <a:ea typeface="+mn-ea"/>
            </a:endParaRPr>
          </a:p>
        </p:txBody>
      </p:sp>
      <p:cxnSp>
        <p:nvCxnSpPr>
          <p:cNvPr id="333" name="直接连接符 332"/>
          <p:cNvCxnSpPr/>
          <p:nvPr/>
        </p:nvCxnSpPr>
        <p:spPr bwMode="auto">
          <a:xfrm>
            <a:off x="5003800" y="1412875"/>
            <a:ext cx="0" cy="4800600"/>
          </a:xfrm>
          <a:prstGeom prst="line">
            <a:avLst/>
          </a:prstGeom>
          <a:noFill/>
          <a:ln w="38100">
            <a:solidFill>
              <a:schemeClr val="bg1">
                <a:lumMod val="50000"/>
              </a:schemeClr>
            </a:solidFill>
          </a:ln>
          <a:effectLst/>
        </p:spPr>
      </p:cxnSp>
      <p:grpSp>
        <p:nvGrpSpPr>
          <p:cNvPr id="27666" name="组合 278"/>
          <p:cNvGrpSpPr>
            <a:grpSpLocks noChangeAspect="1"/>
          </p:cNvGrpSpPr>
          <p:nvPr/>
        </p:nvGrpSpPr>
        <p:grpSpPr bwMode="auto">
          <a:xfrm>
            <a:off x="5280025" y="3889375"/>
            <a:ext cx="431800" cy="390525"/>
            <a:chOff x="5279924" y="2955978"/>
            <a:chExt cx="504954" cy="288000"/>
          </a:xfrm>
        </p:grpSpPr>
        <p:sp>
          <p:nvSpPr>
            <p:cNvPr id="335" name="Freeform 45"/>
            <p:cNvSpPr>
              <a:spLocks noChangeAspect="1"/>
            </p:cNvSpPr>
            <p:nvPr/>
          </p:nvSpPr>
          <p:spPr bwMode="auto">
            <a:xfrm>
              <a:off x="5279924" y="2955978"/>
              <a:ext cx="504954" cy="288000"/>
            </a:xfrm>
            <a:custGeom>
              <a:avLst/>
              <a:gdLst/>
              <a:ahLst/>
              <a:cxnLst>
                <a:cxn ang="0">
                  <a:pos x="120" y="754"/>
                </a:cxn>
                <a:cxn ang="0">
                  <a:pos x="805" y="754"/>
                </a:cxn>
                <a:cxn ang="0">
                  <a:pos x="1176" y="753"/>
                </a:cxn>
                <a:cxn ang="0">
                  <a:pos x="1225" y="737"/>
                </a:cxn>
                <a:cxn ang="0">
                  <a:pos x="1267" y="707"/>
                </a:cxn>
                <a:cxn ang="0">
                  <a:pos x="1297" y="667"/>
                </a:cxn>
                <a:cxn ang="0">
                  <a:pos x="1318" y="616"/>
                </a:cxn>
                <a:cxn ang="0">
                  <a:pos x="1323" y="560"/>
                </a:cxn>
                <a:cxn ang="0">
                  <a:pos x="1318" y="525"/>
                </a:cxn>
                <a:cxn ang="0">
                  <a:pos x="1299" y="474"/>
                </a:cxn>
                <a:cxn ang="0">
                  <a:pos x="1269" y="434"/>
                </a:cxn>
                <a:cxn ang="0">
                  <a:pos x="1230" y="402"/>
                </a:cxn>
                <a:cxn ang="0">
                  <a:pos x="1183" y="385"/>
                </a:cxn>
                <a:cxn ang="0">
                  <a:pos x="1149" y="381"/>
                </a:cxn>
                <a:cxn ang="0">
                  <a:pos x="1144" y="375"/>
                </a:cxn>
                <a:cxn ang="0">
                  <a:pos x="1113" y="435"/>
                </a:cxn>
                <a:cxn ang="0">
                  <a:pos x="1073" y="484"/>
                </a:cxn>
                <a:cxn ang="0">
                  <a:pos x="1103" y="397"/>
                </a:cxn>
                <a:cxn ang="0">
                  <a:pos x="1112" y="306"/>
                </a:cxn>
                <a:cxn ang="0">
                  <a:pos x="1105" y="248"/>
                </a:cxn>
                <a:cxn ang="0">
                  <a:pos x="1076" y="167"/>
                </a:cxn>
                <a:cxn ang="0">
                  <a:pos x="1027" y="98"/>
                </a:cxn>
                <a:cxn ang="0">
                  <a:pos x="984" y="59"/>
                </a:cxn>
                <a:cxn ang="0">
                  <a:pos x="896" y="15"/>
                </a:cxn>
                <a:cxn ang="0">
                  <a:pos x="840" y="4"/>
                </a:cxn>
                <a:cxn ang="0">
                  <a:pos x="769" y="2"/>
                </a:cxn>
                <a:cxn ang="0">
                  <a:pos x="724" y="10"/>
                </a:cxn>
                <a:cxn ang="0">
                  <a:pos x="678" y="25"/>
                </a:cxn>
                <a:cxn ang="0">
                  <a:pos x="607" y="73"/>
                </a:cxn>
                <a:cxn ang="0">
                  <a:pos x="550" y="137"/>
                </a:cxn>
                <a:cxn ang="0">
                  <a:pos x="521" y="187"/>
                </a:cxn>
                <a:cxn ang="0">
                  <a:pos x="503" y="243"/>
                </a:cxn>
                <a:cxn ang="0">
                  <a:pos x="489" y="248"/>
                </a:cxn>
                <a:cxn ang="0">
                  <a:pos x="452" y="213"/>
                </a:cxn>
                <a:cxn ang="0">
                  <a:pos x="424" y="194"/>
                </a:cxn>
                <a:cxn ang="0">
                  <a:pos x="376" y="177"/>
                </a:cxn>
                <a:cxn ang="0">
                  <a:pos x="326" y="171"/>
                </a:cxn>
                <a:cxn ang="0">
                  <a:pos x="292" y="174"/>
                </a:cxn>
                <a:cxn ang="0">
                  <a:pos x="241" y="186"/>
                </a:cxn>
                <a:cxn ang="0">
                  <a:pos x="192" y="211"/>
                </a:cxn>
                <a:cxn ang="0">
                  <a:pos x="159" y="236"/>
                </a:cxn>
                <a:cxn ang="0">
                  <a:pos x="118" y="284"/>
                </a:cxn>
                <a:cxn ang="0">
                  <a:pos x="91" y="336"/>
                </a:cxn>
                <a:cxn ang="0">
                  <a:pos x="81" y="380"/>
                </a:cxn>
                <a:cxn ang="0">
                  <a:pos x="84" y="446"/>
                </a:cxn>
                <a:cxn ang="0">
                  <a:pos x="110" y="510"/>
                </a:cxn>
                <a:cxn ang="0">
                  <a:pos x="86" y="513"/>
                </a:cxn>
                <a:cxn ang="0">
                  <a:pos x="56" y="527"/>
                </a:cxn>
                <a:cxn ang="0">
                  <a:pos x="31" y="548"/>
                </a:cxn>
                <a:cxn ang="0">
                  <a:pos x="12" y="577"/>
                </a:cxn>
                <a:cxn ang="0">
                  <a:pos x="2" y="613"/>
                </a:cxn>
                <a:cxn ang="0">
                  <a:pos x="0" y="638"/>
                </a:cxn>
                <a:cxn ang="0">
                  <a:pos x="7" y="673"/>
                </a:cxn>
                <a:cxn ang="0">
                  <a:pos x="22" y="704"/>
                </a:cxn>
                <a:cxn ang="0">
                  <a:pos x="44" y="729"/>
                </a:cxn>
                <a:cxn ang="0">
                  <a:pos x="73" y="746"/>
                </a:cxn>
                <a:cxn ang="0">
                  <a:pos x="105" y="754"/>
                </a:cxn>
              </a:cxnLst>
              <a:rect l="0" t="0" r="r" b="b"/>
              <a:pathLst>
                <a:path w="1323" h="756">
                  <a:moveTo>
                    <a:pt x="115" y="756"/>
                  </a:moveTo>
                  <a:lnTo>
                    <a:pt x="115" y="756"/>
                  </a:lnTo>
                  <a:lnTo>
                    <a:pt x="120" y="754"/>
                  </a:lnTo>
                  <a:lnTo>
                    <a:pt x="618" y="754"/>
                  </a:lnTo>
                  <a:lnTo>
                    <a:pt x="639" y="754"/>
                  </a:lnTo>
                  <a:lnTo>
                    <a:pt x="805" y="754"/>
                  </a:lnTo>
                  <a:lnTo>
                    <a:pt x="1159" y="754"/>
                  </a:lnTo>
                  <a:lnTo>
                    <a:pt x="1159" y="754"/>
                  </a:lnTo>
                  <a:lnTo>
                    <a:pt x="1176" y="753"/>
                  </a:lnTo>
                  <a:lnTo>
                    <a:pt x="1193" y="749"/>
                  </a:lnTo>
                  <a:lnTo>
                    <a:pt x="1210" y="744"/>
                  </a:lnTo>
                  <a:lnTo>
                    <a:pt x="1225" y="737"/>
                  </a:lnTo>
                  <a:lnTo>
                    <a:pt x="1240" y="729"/>
                  </a:lnTo>
                  <a:lnTo>
                    <a:pt x="1253" y="719"/>
                  </a:lnTo>
                  <a:lnTo>
                    <a:pt x="1267" y="707"/>
                  </a:lnTo>
                  <a:lnTo>
                    <a:pt x="1279" y="695"/>
                  </a:lnTo>
                  <a:lnTo>
                    <a:pt x="1289" y="682"/>
                  </a:lnTo>
                  <a:lnTo>
                    <a:pt x="1297" y="667"/>
                  </a:lnTo>
                  <a:lnTo>
                    <a:pt x="1306" y="651"/>
                  </a:lnTo>
                  <a:lnTo>
                    <a:pt x="1312" y="634"/>
                  </a:lnTo>
                  <a:lnTo>
                    <a:pt x="1318" y="616"/>
                  </a:lnTo>
                  <a:lnTo>
                    <a:pt x="1321" y="599"/>
                  </a:lnTo>
                  <a:lnTo>
                    <a:pt x="1323" y="580"/>
                  </a:lnTo>
                  <a:lnTo>
                    <a:pt x="1323" y="560"/>
                  </a:lnTo>
                  <a:lnTo>
                    <a:pt x="1323" y="560"/>
                  </a:lnTo>
                  <a:lnTo>
                    <a:pt x="1321" y="542"/>
                  </a:lnTo>
                  <a:lnTo>
                    <a:pt x="1318" y="525"/>
                  </a:lnTo>
                  <a:lnTo>
                    <a:pt x="1312" y="506"/>
                  </a:lnTo>
                  <a:lnTo>
                    <a:pt x="1307" y="489"/>
                  </a:lnTo>
                  <a:lnTo>
                    <a:pt x="1299" y="474"/>
                  </a:lnTo>
                  <a:lnTo>
                    <a:pt x="1291" y="459"/>
                  </a:lnTo>
                  <a:lnTo>
                    <a:pt x="1280" y="446"/>
                  </a:lnTo>
                  <a:lnTo>
                    <a:pt x="1269" y="434"/>
                  </a:lnTo>
                  <a:lnTo>
                    <a:pt x="1257" y="422"/>
                  </a:lnTo>
                  <a:lnTo>
                    <a:pt x="1243" y="412"/>
                  </a:lnTo>
                  <a:lnTo>
                    <a:pt x="1230" y="402"/>
                  </a:lnTo>
                  <a:lnTo>
                    <a:pt x="1215" y="395"/>
                  </a:lnTo>
                  <a:lnTo>
                    <a:pt x="1199" y="390"/>
                  </a:lnTo>
                  <a:lnTo>
                    <a:pt x="1183" y="385"/>
                  </a:lnTo>
                  <a:lnTo>
                    <a:pt x="1166" y="381"/>
                  </a:lnTo>
                  <a:lnTo>
                    <a:pt x="1149" y="381"/>
                  </a:lnTo>
                  <a:lnTo>
                    <a:pt x="1149" y="381"/>
                  </a:lnTo>
                  <a:lnTo>
                    <a:pt x="1142" y="381"/>
                  </a:lnTo>
                  <a:lnTo>
                    <a:pt x="1142" y="381"/>
                  </a:lnTo>
                  <a:lnTo>
                    <a:pt x="1144" y="375"/>
                  </a:lnTo>
                  <a:lnTo>
                    <a:pt x="1144" y="375"/>
                  </a:lnTo>
                  <a:lnTo>
                    <a:pt x="1130" y="407"/>
                  </a:lnTo>
                  <a:lnTo>
                    <a:pt x="1113" y="435"/>
                  </a:lnTo>
                  <a:lnTo>
                    <a:pt x="1095" y="461"/>
                  </a:lnTo>
                  <a:lnTo>
                    <a:pt x="1073" y="484"/>
                  </a:lnTo>
                  <a:lnTo>
                    <a:pt x="1073" y="484"/>
                  </a:lnTo>
                  <a:lnTo>
                    <a:pt x="1085" y="456"/>
                  </a:lnTo>
                  <a:lnTo>
                    <a:pt x="1097" y="425"/>
                  </a:lnTo>
                  <a:lnTo>
                    <a:pt x="1103" y="397"/>
                  </a:lnTo>
                  <a:lnTo>
                    <a:pt x="1108" y="366"/>
                  </a:lnTo>
                  <a:lnTo>
                    <a:pt x="1112" y="336"/>
                  </a:lnTo>
                  <a:lnTo>
                    <a:pt x="1112" y="306"/>
                  </a:lnTo>
                  <a:lnTo>
                    <a:pt x="1110" y="277"/>
                  </a:lnTo>
                  <a:lnTo>
                    <a:pt x="1105" y="248"/>
                  </a:lnTo>
                  <a:lnTo>
                    <a:pt x="1105" y="248"/>
                  </a:lnTo>
                  <a:lnTo>
                    <a:pt x="1097" y="219"/>
                  </a:lnTo>
                  <a:lnTo>
                    <a:pt x="1088" y="192"/>
                  </a:lnTo>
                  <a:lnTo>
                    <a:pt x="1076" y="167"/>
                  </a:lnTo>
                  <a:lnTo>
                    <a:pt x="1061" y="142"/>
                  </a:lnTo>
                  <a:lnTo>
                    <a:pt x="1046" y="118"/>
                  </a:lnTo>
                  <a:lnTo>
                    <a:pt x="1027" y="98"/>
                  </a:lnTo>
                  <a:lnTo>
                    <a:pt x="1007" y="78"/>
                  </a:lnTo>
                  <a:lnTo>
                    <a:pt x="984" y="59"/>
                  </a:lnTo>
                  <a:lnTo>
                    <a:pt x="984" y="59"/>
                  </a:lnTo>
                  <a:lnTo>
                    <a:pt x="957" y="42"/>
                  </a:lnTo>
                  <a:lnTo>
                    <a:pt x="926" y="27"/>
                  </a:lnTo>
                  <a:lnTo>
                    <a:pt x="896" y="15"/>
                  </a:lnTo>
                  <a:lnTo>
                    <a:pt x="862" y="7"/>
                  </a:lnTo>
                  <a:lnTo>
                    <a:pt x="862" y="7"/>
                  </a:lnTo>
                  <a:lnTo>
                    <a:pt x="840" y="4"/>
                  </a:lnTo>
                  <a:lnTo>
                    <a:pt x="817" y="2"/>
                  </a:lnTo>
                  <a:lnTo>
                    <a:pt x="793" y="0"/>
                  </a:lnTo>
                  <a:lnTo>
                    <a:pt x="769" y="2"/>
                  </a:lnTo>
                  <a:lnTo>
                    <a:pt x="769" y="2"/>
                  </a:lnTo>
                  <a:lnTo>
                    <a:pt x="746" y="5"/>
                  </a:lnTo>
                  <a:lnTo>
                    <a:pt x="724" y="10"/>
                  </a:lnTo>
                  <a:lnTo>
                    <a:pt x="700" y="17"/>
                  </a:lnTo>
                  <a:lnTo>
                    <a:pt x="678" y="25"/>
                  </a:lnTo>
                  <a:lnTo>
                    <a:pt x="678" y="25"/>
                  </a:lnTo>
                  <a:lnTo>
                    <a:pt x="653" y="39"/>
                  </a:lnTo>
                  <a:lnTo>
                    <a:pt x="629" y="56"/>
                  </a:lnTo>
                  <a:lnTo>
                    <a:pt x="607" y="73"/>
                  </a:lnTo>
                  <a:lnTo>
                    <a:pt x="585" y="93"/>
                  </a:lnTo>
                  <a:lnTo>
                    <a:pt x="567" y="113"/>
                  </a:lnTo>
                  <a:lnTo>
                    <a:pt x="550" y="137"/>
                  </a:lnTo>
                  <a:lnTo>
                    <a:pt x="535" y="162"/>
                  </a:lnTo>
                  <a:lnTo>
                    <a:pt x="521" y="187"/>
                  </a:lnTo>
                  <a:lnTo>
                    <a:pt x="521" y="187"/>
                  </a:lnTo>
                  <a:lnTo>
                    <a:pt x="515" y="206"/>
                  </a:lnTo>
                  <a:lnTo>
                    <a:pt x="508" y="225"/>
                  </a:lnTo>
                  <a:lnTo>
                    <a:pt x="503" y="243"/>
                  </a:lnTo>
                  <a:lnTo>
                    <a:pt x="499" y="262"/>
                  </a:lnTo>
                  <a:lnTo>
                    <a:pt x="499" y="262"/>
                  </a:lnTo>
                  <a:lnTo>
                    <a:pt x="489" y="248"/>
                  </a:lnTo>
                  <a:lnTo>
                    <a:pt x="478" y="235"/>
                  </a:lnTo>
                  <a:lnTo>
                    <a:pt x="466" y="223"/>
                  </a:lnTo>
                  <a:lnTo>
                    <a:pt x="452" y="213"/>
                  </a:lnTo>
                  <a:lnTo>
                    <a:pt x="452" y="213"/>
                  </a:lnTo>
                  <a:lnTo>
                    <a:pt x="439" y="203"/>
                  </a:lnTo>
                  <a:lnTo>
                    <a:pt x="424" y="194"/>
                  </a:lnTo>
                  <a:lnTo>
                    <a:pt x="408" y="187"/>
                  </a:lnTo>
                  <a:lnTo>
                    <a:pt x="393" y="182"/>
                  </a:lnTo>
                  <a:lnTo>
                    <a:pt x="376" y="177"/>
                  </a:lnTo>
                  <a:lnTo>
                    <a:pt x="359" y="174"/>
                  </a:lnTo>
                  <a:lnTo>
                    <a:pt x="343" y="172"/>
                  </a:lnTo>
                  <a:lnTo>
                    <a:pt x="326" y="171"/>
                  </a:lnTo>
                  <a:lnTo>
                    <a:pt x="326" y="171"/>
                  </a:lnTo>
                  <a:lnTo>
                    <a:pt x="309" y="172"/>
                  </a:lnTo>
                  <a:lnTo>
                    <a:pt x="292" y="174"/>
                  </a:lnTo>
                  <a:lnTo>
                    <a:pt x="275" y="177"/>
                  </a:lnTo>
                  <a:lnTo>
                    <a:pt x="258" y="181"/>
                  </a:lnTo>
                  <a:lnTo>
                    <a:pt x="241" y="186"/>
                  </a:lnTo>
                  <a:lnTo>
                    <a:pt x="224" y="192"/>
                  </a:lnTo>
                  <a:lnTo>
                    <a:pt x="209" y="201"/>
                  </a:lnTo>
                  <a:lnTo>
                    <a:pt x="192" y="211"/>
                  </a:lnTo>
                  <a:lnTo>
                    <a:pt x="192" y="211"/>
                  </a:lnTo>
                  <a:lnTo>
                    <a:pt x="176" y="223"/>
                  </a:lnTo>
                  <a:lnTo>
                    <a:pt x="159" y="236"/>
                  </a:lnTo>
                  <a:lnTo>
                    <a:pt x="144" y="252"/>
                  </a:lnTo>
                  <a:lnTo>
                    <a:pt x="130" y="267"/>
                  </a:lnTo>
                  <a:lnTo>
                    <a:pt x="118" y="284"/>
                  </a:lnTo>
                  <a:lnTo>
                    <a:pt x="108" y="300"/>
                  </a:lnTo>
                  <a:lnTo>
                    <a:pt x="100" y="317"/>
                  </a:lnTo>
                  <a:lnTo>
                    <a:pt x="91" y="336"/>
                  </a:lnTo>
                  <a:lnTo>
                    <a:pt x="91" y="336"/>
                  </a:lnTo>
                  <a:lnTo>
                    <a:pt x="86" y="358"/>
                  </a:lnTo>
                  <a:lnTo>
                    <a:pt x="81" y="380"/>
                  </a:lnTo>
                  <a:lnTo>
                    <a:pt x="79" y="402"/>
                  </a:lnTo>
                  <a:lnTo>
                    <a:pt x="81" y="424"/>
                  </a:lnTo>
                  <a:lnTo>
                    <a:pt x="84" y="446"/>
                  </a:lnTo>
                  <a:lnTo>
                    <a:pt x="90" y="467"/>
                  </a:lnTo>
                  <a:lnTo>
                    <a:pt x="98" y="489"/>
                  </a:lnTo>
                  <a:lnTo>
                    <a:pt x="110" y="510"/>
                  </a:lnTo>
                  <a:lnTo>
                    <a:pt x="110" y="510"/>
                  </a:lnTo>
                  <a:lnTo>
                    <a:pt x="98" y="510"/>
                  </a:lnTo>
                  <a:lnTo>
                    <a:pt x="86" y="513"/>
                  </a:lnTo>
                  <a:lnTo>
                    <a:pt x="76" y="516"/>
                  </a:lnTo>
                  <a:lnTo>
                    <a:pt x="66" y="520"/>
                  </a:lnTo>
                  <a:lnTo>
                    <a:pt x="56" y="527"/>
                  </a:lnTo>
                  <a:lnTo>
                    <a:pt x="46" y="533"/>
                  </a:lnTo>
                  <a:lnTo>
                    <a:pt x="37" y="540"/>
                  </a:lnTo>
                  <a:lnTo>
                    <a:pt x="31" y="548"/>
                  </a:lnTo>
                  <a:lnTo>
                    <a:pt x="24" y="557"/>
                  </a:lnTo>
                  <a:lnTo>
                    <a:pt x="17" y="567"/>
                  </a:lnTo>
                  <a:lnTo>
                    <a:pt x="12" y="577"/>
                  </a:lnTo>
                  <a:lnTo>
                    <a:pt x="7" y="589"/>
                  </a:lnTo>
                  <a:lnTo>
                    <a:pt x="4" y="601"/>
                  </a:lnTo>
                  <a:lnTo>
                    <a:pt x="2" y="613"/>
                  </a:lnTo>
                  <a:lnTo>
                    <a:pt x="0" y="624"/>
                  </a:lnTo>
                  <a:lnTo>
                    <a:pt x="0" y="638"/>
                  </a:lnTo>
                  <a:lnTo>
                    <a:pt x="0" y="638"/>
                  </a:lnTo>
                  <a:lnTo>
                    <a:pt x="2" y="650"/>
                  </a:lnTo>
                  <a:lnTo>
                    <a:pt x="4" y="661"/>
                  </a:lnTo>
                  <a:lnTo>
                    <a:pt x="7" y="673"/>
                  </a:lnTo>
                  <a:lnTo>
                    <a:pt x="12" y="683"/>
                  </a:lnTo>
                  <a:lnTo>
                    <a:pt x="17" y="694"/>
                  </a:lnTo>
                  <a:lnTo>
                    <a:pt x="22" y="704"/>
                  </a:lnTo>
                  <a:lnTo>
                    <a:pt x="29" y="712"/>
                  </a:lnTo>
                  <a:lnTo>
                    <a:pt x="36" y="721"/>
                  </a:lnTo>
                  <a:lnTo>
                    <a:pt x="44" y="729"/>
                  </a:lnTo>
                  <a:lnTo>
                    <a:pt x="52" y="736"/>
                  </a:lnTo>
                  <a:lnTo>
                    <a:pt x="63" y="741"/>
                  </a:lnTo>
                  <a:lnTo>
                    <a:pt x="73" y="746"/>
                  </a:lnTo>
                  <a:lnTo>
                    <a:pt x="83" y="749"/>
                  </a:lnTo>
                  <a:lnTo>
                    <a:pt x="93" y="753"/>
                  </a:lnTo>
                  <a:lnTo>
                    <a:pt x="105" y="754"/>
                  </a:lnTo>
                  <a:lnTo>
                    <a:pt x="115" y="756"/>
                  </a:lnTo>
                  <a:lnTo>
                    <a:pt x="115" y="756"/>
                  </a:lnTo>
                  <a:close/>
                </a:path>
              </a:pathLst>
            </a:custGeom>
            <a:solidFill>
              <a:schemeClr val="bg1">
                <a:lumMod val="50000"/>
              </a:schemeClr>
            </a:solidFill>
            <a:ln w="9525">
              <a:noFill/>
              <a:round/>
            </a:ln>
          </p:spPr>
          <p:txBody>
            <a:bodyPr/>
            <a:lstStyle/>
            <a:p>
              <a:pPr eaLnBrk="1" fontAlgn="t" hangingPunct="1">
                <a:defRPr/>
              </a:pPr>
              <a:endParaRPr lang="zh-CN" altLang="en-US">
                <a:latin typeface="+mn-lt"/>
                <a:ea typeface="+mn-ea"/>
              </a:endParaRPr>
            </a:p>
          </p:txBody>
        </p:sp>
        <p:grpSp>
          <p:nvGrpSpPr>
            <p:cNvPr id="14" name="组合 296"/>
            <p:cNvGrpSpPr>
              <a:grpSpLocks noChangeAspect="1"/>
            </p:cNvGrpSpPr>
            <p:nvPr/>
          </p:nvGrpSpPr>
          <p:grpSpPr>
            <a:xfrm>
              <a:off x="5518264" y="3055486"/>
              <a:ext cx="178586" cy="180000"/>
              <a:chOff x="12379325" y="6088063"/>
              <a:chExt cx="601663" cy="606425"/>
            </a:xfrm>
            <a:solidFill>
              <a:schemeClr val="bg1">
                <a:lumMod val="95000"/>
              </a:schemeClr>
            </a:solidFill>
          </p:grpSpPr>
          <p:sp>
            <p:nvSpPr>
              <p:cNvPr id="337"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338"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339" name="Line 723"/>
              <p:cNvSpPr>
                <a:spLocks noChangeShapeType="1"/>
              </p:cNvSpPr>
              <p:nvPr/>
            </p:nvSpPr>
            <p:spPr bwMode="auto">
              <a:xfrm>
                <a:off x="12644438" y="6370638"/>
                <a:ext cx="1588" cy="1588"/>
              </a:xfrm>
              <a:prstGeom prst="line">
                <a:avLst/>
              </a:prstGeom>
              <a:grpFill/>
              <a:ln w="9525">
                <a:noFill/>
                <a:round/>
              </a:ln>
            </p:spPr>
            <p:txBody>
              <a:bodyPr/>
              <a:lstStyle/>
              <a:p>
                <a:pPr eaLnBrk="1" fontAlgn="t" hangingPunct="1">
                  <a:defRPr/>
                </a:pPr>
                <a:endParaRPr lang="zh-CN" altLang="en-US">
                  <a:latin typeface="+mn-lt"/>
                  <a:ea typeface="+mn-ea"/>
                </a:endParaRPr>
              </a:p>
            </p:txBody>
          </p:sp>
          <p:sp>
            <p:nvSpPr>
              <p:cNvPr id="340"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a:lstStyle/>
              <a:p>
                <a:pPr eaLnBrk="1" fontAlgn="t" hangingPunct="1">
                  <a:defRPr/>
                </a:pPr>
                <a:endParaRPr lang="zh-CN" altLang="en-US">
                  <a:latin typeface="+mn-lt"/>
                  <a:ea typeface="+mn-ea"/>
                </a:endParaRPr>
              </a:p>
            </p:txBody>
          </p:sp>
          <p:sp>
            <p:nvSpPr>
              <p:cNvPr id="341"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a:lstStyle/>
              <a:p>
                <a:pPr eaLnBrk="1" fontAlgn="t" hangingPunct="1">
                  <a:defRPr/>
                </a:pPr>
                <a:endParaRPr lang="zh-CN" altLang="en-US">
                  <a:latin typeface="+mn-lt"/>
                  <a:ea typeface="+mn-ea"/>
                </a:endParaRPr>
              </a:p>
            </p:txBody>
          </p:sp>
          <p:sp>
            <p:nvSpPr>
              <p:cNvPr id="342"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343"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344"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345"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a:lstStyle/>
              <a:p>
                <a:pPr eaLnBrk="1" fontAlgn="t" hangingPunct="1">
                  <a:defRPr/>
                </a:pPr>
                <a:endParaRPr lang="zh-CN" altLang="en-US">
                  <a:latin typeface="+mn-lt"/>
                  <a:ea typeface="+mn-ea"/>
                </a:endParaRPr>
              </a:p>
            </p:txBody>
          </p:sp>
        </p:grpSp>
      </p:grpSp>
      <p:grpSp>
        <p:nvGrpSpPr>
          <p:cNvPr id="27667" name="组合 273"/>
          <p:cNvGrpSpPr>
            <a:grpSpLocks noChangeAspect="1"/>
          </p:cNvGrpSpPr>
          <p:nvPr/>
        </p:nvGrpSpPr>
        <p:grpSpPr bwMode="auto">
          <a:xfrm>
            <a:off x="5364163" y="1633538"/>
            <a:ext cx="238125" cy="479425"/>
            <a:chOff x="5364088" y="1059582"/>
            <a:chExt cx="288032" cy="436628"/>
          </a:xfrm>
        </p:grpSpPr>
        <p:grpSp>
          <p:nvGrpSpPr>
            <p:cNvPr id="16" name="组合 39"/>
            <p:cNvGrpSpPr>
              <a:grpSpLocks noChangeAspect="1"/>
            </p:cNvGrpSpPr>
            <p:nvPr/>
          </p:nvGrpSpPr>
          <p:grpSpPr>
            <a:xfrm>
              <a:off x="5364088" y="1059582"/>
              <a:ext cx="288032" cy="436628"/>
              <a:chOff x="4059238" y="2417763"/>
              <a:chExt cx="898525" cy="1362075"/>
            </a:xfrm>
            <a:solidFill>
              <a:schemeClr val="tx1">
                <a:lumMod val="50000"/>
                <a:lumOff val="50000"/>
              </a:schemeClr>
            </a:solidFill>
          </p:grpSpPr>
          <p:sp>
            <p:nvSpPr>
              <p:cNvPr id="349" name="Freeform 31"/>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350" name="Freeform 32"/>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27682" name="Freeform 31"/>
            <p:cNvSpPr/>
            <p:nvPr/>
          </p:nvSpPr>
          <p:spPr bwMode="auto">
            <a:xfrm>
              <a:off x="5483141" y="1322715"/>
              <a:ext cx="53766" cy="89639"/>
            </a:xfrm>
            <a:custGeom>
              <a:avLst/>
              <a:gdLst>
                <a:gd name="T0" fmla="*/ 536343 w 5460"/>
                <a:gd name="T1" fmla="*/ 1278328 h 6163"/>
                <a:gd name="T2" fmla="*/ 374454 w 5460"/>
                <a:gd name="T3" fmla="*/ 818888 h 6163"/>
                <a:gd name="T4" fmla="*/ 365028 w 5460"/>
                <a:gd name="T5" fmla="*/ 786325 h 6163"/>
                <a:gd name="T6" fmla="*/ 365028 w 5460"/>
                <a:gd name="T7" fmla="*/ 753344 h 6163"/>
                <a:gd name="T8" fmla="*/ 370628 w 5460"/>
                <a:gd name="T9" fmla="*/ 714141 h 6163"/>
                <a:gd name="T10" fmla="*/ 378775 w 5460"/>
                <a:gd name="T11" fmla="*/ 688218 h 6163"/>
                <a:gd name="T12" fmla="*/ 482803 w 5460"/>
                <a:gd name="T13" fmla="*/ 458605 h 6163"/>
                <a:gd name="T14" fmla="*/ 491554 w 5460"/>
                <a:gd name="T15" fmla="*/ 426042 h 6163"/>
                <a:gd name="T16" fmla="*/ 496064 w 5460"/>
                <a:gd name="T17" fmla="*/ 393479 h 6163"/>
                <a:gd name="T18" fmla="*/ 487521 w 5460"/>
                <a:gd name="T19" fmla="*/ 360282 h 6163"/>
                <a:gd name="T20" fmla="*/ 478095 w 5460"/>
                <a:gd name="T21" fmla="*/ 334776 h 6163"/>
                <a:gd name="T22" fmla="*/ 270625 w 5460"/>
                <a:gd name="T23" fmla="*/ 0 h 6163"/>
                <a:gd name="T24" fmla="*/ 266105 w 5460"/>
                <a:gd name="T25" fmla="*/ 0 h 6163"/>
                <a:gd name="T26" fmla="*/ 59140 w 5460"/>
                <a:gd name="T27" fmla="*/ 334776 h 6163"/>
                <a:gd name="T28" fmla="*/ 45581 w 5460"/>
                <a:gd name="T29" fmla="*/ 360282 h 6163"/>
                <a:gd name="T30" fmla="*/ 40467 w 5460"/>
                <a:gd name="T31" fmla="*/ 393479 h 6163"/>
                <a:gd name="T32" fmla="*/ 45581 w 5460"/>
                <a:gd name="T33" fmla="*/ 426042 h 6163"/>
                <a:gd name="T34" fmla="*/ 54620 w 5460"/>
                <a:gd name="T35" fmla="*/ 458605 h 6163"/>
                <a:gd name="T36" fmla="*/ 153534 w 5460"/>
                <a:gd name="T37" fmla="*/ 688218 h 6163"/>
                <a:gd name="T38" fmla="*/ 166795 w 5460"/>
                <a:gd name="T39" fmla="*/ 714141 h 6163"/>
                <a:gd name="T40" fmla="*/ 171315 w 5460"/>
                <a:gd name="T41" fmla="*/ 753344 h 6163"/>
                <a:gd name="T42" fmla="*/ 166795 w 5460"/>
                <a:gd name="T43" fmla="*/ 786325 h 6163"/>
                <a:gd name="T44" fmla="*/ 162474 w 5460"/>
                <a:gd name="T45" fmla="*/ 818888 h 6163"/>
                <a:gd name="T46" fmla="*/ 0 w 5460"/>
                <a:gd name="T47" fmla="*/ 1278328 h 6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60" h="6163">
                  <a:moveTo>
                    <a:pt x="5460" y="6163"/>
                  </a:moveTo>
                  <a:lnTo>
                    <a:pt x="3812" y="3948"/>
                  </a:lnTo>
                  <a:cubicBezTo>
                    <a:pt x="3779" y="3896"/>
                    <a:pt x="3749" y="3843"/>
                    <a:pt x="3716" y="3791"/>
                  </a:cubicBezTo>
                  <a:lnTo>
                    <a:pt x="3716" y="3632"/>
                  </a:lnTo>
                  <a:cubicBezTo>
                    <a:pt x="3734" y="3569"/>
                    <a:pt x="3755" y="3507"/>
                    <a:pt x="3773" y="3443"/>
                  </a:cubicBezTo>
                  <a:cubicBezTo>
                    <a:pt x="3801" y="3401"/>
                    <a:pt x="3827" y="3360"/>
                    <a:pt x="3856" y="3318"/>
                  </a:cubicBezTo>
                  <a:lnTo>
                    <a:pt x="4915" y="2211"/>
                  </a:lnTo>
                  <a:cubicBezTo>
                    <a:pt x="4943" y="2158"/>
                    <a:pt x="4976" y="2107"/>
                    <a:pt x="5004" y="2054"/>
                  </a:cubicBezTo>
                  <a:cubicBezTo>
                    <a:pt x="5020" y="2002"/>
                    <a:pt x="5037" y="1949"/>
                    <a:pt x="5050" y="1897"/>
                  </a:cubicBezTo>
                  <a:cubicBezTo>
                    <a:pt x="5022" y="1843"/>
                    <a:pt x="4993" y="1790"/>
                    <a:pt x="4963" y="1737"/>
                  </a:cubicBezTo>
                  <a:cubicBezTo>
                    <a:pt x="4932" y="1696"/>
                    <a:pt x="4900" y="1654"/>
                    <a:pt x="4867" y="1614"/>
                  </a:cubicBezTo>
                  <a:lnTo>
                    <a:pt x="2755" y="0"/>
                  </a:lnTo>
                  <a:lnTo>
                    <a:pt x="2709" y="0"/>
                  </a:lnTo>
                  <a:lnTo>
                    <a:pt x="602" y="1614"/>
                  </a:lnTo>
                  <a:cubicBezTo>
                    <a:pt x="556" y="1654"/>
                    <a:pt x="512" y="1696"/>
                    <a:pt x="464" y="1737"/>
                  </a:cubicBezTo>
                  <a:cubicBezTo>
                    <a:pt x="447" y="1790"/>
                    <a:pt x="429" y="1843"/>
                    <a:pt x="412" y="1897"/>
                  </a:cubicBezTo>
                  <a:cubicBezTo>
                    <a:pt x="429" y="1949"/>
                    <a:pt x="447" y="2002"/>
                    <a:pt x="464" y="2054"/>
                  </a:cubicBezTo>
                  <a:cubicBezTo>
                    <a:pt x="495" y="2106"/>
                    <a:pt x="525" y="2159"/>
                    <a:pt x="556" y="2211"/>
                  </a:cubicBezTo>
                  <a:lnTo>
                    <a:pt x="1563" y="3318"/>
                  </a:lnTo>
                  <a:cubicBezTo>
                    <a:pt x="1606" y="3360"/>
                    <a:pt x="1654" y="3401"/>
                    <a:pt x="1698" y="3443"/>
                  </a:cubicBezTo>
                  <a:cubicBezTo>
                    <a:pt x="1711" y="3507"/>
                    <a:pt x="1728" y="3569"/>
                    <a:pt x="1744" y="3632"/>
                  </a:cubicBezTo>
                  <a:cubicBezTo>
                    <a:pt x="1728" y="3684"/>
                    <a:pt x="1711" y="3738"/>
                    <a:pt x="1698" y="3791"/>
                  </a:cubicBezTo>
                  <a:cubicBezTo>
                    <a:pt x="1683" y="3843"/>
                    <a:pt x="1670" y="3896"/>
                    <a:pt x="1654" y="3948"/>
                  </a:cubicBezTo>
                  <a:lnTo>
                    <a:pt x="0" y="6163"/>
                  </a:lnTo>
                </a:path>
              </a:pathLst>
            </a:custGeom>
            <a:solidFill>
              <a:srgbClr val="0099C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cxnSp>
        <p:nvCxnSpPr>
          <p:cNvPr id="351" name="直接连接符 350"/>
          <p:cNvCxnSpPr/>
          <p:nvPr/>
        </p:nvCxnSpPr>
        <p:spPr bwMode="auto">
          <a:xfrm flipV="1">
            <a:off x="5148263" y="3213100"/>
            <a:ext cx="3816350"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2" name="直接连接符 351"/>
          <p:cNvCxnSpPr/>
          <p:nvPr/>
        </p:nvCxnSpPr>
        <p:spPr bwMode="auto">
          <a:xfrm flipV="1">
            <a:off x="371475" y="4522788"/>
            <a:ext cx="4608513"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3" name="直接连接符 352"/>
          <p:cNvCxnSpPr/>
          <p:nvPr/>
        </p:nvCxnSpPr>
        <p:spPr bwMode="auto">
          <a:xfrm>
            <a:off x="2660650" y="2432050"/>
            <a:ext cx="0" cy="3168650"/>
          </a:xfrm>
          <a:prstGeom prst="line">
            <a:avLst/>
          </a:prstGeom>
          <a:noFill/>
          <a:ln w="6350" cap="flat" cmpd="sng" algn="ctr">
            <a:solidFill>
              <a:schemeClr val="bg1">
                <a:lumMod val="50000"/>
              </a:schemeClr>
            </a:solidFill>
            <a:prstDash val="sysDash"/>
            <a:round/>
            <a:headEnd type="none" w="med" len="med"/>
            <a:tailEnd type="none" w="med" len="med"/>
          </a:ln>
          <a:effectLst/>
        </p:spPr>
      </p:cxnSp>
      <p:grpSp>
        <p:nvGrpSpPr>
          <p:cNvPr id="17" name="组合 361"/>
          <p:cNvGrpSpPr/>
          <p:nvPr/>
        </p:nvGrpSpPr>
        <p:grpSpPr>
          <a:xfrm>
            <a:off x="251521" y="1508789"/>
            <a:ext cx="576064" cy="768085"/>
            <a:chOff x="14347825" y="2066925"/>
            <a:chExt cx="336550" cy="336550"/>
          </a:xfrm>
          <a:solidFill>
            <a:schemeClr val="tx1">
              <a:lumMod val="50000"/>
              <a:lumOff val="50000"/>
            </a:schemeClr>
          </a:solidFill>
        </p:grpSpPr>
        <p:sp>
          <p:nvSpPr>
            <p:cNvPr id="355" name="Freeform 78"/>
            <p:cNvSpPr/>
            <p:nvPr/>
          </p:nvSpPr>
          <p:spPr bwMode="auto">
            <a:xfrm>
              <a:off x="14347825" y="2066925"/>
              <a:ext cx="336550" cy="336550"/>
            </a:xfrm>
            <a:custGeom>
              <a:avLst/>
              <a:gdLst/>
              <a:ahLst/>
              <a:cxnLst>
                <a:cxn ang="0">
                  <a:pos x="0" y="106"/>
                </a:cxn>
                <a:cxn ang="0">
                  <a:pos x="8" y="66"/>
                </a:cxn>
                <a:cxn ang="0">
                  <a:pos x="32" y="32"/>
                </a:cxn>
                <a:cxn ang="0">
                  <a:pos x="66" y="8"/>
                </a:cxn>
                <a:cxn ang="0">
                  <a:pos x="106" y="0"/>
                </a:cxn>
                <a:cxn ang="0">
                  <a:pos x="106" y="14"/>
                </a:cxn>
                <a:cxn ang="0">
                  <a:pos x="88" y="16"/>
                </a:cxn>
                <a:cxn ang="0">
                  <a:pos x="54" y="30"/>
                </a:cxn>
                <a:cxn ang="0">
                  <a:pos x="30" y="54"/>
                </a:cxn>
                <a:cxn ang="0">
                  <a:pos x="16" y="88"/>
                </a:cxn>
                <a:cxn ang="0">
                  <a:pos x="14" y="106"/>
                </a:cxn>
                <a:cxn ang="0">
                  <a:pos x="20" y="142"/>
                </a:cxn>
                <a:cxn ang="0">
                  <a:pos x="40" y="172"/>
                </a:cxn>
                <a:cxn ang="0">
                  <a:pos x="70" y="192"/>
                </a:cxn>
                <a:cxn ang="0">
                  <a:pos x="106" y="198"/>
                </a:cxn>
                <a:cxn ang="0">
                  <a:pos x="124" y="198"/>
                </a:cxn>
                <a:cxn ang="0">
                  <a:pos x="158" y="184"/>
                </a:cxn>
                <a:cxn ang="0">
                  <a:pos x="182" y="158"/>
                </a:cxn>
                <a:cxn ang="0">
                  <a:pos x="196" y="124"/>
                </a:cxn>
                <a:cxn ang="0">
                  <a:pos x="198" y="106"/>
                </a:cxn>
                <a:cxn ang="0">
                  <a:pos x="192" y="70"/>
                </a:cxn>
                <a:cxn ang="0">
                  <a:pos x="172" y="40"/>
                </a:cxn>
                <a:cxn ang="0">
                  <a:pos x="142" y="22"/>
                </a:cxn>
                <a:cxn ang="0">
                  <a:pos x="106" y="14"/>
                </a:cxn>
                <a:cxn ang="0">
                  <a:pos x="106" y="0"/>
                </a:cxn>
                <a:cxn ang="0">
                  <a:pos x="128" y="2"/>
                </a:cxn>
                <a:cxn ang="0">
                  <a:pos x="166" y="18"/>
                </a:cxn>
                <a:cxn ang="0">
                  <a:pos x="194" y="48"/>
                </a:cxn>
                <a:cxn ang="0">
                  <a:pos x="210" y="86"/>
                </a:cxn>
                <a:cxn ang="0">
                  <a:pos x="212" y="106"/>
                </a:cxn>
                <a:cxn ang="0">
                  <a:pos x="204" y="148"/>
                </a:cxn>
                <a:cxn ang="0">
                  <a:pos x="180" y="182"/>
                </a:cxn>
                <a:cxn ang="0">
                  <a:pos x="148" y="204"/>
                </a:cxn>
                <a:cxn ang="0">
                  <a:pos x="106" y="212"/>
                </a:cxn>
                <a:cxn ang="0">
                  <a:pos x="84" y="210"/>
                </a:cxn>
                <a:cxn ang="0">
                  <a:pos x="48" y="194"/>
                </a:cxn>
                <a:cxn ang="0">
                  <a:pos x="18" y="166"/>
                </a:cxn>
                <a:cxn ang="0">
                  <a:pos x="2" y="128"/>
                </a:cxn>
                <a:cxn ang="0">
                  <a:pos x="0" y="106"/>
                </a:cxn>
              </a:cxnLst>
              <a:rect l="0" t="0" r="r" b="b"/>
              <a:pathLst>
                <a:path w="212" h="212">
                  <a:moveTo>
                    <a:pt x="0" y="106"/>
                  </a:moveTo>
                  <a:lnTo>
                    <a:pt x="0" y="106"/>
                  </a:lnTo>
                  <a:lnTo>
                    <a:pt x="2" y="86"/>
                  </a:lnTo>
                  <a:lnTo>
                    <a:pt x="8" y="66"/>
                  </a:lnTo>
                  <a:lnTo>
                    <a:pt x="18" y="48"/>
                  </a:lnTo>
                  <a:lnTo>
                    <a:pt x="32" y="32"/>
                  </a:lnTo>
                  <a:lnTo>
                    <a:pt x="48" y="18"/>
                  </a:lnTo>
                  <a:lnTo>
                    <a:pt x="66" y="8"/>
                  </a:lnTo>
                  <a:lnTo>
                    <a:pt x="84" y="2"/>
                  </a:lnTo>
                  <a:lnTo>
                    <a:pt x="106" y="0"/>
                  </a:lnTo>
                  <a:lnTo>
                    <a:pt x="106" y="8"/>
                  </a:lnTo>
                  <a:lnTo>
                    <a:pt x="106" y="14"/>
                  </a:lnTo>
                  <a:lnTo>
                    <a:pt x="106" y="14"/>
                  </a:lnTo>
                  <a:lnTo>
                    <a:pt x="88" y="16"/>
                  </a:lnTo>
                  <a:lnTo>
                    <a:pt x="70" y="22"/>
                  </a:lnTo>
                  <a:lnTo>
                    <a:pt x="54" y="30"/>
                  </a:lnTo>
                  <a:lnTo>
                    <a:pt x="40" y="40"/>
                  </a:lnTo>
                  <a:lnTo>
                    <a:pt x="30" y="54"/>
                  </a:lnTo>
                  <a:lnTo>
                    <a:pt x="20" y="70"/>
                  </a:lnTo>
                  <a:lnTo>
                    <a:pt x="16" y="88"/>
                  </a:lnTo>
                  <a:lnTo>
                    <a:pt x="14" y="106"/>
                  </a:lnTo>
                  <a:lnTo>
                    <a:pt x="14" y="106"/>
                  </a:lnTo>
                  <a:lnTo>
                    <a:pt x="16" y="124"/>
                  </a:lnTo>
                  <a:lnTo>
                    <a:pt x="20" y="142"/>
                  </a:lnTo>
                  <a:lnTo>
                    <a:pt x="30" y="158"/>
                  </a:lnTo>
                  <a:lnTo>
                    <a:pt x="40" y="172"/>
                  </a:lnTo>
                  <a:lnTo>
                    <a:pt x="54" y="184"/>
                  </a:lnTo>
                  <a:lnTo>
                    <a:pt x="70" y="192"/>
                  </a:lnTo>
                  <a:lnTo>
                    <a:pt x="88" y="198"/>
                  </a:lnTo>
                  <a:lnTo>
                    <a:pt x="106" y="198"/>
                  </a:lnTo>
                  <a:lnTo>
                    <a:pt x="106" y="198"/>
                  </a:lnTo>
                  <a:lnTo>
                    <a:pt x="124" y="198"/>
                  </a:lnTo>
                  <a:lnTo>
                    <a:pt x="142" y="192"/>
                  </a:lnTo>
                  <a:lnTo>
                    <a:pt x="158" y="184"/>
                  </a:lnTo>
                  <a:lnTo>
                    <a:pt x="172" y="172"/>
                  </a:lnTo>
                  <a:lnTo>
                    <a:pt x="182" y="158"/>
                  </a:lnTo>
                  <a:lnTo>
                    <a:pt x="192" y="142"/>
                  </a:lnTo>
                  <a:lnTo>
                    <a:pt x="196" y="124"/>
                  </a:lnTo>
                  <a:lnTo>
                    <a:pt x="198" y="106"/>
                  </a:lnTo>
                  <a:lnTo>
                    <a:pt x="198" y="106"/>
                  </a:lnTo>
                  <a:lnTo>
                    <a:pt x="196" y="88"/>
                  </a:lnTo>
                  <a:lnTo>
                    <a:pt x="192" y="70"/>
                  </a:lnTo>
                  <a:lnTo>
                    <a:pt x="182" y="54"/>
                  </a:lnTo>
                  <a:lnTo>
                    <a:pt x="172" y="40"/>
                  </a:lnTo>
                  <a:lnTo>
                    <a:pt x="158" y="30"/>
                  </a:lnTo>
                  <a:lnTo>
                    <a:pt x="142" y="22"/>
                  </a:lnTo>
                  <a:lnTo>
                    <a:pt x="124" y="16"/>
                  </a:lnTo>
                  <a:lnTo>
                    <a:pt x="106" y="14"/>
                  </a:lnTo>
                  <a:lnTo>
                    <a:pt x="106" y="8"/>
                  </a:lnTo>
                  <a:lnTo>
                    <a:pt x="106" y="0"/>
                  </a:lnTo>
                  <a:lnTo>
                    <a:pt x="106" y="0"/>
                  </a:lnTo>
                  <a:lnTo>
                    <a:pt x="128" y="2"/>
                  </a:lnTo>
                  <a:lnTo>
                    <a:pt x="148" y="8"/>
                  </a:lnTo>
                  <a:lnTo>
                    <a:pt x="166" y="18"/>
                  </a:lnTo>
                  <a:lnTo>
                    <a:pt x="180" y="32"/>
                  </a:lnTo>
                  <a:lnTo>
                    <a:pt x="194" y="48"/>
                  </a:lnTo>
                  <a:lnTo>
                    <a:pt x="204" y="66"/>
                  </a:lnTo>
                  <a:lnTo>
                    <a:pt x="210" y="86"/>
                  </a:lnTo>
                  <a:lnTo>
                    <a:pt x="212" y="106"/>
                  </a:lnTo>
                  <a:lnTo>
                    <a:pt x="212" y="106"/>
                  </a:lnTo>
                  <a:lnTo>
                    <a:pt x="210" y="128"/>
                  </a:lnTo>
                  <a:lnTo>
                    <a:pt x="204" y="148"/>
                  </a:lnTo>
                  <a:lnTo>
                    <a:pt x="194" y="166"/>
                  </a:lnTo>
                  <a:lnTo>
                    <a:pt x="180" y="182"/>
                  </a:lnTo>
                  <a:lnTo>
                    <a:pt x="166" y="194"/>
                  </a:lnTo>
                  <a:lnTo>
                    <a:pt x="148" y="204"/>
                  </a:lnTo>
                  <a:lnTo>
                    <a:pt x="128" y="210"/>
                  </a:lnTo>
                  <a:lnTo>
                    <a:pt x="106" y="212"/>
                  </a:lnTo>
                  <a:lnTo>
                    <a:pt x="106" y="212"/>
                  </a:lnTo>
                  <a:lnTo>
                    <a:pt x="84" y="210"/>
                  </a:lnTo>
                  <a:lnTo>
                    <a:pt x="66" y="204"/>
                  </a:lnTo>
                  <a:lnTo>
                    <a:pt x="48" y="194"/>
                  </a:lnTo>
                  <a:lnTo>
                    <a:pt x="32" y="182"/>
                  </a:lnTo>
                  <a:lnTo>
                    <a:pt x="18" y="166"/>
                  </a:lnTo>
                  <a:lnTo>
                    <a:pt x="8" y="148"/>
                  </a:lnTo>
                  <a:lnTo>
                    <a:pt x="2" y="128"/>
                  </a:lnTo>
                  <a:lnTo>
                    <a:pt x="0" y="106"/>
                  </a:lnTo>
                  <a:lnTo>
                    <a:pt x="0" y="106"/>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356" name="Freeform 79"/>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357" name="Freeform 80"/>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grpSp>
      <p:grpSp>
        <p:nvGrpSpPr>
          <p:cNvPr id="27672" name="组合 287"/>
          <p:cNvGrpSpPr/>
          <p:nvPr/>
        </p:nvGrpSpPr>
        <p:grpSpPr bwMode="auto">
          <a:xfrm>
            <a:off x="6310313" y="623888"/>
            <a:ext cx="2654300" cy="288925"/>
            <a:chOff x="6141764" y="441990"/>
            <a:chExt cx="2653715" cy="216000"/>
          </a:xfrm>
        </p:grpSpPr>
        <p:sp>
          <p:nvSpPr>
            <p:cNvPr id="336" name="직사각형 2"/>
            <p:cNvSpPr/>
            <p:nvPr/>
          </p:nvSpPr>
          <p:spPr>
            <a:xfrm>
              <a:off x="8125702"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346" name="직사각형 3"/>
            <p:cNvSpPr/>
            <p:nvPr/>
          </p:nvSpPr>
          <p:spPr>
            <a:xfrm>
              <a:off x="6806779" y="441990"/>
              <a:ext cx="669777" cy="216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347" name="직사각형 4"/>
            <p:cNvSpPr/>
            <p:nvPr/>
          </p:nvSpPr>
          <p:spPr>
            <a:xfrm>
              <a:off x="7476557"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354" name="직사각형 5"/>
            <p:cNvSpPr/>
            <p:nvPr/>
          </p:nvSpPr>
          <p:spPr>
            <a:xfrm>
              <a:off x="6141764"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358" name="직사각형 23"/>
            <p:cNvSpPr/>
            <p:nvPr/>
          </p:nvSpPr>
          <p:spPr>
            <a:xfrm>
              <a:off x="6205250" y="441990"/>
              <a:ext cx="504714"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高效</a:t>
              </a:r>
              <a:endParaRPr lang="ko-KR" altLang="en-US" sz="1500" smtClean="0">
                <a:solidFill>
                  <a:srgbClr val="FFFFFF"/>
                </a:solidFill>
                <a:latin typeface="+mn-lt"/>
                <a:ea typeface="+mn-ea"/>
                <a:cs typeface="Arial" panose="020B0604020202020204" pitchFamily="34" charset="0"/>
              </a:endParaRPr>
            </a:p>
          </p:txBody>
        </p:sp>
        <p:sp>
          <p:nvSpPr>
            <p:cNvPr id="359" name="직사각형 24"/>
            <p:cNvSpPr/>
            <p:nvPr/>
          </p:nvSpPr>
          <p:spPr>
            <a:xfrm>
              <a:off x="6919468" y="441990"/>
              <a:ext cx="503126"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dirty="0" smtClean="0">
                  <a:solidFill>
                    <a:srgbClr val="FFFFFF"/>
                  </a:solidFill>
                  <a:latin typeface="+mn-lt"/>
                  <a:ea typeface="+mn-ea"/>
                  <a:cs typeface="Arial" panose="020B0604020202020204" pitchFamily="34" charset="0"/>
                </a:rPr>
                <a:t>安全</a:t>
              </a:r>
              <a:endParaRPr lang="ko-KR" altLang="en-US" sz="1500" dirty="0" smtClean="0">
                <a:solidFill>
                  <a:srgbClr val="FFFFFF"/>
                </a:solidFill>
                <a:latin typeface="+mn-lt"/>
                <a:ea typeface="+mn-ea"/>
                <a:cs typeface="Arial" panose="020B0604020202020204" pitchFamily="34" charset="0"/>
              </a:endParaRPr>
            </a:p>
          </p:txBody>
        </p:sp>
        <p:sp>
          <p:nvSpPr>
            <p:cNvPr id="360" name="직사각형 25"/>
            <p:cNvSpPr/>
            <p:nvPr/>
          </p:nvSpPr>
          <p:spPr>
            <a:xfrm>
              <a:off x="7565437" y="441990"/>
              <a:ext cx="503127"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融合</a:t>
              </a:r>
              <a:endParaRPr lang="ko-KR" altLang="en-US" sz="1500" smtClean="0">
                <a:solidFill>
                  <a:srgbClr val="FFFFFF"/>
                </a:solidFill>
                <a:latin typeface="+mn-lt"/>
                <a:ea typeface="+mn-ea"/>
                <a:cs typeface="Arial" panose="020B0604020202020204" pitchFamily="34" charset="0"/>
              </a:endParaRPr>
            </a:p>
          </p:txBody>
        </p:sp>
        <p:sp>
          <p:nvSpPr>
            <p:cNvPr id="361" name="직사각형 26"/>
            <p:cNvSpPr/>
            <p:nvPr/>
          </p:nvSpPr>
          <p:spPr>
            <a:xfrm>
              <a:off x="8238389" y="441990"/>
              <a:ext cx="503127"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开放</a:t>
              </a:r>
              <a:endParaRPr lang="ko-KR" altLang="en-US" sz="1500" smtClean="0">
                <a:solidFill>
                  <a:srgbClr val="FFFFFF"/>
                </a:solidFill>
                <a:latin typeface="+mn-lt"/>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矩形 225"/>
          <p:cNvSpPr/>
          <p:nvPr/>
        </p:nvSpPr>
        <p:spPr bwMode="auto">
          <a:xfrm>
            <a:off x="265113" y="2157413"/>
            <a:ext cx="5003800" cy="3648075"/>
          </a:xfrm>
          <a:prstGeom prst="rect">
            <a:avLst/>
          </a:prstGeom>
          <a:solidFill>
            <a:schemeClr val="bg1">
              <a:lumMod val="95000"/>
              <a:alpha val="8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746" tIns="60879" rIns="121746" bIns="60879"/>
          <a:lstStyle/>
          <a:p>
            <a:pPr eaLnBrk="1" hangingPunct="1">
              <a:buClr>
                <a:srgbClr val="CC9900"/>
              </a:buClr>
              <a:defRPr/>
            </a:pPr>
            <a:endParaRPr lang="zh-CN" altLang="en-US" dirty="0">
              <a:latin typeface="+mn-lt"/>
              <a:ea typeface="+mn-ea"/>
            </a:endParaRPr>
          </a:p>
        </p:txBody>
      </p:sp>
      <p:sp>
        <p:nvSpPr>
          <p:cNvPr id="2" name="标题 1"/>
          <p:cNvSpPr>
            <a:spLocks noGrp="1"/>
          </p:cNvSpPr>
          <p:nvPr>
            <p:ph type="title"/>
          </p:nvPr>
        </p:nvSpPr>
        <p:spPr/>
        <p:txBody>
          <a:bodyPr/>
          <a:lstStyle/>
          <a:p>
            <a:r>
              <a:rPr lang="zh-CN" altLang="en-US" smtClean="0"/>
              <a:t>端到端的系统安全优化</a:t>
            </a:r>
            <a:endParaRPr lang="zh-CN" altLang="en-US" dirty="0"/>
          </a:p>
        </p:txBody>
      </p:sp>
      <p:cxnSp>
        <p:nvCxnSpPr>
          <p:cNvPr id="197" name="直接连接符 196"/>
          <p:cNvCxnSpPr/>
          <p:nvPr/>
        </p:nvCxnSpPr>
        <p:spPr bwMode="auto">
          <a:xfrm flipV="1">
            <a:off x="444500" y="4092575"/>
            <a:ext cx="4608513"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8" name="Content Placeholder 3"/>
          <p:cNvSpPr txBox="1"/>
          <p:nvPr/>
        </p:nvSpPr>
        <p:spPr bwMode="auto">
          <a:xfrm>
            <a:off x="1163638" y="1089025"/>
            <a:ext cx="3600450" cy="1162050"/>
          </a:xfrm>
          <a:prstGeom prst="rect">
            <a:avLst/>
          </a:prstGeom>
        </p:spPr>
        <p:txBody>
          <a:bodyPr lIns="121746" tIns="60879" rIns="121746" bIns="60879">
            <a:spAutoFit/>
          </a:bodyPr>
          <a:lstStyle/>
          <a:p>
            <a:pPr defTabSz="873760" fontAlgn="t">
              <a:lnSpc>
                <a:spcPct val="150000"/>
              </a:lnSpc>
              <a:spcBef>
                <a:spcPts val="800"/>
              </a:spcBef>
              <a:defRPr/>
            </a:pPr>
            <a:r>
              <a:rPr lang="zh-CN" altLang="en-US" sz="1500" kern="0" dirty="0">
                <a:latin typeface="+mn-lt"/>
                <a:ea typeface="+mn-ea"/>
              </a:rPr>
              <a:t>云平台系统的管理安全、网络安全和数据安全等</a:t>
            </a:r>
            <a:r>
              <a:rPr lang="zh-CN" altLang="en-US" sz="1500" kern="0" dirty="0">
                <a:solidFill>
                  <a:srgbClr val="C00000"/>
                </a:solidFill>
                <a:latin typeface="+mn-lt"/>
                <a:ea typeface="+mn-ea"/>
              </a:rPr>
              <a:t>端到端安全设计</a:t>
            </a:r>
            <a:r>
              <a:rPr lang="zh-CN" altLang="en-US" sz="1500" kern="0" dirty="0">
                <a:latin typeface="+mn-lt"/>
                <a:ea typeface="+mn-ea"/>
              </a:rPr>
              <a:t>是</a:t>
            </a:r>
            <a:r>
              <a:rPr lang="en-US" altLang="zh-CN" sz="1500" kern="0" dirty="0">
                <a:latin typeface="+mn-lt"/>
                <a:ea typeface="+mn-ea"/>
              </a:rPr>
              <a:t>CIO</a:t>
            </a:r>
            <a:r>
              <a:rPr lang="zh-CN" altLang="en-US" sz="1500" kern="0" dirty="0">
                <a:latin typeface="+mn-lt"/>
                <a:ea typeface="+mn-ea"/>
              </a:rPr>
              <a:t>们重点关注的问题！</a:t>
            </a:r>
            <a:endParaRPr lang="zh-CN" altLang="en-US" sz="1500" kern="0" dirty="0">
              <a:latin typeface="+mn-lt"/>
              <a:ea typeface="+mn-ea"/>
            </a:endParaRPr>
          </a:p>
        </p:txBody>
      </p:sp>
      <p:sp>
        <p:nvSpPr>
          <p:cNvPr id="29702" name="TextBox 198"/>
          <p:cNvSpPr txBox="1">
            <a:spLocks noChangeArrowheads="1"/>
          </p:cNvSpPr>
          <p:nvPr/>
        </p:nvSpPr>
        <p:spPr bwMode="auto">
          <a:xfrm>
            <a:off x="371475" y="2312988"/>
            <a:ext cx="2449513"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46" tIns="60879" rIns="121746" bIns="60879">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spcAft>
                <a:spcPts val="400"/>
              </a:spcAft>
              <a:defRPr/>
            </a:pPr>
            <a:r>
              <a:rPr lang="zh-CN" altLang="en-US" sz="1500" dirty="0" smtClean="0">
                <a:solidFill>
                  <a:srgbClr val="C00000"/>
                </a:solidFill>
                <a:latin typeface="+mn-lt"/>
                <a:ea typeface="+mn-ea"/>
                <a:cs typeface="Arial" panose="020B0604020202020204" pitchFamily="34" charset="0"/>
              </a:rPr>
              <a:t>系统精简加固，提升安全</a:t>
            </a:r>
            <a:endParaRPr lang="zh-CN" altLang="en-US" sz="1500" dirty="0" smtClean="0">
              <a:solidFill>
                <a:srgbClr val="C00000"/>
              </a:solidFill>
              <a:latin typeface="+mn-lt"/>
              <a:ea typeface="+mn-ea"/>
              <a:cs typeface="Arial" panose="020B0604020202020204" pitchFamily="34" charset="0"/>
            </a:endParaRPr>
          </a:p>
          <a:p>
            <a:pPr eaLnBrk="1" fontAlgn="t" hangingPunct="1">
              <a:lnSpc>
                <a:spcPct val="120000"/>
              </a:lnSpc>
              <a:spcBef>
                <a:spcPts val="800"/>
              </a:spcBef>
              <a:spcAft>
                <a:spcPts val="400"/>
              </a:spcAft>
              <a:buClr>
                <a:srgbClr val="000000"/>
              </a:buClr>
              <a:defRPr/>
            </a:pPr>
            <a:r>
              <a:rPr lang="zh-CN" altLang="en-US" sz="1400" dirty="0" smtClean="0">
                <a:solidFill>
                  <a:srgbClr val="000000"/>
                </a:solidFill>
                <a:latin typeface="+mn-lt"/>
                <a:ea typeface="+mn-ea"/>
                <a:cs typeface="Arial" panose="020B0604020202020204" pitchFamily="34" charset="0"/>
              </a:rPr>
              <a:t>通过精简 </a:t>
            </a:r>
            <a:r>
              <a:rPr lang="en-US" altLang="zh-CN" sz="1400" dirty="0" smtClean="0">
                <a:solidFill>
                  <a:srgbClr val="000000"/>
                </a:solidFill>
                <a:latin typeface="+mn-lt"/>
                <a:ea typeface="+mn-ea"/>
                <a:cs typeface="Arial" panose="020B0604020202020204" pitchFamily="34" charset="0"/>
              </a:rPr>
              <a:t>OS</a:t>
            </a:r>
            <a:r>
              <a:rPr lang="zh-CN" altLang="en-US" sz="1400" dirty="0" smtClean="0">
                <a:solidFill>
                  <a:srgbClr val="000000"/>
                </a:solidFill>
                <a:latin typeface="+mn-lt"/>
                <a:ea typeface="+mn-ea"/>
                <a:cs typeface="Arial" panose="020B0604020202020204" pitchFamily="34" charset="0"/>
              </a:rPr>
              <a:t>、服务加固、内核调整</a:t>
            </a:r>
            <a:r>
              <a:rPr lang="en-US" altLang="zh-CN" sz="1400" dirty="0" smtClean="0">
                <a:solidFill>
                  <a:srgbClr val="000000"/>
                </a:solidFill>
                <a:latin typeface="+mn-lt"/>
                <a:ea typeface="+mn-ea"/>
                <a:cs typeface="Arial" panose="020B0604020202020204" pitchFamily="34" charset="0"/>
              </a:rPr>
              <a:t> </a:t>
            </a:r>
            <a:r>
              <a:rPr lang="zh-CN" altLang="en-US" sz="1400" dirty="0" smtClean="0">
                <a:solidFill>
                  <a:srgbClr val="000000"/>
                </a:solidFill>
                <a:latin typeface="+mn-lt"/>
                <a:ea typeface="+mn-ea"/>
                <a:cs typeface="Arial" panose="020B0604020202020204" pitchFamily="34" charset="0"/>
              </a:rPr>
              <a:t>、审计日志等措施，提升虚拟化平台的安全性</a:t>
            </a:r>
            <a:endParaRPr lang="zh-CN" altLang="en-US" sz="1400" dirty="0" smtClean="0">
              <a:solidFill>
                <a:srgbClr val="000000"/>
              </a:solidFill>
              <a:latin typeface="+mn-lt"/>
              <a:ea typeface="+mn-ea"/>
              <a:cs typeface="Arial" panose="020B0604020202020204" pitchFamily="34" charset="0"/>
            </a:endParaRPr>
          </a:p>
        </p:txBody>
      </p:sp>
      <p:sp>
        <p:nvSpPr>
          <p:cNvPr id="29703" name="Content Placeholder 3"/>
          <p:cNvSpPr txBox="1"/>
          <p:nvPr/>
        </p:nvSpPr>
        <p:spPr bwMode="auto">
          <a:xfrm>
            <a:off x="5432425" y="1711325"/>
            <a:ext cx="33496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756" bIns="0">
            <a:spAutoFit/>
          </a:bodyPr>
          <a:lstStyle>
            <a:lvl1pPr marL="455930" indent="-4559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defRPr/>
            </a:pPr>
            <a:endParaRPr lang="zh-CN" altLang="en-US" sz="1500" smtClean="0">
              <a:solidFill>
                <a:srgbClr val="C00000"/>
              </a:solidFill>
              <a:latin typeface="+mn-lt"/>
              <a:ea typeface="+mn-ea"/>
              <a:cs typeface="Arial" panose="020B0604020202020204" pitchFamily="34" charset="0"/>
            </a:endParaRPr>
          </a:p>
        </p:txBody>
      </p:sp>
      <p:sp>
        <p:nvSpPr>
          <p:cNvPr id="206" name="Content Placeholder 3"/>
          <p:cNvSpPr txBox="1"/>
          <p:nvPr/>
        </p:nvSpPr>
        <p:spPr bwMode="auto">
          <a:xfrm>
            <a:off x="5651500" y="3781425"/>
            <a:ext cx="2797175" cy="255588"/>
          </a:xfrm>
          <a:prstGeom prst="rect">
            <a:avLst/>
          </a:prstGeom>
          <a:noFill/>
          <a:ln>
            <a:noFill/>
          </a:ln>
        </p:spPr>
        <p:txBody>
          <a:bodyPr lIns="0" tIns="0" rIns="12175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行 业 应 用</a:t>
            </a:r>
            <a:endParaRPr kumimoji="1" lang="en-US" altLang="zh-CN" sz="2100" kern="0" dirty="0">
              <a:solidFill>
                <a:srgbClr val="C00000"/>
              </a:solidFill>
              <a:latin typeface="+mn-lt"/>
              <a:ea typeface="+mn-ea"/>
              <a:cs typeface="黑体" panose="02010609060101010101" pitchFamily="2" charset="-122"/>
            </a:endParaRPr>
          </a:p>
        </p:txBody>
      </p:sp>
      <p:sp>
        <p:nvSpPr>
          <p:cNvPr id="207" name="Content Placeholder 3"/>
          <p:cNvSpPr txBox="1"/>
          <p:nvPr/>
        </p:nvSpPr>
        <p:spPr bwMode="auto">
          <a:xfrm>
            <a:off x="5664200" y="1373188"/>
            <a:ext cx="2795588" cy="257175"/>
          </a:xfrm>
          <a:prstGeom prst="rect">
            <a:avLst/>
          </a:prstGeom>
          <a:noFill/>
          <a:ln>
            <a:noFill/>
          </a:ln>
        </p:spPr>
        <p:txBody>
          <a:bodyPr lIns="0" tIns="0" rIns="12175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客 户 价 值 </a:t>
            </a:r>
            <a:endParaRPr kumimoji="1" lang="en-US" altLang="zh-CN" sz="2100" kern="0" dirty="0">
              <a:solidFill>
                <a:srgbClr val="C00000"/>
              </a:solidFill>
              <a:latin typeface="+mn-lt"/>
              <a:ea typeface="+mn-ea"/>
              <a:cs typeface="黑体" panose="02010609060101010101" pitchFamily="2" charset="-122"/>
            </a:endParaRPr>
          </a:p>
        </p:txBody>
      </p:sp>
      <p:sp>
        <p:nvSpPr>
          <p:cNvPr id="208" name="TextBox 207"/>
          <p:cNvSpPr txBox="1"/>
          <p:nvPr/>
        </p:nvSpPr>
        <p:spPr>
          <a:xfrm>
            <a:off x="371475" y="4221163"/>
            <a:ext cx="2384425" cy="1616075"/>
          </a:xfrm>
          <a:prstGeom prst="rect">
            <a:avLst/>
          </a:prstGeom>
          <a:noFill/>
        </p:spPr>
        <p:txBody>
          <a:bodyPr lIns="121746" tIns="60879" rIns="121746" bIns="60879">
            <a:spAutoFit/>
          </a:bodyPr>
          <a:lstStyle/>
          <a:p>
            <a:pPr eaLnBrk="1" fontAlgn="t" hangingPunct="1">
              <a:spcAft>
                <a:spcPts val="400"/>
              </a:spcAft>
              <a:defRPr/>
            </a:pPr>
            <a:r>
              <a:rPr lang="zh-CN" altLang="en-US" sz="1500" dirty="0">
                <a:solidFill>
                  <a:srgbClr val="C00000"/>
                </a:solidFill>
                <a:latin typeface="+mn-lt"/>
                <a:ea typeface="+mn-ea"/>
                <a:cs typeface="Arial" panose="020B0604020202020204" pitchFamily="34" charset="0"/>
              </a:rPr>
              <a:t>账号安全管理</a:t>
            </a:r>
            <a:endParaRPr lang="zh-CN" altLang="en-US" sz="1500" dirty="0">
              <a:solidFill>
                <a:srgbClr val="C00000"/>
              </a:solidFill>
              <a:latin typeface="+mn-lt"/>
              <a:ea typeface="+mn-ea"/>
              <a:cs typeface="Arial" panose="020B0604020202020204" pitchFamily="34" charset="0"/>
            </a:endParaRPr>
          </a:p>
          <a:p>
            <a:pPr indent="-114300" eaLnBrk="1" fontAlgn="t" hangingPunct="1">
              <a:lnSpc>
                <a:spcPct val="120000"/>
              </a:lnSpc>
              <a:spcBef>
                <a:spcPts val="800"/>
              </a:spcBef>
              <a:spcAft>
                <a:spcPts val="400"/>
              </a:spcAft>
              <a:buClr>
                <a:srgbClr val="000000"/>
              </a:buClr>
              <a:defRPr/>
            </a:pPr>
            <a:r>
              <a:rPr lang="zh-CN" altLang="en-US" sz="1500" dirty="0">
                <a:solidFill>
                  <a:srgbClr val="000000"/>
                </a:solidFill>
                <a:latin typeface="+mn-lt"/>
                <a:ea typeface="+mn-ea"/>
                <a:cs typeface="Arial" panose="020B0604020202020204" pitchFamily="34" charset="0"/>
              </a:rPr>
              <a:t>遵从账户</a:t>
            </a:r>
            <a:r>
              <a:rPr lang="en-US" altLang="zh-CN" sz="1500" dirty="0">
                <a:solidFill>
                  <a:srgbClr val="000000"/>
                </a:solidFill>
                <a:latin typeface="+mn-lt"/>
                <a:ea typeface="+mn-ea"/>
                <a:cs typeface="Arial" panose="020B0604020202020204" pitchFamily="34" charset="0"/>
              </a:rPr>
              <a:t>-</a:t>
            </a:r>
            <a:r>
              <a:rPr lang="zh-CN" altLang="en-US" sz="1500" dirty="0">
                <a:solidFill>
                  <a:srgbClr val="000000"/>
                </a:solidFill>
                <a:latin typeface="+mn-lt"/>
                <a:ea typeface="+mn-ea"/>
                <a:cs typeface="Arial" panose="020B0604020202020204" pitchFamily="34" charset="0"/>
              </a:rPr>
              <a:t>角色模型。每个角色分权（具体到创建虚拟机、创建卷等操作）分域（按逻辑集群维度）</a:t>
            </a:r>
            <a:endParaRPr lang="zh-CN" altLang="en-US" sz="1500" dirty="0">
              <a:solidFill>
                <a:srgbClr val="000000"/>
              </a:solidFill>
              <a:latin typeface="+mn-lt"/>
              <a:ea typeface="+mn-ea"/>
              <a:cs typeface="Arial" panose="020B0604020202020204" pitchFamily="34" charset="0"/>
            </a:endParaRPr>
          </a:p>
        </p:txBody>
      </p:sp>
      <p:sp>
        <p:nvSpPr>
          <p:cNvPr id="209" name="TextBox 208"/>
          <p:cNvSpPr txBox="1"/>
          <p:nvPr/>
        </p:nvSpPr>
        <p:spPr>
          <a:xfrm>
            <a:off x="2781300" y="2312988"/>
            <a:ext cx="2444750" cy="1800225"/>
          </a:xfrm>
          <a:prstGeom prst="rect">
            <a:avLst/>
          </a:prstGeom>
          <a:noFill/>
        </p:spPr>
        <p:txBody>
          <a:bodyPr lIns="121746" tIns="60879" rIns="121746" bIns="60879">
            <a:spAutoFit/>
          </a:bodyPr>
          <a:lstStyle/>
          <a:p>
            <a:pPr eaLnBrk="1" fontAlgn="t" hangingPunct="1">
              <a:spcAft>
                <a:spcPts val="400"/>
              </a:spcAft>
              <a:defRPr/>
            </a:pPr>
            <a:r>
              <a:rPr lang="zh-CN" altLang="en-US" sz="1500" dirty="0">
                <a:solidFill>
                  <a:srgbClr val="C00000"/>
                </a:solidFill>
                <a:latin typeface="+mn-lt"/>
                <a:ea typeface="+mn-ea"/>
                <a:cs typeface="Arial" panose="020B0604020202020204" pitchFamily="34" charset="0"/>
              </a:rPr>
              <a:t>网络安全隔离</a:t>
            </a:r>
            <a:endParaRPr lang="en-US" altLang="zh-CN" sz="1500" dirty="0">
              <a:solidFill>
                <a:srgbClr val="C00000"/>
              </a:solidFill>
              <a:latin typeface="+mn-lt"/>
              <a:ea typeface="+mn-ea"/>
              <a:cs typeface="Arial" panose="020B0604020202020204" pitchFamily="34" charset="0"/>
            </a:endParaRPr>
          </a:p>
          <a:p>
            <a:pPr indent="-114300" eaLnBrk="1" fontAlgn="t" hangingPunct="1">
              <a:lnSpc>
                <a:spcPct val="120000"/>
              </a:lnSpc>
              <a:spcBef>
                <a:spcPts val="800"/>
              </a:spcBef>
              <a:spcAft>
                <a:spcPts val="400"/>
              </a:spcAft>
              <a:buClr>
                <a:srgbClr val="000000"/>
              </a:buClr>
              <a:defRPr/>
            </a:pPr>
            <a:r>
              <a:rPr lang="zh-CN" altLang="en-US" sz="1400" dirty="0">
                <a:solidFill>
                  <a:srgbClr val="000000"/>
                </a:solidFill>
                <a:latin typeface="+mn-lt"/>
                <a:ea typeface="+mn-ea"/>
                <a:cs typeface="Arial" panose="020B0604020202020204" pitchFamily="34" charset="0"/>
              </a:rPr>
              <a:t>通过业务网络和基础平台网络隔离、虚拟机局域网</a:t>
            </a:r>
            <a:r>
              <a:rPr lang="en-US" altLang="zh-CN" sz="1400" dirty="0">
                <a:solidFill>
                  <a:srgbClr val="000000"/>
                </a:solidFill>
                <a:latin typeface="+mn-lt"/>
                <a:ea typeface="+mn-ea"/>
                <a:cs typeface="Arial" panose="020B0604020202020204" pitchFamily="34" charset="0"/>
              </a:rPr>
              <a:t>VLAN</a:t>
            </a:r>
            <a:r>
              <a:rPr lang="zh-CN" altLang="en-US" sz="1400" dirty="0">
                <a:solidFill>
                  <a:srgbClr val="000000"/>
                </a:solidFill>
                <a:latin typeface="+mn-lt"/>
                <a:ea typeface="+mn-ea"/>
                <a:cs typeface="Arial" panose="020B0604020202020204" pitchFamily="34" charset="0"/>
              </a:rPr>
              <a:t>隔离、安全组隔离、动态</a:t>
            </a:r>
            <a:r>
              <a:rPr lang="en-US" altLang="zh-CN" sz="1400" dirty="0">
                <a:solidFill>
                  <a:srgbClr val="000000"/>
                </a:solidFill>
                <a:latin typeface="+mn-lt"/>
                <a:ea typeface="+mn-ea"/>
                <a:cs typeface="Arial" panose="020B0604020202020204" pitchFamily="34" charset="0"/>
              </a:rPr>
              <a:t>ARP</a:t>
            </a:r>
            <a:r>
              <a:rPr lang="zh-CN" altLang="en-US" sz="1400" dirty="0">
                <a:solidFill>
                  <a:srgbClr val="000000"/>
                </a:solidFill>
                <a:latin typeface="+mn-lt"/>
                <a:ea typeface="+mn-ea"/>
                <a:cs typeface="Arial" panose="020B0604020202020204" pitchFamily="34" charset="0"/>
              </a:rPr>
              <a:t>检测、广播报文抑制等措施，保证网络安全</a:t>
            </a:r>
            <a:endParaRPr lang="zh-CN" altLang="en-US" sz="1400" dirty="0">
              <a:solidFill>
                <a:srgbClr val="000000"/>
              </a:solidFill>
              <a:latin typeface="+mn-lt"/>
              <a:ea typeface="+mn-ea"/>
              <a:cs typeface="Arial" panose="020B0604020202020204" pitchFamily="34" charset="0"/>
            </a:endParaRPr>
          </a:p>
        </p:txBody>
      </p:sp>
      <p:sp>
        <p:nvSpPr>
          <p:cNvPr id="29708" name="Content Placeholder 3"/>
          <p:cNvSpPr txBox="1"/>
          <p:nvPr/>
        </p:nvSpPr>
        <p:spPr bwMode="auto">
          <a:xfrm>
            <a:off x="5651500" y="1792288"/>
            <a:ext cx="3313113"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756" bIns="0">
            <a:spAutoFit/>
          </a:bodyPr>
          <a:lstStyle>
            <a:lvl1pPr marL="287655" indent="-2876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spcAft>
                <a:spcPts val="400"/>
              </a:spcAft>
              <a:buClr>
                <a:srgbClr val="000000"/>
              </a:buClr>
              <a:defRPr/>
            </a:pPr>
            <a:r>
              <a:rPr lang="zh-CN" altLang="en-US" sz="1300" smtClean="0">
                <a:solidFill>
                  <a:srgbClr val="000000"/>
                </a:solidFill>
                <a:latin typeface="+mn-lt"/>
                <a:ea typeface="+mn-ea"/>
                <a:cs typeface="Arial" panose="020B0604020202020204" pitchFamily="34" charset="0"/>
              </a:rPr>
              <a:t>提供</a:t>
            </a:r>
            <a:r>
              <a:rPr lang="zh-CN" altLang="en-US" sz="1300" smtClean="0">
                <a:solidFill>
                  <a:srgbClr val="C00000"/>
                </a:solidFill>
                <a:latin typeface="+mn-lt"/>
                <a:ea typeface="+mn-ea"/>
                <a:cs typeface="Arial" panose="020B0604020202020204" pitchFamily="34" charset="0"/>
              </a:rPr>
              <a:t>统一、全面</a:t>
            </a:r>
            <a:r>
              <a:rPr lang="zh-CN" altLang="en-US" sz="1300" smtClean="0">
                <a:solidFill>
                  <a:srgbClr val="000000"/>
                </a:solidFill>
                <a:latin typeface="+mn-lt"/>
                <a:ea typeface="+mn-ea"/>
                <a:cs typeface="Arial" panose="020B0604020202020204" pitchFamily="34" charset="0"/>
              </a:rPr>
              <a:t>的安全策略</a:t>
            </a:r>
            <a:endParaRPr lang="zh-CN" altLang="en-US" sz="1300" smtClean="0">
              <a:solidFill>
                <a:srgbClr val="000000"/>
              </a:solidFill>
              <a:latin typeface="+mn-lt"/>
              <a:ea typeface="+mn-ea"/>
              <a:cs typeface="Arial" panose="020B0604020202020204" pitchFamily="34" charset="0"/>
            </a:endParaRPr>
          </a:p>
          <a:p>
            <a:pPr eaLnBrk="1" fontAlgn="t" hangingPunct="1">
              <a:lnSpc>
                <a:spcPct val="150000"/>
              </a:lnSpc>
              <a:spcBef>
                <a:spcPts val="800"/>
              </a:spcBef>
              <a:spcAft>
                <a:spcPts val="400"/>
              </a:spcAft>
              <a:buClr>
                <a:srgbClr val="000000"/>
              </a:buClr>
              <a:defRPr/>
            </a:pPr>
            <a:r>
              <a:rPr lang="zh-CN" altLang="en-US" sz="1300" smtClean="0">
                <a:solidFill>
                  <a:srgbClr val="000000"/>
                </a:solidFill>
                <a:latin typeface="+mn-lt"/>
                <a:ea typeface="+mn-ea"/>
                <a:cs typeface="Arial" panose="020B0604020202020204" pitchFamily="34" charset="0"/>
              </a:rPr>
              <a:t>具备低安全措施成本</a:t>
            </a:r>
            <a:endParaRPr lang="zh-CN" altLang="en-US" sz="1300" smtClean="0">
              <a:solidFill>
                <a:srgbClr val="000000"/>
              </a:solidFill>
              <a:latin typeface="+mn-lt"/>
              <a:ea typeface="+mn-ea"/>
              <a:cs typeface="Arial" panose="020B0604020202020204" pitchFamily="34" charset="0"/>
            </a:endParaRPr>
          </a:p>
          <a:p>
            <a:pPr eaLnBrk="1" fontAlgn="t" hangingPunct="1">
              <a:lnSpc>
                <a:spcPct val="150000"/>
              </a:lnSpc>
              <a:spcBef>
                <a:spcPts val="800"/>
              </a:spcBef>
              <a:spcAft>
                <a:spcPts val="400"/>
              </a:spcAft>
              <a:buClr>
                <a:srgbClr val="000000"/>
              </a:buClr>
              <a:defRPr/>
            </a:pPr>
            <a:r>
              <a:rPr lang="zh-CN" altLang="en-US" sz="1300" smtClean="0">
                <a:solidFill>
                  <a:srgbClr val="000000"/>
                </a:solidFill>
                <a:latin typeface="+mn-lt"/>
                <a:ea typeface="+mn-ea"/>
                <a:cs typeface="Arial" panose="020B0604020202020204" pitchFamily="34" charset="0"/>
              </a:rPr>
              <a:t>可以</a:t>
            </a:r>
            <a:r>
              <a:rPr lang="zh-CN" altLang="en-US" sz="1300" smtClean="0">
                <a:solidFill>
                  <a:srgbClr val="C00000"/>
                </a:solidFill>
                <a:latin typeface="+mn-lt"/>
                <a:ea typeface="+mn-ea"/>
                <a:cs typeface="Arial" panose="020B0604020202020204" pitchFamily="34" charset="0"/>
              </a:rPr>
              <a:t>按需</a:t>
            </a:r>
            <a:r>
              <a:rPr lang="zh-CN" altLang="en-US" sz="1300" smtClean="0">
                <a:solidFill>
                  <a:srgbClr val="000000"/>
                </a:solidFill>
                <a:latin typeface="+mn-lt"/>
                <a:ea typeface="+mn-ea"/>
                <a:cs typeface="Arial" panose="020B0604020202020204" pitchFamily="34" charset="0"/>
              </a:rPr>
              <a:t>提供安全防护</a:t>
            </a:r>
            <a:endParaRPr lang="zh-CN" altLang="en-US" sz="1300" smtClean="0">
              <a:solidFill>
                <a:srgbClr val="000000"/>
              </a:solidFill>
              <a:latin typeface="+mn-lt"/>
              <a:ea typeface="+mn-ea"/>
              <a:cs typeface="Arial" panose="020B0604020202020204" pitchFamily="34" charset="0"/>
            </a:endParaRPr>
          </a:p>
        </p:txBody>
      </p:sp>
      <p:sp>
        <p:nvSpPr>
          <p:cNvPr id="29709" name="TextBox 570"/>
          <p:cNvSpPr txBox="1">
            <a:spLocks noChangeArrowheads="1"/>
          </p:cNvSpPr>
          <p:nvPr/>
        </p:nvSpPr>
        <p:spPr bwMode="auto">
          <a:xfrm>
            <a:off x="5472113" y="4165600"/>
            <a:ext cx="3414712"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46" tIns="60879" rIns="121746" bIns="60879"/>
          <a:lstStyle>
            <a:lvl1pPr marL="122555" indent="-82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defRPr/>
            </a:pPr>
            <a:r>
              <a:rPr lang="zh-CN" altLang="en-US" sz="1300" smtClean="0">
                <a:solidFill>
                  <a:srgbClr val="262626"/>
                </a:solidFill>
                <a:latin typeface="+mn-lt"/>
                <a:ea typeface="+mn-ea"/>
                <a:cs typeface="Arial" panose="020B0604020202020204" pitchFamily="34" charset="0"/>
              </a:rPr>
              <a:t>多个政务云项目要求云平台必须具备</a:t>
            </a:r>
            <a:r>
              <a:rPr lang="zh-CN" altLang="en-US" sz="1300" smtClean="0">
                <a:solidFill>
                  <a:srgbClr val="C00000"/>
                </a:solidFill>
                <a:latin typeface="+mn-lt"/>
                <a:ea typeface="+mn-ea"/>
                <a:cs typeface="Arial" panose="020B0604020202020204" pitchFamily="34" charset="0"/>
              </a:rPr>
              <a:t>全面的、可控的系统安全设计</a:t>
            </a:r>
            <a:r>
              <a:rPr lang="zh-CN" altLang="en-US" sz="1300" smtClean="0">
                <a:solidFill>
                  <a:srgbClr val="262626"/>
                </a:solidFill>
                <a:latin typeface="+mn-lt"/>
                <a:ea typeface="+mn-ea"/>
                <a:cs typeface="Arial" panose="020B0604020202020204" pitchFamily="34" charset="0"/>
              </a:rPr>
              <a:t>，需满足政务系统对安全管控的要求，除系统级全面安全加固外，华为云平台独有的管理员“</a:t>
            </a:r>
            <a:r>
              <a:rPr lang="zh-CN" altLang="en-US" sz="1300" smtClean="0">
                <a:solidFill>
                  <a:srgbClr val="C00000"/>
                </a:solidFill>
                <a:latin typeface="+mn-lt"/>
                <a:ea typeface="+mn-ea"/>
                <a:cs typeface="Arial" panose="020B0604020202020204" pitchFamily="34" charset="0"/>
              </a:rPr>
              <a:t>三员分立</a:t>
            </a:r>
            <a:r>
              <a:rPr lang="zh-CN" altLang="en-US" sz="1300" smtClean="0">
                <a:solidFill>
                  <a:srgbClr val="262626"/>
                </a:solidFill>
                <a:latin typeface="+mn-lt"/>
                <a:ea typeface="+mn-ea"/>
                <a:cs typeface="Arial" panose="020B0604020202020204" pitchFamily="34" charset="0"/>
              </a:rPr>
              <a:t>”、“</a:t>
            </a:r>
            <a:r>
              <a:rPr lang="zh-CN" altLang="en-US" sz="1300" smtClean="0">
                <a:solidFill>
                  <a:srgbClr val="C00000"/>
                </a:solidFill>
                <a:latin typeface="+mn-lt"/>
                <a:ea typeface="+mn-ea"/>
                <a:cs typeface="Arial" panose="020B0604020202020204" pitchFamily="34" charset="0"/>
              </a:rPr>
              <a:t>用户信息彻底清除技术</a:t>
            </a:r>
            <a:r>
              <a:rPr lang="zh-CN" altLang="en-US" sz="1300" smtClean="0">
                <a:solidFill>
                  <a:srgbClr val="262626"/>
                </a:solidFill>
                <a:latin typeface="+mn-lt"/>
                <a:ea typeface="+mn-ea"/>
                <a:cs typeface="Arial" panose="020B0604020202020204" pitchFamily="34" charset="0"/>
              </a:rPr>
              <a:t>”深受客户认可。</a:t>
            </a:r>
            <a:endParaRPr lang="zh-CN" altLang="en-US" sz="1300" smtClean="0">
              <a:solidFill>
                <a:srgbClr val="262626"/>
              </a:solidFill>
              <a:latin typeface="+mn-lt"/>
              <a:ea typeface="+mn-ea"/>
              <a:cs typeface="Arial" panose="020B0604020202020204" pitchFamily="34" charset="0"/>
            </a:endParaRPr>
          </a:p>
        </p:txBody>
      </p:sp>
      <p:grpSp>
        <p:nvGrpSpPr>
          <p:cNvPr id="29710" name="组合 287"/>
          <p:cNvGrpSpPr/>
          <p:nvPr/>
        </p:nvGrpSpPr>
        <p:grpSpPr bwMode="auto">
          <a:xfrm>
            <a:off x="6310313" y="623888"/>
            <a:ext cx="2654300" cy="288925"/>
            <a:chOff x="6141764" y="441990"/>
            <a:chExt cx="2653715" cy="216000"/>
          </a:xfrm>
        </p:grpSpPr>
        <p:sp>
          <p:nvSpPr>
            <p:cNvPr id="258" name="직사각형 2"/>
            <p:cNvSpPr/>
            <p:nvPr/>
          </p:nvSpPr>
          <p:spPr>
            <a:xfrm>
              <a:off x="8125702"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0" name="직사각형 3"/>
            <p:cNvSpPr/>
            <p:nvPr/>
          </p:nvSpPr>
          <p:spPr>
            <a:xfrm>
              <a:off x="6806779" y="441990"/>
              <a:ext cx="669777" cy="216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1" name="직사각형 4"/>
            <p:cNvSpPr/>
            <p:nvPr/>
          </p:nvSpPr>
          <p:spPr>
            <a:xfrm>
              <a:off x="7476557"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4" name="직사각형 5"/>
            <p:cNvSpPr/>
            <p:nvPr/>
          </p:nvSpPr>
          <p:spPr>
            <a:xfrm>
              <a:off x="6141764"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5" name="직사각형 23"/>
            <p:cNvSpPr/>
            <p:nvPr/>
          </p:nvSpPr>
          <p:spPr>
            <a:xfrm>
              <a:off x="6205250" y="441990"/>
              <a:ext cx="504714"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高效</a:t>
              </a:r>
              <a:endParaRPr lang="ko-KR" altLang="en-US" sz="1500" smtClean="0">
                <a:solidFill>
                  <a:srgbClr val="FFFFFF"/>
                </a:solidFill>
                <a:latin typeface="+mn-lt"/>
                <a:ea typeface="+mn-ea"/>
                <a:cs typeface="Arial" panose="020B0604020202020204" pitchFamily="34" charset="0"/>
              </a:endParaRPr>
            </a:p>
          </p:txBody>
        </p:sp>
        <p:sp>
          <p:nvSpPr>
            <p:cNvPr id="266" name="직사각형 24"/>
            <p:cNvSpPr/>
            <p:nvPr/>
          </p:nvSpPr>
          <p:spPr>
            <a:xfrm>
              <a:off x="6919468" y="441990"/>
              <a:ext cx="503126"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安全</a:t>
              </a:r>
              <a:endParaRPr lang="ko-KR" altLang="en-US" sz="1500" smtClean="0">
                <a:solidFill>
                  <a:srgbClr val="FFFFFF"/>
                </a:solidFill>
                <a:latin typeface="+mn-lt"/>
                <a:ea typeface="+mn-ea"/>
                <a:cs typeface="Arial" panose="020B0604020202020204" pitchFamily="34" charset="0"/>
              </a:endParaRPr>
            </a:p>
          </p:txBody>
        </p:sp>
        <p:sp>
          <p:nvSpPr>
            <p:cNvPr id="267" name="직사각형 25"/>
            <p:cNvSpPr/>
            <p:nvPr/>
          </p:nvSpPr>
          <p:spPr>
            <a:xfrm>
              <a:off x="7565437" y="441990"/>
              <a:ext cx="503127"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融合</a:t>
              </a:r>
              <a:endParaRPr lang="ko-KR" altLang="en-US" sz="1500" smtClean="0">
                <a:solidFill>
                  <a:srgbClr val="FFFFFF"/>
                </a:solidFill>
                <a:latin typeface="+mn-lt"/>
                <a:ea typeface="+mn-ea"/>
                <a:cs typeface="Arial" panose="020B0604020202020204" pitchFamily="34" charset="0"/>
              </a:endParaRPr>
            </a:p>
          </p:txBody>
        </p:sp>
        <p:sp>
          <p:nvSpPr>
            <p:cNvPr id="268" name="직사각형 26"/>
            <p:cNvSpPr/>
            <p:nvPr/>
          </p:nvSpPr>
          <p:spPr>
            <a:xfrm>
              <a:off x="8238389" y="441990"/>
              <a:ext cx="503127"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开放</a:t>
              </a:r>
              <a:endParaRPr lang="ko-KR" altLang="en-US" sz="1500" smtClean="0">
                <a:solidFill>
                  <a:srgbClr val="FFFFFF"/>
                </a:solidFill>
                <a:latin typeface="+mn-lt"/>
                <a:ea typeface="+mn-ea"/>
                <a:cs typeface="Arial" panose="020B0604020202020204" pitchFamily="34" charset="0"/>
              </a:endParaRPr>
            </a:p>
          </p:txBody>
        </p:sp>
      </p:grpSp>
      <p:grpSp>
        <p:nvGrpSpPr>
          <p:cNvPr id="4" name="组合 361"/>
          <p:cNvGrpSpPr/>
          <p:nvPr/>
        </p:nvGrpSpPr>
        <p:grpSpPr>
          <a:xfrm>
            <a:off x="516146" y="1139735"/>
            <a:ext cx="576064" cy="768085"/>
            <a:chOff x="14347825" y="2066925"/>
            <a:chExt cx="336550" cy="336550"/>
          </a:xfrm>
          <a:solidFill>
            <a:schemeClr val="tx1">
              <a:lumMod val="50000"/>
              <a:lumOff val="50000"/>
            </a:schemeClr>
          </a:solidFill>
        </p:grpSpPr>
        <p:sp>
          <p:nvSpPr>
            <p:cNvPr id="220" name="Freeform 78"/>
            <p:cNvSpPr/>
            <p:nvPr/>
          </p:nvSpPr>
          <p:spPr bwMode="auto">
            <a:xfrm>
              <a:off x="14347825" y="2066925"/>
              <a:ext cx="336550" cy="336550"/>
            </a:xfrm>
            <a:custGeom>
              <a:avLst/>
              <a:gdLst/>
              <a:ahLst/>
              <a:cxnLst>
                <a:cxn ang="0">
                  <a:pos x="0" y="106"/>
                </a:cxn>
                <a:cxn ang="0">
                  <a:pos x="8" y="66"/>
                </a:cxn>
                <a:cxn ang="0">
                  <a:pos x="32" y="32"/>
                </a:cxn>
                <a:cxn ang="0">
                  <a:pos x="66" y="8"/>
                </a:cxn>
                <a:cxn ang="0">
                  <a:pos x="106" y="0"/>
                </a:cxn>
                <a:cxn ang="0">
                  <a:pos x="106" y="14"/>
                </a:cxn>
                <a:cxn ang="0">
                  <a:pos x="88" y="16"/>
                </a:cxn>
                <a:cxn ang="0">
                  <a:pos x="54" y="30"/>
                </a:cxn>
                <a:cxn ang="0">
                  <a:pos x="30" y="54"/>
                </a:cxn>
                <a:cxn ang="0">
                  <a:pos x="16" y="88"/>
                </a:cxn>
                <a:cxn ang="0">
                  <a:pos x="14" y="106"/>
                </a:cxn>
                <a:cxn ang="0">
                  <a:pos x="20" y="142"/>
                </a:cxn>
                <a:cxn ang="0">
                  <a:pos x="40" y="172"/>
                </a:cxn>
                <a:cxn ang="0">
                  <a:pos x="70" y="192"/>
                </a:cxn>
                <a:cxn ang="0">
                  <a:pos x="106" y="198"/>
                </a:cxn>
                <a:cxn ang="0">
                  <a:pos x="124" y="198"/>
                </a:cxn>
                <a:cxn ang="0">
                  <a:pos x="158" y="184"/>
                </a:cxn>
                <a:cxn ang="0">
                  <a:pos x="182" y="158"/>
                </a:cxn>
                <a:cxn ang="0">
                  <a:pos x="196" y="124"/>
                </a:cxn>
                <a:cxn ang="0">
                  <a:pos x="198" y="106"/>
                </a:cxn>
                <a:cxn ang="0">
                  <a:pos x="192" y="70"/>
                </a:cxn>
                <a:cxn ang="0">
                  <a:pos x="172" y="40"/>
                </a:cxn>
                <a:cxn ang="0">
                  <a:pos x="142" y="22"/>
                </a:cxn>
                <a:cxn ang="0">
                  <a:pos x="106" y="14"/>
                </a:cxn>
                <a:cxn ang="0">
                  <a:pos x="106" y="0"/>
                </a:cxn>
                <a:cxn ang="0">
                  <a:pos x="128" y="2"/>
                </a:cxn>
                <a:cxn ang="0">
                  <a:pos x="166" y="18"/>
                </a:cxn>
                <a:cxn ang="0">
                  <a:pos x="194" y="48"/>
                </a:cxn>
                <a:cxn ang="0">
                  <a:pos x="210" y="86"/>
                </a:cxn>
                <a:cxn ang="0">
                  <a:pos x="212" y="106"/>
                </a:cxn>
                <a:cxn ang="0">
                  <a:pos x="204" y="148"/>
                </a:cxn>
                <a:cxn ang="0">
                  <a:pos x="180" y="182"/>
                </a:cxn>
                <a:cxn ang="0">
                  <a:pos x="148" y="204"/>
                </a:cxn>
                <a:cxn ang="0">
                  <a:pos x="106" y="212"/>
                </a:cxn>
                <a:cxn ang="0">
                  <a:pos x="84" y="210"/>
                </a:cxn>
                <a:cxn ang="0">
                  <a:pos x="48" y="194"/>
                </a:cxn>
                <a:cxn ang="0">
                  <a:pos x="18" y="166"/>
                </a:cxn>
                <a:cxn ang="0">
                  <a:pos x="2" y="128"/>
                </a:cxn>
                <a:cxn ang="0">
                  <a:pos x="0" y="106"/>
                </a:cxn>
              </a:cxnLst>
              <a:rect l="0" t="0" r="r" b="b"/>
              <a:pathLst>
                <a:path w="212" h="212">
                  <a:moveTo>
                    <a:pt x="0" y="106"/>
                  </a:moveTo>
                  <a:lnTo>
                    <a:pt x="0" y="106"/>
                  </a:lnTo>
                  <a:lnTo>
                    <a:pt x="2" y="86"/>
                  </a:lnTo>
                  <a:lnTo>
                    <a:pt x="8" y="66"/>
                  </a:lnTo>
                  <a:lnTo>
                    <a:pt x="18" y="48"/>
                  </a:lnTo>
                  <a:lnTo>
                    <a:pt x="32" y="32"/>
                  </a:lnTo>
                  <a:lnTo>
                    <a:pt x="48" y="18"/>
                  </a:lnTo>
                  <a:lnTo>
                    <a:pt x="66" y="8"/>
                  </a:lnTo>
                  <a:lnTo>
                    <a:pt x="84" y="2"/>
                  </a:lnTo>
                  <a:lnTo>
                    <a:pt x="106" y="0"/>
                  </a:lnTo>
                  <a:lnTo>
                    <a:pt x="106" y="8"/>
                  </a:lnTo>
                  <a:lnTo>
                    <a:pt x="106" y="14"/>
                  </a:lnTo>
                  <a:lnTo>
                    <a:pt x="106" y="14"/>
                  </a:lnTo>
                  <a:lnTo>
                    <a:pt x="88" y="16"/>
                  </a:lnTo>
                  <a:lnTo>
                    <a:pt x="70" y="22"/>
                  </a:lnTo>
                  <a:lnTo>
                    <a:pt x="54" y="30"/>
                  </a:lnTo>
                  <a:lnTo>
                    <a:pt x="40" y="40"/>
                  </a:lnTo>
                  <a:lnTo>
                    <a:pt x="30" y="54"/>
                  </a:lnTo>
                  <a:lnTo>
                    <a:pt x="20" y="70"/>
                  </a:lnTo>
                  <a:lnTo>
                    <a:pt x="16" y="88"/>
                  </a:lnTo>
                  <a:lnTo>
                    <a:pt x="14" y="106"/>
                  </a:lnTo>
                  <a:lnTo>
                    <a:pt x="14" y="106"/>
                  </a:lnTo>
                  <a:lnTo>
                    <a:pt x="16" y="124"/>
                  </a:lnTo>
                  <a:lnTo>
                    <a:pt x="20" y="142"/>
                  </a:lnTo>
                  <a:lnTo>
                    <a:pt x="30" y="158"/>
                  </a:lnTo>
                  <a:lnTo>
                    <a:pt x="40" y="172"/>
                  </a:lnTo>
                  <a:lnTo>
                    <a:pt x="54" y="184"/>
                  </a:lnTo>
                  <a:lnTo>
                    <a:pt x="70" y="192"/>
                  </a:lnTo>
                  <a:lnTo>
                    <a:pt x="88" y="198"/>
                  </a:lnTo>
                  <a:lnTo>
                    <a:pt x="106" y="198"/>
                  </a:lnTo>
                  <a:lnTo>
                    <a:pt x="106" y="198"/>
                  </a:lnTo>
                  <a:lnTo>
                    <a:pt x="124" y="198"/>
                  </a:lnTo>
                  <a:lnTo>
                    <a:pt x="142" y="192"/>
                  </a:lnTo>
                  <a:lnTo>
                    <a:pt x="158" y="184"/>
                  </a:lnTo>
                  <a:lnTo>
                    <a:pt x="172" y="172"/>
                  </a:lnTo>
                  <a:lnTo>
                    <a:pt x="182" y="158"/>
                  </a:lnTo>
                  <a:lnTo>
                    <a:pt x="192" y="142"/>
                  </a:lnTo>
                  <a:lnTo>
                    <a:pt x="196" y="124"/>
                  </a:lnTo>
                  <a:lnTo>
                    <a:pt x="198" y="106"/>
                  </a:lnTo>
                  <a:lnTo>
                    <a:pt x="198" y="106"/>
                  </a:lnTo>
                  <a:lnTo>
                    <a:pt x="196" y="88"/>
                  </a:lnTo>
                  <a:lnTo>
                    <a:pt x="192" y="70"/>
                  </a:lnTo>
                  <a:lnTo>
                    <a:pt x="182" y="54"/>
                  </a:lnTo>
                  <a:lnTo>
                    <a:pt x="172" y="40"/>
                  </a:lnTo>
                  <a:lnTo>
                    <a:pt x="158" y="30"/>
                  </a:lnTo>
                  <a:lnTo>
                    <a:pt x="142" y="22"/>
                  </a:lnTo>
                  <a:lnTo>
                    <a:pt x="124" y="16"/>
                  </a:lnTo>
                  <a:lnTo>
                    <a:pt x="106" y="14"/>
                  </a:lnTo>
                  <a:lnTo>
                    <a:pt x="106" y="8"/>
                  </a:lnTo>
                  <a:lnTo>
                    <a:pt x="106" y="0"/>
                  </a:lnTo>
                  <a:lnTo>
                    <a:pt x="106" y="0"/>
                  </a:lnTo>
                  <a:lnTo>
                    <a:pt x="128" y="2"/>
                  </a:lnTo>
                  <a:lnTo>
                    <a:pt x="148" y="8"/>
                  </a:lnTo>
                  <a:lnTo>
                    <a:pt x="166" y="18"/>
                  </a:lnTo>
                  <a:lnTo>
                    <a:pt x="180" y="32"/>
                  </a:lnTo>
                  <a:lnTo>
                    <a:pt x="194" y="48"/>
                  </a:lnTo>
                  <a:lnTo>
                    <a:pt x="204" y="66"/>
                  </a:lnTo>
                  <a:lnTo>
                    <a:pt x="210" y="86"/>
                  </a:lnTo>
                  <a:lnTo>
                    <a:pt x="212" y="106"/>
                  </a:lnTo>
                  <a:lnTo>
                    <a:pt x="212" y="106"/>
                  </a:lnTo>
                  <a:lnTo>
                    <a:pt x="210" y="128"/>
                  </a:lnTo>
                  <a:lnTo>
                    <a:pt x="204" y="148"/>
                  </a:lnTo>
                  <a:lnTo>
                    <a:pt x="194" y="166"/>
                  </a:lnTo>
                  <a:lnTo>
                    <a:pt x="180" y="182"/>
                  </a:lnTo>
                  <a:lnTo>
                    <a:pt x="166" y="194"/>
                  </a:lnTo>
                  <a:lnTo>
                    <a:pt x="148" y="204"/>
                  </a:lnTo>
                  <a:lnTo>
                    <a:pt x="128" y="210"/>
                  </a:lnTo>
                  <a:lnTo>
                    <a:pt x="106" y="212"/>
                  </a:lnTo>
                  <a:lnTo>
                    <a:pt x="106" y="212"/>
                  </a:lnTo>
                  <a:lnTo>
                    <a:pt x="84" y="210"/>
                  </a:lnTo>
                  <a:lnTo>
                    <a:pt x="66" y="204"/>
                  </a:lnTo>
                  <a:lnTo>
                    <a:pt x="48" y="194"/>
                  </a:lnTo>
                  <a:lnTo>
                    <a:pt x="32" y="182"/>
                  </a:lnTo>
                  <a:lnTo>
                    <a:pt x="18" y="166"/>
                  </a:lnTo>
                  <a:lnTo>
                    <a:pt x="8" y="148"/>
                  </a:lnTo>
                  <a:lnTo>
                    <a:pt x="2" y="128"/>
                  </a:lnTo>
                  <a:lnTo>
                    <a:pt x="0" y="106"/>
                  </a:lnTo>
                  <a:lnTo>
                    <a:pt x="0" y="106"/>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22" name="Freeform 79"/>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23" name="Freeform 80"/>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grpSp>
      <p:cxnSp>
        <p:nvCxnSpPr>
          <p:cNvPr id="224" name="直接连接符 223"/>
          <p:cNvCxnSpPr/>
          <p:nvPr/>
        </p:nvCxnSpPr>
        <p:spPr bwMode="auto">
          <a:xfrm>
            <a:off x="5268913" y="1042988"/>
            <a:ext cx="0" cy="4800600"/>
          </a:xfrm>
          <a:prstGeom prst="line">
            <a:avLst/>
          </a:prstGeom>
          <a:noFill/>
          <a:ln w="38100">
            <a:solidFill>
              <a:schemeClr val="bg1">
                <a:lumMod val="50000"/>
              </a:schemeClr>
            </a:solidFill>
          </a:ln>
          <a:effectLst/>
        </p:spPr>
      </p:cxnSp>
      <p:cxnSp>
        <p:nvCxnSpPr>
          <p:cNvPr id="229" name="直接连接符 228"/>
          <p:cNvCxnSpPr/>
          <p:nvPr/>
        </p:nvCxnSpPr>
        <p:spPr bwMode="auto">
          <a:xfrm>
            <a:off x="2767013" y="2484438"/>
            <a:ext cx="0" cy="3167062"/>
          </a:xfrm>
          <a:prstGeom prst="line">
            <a:avLst/>
          </a:prstGeom>
          <a:noFill/>
          <a:ln w="6350" cap="flat" cmpd="sng" algn="ctr">
            <a:solidFill>
              <a:schemeClr val="bg1">
                <a:lumMod val="50000"/>
              </a:schemeClr>
            </a:solidFill>
            <a:prstDash val="sysDash"/>
            <a:round/>
            <a:headEnd type="none" w="med" len="med"/>
            <a:tailEnd type="none" w="med" len="med"/>
          </a:ln>
          <a:effectLst/>
        </p:spPr>
      </p:cxnSp>
      <p:grpSp>
        <p:nvGrpSpPr>
          <p:cNvPr id="29714" name="组合 278"/>
          <p:cNvGrpSpPr>
            <a:grpSpLocks noChangeAspect="1"/>
          </p:cNvGrpSpPr>
          <p:nvPr/>
        </p:nvGrpSpPr>
        <p:grpSpPr bwMode="auto">
          <a:xfrm>
            <a:off x="5280025" y="3716338"/>
            <a:ext cx="431800" cy="328612"/>
            <a:chOff x="5279924" y="2955978"/>
            <a:chExt cx="504954" cy="288000"/>
          </a:xfrm>
        </p:grpSpPr>
        <p:sp>
          <p:nvSpPr>
            <p:cNvPr id="241" name="Freeform 45"/>
            <p:cNvSpPr>
              <a:spLocks noChangeAspect="1"/>
            </p:cNvSpPr>
            <p:nvPr/>
          </p:nvSpPr>
          <p:spPr bwMode="auto">
            <a:xfrm>
              <a:off x="5279924" y="2955978"/>
              <a:ext cx="504954" cy="288000"/>
            </a:xfrm>
            <a:custGeom>
              <a:avLst/>
              <a:gdLst/>
              <a:ahLst/>
              <a:cxnLst>
                <a:cxn ang="0">
                  <a:pos x="120" y="754"/>
                </a:cxn>
                <a:cxn ang="0">
                  <a:pos x="805" y="754"/>
                </a:cxn>
                <a:cxn ang="0">
                  <a:pos x="1176" y="753"/>
                </a:cxn>
                <a:cxn ang="0">
                  <a:pos x="1225" y="737"/>
                </a:cxn>
                <a:cxn ang="0">
                  <a:pos x="1267" y="707"/>
                </a:cxn>
                <a:cxn ang="0">
                  <a:pos x="1297" y="667"/>
                </a:cxn>
                <a:cxn ang="0">
                  <a:pos x="1318" y="616"/>
                </a:cxn>
                <a:cxn ang="0">
                  <a:pos x="1323" y="560"/>
                </a:cxn>
                <a:cxn ang="0">
                  <a:pos x="1318" y="525"/>
                </a:cxn>
                <a:cxn ang="0">
                  <a:pos x="1299" y="474"/>
                </a:cxn>
                <a:cxn ang="0">
                  <a:pos x="1269" y="434"/>
                </a:cxn>
                <a:cxn ang="0">
                  <a:pos x="1230" y="402"/>
                </a:cxn>
                <a:cxn ang="0">
                  <a:pos x="1183" y="385"/>
                </a:cxn>
                <a:cxn ang="0">
                  <a:pos x="1149" y="381"/>
                </a:cxn>
                <a:cxn ang="0">
                  <a:pos x="1144" y="375"/>
                </a:cxn>
                <a:cxn ang="0">
                  <a:pos x="1113" y="435"/>
                </a:cxn>
                <a:cxn ang="0">
                  <a:pos x="1073" y="484"/>
                </a:cxn>
                <a:cxn ang="0">
                  <a:pos x="1103" y="397"/>
                </a:cxn>
                <a:cxn ang="0">
                  <a:pos x="1112" y="306"/>
                </a:cxn>
                <a:cxn ang="0">
                  <a:pos x="1105" y="248"/>
                </a:cxn>
                <a:cxn ang="0">
                  <a:pos x="1076" y="167"/>
                </a:cxn>
                <a:cxn ang="0">
                  <a:pos x="1027" y="98"/>
                </a:cxn>
                <a:cxn ang="0">
                  <a:pos x="984" y="59"/>
                </a:cxn>
                <a:cxn ang="0">
                  <a:pos x="896" y="15"/>
                </a:cxn>
                <a:cxn ang="0">
                  <a:pos x="840" y="4"/>
                </a:cxn>
                <a:cxn ang="0">
                  <a:pos x="769" y="2"/>
                </a:cxn>
                <a:cxn ang="0">
                  <a:pos x="724" y="10"/>
                </a:cxn>
                <a:cxn ang="0">
                  <a:pos x="678" y="25"/>
                </a:cxn>
                <a:cxn ang="0">
                  <a:pos x="607" y="73"/>
                </a:cxn>
                <a:cxn ang="0">
                  <a:pos x="550" y="137"/>
                </a:cxn>
                <a:cxn ang="0">
                  <a:pos x="521" y="187"/>
                </a:cxn>
                <a:cxn ang="0">
                  <a:pos x="503" y="243"/>
                </a:cxn>
                <a:cxn ang="0">
                  <a:pos x="489" y="248"/>
                </a:cxn>
                <a:cxn ang="0">
                  <a:pos x="452" y="213"/>
                </a:cxn>
                <a:cxn ang="0">
                  <a:pos x="424" y="194"/>
                </a:cxn>
                <a:cxn ang="0">
                  <a:pos x="376" y="177"/>
                </a:cxn>
                <a:cxn ang="0">
                  <a:pos x="326" y="171"/>
                </a:cxn>
                <a:cxn ang="0">
                  <a:pos x="292" y="174"/>
                </a:cxn>
                <a:cxn ang="0">
                  <a:pos x="241" y="186"/>
                </a:cxn>
                <a:cxn ang="0">
                  <a:pos x="192" y="211"/>
                </a:cxn>
                <a:cxn ang="0">
                  <a:pos x="159" y="236"/>
                </a:cxn>
                <a:cxn ang="0">
                  <a:pos x="118" y="284"/>
                </a:cxn>
                <a:cxn ang="0">
                  <a:pos x="91" y="336"/>
                </a:cxn>
                <a:cxn ang="0">
                  <a:pos x="81" y="380"/>
                </a:cxn>
                <a:cxn ang="0">
                  <a:pos x="84" y="446"/>
                </a:cxn>
                <a:cxn ang="0">
                  <a:pos x="110" y="510"/>
                </a:cxn>
                <a:cxn ang="0">
                  <a:pos x="86" y="513"/>
                </a:cxn>
                <a:cxn ang="0">
                  <a:pos x="56" y="527"/>
                </a:cxn>
                <a:cxn ang="0">
                  <a:pos x="31" y="548"/>
                </a:cxn>
                <a:cxn ang="0">
                  <a:pos x="12" y="577"/>
                </a:cxn>
                <a:cxn ang="0">
                  <a:pos x="2" y="613"/>
                </a:cxn>
                <a:cxn ang="0">
                  <a:pos x="0" y="638"/>
                </a:cxn>
                <a:cxn ang="0">
                  <a:pos x="7" y="673"/>
                </a:cxn>
                <a:cxn ang="0">
                  <a:pos x="22" y="704"/>
                </a:cxn>
                <a:cxn ang="0">
                  <a:pos x="44" y="729"/>
                </a:cxn>
                <a:cxn ang="0">
                  <a:pos x="73" y="746"/>
                </a:cxn>
                <a:cxn ang="0">
                  <a:pos x="105" y="754"/>
                </a:cxn>
              </a:cxnLst>
              <a:rect l="0" t="0" r="r" b="b"/>
              <a:pathLst>
                <a:path w="1323" h="756">
                  <a:moveTo>
                    <a:pt x="115" y="756"/>
                  </a:moveTo>
                  <a:lnTo>
                    <a:pt x="115" y="756"/>
                  </a:lnTo>
                  <a:lnTo>
                    <a:pt x="120" y="754"/>
                  </a:lnTo>
                  <a:lnTo>
                    <a:pt x="618" y="754"/>
                  </a:lnTo>
                  <a:lnTo>
                    <a:pt x="639" y="754"/>
                  </a:lnTo>
                  <a:lnTo>
                    <a:pt x="805" y="754"/>
                  </a:lnTo>
                  <a:lnTo>
                    <a:pt x="1159" y="754"/>
                  </a:lnTo>
                  <a:lnTo>
                    <a:pt x="1159" y="754"/>
                  </a:lnTo>
                  <a:lnTo>
                    <a:pt x="1176" y="753"/>
                  </a:lnTo>
                  <a:lnTo>
                    <a:pt x="1193" y="749"/>
                  </a:lnTo>
                  <a:lnTo>
                    <a:pt x="1210" y="744"/>
                  </a:lnTo>
                  <a:lnTo>
                    <a:pt x="1225" y="737"/>
                  </a:lnTo>
                  <a:lnTo>
                    <a:pt x="1240" y="729"/>
                  </a:lnTo>
                  <a:lnTo>
                    <a:pt x="1253" y="719"/>
                  </a:lnTo>
                  <a:lnTo>
                    <a:pt x="1267" y="707"/>
                  </a:lnTo>
                  <a:lnTo>
                    <a:pt x="1279" y="695"/>
                  </a:lnTo>
                  <a:lnTo>
                    <a:pt x="1289" y="682"/>
                  </a:lnTo>
                  <a:lnTo>
                    <a:pt x="1297" y="667"/>
                  </a:lnTo>
                  <a:lnTo>
                    <a:pt x="1306" y="651"/>
                  </a:lnTo>
                  <a:lnTo>
                    <a:pt x="1312" y="634"/>
                  </a:lnTo>
                  <a:lnTo>
                    <a:pt x="1318" y="616"/>
                  </a:lnTo>
                  <a:lnTo>
                    <a:pt x="1321" y="599"/>
                  </a:lnTo>
                  <a:lnTo>
                    <a:pt x="1323" y="580"/>
                  </a:lnTo>
                  <a:lnTo>
                    <a:pt x="1323" y="560"/>
                  </a:lnTo>
                  <a:lnTo>
                    <a:pt x="1323" y="560"/>
                  </a:lnTo>
                  <a:lnTo>
                    <a:pt x="1321" y="542"/>
                  </a:lnTo>
                  <a:lnTo>
                    <a:pt x="1318" y="525"/>
                  </a:lnTo>
                  <a:lnTo>
                    <a:pt x="1312" y="506"/>
                  </a:lnTo>
                  <a:lnTo>
                    <a:pt x="1307" y="489"/>
                  </a:lnTo>
                  <a:lnTo>
                    <a:pt x="1299" y="474"/>
                  </a:lnTo>
                  <a:lnTo>
                    <a:pt x="1291" y="459"/>
                  </a:lnTo>
                  <a:lnTo>
                    <a:pt x="1280" y="446"/>
                  </a:lnTo>
                  <a:lnTo>
                    <a:pt x="1269" y="434"/>
                  </a:lnTo>
                  <a:lnTo>
                    <a:pt x="1257" y="422"/>
                  </a:lnTo>
                  <a:lnTo>
                    <a:pt x="1243" y="412"/>
                  </a:lnTo>
                  <a:lnTo>
                    <a:pt x="1230" y="402"/>
                  </a:lnTo>
                  <a:lnTo>
                    <a:pt x="1215" y="395"/>
                  </a:lnTo>
                  <a:lnTo>
                    <a:pt x="1199" y="390"/>
                  </a:lnTo>
                  <a:lnTo>
                    <a:pt x="1183" y="385"/>
                  </a:lnTo>
                  <a:lnTo>
                    <a:pt x="1166" y="381"/>
                  </a:lnTo>
                  <a:lnTo>
                    <a:pt x="1149" y="381"/>
                  </a:lnTo>
                  <a:lnTo>
                    <a:pt x="1149" y="381"/>
                  </a:lnTo>
                  <a:lnTo>
                    <a:pt x="1142" y="381"/>
                  </a:lnTo>
                  <a:lnTo>
                    <a:pt x="1142" y="381"/>
                  </a:lnTo>
                  <a:lnTo>
                    <a:pt x="1144" y="375"/>
                  </a:lnTo>
                  <a:lnTo>
                    <a:pt x="1144" y="375"/>
                  </a:lnTo>
                  <a:lnTo>
                    <a:pt x="1130" y="407"/>
                  </a:lnTo>
                  <a:lnTo>
                    <a:pt x="1113" y="435"/>
                  </a:lnTo>
                  <a:lnTo>
                    <a:pt x="1095" y="461"/>
                  </a:lnTo>
                  <a:lnTo>
                    <a:pt x="1073" y="484"/>
                  </a:lnTo>
                  <a:lnTo>
                    <a:pt x="1073" y="484"/>
                  </a:lnTo>
                  <a:lnTo>
                    <a:pt x="1085" y="456"/>
                  </a:lnTo>
                  <a:lnTo>
                    <a:pt x="1097" y="425"/>
                  </a:lnTo>
                  <a:lnTo>
                    <a:pt x="1103" y="397"/>
                  </a:lnTo>
                  <a:lnTo>
                    <a:pt x="1108" y="366"/>
                  </a:lnTo>
                  <a:lnTo>
                    <a:pt x="1112" y="336"/>
                  </a:lnTo>
                  <a:lnTo>
                    <a:pt x="1112" y="306"/>
                  </a:lnTo>
                  <a:lnTo>
                    <a:pt x="1110" y="277"/>
                  </a:lnTo>
                  <a:lnTo>
                    <a:pt x="1105" y="248"/>
                  </a:lnTo>
                  <a:lnTo>
                    <a:pt x="1105" y="248"/>
                  </a:lnTo>
                  <a:lnTo>
                    <a:pt x="1097" y="219"/>
                  </a:lnTo>
                  <a:lnTo>
                    <a:pt x="1088" y="192"/>
                  </a:lnTo>
                  <a:lnTo>
                    <a:pt x="1076" y="167"/>
                  </a:lnTo>
                  <a:lnTo>
                    <a:pt x="1061" y="142"/>
                  </a:lnTo>
                  <a:lnTo>
                    <a:pt x="1046" y="118"/>
                  </a:lnTo>
                  <a:lnTo>
                    <a:pt x="1027" y="98"/>
                  </a:lnTo>
                  <a:lnTo>
                    <a:pt x="1007" y="78"/>
                  </a:lnTo>
                  <a:lnTo>
                    <a:pt x="984" y="59"/>
                  </a:lnTo>
                  <a:lnTo>
                    <a:pt x="984" y="59"/>
                  </a:lnTo>
                  <a:lnTo>
                    <a:pt x="957" y="42"/>
                  </a:lnTo>
                  <a:lnTo>
                    <a:pt x="926" y="27"/>
                  </a:lnTo>
                  <a:lnTo>
                    <a:pt x="896" y="15"/>
                  </a:lnTo>
                  <a:lnTo>
                    <a:pt x="862" y="7"/>
                  </a:lnTo>
                  <a:lnTo>
                    <a:pt x="862" y="7"/>
                  </a:lnTo>
                  <a:lnTo>
                    <a:pt x="840" y="4"/>
                  </a:lnTo>
                  <a:lnTo>
                    <a:pt x="817" y="2"/>
                  </a:lnTo>
                  <a:lnTo>
                    <a:pt x="793" y="0"/>
                  </a:lnTo>
                  <a:lnTo>
                    <a:pt x="769" y="2"/>
                  </a:lnTo>
                  <a:lnTo>
                    <a:pt x="769" y="2"/>
                  </a:lnTo>
                  <a:lnTo>
                    <a:pt x="746" y="5"/>
                  </a:lnTo>
                  <a:lnTo>
                    <a:pt x="724" y="10"/>
                  </a:lnTo>
                  <a:lnTo>
                    <a:pt x="700" y="17"/>
                  </a:lnTo>
                  <a:lnTo>
                    <a:pt x="678" y="25"/>
                  </a:lnTo>
                  <a:lnTo>
                    <a:pt x="678" y="25"/>
                  </a:lnTo>
                  <a:lnTo>
                    <a:pt x="653" y="39"/>
                  </a:lnTo>
                  <a:lnTo>
                    <a:pt x="629" y="56"/>
                  </a:lnTo>
                  <a:lnTo>
                    <a:pt x="607" y="73"/>
                  </a:lnTo>
                  <a:lnTo>
                    <a:pt x="585" y="93"/>
                  </a:lnTo>
                  <a:lnTo>
                    <a:pt x="567" y="113"/>
                  </a:lnTo>
                  <a:lnTo>
                    <a:pt x="550" y="137"/>
                  </a:lnTo>
                  <a:lnTo>
                    <a:pt x="535" y="162"/>
                  </a:lnTo>
                  <a:lnTo>
                    <a:pt x="521" y="187"/>
                  </a:lnTo>
                  <a:lnTo>
                    <a:pt x="521" y="187"/>
                  </a:lnTo>
                  <a:lnTo>
                    <a:pt x="515" y="206"/>
                  </a:lnTo>
                  <a:lnTo>
                    <a:pt x="508" y="225"/>
                  </a:lnTo>
                  <a:lnTo>
                    <a:pt x="503" y="243"/>
                  </a:lnTo>
                  <a:lnTo>
                    <a:pt x="499" y="262"/>
                  </a:lnTo>
                  <a:lnTo>
                    <a:pt x="499" y="262"/>
                  </a:lnTo>
                  <a:lnTo>
                    <a:pt x="489" y="248"/>
                  </a:lnTo>
                  <a:lnTo>
                    <a:pt x="478" y="235"/>
                  </a:lnTo>
                  <a:lnTo>
                    <a:pt x="466" y="223"/>
                  </a:lnTo>
                  <a:lnTo>
                    <a:pt x="452" y="213"/>
                  </a:lnTo>
                  <a:lnTo>
                    <a:pt x="452" y="213"/>
                  </a:lnTo>
                  <a:lnTo>
                    <a:pt x="439" y="203"/>
                  </a:lnTo>
                  <a:lnTo>
                    <a:pt x="424" y="194"/>
                  </a:lnTo>
                  <a:lnTo>
                    <a:pt x="408" y="187"/>
                  </a:lnTo>
                  <a:lnTo>
                    <a:pt x="393" y="182"/>
                  </a:lnTo>
                  <a:lnTo>
                    <a:pt x="376" y="177"/>
                  </a:lnTo>
                  <a:lnTo>
                    <a:pt x="359" y="174"/>
                  </a:lnTo>
                  <a:lnTo>
                    <a:pt x="343" y="172"/>
                  </a:lnTo>
                  <a:lnTo>
                    <a:pt x="326" y="171"/>
                  </a:lnTo>
                  <a:lnTo>
                    <a:pt x="326" y="171"/>
                  </a:lnTo>
                  <a:lnTo>
                    <a:pt x="309" y="172"/>
                  </a:lnTo>
                  <a:lnTo>
                    <a:pt x="292" y="174"/>
                  </a:lnTo>
                  <a:lnTo>
                    <a:pt x="275" y="177"/>
                  </a:lnTo>
                  <a:lnTo>
                    <a:pt x="258" y="181"/>
                  </a:lnTo>
                  <a:lnTo>
                    <a:pt x="241" y="186"/>
                  </a:lnTo>
                  <a:lnTo>
                    <a:pt x="224" y="192"/>
                  </a:lnTo>
                  <a:lnTo>
                    <a:pt x="209" y="201"/>
                  </a:lnTo>
                  <a:lnTo>
                    <a:pt x="192" y="211"/>
                  </a:lnTo>
                  <a:lnTo>
                    <a:pt x="192" y="211"/>
                  </a:lnTo>
                  <a:lnTo>
                    <a:pt x="176" y="223"/>
                  </a:lnTo>
                  <a:lnTo>
                    <a:pt x="159" y="236"/>
                  </a:lnTo>
                  <a:lnTo>
                    <a:pt x="144" y="252"/>
                  </a:lnTo>
                  <a:lnTo>
                    <a:pt x="130" y="267"/>
                  </a:lnTo>
                  <a:lnTo>
                    <a:pt x="118" y="284"/>
                  </a:lnTo>
                  <a:lnTo>
                    <a:pt x="108" y="300"/>
                  </a:lnTo>
                  <a:lnTo>
                    <a:pt x="100" y="317"/>
                  </a:lnTo>
                  <a:lnTo>
                    <a:pt x="91" y="336"/>
                  </a:lnTo>
                  <a:lnTo>
                    <a:pt x="91" y="336"/>
                  </a:lnTo>
                  <a:lnTo>
                    <a:pt x="86" y="358"/>
                  </a:lnTo>
                  <a:lnTo>
                    <a:pt x="81" y="380"/>
                  </a:lnTo>
                  <a:lnTo>
                    <a:pt x="79" y="402"/>
                  </a:lnTo>
                  <a:lnTo>
                    <a:pt x="81" y="424"/>
                  </a:lnTo>
                  <a:lnTo>
                    <a:pt x="84" y="446"/>
                  </a:lnTo>
                  <a:lnTo>
                    <a:pt x="90" y="467"/>
                  </a:lnTo>
                  <a:lnTo>
                    <a:pt x="98" y="489"/>
                  </a:lnTo>
                  <a:lnTo>
                    <a:pt x="110" y="510"/>
                  </a:lnTo>
                  <a:lnTo>
                    <a:pt x="110" y="510"/>
                  </a:lnTo>
                  <a:lnTo>
                    <a:pt x="98" y="510"/>
                  </a:lnTo>
                  <a:lnTo>
                    <a:pt x="86" y="513"/>
                  </a:lnTo>
                  <a:lnTo>
                    <a:pt x="76" y="516"/>
                  </a:lnTo>
                  <a:lnTo>
                    <a:pt x="66" y="520"/>
                  </a:lnTo>
                  <a:lnTo>
                    <a:pt x="56" y="527"/>
                  </a:lnTo>
                  <a:lnTo>
                    <a:pt x="46" y="533"/>
                  </a:lnTo>
                  <a:lnTo>
                    <a:pt x="37" y="540"/>
                  </a:lnTo>
                  <a:lnTo>
                    <a:pt x="31" y="548"/>
                  </a:lnTo>
                  <a:lnTo>
                    <a:pt x="24" y="557"/>
                  </a:lnTo>
                  <a:lnTo>
                    <a:pt x="17" y="567"/>
                  </a:lnTo>
                  <a:lnTo>
                    <a:pt x="12" y="577"/>
                  </a:lnTo>
                  <a:lnTo>
                    <a:pt x="7" y="589"/>
                  </a:lnTo>
                  <a:lnTo>
                    <a:pt x="4" y="601"/>
                  </a:lnTo>
                  <a:lnTo>
                    <a:pt x="2" y="613"/>
                  </a:lnTo>
                  <a:lnTo>
                    <a:pt x="0" y="624"/>
                  </a:lnTo>
                  <a:lnTo>
                    <a:pt x="0" y="638"/>
                  </a:lnTo>
                  <a:lnTo>
                    <a:pt x="0" y="638"/>
                  </a:lnTo>
                  <a:lnTo>
                    <a:pt x="2" y="650"/>
                  </a:lnTo>
                  <a:lnTo>
                    <a:pt x="4" y="661"/>
                  </a:lnTo>
                  <a:lnTo>
                    <a:pt x="7" y="673"/>
                  </a:lnTo>
                  <a:lnTo>
                    <a:pt x="12" y="683"/>
                  </a:lnTo>
                  <a:lnTo>
                    <a:pt x="17" y="694"/>
                  </a:lnTo>
                  <a:lnTo>
                    <a:pt x="22" y="704"/>
                  </a:lnTo>
                  <a:lnTo>
                    <a:pt x="29" y="712"/>
                  </a:lnTo>
                  <a:lnTo>
                    <a:pt x="36" y="721"/>
                  </a:lnTo>
                  <a:lnTo>
                    <a:pt x="44" y="729"/>
                  </a:lnTo>
                  <a:lnTo>
                    <a:pt x="52" y="736"/>
                  </a:lnTo>
                  <a:lnTo>
                    <a:pt x="63" y="741"/>
                  </a:lnTo>
                  <a:lnTo>
                    <a:pt x="73" y="746"/>
                  </a:lnTo>
                  <a:lnTo>
                    <a:pt x="83" y="749"/>
                  </a:lnTo>
                  <a:lnTo>
                    <a:pt x="93" y="753"/>
                  </a:lnTo>
                  <a:lnTo>
                    <a:pt x="105" y="754"/>
                  </a:lnTo>
                  <a:lnTo>
                    <a:pt x="115" y="756"/>
                  </a:lnTo>
                  <a:lnTo>
                    <a:pt x="115" y="756"/>
                  </a:lnTo>
                  <a:close/>
                </a:path>
              </a:pathLst>
            </a:custGeom>
            <a:solidFill>
              <a:schemeClr val="bg1">
                <a:lumMod val="50000"/>
              </a:schemeClr>
            </a:solidFill>
            <a:ln w="9525">
              <a:noFill/>
              <a:round/>
            </a:ln>
          </p:spPr>
          <p:txBody>
            <a:bodyPr/>
            <a:lstStyle/>
            <a:p>
              <a:pPr eaLnBrk="1" fontAlgn="t" hangingPunct="1">
                <a:defRPr/>
              </a:pPr>
              <a:endParaRPr lang="zh-CN" altLang="en-US">
                <a:latin typeface="+mn-lt"/>
                <a:ea typeface="+mn-ea"/>
              </a:endParaRPr>
            </a:p>
          </p:txBody>
        </p:sp>
        <p:grpSp>
          <p:nvGrpSpPr>
            <p:cNvPr id="6" name="组合 296"/>
            <p:cNvGrpSpPr>
              <a:grpSpLocks noChangeAspect="1"/>
            </p:cNvGrpSpPr>
            <p:nvPr/>
          </p:nvGrpSpPr>
          <p:grpSpPr>
            <a:xfrm>
              <a:off x="5518264" y="3055486"/>
              <a:ext cx="178586" cy="180000"/>
              <a:chOff x="12379325" y="6088063"/>
              <a:chExt cx="601663" cy="606425"/>
            </a:xfrm>
            <a:solidFill>
              <a:schemeClr val="bg1">
                <a:lumMod val="95000"/>
              </a:schemeClr>
            </a:solidFill>
          </p:grpSpPr>
          <p:sp>
            <p:nvSpPr>
              <p:cNvPr id="243"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44"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45" name="Line 723"/>
              <p:cNvSpPr>
                <a:spLocks noChangeShapeType="1"/>
              </p:cNvSpPr>
              <p:nvPr/>
            </p:nvSpPr>
            <p:spPr bwMode="auto">
              <a:xfrm>
                <a:off x="12644438" y="6370638"/>
                <a:ext cx="1588" cy="1588"/>
              </a:xfrm>
              <a:prstGeom prst="line">
                <a:avLst/>
              </a:prstGeom>
              <a:grpFill/>
              <a:ln w="9525">
                <a:noFill/>
                <a:round/>
              </a:ln>
            </p:spPr>
            <p:txBody>
              <a:bodyPr/>
              <a:lstStyle/>
              <a:p>
                <a:pPr eaLnBrk="1" fontAlgn="t" hangingPunct="1">
                  <a:defRPr/>
                </a:pPr>
                <a:endParaRPr lang="zh-CN" altLang="en-US">
                  <a:latin typeface="+mn-lt"/>
                  <a:ea typeface="+mn-ea"/>
                </a:endParaRPr>
              </a:p>
            </p:txBody>
          </p:sp>
          <p:sp>
            <p:nvSpPr>
              <p:cNvPr id="246"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a:lstStyle/>
              <a:p>
                <a:pPr eaLnBrk="1" fontAlgn="t" hangingPunct="1">
                  <a:defRPr/>
                </a:pPr>
                <a:endParaRPr lang="zh-CN" altLang="en-US">
                  <a:latin typeface="+mn-lt"/>
                  <a:ea typeface="+mn-ea"/>
                </a:endParaRPr>
              </a:p>
            </p:txBody>
          </p:sp>
          <p:sp>
            <p:nvSpPr>
              <p:cNvPr id="247"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a:lstStyle/>
              <a:p>
                <a:pPr eaLnBrk="1" fontAlgn="t" hangingPunct="1">
                  <a:defRPr/>
                </a:pPr>
                <a:endParaRPr lang="zh-CN" altLang="en-US">
                  <a:latin typeface="+mn-lt"/>
                  <a:ea typeface="+mn-ea"/>
                </a:endParaRPr>
              </a:p>
            </p:txBody>
          </p:sp>
          <p:sp>
            <p:nvSpPr>
              <p:cNvPr id="249"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0"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1"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2"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a:lstStyle/>
              <a:p>
                <a:pPr eaLnBrk="1" fontAlgn="t" hangingPunct="1">
                  <a:defRPr/>
                </a:pPr>
                <a:endParaRPr lang="zh-CN" altLang="en-US">
                  <a:latin typeface="+mn-lt"/>
                  <a:ea typeface="+mn-ea"/>
                </a:endParaRPr>
              </a:p>
            </p:txBody>
          </p:sp>
        </p:grpSp>
      </p:grpSp>
      <p:grpSp>
        <p:nvGrpSpPr>
          <p:cNvPr id="29715" name="组合 273"/>
          <p:cNvGrpSpPr>
            <a:grpSpLocks noChangeAspect="1"/>
          </p:cNvGrpSpPr>
          <p:nvPr/>
        </p:nvGrpSpPr>
        <p:grpSpPr bwMode="auto">
          <a:xfrm>
            <a:off x="5364163" y="1265238"/>
            <a:ext cx="238125" cy="479425"/>
            <a:chOff x="5364088" y="1059582"/>
            <a:chExt cx="288032" cy="436628"/>
          </a:xfrm>
        </p:grpSpPr>
        <p:grpSp>
          <p:nvGrpSpPr>
            <p:cNvPr id="8" name="组合 39"/>
            <p:cNvGrpSpPr>
              <a:grpSpLocks noChangeAspect="1"/>
            </p:cNvGrpSpPr>
            <p:nvPr/>
          </p:nvGrpSpPr>
          <p:grpSpPr>
            <a:xfrm>
              <a:off x="5364088" y="1059582"/>
              <a:ext cx="288032" cy="436628"/>
              <a:chOff x="4059238" y="2417763"/>
              <a:chExt cx="898525" cy="1362075"/>
            </a:xfrm>
            <a:solidFill>
              <a:schemeClr val="tx1">
                <a:lumMod val="50000"/>
                <a:lumOff val="50000"/>
              </a:schemeClr>
            </a:solidFill>
          </p:grpSpPr>
          <p:sp>
            <p:nvSpPr>
              <p:cNvPr id="271" name="Freeform 31"/>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72" name="Freeform 32"/>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29719" name="Freeform 31"/>
            <p:cNvSpPr/>
            <p:nvPr/>
          </p:nvSpPr>
          <p:spPr bwMode="auto">
            <a:xfrm>
              <a:off x="5483141" y="1322715"/>
              <a:ext cx="53766" cy="89639"/>
            </a:xfrm>
            <a:custGeom>
              <a:avLst/>
              <a:gdLst>
                <a:gd name="T0" fmla="*/ 536343 w 5460"/>
                <a:gd name="T1" fmla="*/ 1278328 h 6163"/>
                <a:gd name="T2" fmla="*/ 374454 w 5460"/>
                <a:gd name="T3" fmla="*/ 818888 h 6163"/>
                <a:gd name="T4" fmla="*/ 365028 w 5460"/>
                <a:gd name="T5" fmla="*/ 786325 h 6163"/>
                <a:gd name="T6" fmla="*/ 365028 w 5460"/>
                <a:gd name="T7" fmla="*/ 753344 h 6163"/>
                <a:gd name="T8" fmla="*/ 370628 w 5460"/>
                <a:gd name="T9" fmla="*/ 714141 h 6163"/>
                <a:gd name="T10" fmla="*/ 378775 w 5460"/>
                <a:gd name="T11" fmla="*/ 688218 h 6163"/>
                <a:gd name="T12" fmla="*/ 482803 w 5460"/>
                <a:gd name="T13" fmla="*/ 458605 h 6163"/>
                <a:gd name="T14" fmla="*/ 491554 w 5460"/>
                <a:gd name="T15" fmla="*/ 426042 h 6163"/>
                <a:gd name="T16" fmla="*/ 496064 w 5460"/>
                <a:gd name="T17" fmla="*/ 393479 h 6163"/>
                <a:gd name="T18" fmla="*/ 487521 w 5460"/>
                <a:gd name="T19" fmla="*/ 360282 h 6163"/>
                <a:gd name="T20" fmla="*/ 478095 w 5460"/>
                <a:gd name="T21" fmla="*/ 334776 h 6163"/>
                <a:gd name="T22" fmla="*/ 270625 w 5460"/>
                <a:gd name="T23" fmla="*/ 0 h 6163"/>
                <a:gd name="T24" fmla="*/ 266105 w 5460"/>
                <a:gd name="T25" fmla="*/ 0 h 6163"/>
                <a:gd name="T26" fmla="*/ 59140 w 5460"/>
                <a:gd name="T27" fmla="*/ 334776 h 6163"/>
                <a:gd name="T28" fmla="*/ 45581 w 5460"/>
                <a:gd name="T29" fmla="*/ 360282 h 6163"/>
                <a:gd name="T30" fmla="*/ 40467 w 5460"/>
                <a:gd name="T31" fmla="*/ 393479 h 6163"/>
                <a:gd name="T32" fmla="*/ 45581 w 5460"/>
                <a:gd name="T33" fmla="*/ 426042 h 6163"/>
                <a:gd name="T34" fmla="*/ 54620 w 5460"/>
                <a:gd name="T35" fmla="*/ 458605 h 6163"/>
                <a:gd name="T36" fmla="*/ 153534 w 5460"/>
                <a:gd name="T37" fmla="*/ 688218 h 6163"/>
                <a:gd name="T38" fmla="*/ 166795 w 5460"/>
                <a:gd name="T39" fmla="*/ 714141 h 6163"/>
                <a:gd name="T40" fmla="*/ 171315 w 5460"/>
                <a:gd name="T41" fmla="*/ 753344 h 6163"/>
                <a:gd name="T42" fmla="*/ 166795 w 5460"/>
                <a:gd name="T43" fmla="*/ 786325 h 6163"/>
                <a:gd name="T44" fmla="*/ 162474 w 5460"/>
                <a:gd name="T45" fmla="*/ 818888 h 6163"/>
                <a:gd name="T46" fmla="*/ 0 w 5460"/>
                <a:gd name="T47" fmla="*/ 1278328 h 6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60" h="6163">
                  <a:moveTo>
                    <a:pt x="5460" y="6163"/>
                  </a:moveTo>
                  <a:lnTo>
                    <a:pt x="3812" y="3948"/>
                  </a:lnTo>
                  <a:cubicBezTo>
                    <a:pt x="3779" y="3896"/>
                    <a:pt x="3749" y="3843"/>
                    <a:pt x="3716" y="3791"/>
                  </a:cubicBezTo>
                  <a:lnTo>
                    <a:pt x="3716" y="3632"/>
                  </a:lnTo>
                  <a:cubicBezTo>
                    <a:pt x="3734" y="3569"/>
                    <a:pt x="3755" y="3507"/>
                    <a:pt x="3773" y="3443"/>
                  </a:cubicBezTo>
                  <a:cubicBezTo>
                    <a:pt x="3801" y="3401"/>
                    <a:pt x="3827" y="3360"/>
                    <a:pt x="3856" y="3318"/>
                  </a:cubicBezTo>
                  <a:lnTo>
                    <a:pt x="4915" y="2211"/>
                  </a:lnTo>
                  <a:cubicBezTo>
                    <a:pt x="4943" y="2158"/>
                    <a:pt x="4976" y="2107"/>
                    <a:pt x="5004" y="2054"/>
                  </a:cubicBezTo>
                  <a:cubicBezTo>
                    <a:pt x="5020" y="2002"/>
                    <a:pt x="5037" y="1949"/>
                    <a:pt x="5050" y="1897"/>
                  </a:cubicBezTo>
                  <a:cubicBezTo>
                    <a:pt x="5022" y="1843"/>
                    <a:pt x="4993" y="1790"/>
                    <a:pt x="4963" y="1737"/>
                  </a:cubicBezTo>
                  <a:cubicBezTo>
                    <a:pt x="4932" y="1696"/>
                    <a:pt x="4900" y="1654"/>
                    <a:pt x="4867" y="1614"/>
                  </a:cubicBezTo>
                  <a:lnTo>
                    <a:pt x="2755" y="0"/>
                  </a:lnTo>
                  <a:lnTo>
                    <a:pt x="2709" y="0"/>
                  </a:lnTo>
                  <a:lnTo>
                    <a:pt x="602" y="1614"/>
                  </a:lnTo>
                  <a:cubicBezTo>
                    <a:pt x="556" y="1654"/>
                    <a:pt x="512" y="1696"/>
                    <a:pt x="464" y="1737"/>
                  </a:cubicBezTo>
                  <a:cubicBezTo>
                    <a:pt x="447" y="1790"/>
                    <a:pt x="429" y="1843"/>
                    <a:pt x="412" y="1897"/>
                  </a:cubicBezTo>
                  <a:cubicBezTo>
                    <a:pt x="429" y="1949"/>
                    <a:pt x="447" y="2002"/>
                    <a:pt x="464" y="2054"/>
                  </a:cubicBezTo>
                  <a:cubicBezTo>
                    <a:pt x="495" y="2106"/>
                    <a:pt x="525" y="2159"/>
                    <a:pt x="556" y="2211"/>
                  </a:cubicBezTo>
                  <a:lnTo>
                    <a:pt x="1563" y="3318"/>
                  </a:lnTo>
                  <a:cubicBezTo>
                    <a:pt x="1606" y="3360"/>
                    <a:pt x="1654" y="3401"/>
                    <a:pt x="1698" y="3443"/>
                  </a:cubicBezTo>
                  <a:cubicBezTo>
                    <a:pt x="1711" y="3507"/>
                    <a:pt x="1728" y="3569"/>
                    <a:pt x="1744" y="3632"/>
                  </a:cubicBezTo>
                  <a:cubicBezTo>
                    <a:pt x="1728" y="3684"/>
                    <a:pt x="1711" y="3738"/>
                    <a:pt x="1698" y="3791"/>
                  </a:cubicBezTo>
                  <a:cubicBezTo>
                    <a:pt x="1683" y="3843"/>
                    <a:pt x="1670" y="3896"/>
                    <a:pt x="1654" y="3948"/>
                  </a:cubicBezTo>
                  <a:lnTo>
                    <a:pt x="0" y="6163"/>
                  </a:lnTo>
                </a:path>
              </a:pathLst>
            </a:custGeom>
            <a:solidFill>
              <a:srgbClr val="0099C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cxnSp>
        <p:nvCxnSpPr>
          <p:cNvPr id="277" name="直接连接符 276"/>
          <p:cNvCxnSpPr/>
          <p:nvPr/>
        </p:nvCxnSpPr>
        <p:spPr bwMode="auto">
          <a:xfrm>
            <a:off x="5280025" y="3155950"/>
            <a:ext cx="3600450"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 name="TextBox 231"/>
          <p:cNvSpPr txBox="1"/>
          <p:nvPr/>
        </p:nvSpPr>
        <p:spPr>
          <a:xfrm>
            <a:off x="2781300" y="4251325"/>
            <a:ext cx="2444750" cy="1338263"/>
          </a:xfrm>
          <a:prstGeom prst="rect">
            <a:avLst/>
          </a:prstGeom>
          <a:noFill/>
        </p:spPr>
        <p:txBody>
          <a:bodyPr lIns="121746" tIns="60879" rIns="121746" bIns="60879">
            <a:spAutoFit/>
          </a:bodyPr>
          <a:lstStyle/>
          <a:p>
            <a:pPr eaLnBrk="1" fontAlgn="t" hangingPunct="1">
              <a:spcAft>
                <a:spcPts val="400"/>
              </a:spcAft>
              <a:defRPr/>
            </a:pPr>
            <a:r>
              <a:rPr lang="zh-CN" altLang="en-US" sz="1500" dirty="0">
                <a:solidFill>
                  <a:srgbClr val="C00000"/>
                </a:solidFill>
                <a:latin typeface="+mn-lt"/>
                <a:ea typeface="+mn-ea"/>
                <a:cs typeface="Arial" panose="020B0604020202020204" pitchFamily="34" charset="0"/>
              </a:rPr>
              <a:t>用户信息安全</a:t>
            </a:r>
            <a:endParaRPr lang="zh-CN" altLang="en-US" sz="1500" dirty="0">
              <a:solidFill>
                <a:srgbClr val="C00000"/>
              </a:solidFill>
              <a:latin typeface="+mn-lt"/>
              <a:ea typeface="+mn-ea"/>
              <a:cs typeface="Arial" panose="020B0604020202020204" pitchFamily="34" charset="0"/>
            </a:endParaRPr>
          </a:p>
          <a:p>
            <a:pPr indent="-114300" eaLnBrk="1" fontAlgn="t" hangingPunct="1">
              <a:lnSpc>
                <a:spcPct val="120000"/>
              </a:lnSpc>
              <a:spcBef>
                <a:spcPts val="800"/>
              </a:spcBef>
              <a:spcAft>
                <a:spcPts val="400"/>
              </a:spcAft>
              <a:buClr>
                <a:srgbClr val="000000"/>
              </a:buClr>
              <a:defRPr/>
            </a:pPr>
            <a:r>
              <a:rPr lang="zh-CN" altLang="en-US" sz="1500" dirty="0">
                <a:solidFill>
                  <a:srgbClr val="000000"/>
                </a:solidFill>
                <a:latin typeface="+mn-lt"/>
                <a:ea typeface="+mn-ea"/>
                <a:cs typeface="Arial" panose="020B0604020202020204" pitchFamily="34" charset="0"/>
              </a:rPr>
              <a:t>通过数据访问控制、</a:t>
            </a:r>
            <a:r>
              <a:rPr lang="en-US" altLang="zh-CN" sz="1500" dirty="0">
                <a:solidFill>
                  <a:srgbClr val="000000"/>
                </a:solidFill>
                <a:latin typeface="+mn-lt"/>
                <a:ea typeface="+mn-ea"/>
                <a:cs typeface="Arial" panose="020B0604020202020204" pitchFamily="34" charset="0"/>
              </a:rPr>
              <a:t>Bit</a:t>
            </a:r>
            <a:r>
              <a:rPr lang="zh-CN" altLang="en-US" sz="1500" dirty="0">
                <a:solidFill>
                  <a:srgbClr val="000000"/>
                </a:solidFill>
                <a:latin typeface="+mn-lt"/>
                <a:ea typeface="+mn-ea"/>
                <a:cs typeface="Arial" panose="020B0604020202020204" pitchFamily="34" charset="0"/>
              </a:rPr>
              <a:t>清零、数据盘加密等技术，保证用户信息安全</a:t>
            </a:r>
            <a:endParaRPr lang="zh-CN" altLang="en-US" sz="1500" dirty="0">
              <a:solidFill>
                <a:srgbClr val="000000"/>
              </a:solidFill>
              <a:latin typeface="+mn-lt"/>
              <a:ea typeface="+mn-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000" smtClean="0">
                <a:latin typeface="+mj-ea"/>
                <a:ea typeface="+mj-ea"/>
              </a:rPr>
              <a:t>基于云操作系统的主机复制容灾</a:t>
            </a:r>
            <a:endParaRPr lang="zh-CN" altLang="en-US" sz="3000" dirty="0">
              <a:latin typeface="+mj-ea"/>
              <a:ea typeface="+mj-ea"/>
            </a:endParaRPr>
          </a:p>
        </p:txBody>
      </p:sp>
      <p:sp>
        <p:nvSpPr>
          <p:cNvPr id="198" name="Content Placeholder 3"/>
          <p:cNvSpPr txBox="1"/>
          <p:nvPr/>
        </p:nvSpPr>
        <p:spPr bwMode="auto">
          <a:xfrm>
            <a:off x="1008063" y="1160463"/>
            <a:ext cx="4103687" cy="469900"/>
          </a:xfrm>
          <a:prstGeom prst="rect">
            <a:avLst/>
          </a:prstGeom>
        </p:spPr>
        <p:txBody>
          <a:bodyPr lIns="121746" tIns="60879" rIns="121746" bIns="60879">
            <a:spAutoFit/>
          </a:bodyPr>
          <a:lstStyle/>
          <a:p>
            <a:pPr defTabSz="873760" fontAlgn="t">
              <a:lnSpc>
                <a:spcPct val="150000"/>
              </a:lnSpc>
              <a:spcBef>
                <a:spcPts val="800"/>
              </a:spcBef>
              <a:defRPr/>
            </a:pPr>
            <a:r>
              <a:rPr lang="zh-CN" altLang="en-US" sz="1500" kern="0" dirty="0">
                <a:latin typeface="+mn-lt"/>
                <a:ea typeface="+mn-ea"/>
              </a:rPr>
              <a:t>有没有可以</a:t>
            </a:r>
            <a:r>
              <a:rPr lang="zh-CN" altLang="en-US" sz="1500" kern="0" dirty="0">
                <a:solidFill>
                  <a:srgbClr val="C00000"/>
                </a:solidFill>
                <a:latin typeface="+mn-lt"/>
                <a:ea typeface="+mn-ea"/>
              </a:rPr>
              <a:t>降低容灾部署成本</a:t>
            </a:r>
            <a:r>
              <a:rPr lang="zh-CN" altLang="en-US" sz="1500" kern="0" dirty="0">
                <a:latin typeface="+mn-lt"/>
                <a:ea typeface="+mn-ea"/>
              </a:rPr>
              <a:t>的可靠方案？</a:t>
            </a:r>
            <a:endParaRPr lang="zh-CN" altLang="en-US" sz="1500" kern="0" dirty="0">
              <a:latin typeface="+mn-lt"/>
              <a:ea typeface="+mn-ea"/>
            </a:endParaRPr>
          </a:p>
        </p:txBody>
      </p:sp>
      <p:sp>
        <p:nvSpPr>
          <p:cNvPr id="31748" name="Content Placeholder 3"/>
          <p:cNvSpPr txBox="1"/>
          <p:nvPr/>
        </p:nvSpPr>
        <p:spPr bwMode="auto">
          <a:xfrm>
            <a:off x="5432425" y="1755775"/>
            <a:ext cx="33496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756" bIns="0">
            <a:spAutoFit/>
          </a:bodyPr>
          <a:lstStyle>
            <a:lvl1pPr marL="455930" indent="-4559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defRPr/>
            </a:pPr>
            <a:endParaRPr lang="zh-CN" altLang="en-US" sz="1500" smtClean="0">
              <a:solidFill>
                <a:srgbClr val="C00000"/>
              </a:solidFill>
              <a:latin typeface="+mn-lt"/>
              <a:ea typeface="+mn-ea"/>
              <a:cs typeface="Arial" panose="020B0604020202020204" pitchFamily="34" charset="0"/>
            </a:endParaRPr>
          </a:p>
        </p:txBody>
      </p:sp>
      <p:sp>
        <p:nvSpPr>
          <p:cNvPr id="206" name="Content Placeholder 3"/>
          <p:cNvSpPr txBox="1"/>
          <p:nvPr/>
        </p:nvSpPr>
        <p:spPr bwMode="auto">
          <a:xfrm>
            <a:off x="5651500" y="3968750"/>
            <a:ext cx="2797175" cy="257175"/>
          </a:xfrm>
          <a:prstGeom prst="rect">
            <a:avLst/>
          </a:prstGeom>
          <a:noFill/>
          <a:ln>
            <a:noFill/>
          </a:ln>
        </p:spPr>
        <p:txBody>
          <a:bodyPr lIns="0" tIns="0" rIns="12175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行 业 应 用</a:t>
            </a:r>
            <a:endParaRPr kumimoji="1" lang="en-US" altLang="zh-CN" sz="2100" kern="0" dirty="0">
              <a:solidFill>
                <a:srgbClr val="C00000"/>
              </a:solidFill>
              <a:latin typeface="+mn-lt"/>
              <a:ea typeface="+mn-ea"/>
              <a:cs typeface="黑体" panose="02010609060101010101" pitchFamily="2" charset="-122"/>
            </a:endParaRPr>
          </a:p>
        </p:txBody>
      </p:sp>
      <p:sp>
        <p:nvSpPr>
          <p:cNvPr id="207" name="Content Placeholder 3"/>
          <p:cNvSpPr txBox="1"/>
          <p:nvPr/>
        </p:nvSpPr>
        <p:spPr bwMode="auto">
          <a:xfrm>
            <a:off x="5664200" y="1417638"/>
            <a:ext cx="2795588" cy="257175"/>
          </a:xfrm>
          <a:prstGeom prst="rect">
            <a:avLst/>
          </a:prstGeom>
          <a:noFill/>
          <a:ln>
            <a:noFill/>
          </a:ln>
        </p:spPr>
        <p:txBody>
          <a:bodyPr lIns="0" tIns="0" rIns="12175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客 户 价 值 </a:t>
            </a:r>
            <a:endParaRPr kumimoji="1" lang="en-US" altLang="zh-CN" sz="2100" kern="0" dirty="0">
              <a:solidFill>
                <a:srgbClr val="C00000"/>
              </a:solidFill>
              <a:latin typeface="+mn-lt"/>
              <a:ea typeface="+mn-ea"/>
              <a:cs typeface="黑体" panose="02010609060101010101" pitchFamily="2" charset="-122"/>
            </a:endParaRPr>
          </a:p>
        </p:txBody>
      </p:sp>
      <p:sp>
        <p:nvSpPr>
          <p:cNvPr id="31751" name="Content Placeholder 3"/>
          <p:cNvSpPr txBox="1"/>
          <p:nvPr/>
        </p:nvSpPr>
        <p:spPr bwMode="auto">
          <a:xfrm>
            <a:off x="5651500" y="1836738"/>
            <a:ext cx="3313113"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756" bIns="0">
            <a:spAutoFit/>
          </a:bodyPr>
          <a:lstStyle>
            <a:lvl1pPr marL="122555" indent="-82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buClr>
                <a:srgbClr val="000000"/>
              </a:buClr>
              <a:defRPr/>
            </a:pPr>
            <a:r>
              <a:rPr lang="zh-CN" altLang="en-US" sz="1300" dirty="0" smtClean="0">
                <a:solidFill>
                  <a:srgbClr val="262626"/>
                </a:solidFill>
                <a:latin typeface="+mn-lt"/>
                <a:ea typeface="+mn-ea"/>
                <a:cs typeface="Arial" panose="020B0604020202020204" pitchFamily="34" charset="0"/>
              </a:rPr>
              <a:t>基于云操作系统本身实现主机复制容灾，无需独立存储硬件进行容灾，降低容灾成本，</a:t>
            </a:r>
            <a:r>
              <a:rPr lang="en-US" altLang="zh-CN" sz="1300" dirty="0" smtClean="0">
                <a:solidFill>
                  <a:srgbClr val="C00000"/>
                </a:solidFill>
                <a:latin typeface="+mn-lt"/>
                <a:ea typeface="+mn-ea"/>
                <a:cs typeface="Arial" panose="020B0604020202020204" pitchFamily="34" charset="0"/>
              </a:rPr>
              <a:t>RPO &gt;= 10s</a:t>
            </a:r>
            <a:r>
              <a:rPr lang="zh-CN" altLang="en-US" sz="1300" dirty="0" smtClean="0">
                <a:solidFill>
                  <a:srgbClr val="C00000"/>
                </a:solidFill>
                <a:latin typeface="+mn-lt"/>
                <a:ea typeface="+mn-ea"/>
                <a:cs typeface="Arial" panose="020B0604020202020204" pitchFamily="34" charset="0"/>
              </a:rPr>
              <a:t>，</a:t>
            </a:r>
            <a:r>
              <a:rPr lang="en-US" altLang="zh-CN" sz="1300" dirty="0" smtClean="0">
                <a:solidFill>
                  <a:srgbClr val="C00000"/>
                </a:solidFill>
                <a:latin typeface="+mn-lt"/>
                <a:ea typeface="+mn-ea"/>
                <a:cs typeface="Arial" panose="020B0604020202020204" pitchFamily="34" charset="0"/>
              </a:rPr>
              <a:t>RTO &lt;= 3min</a:t>
            </a:r>
            <a:r>
              <a:rPr lang="zh-CN" altLang="en-US" sz="1300" dirty="0" smtClean="0">
                <a:solidFill>
                  <a:srgbClr val="262626"/>
                </a:solidFill>
                <a:latin typeface="+mn-lt"/>
                <a:ea typeface="+mn-ea"/>
                <a:cs typeface="Arial" panose="020B0604020202020204" pitchFamily="34" charset="0"/>
              </a:rPr>
              <a:t>，确保容灾业务的高可靠和可用性。</a:t>
            </a:r>
            <a:endParaRPr lang="zh-CN" altLang="en-US" sz="1300" dirty="0" smtClean="0">
              <a:solidFill>
                <a:srgbClr val="262626"/>
              </a:solidFill>
              <a:latin typeface="+mn-lt"/>
              <a:ea typeface="+mn-ea"/>
              <a:cs typeface="Arial" panose="020B0604020202020204" pitchFamily="34" charset="0"/>
            </a:endParaRPr>
          </a:p>
        </p:txBody>
      </p:sp>
      <p:sp>
        <p:nvSpPr>
          <p:cNvPr id="31752" name="TextBox 570"/>
          <p:cNvSpPr txBox="1">
            <a:spLocks noChangeArrowheads="1"/>
          </p:cNvSpPr>
          <p:nvPr/>
        </p:nvSpPr>
        <p:spPr bwMode="auto">
          <a:xfrm>
            <a:off x="5549900" y="4352925"/>
            <a:ext cx="3414713"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46" tIns="60879" rIns="121746" bIns="60879"/>
          <a:lstStyle>
            <a:lvl1pPr marL="122555" indent="-82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defRPr/>
            </a:pPr>
            <a:r>
              <a:rPr lang="zh-CN" altLang="en-US" sz="1300" dirty="0" smtClean="0">
                <a:solidFill>
                  <a:srgbClr val="262626"/>
                </a:solidFill>
                <a:latin typeface="+mn-lt"/>
                <a:ea typeface="+mn-ea"/>
                <a:cs typeface="Arial" panose="020B0604020202020204" pitchFamily="34" charset="0"/>
              </a:rPr>
              <a:t>多家企业通过直接使用虚拟主机容灾方案，不再需要额外采购部署容灾业务的存储设备，极大降低了部署成本。</a:t>
            </a:r>
            <a:endParaRPr lang="zh-CN" altLang="en-US" sz="1300" dirty="0" smtClean="0">
              <a:solidFill>
                <a:srgbClr val="262626"/>
              </a:solidFill>
              <a:latin typeface="+mn-lt"/>
              <a:ea typeface="+mn-ea"/>
              <a:cs typeface="Arial" panose="020B0604020202020204" pitchFamily="34" charset="0"/>
            </a:endParaRPr>
          </a:p>
        </p:txBody>
      </p:sp>
      <p:grpSp>
        <p:nvGrpSpPr>
          <p:cNvPr id="31753" name="组合 287"/>
          <p:cNvGrpSpPr/>
          <p:nvPr/>
        </p:nvGrpSpPr>
        <p:grpSpPr bwMode="auto">
          <a:xfrm>
            <a:off x="6310313" y="623888"/>
            <a:ext cx="2654300" cy="288925"/>
            <a:chOff x="6141764" y="441990"/>
            <a:chExt cx="2653715" cy="216000"/>
          </a:xfrm>
        </p:grpSpPr>
        <p:sp>
          <p:nvSpPr>
            <p:cNvPr id="258" name="직사각형 2"/>
            <p:cNvSpPr/>
            <p:nvPr/>
          </p:nvSpPr>
          <p:spPr>
            <a:xfrm>
              <a:off x="8125702"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0" name="직사각형 3"/>
            <p:cNvSpPr/>
            <p:nvPr/>
          </p:nvSpPr>
          <p:spPr>
            <a:xfrm>
              <a:off x="6806779" y="441990"/>
              <a:ext cx="669777" cy="216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1" name="직사각형 4"/>
            <p:cNvSpPr/>
            <p:nvPr/>
          </p:nvSpPr>
          <p:spPr>
            <a:xfrm>
              <a:off x="7476557"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4" name="직사각형 5"/>
            <p:cNvSpPr/>
            <p:nvPr/>
          </p:nvSpPr>
          <p:spPr>
            <a:xfrm>
              <a:off x="6141764"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5" name="직사각형 23"/>
            <p:cNvSpPr/>
            <p:nvPr/>
          </p:nvSpPr>
          <p:spPr>
            <a:xfrm>
              <a:off x="6205250" y="441990"/>
              <a:ext cx="504714"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dirty="0" smtClean="0">
                  <a:solidFill>
                    <a:srgbClr val="FFFFFF"/>
                  </a:solidFill>
                  <a:latin typeface="+mn-lt"/>
                  <a:ea typeface="+mn-ea"/>
                  <a:cs typeface="Arial" panose="020B0604020202020204" pitchFamily="34" charset="0"/>
                </a:rPr>
                <a:t>高效</a:t>
              </a:r>
              <a:endParaRPr lang="ko-KR" altLang="en-US" sz="1500" dirty="0" smtClean="0">
                <a:solidFill>
                  <a:srgbClr val="FFFFFF"/>
                </a:solidFill>
                <a:latin typeface="+mn-lt"/>
                <a:ea typeface="+mn-ea"/>
                <a:cs typeface="Arial" panose="020B0604020202020204" pitchFamily="34" charset="0"/>
              </a:endParaRPr>
            </a:p>
          </p:txBody>
        </p:sp>
        <p:sp>
          <p:nvSpPr>
            <p:cNvPr id="266" name="직사각형 24"/>
            <p:cNvSpPr/>
            <p:nvPr/>
          </p:nvSpPr>
          <p:spPr>
            <a:xfrm>
              <a:off x="6919468" y="441990"/>
              <a:ext cx="503126"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安全</a:t>
              </a:r>
              <a:endParaRPr lang="ko-KR" altLang="en-US" sz="1500" smtClean="0">
                <a:solidFill>
                  <a:srgbClr val="FFFFFF"/>
                </a:solidFill>
                <a:latin typeface="+mn-lt"/>
                <a:ea typeface="+mn-ea"/>
                <a:cs typeface="Arial" panose="020B0604020202020204" pitchFamily="34" charset="0"/>
              </a:endParaRPr>
            </a:p>
          </p:txBody>
        </p:sp>
        <p:sp>
          <p:nvSpPr>
            <p:cNvPr id="267" name="직사각형 25"/>
            <p:cNvSpPr/>
            <p:nvPr/>
          </p:nvSpPr>
          <p:spPr>
            <a:xfrm>
              <a:off x="7565437" y="441990"/>
              <a:ext cx="503127"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融合</a:t>
              </a:r>
              <a:endParaRPr lang="ko-KR" altLang="en-US" sz="1500" smtClean="0">
                <a:solidFill>
                  <a:srgbClr val="FFFFFF"/>
                </a:solidFill>
                <a:latin typeface="+mn-lt"/>
                <a:ea typeface="+mn-ea"/>
                <a:cs typeface="Arial" panose="020B0604020202020204" pitchFamily="34" charset="0"/>
              </a:endParaRPr>
            </a:p>
          </p:txBody>
        </p:sp>
        <p:sp>
          <p:nvSpPr>
            <p:cNvPr id="268" name="직사각형 26"/>
            <p:cNvSpPr/>
            <p:nvPr/>
          </p:nvSpPr>
          <p:spPr>
            <a:xfrm>
              <a:off x="8238389" y="441990"/>
              <a:ext cx="503127"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开放</a:t>
              </a:r>
              <a:endParaRPr lang="ko-KR" altLang="en-US" sz="1500" smtClean="0">
                <a:solidFill>
                  <a:srgbClr val="FFFFFF"/>
                </a:solidFill>
                <a:latin typeface="+mn-lt"/>
                <a:ea typeface="+mn-ea"/>
                <a:cs typeface="Arial" panose="020B0604020202020204" pitchFamily="34" charset="0"/>
              </a:endParaRPr>
            </a:p>
          </p:txBody>
        </p:sp>
      </p:grpSp>
      <p:grpSp>
        <p:nvGrpSpPr>
          <p:cNvPr id="4" name="组合 361"/>
          <p:cNvGrpSpPr/>
          <p:nvPr/>
        </p:nvGrpSpPr>
        <p:grpSpPr>
          <a:xfrm>
            <a:off x="395536" y="1148747"/>
            <a:ext cx="576064" cy="660073"/>
            <a:chOff x="14347825" y="2066925"/>
            <a:chExt cx="336550" cy="336550"/>
          </a:xfrm>
          <a:solidFill>
            <a:schemeClr val="tx1">
              <a:lumMod val="50000"/>
              <a:lumOff val="50000"/>
            </a:schemeClr>
          </a:solidFill>
        </p:grpSpPr>
        <p:sp>
          <p:nvSpPr>
            <p:cNvPr id="220" name="Freeform 78"/>
            <p:cNvSpPr/>
            <p:nvPr/>
          </p:nvSpPr>
          <p:spPr bwMode="auto">
            <a:xfrm>
              <a:off x="14347825" y="2066925"/>
              <a:ext cx="336550" cy="336550"/>
            </a:xfrm>
            <a:custGeom>
              <a:avLst/>
              <a:gdLst/>
              <a:ahLst/>
              <a:cxnLst>
                <a:cxn ang="0">
                  <a:pos x="0" y="106"/>
                </a:cxn>
                <a:cxn ang="0">
                  <a:pos x="8" y="66"/>
                </a:cxn>
                <a:cxn ang="0">
                  <a:pos x="32" y="32"/>
                </a:cxn>
                <a:cxn ang="0">
                  <a:pos x="66" y="8"/>
                </a:cxn>
                <a:cxn ang="0">
                  <a:pos x="106" y="0"/>
                </a:cxn>
                <a:cxn ang="0">
                  <a:pos x="106" y="14"/>
                </a:cxn>
                <a:cxn ang="0">
                  <a:pos x="88" y="16"/>
                </a:cxn>
                <a:cxn ang="0">
                  <a:pos x="54" y="30"/>
                </a:cxn>
                <a:cxn ang="0">
                  <a:pos x="30" y="54"/>
                </a:cxn>
                <a:cxn ang="0">
                  <a:pos x="16" y="88"/>
                </a:cxn>
                <a:cxn ang="0">
                  <a:pos x="14" y="106"/>
                </a:cxn>
                <a:cxn ang="0">
                  <a:pos x="20" y="142"/>
                </a:cxn>
                <a:cxn ang="0">
                  <a:pos x="40" y="172"/>
                </a:cxn>
                <a:cxn ang="0">
                  <a:pos x="70" y="192"/>
                </a:cxn>
                <a:cxn ang="0">
                  <a:pos x="106" y="198"/>
                </a:cxn>
                <a:cxn ang="0">
                  <a:pos x="124" y="198"/>
                </a:cxn>
                <a:cxn ang="0">
                  <a:pos x="158" y="184"/>
                </a:cxn>
                <a:cxn ang="0">
                  <a:pos x="182" y="158"/>
                </a:cxn>
                <a:cxn ang="0">
                  <a:pos x="196" y="124"/>
                </a:cxn>
                <a:cxn ang="0">
                  <a:pos x="198" y="106"/>
                </a:cxn>
                <a:cxn ang="0">
                  <a:pos x="192" y="70"/>
                </a:cxn>
                <a:cxn ang="0">
                  <a:pos x="172" y="40"/>
                </a:cxn>
                <a:cxn ang="0">
                  <a:pos x="142" y="22"/>
                </a:cxn>
                <a:cxn ang="0">
                  <a:pos x="106" y="14"/>
                </a:cxn>
                <a:cxn ang="0">
                  <a:pos x="106" y="0"/>
                </a:cxn>
                <a:cxn ang="0">
                  <a:pos x="128" y="2"/>
                </a:cxn>
                <a:cxn ang="0">
                  <a:pos x="166" y="18"/>
                </a:cxn>
                <a:cxn ang="0">
                  <a:pos x="194" y="48"/>
                </a:cxn>
                <a:cxn ang="0">
                  <a:pos x="210" y="86"/>
                </a:cxn>
                <a:cxn ang="0">
                  <a:pos x="212" y="106"/>
                </a:cxn>
                <a:cxn ang="0">
                  <a:pos x="204" y="148"/>
                </a:cxn>
                <a:cxn ang="0">
                  <a:pos x="180" y="182"/>
                </a:cxn>
                <a:cxn ang="0">
                  <a:pos x="148" y="204"/>
                </a:cxn>
                <a:cxn ang="0">
                  <a:pos x="106" y="212"/>
                </a:cxn>
                <a:cxn ang="0">
                  <a:pos x="84" y="210"/>
                </a:cxn>
                <a:cxn ang="0">
                  <a:pos x="48" y="194"/>
                </a:cxn>
                <a:cxn ang="0">
                  <a:pos x="18" y="166"/>
                </a:cxn>
                <a:cxn ang="0">
                  <a:pos x="2" y="128"/>
                </a:cxn>
                <a:cxn ang="0">
                  <a:pos x="0" y="106"/>
                </a:cxn>
              </a:cxnLst>
              <a:rect l="0" t="0" r="r" b="b"/>
              <a:pathLst>
                <a:path w="212" h="212">
                  <a:moveTo>
                    <a:pt x="0" y="106"/>
                  </a:moveTo>
                  <a:lnTo>
                    <a:pt x="0" y="106"/>
                  </a:lnTo>
                  <a:lnTo>
                    <a:pt x="2" y="86"/>
                  </a:lnTo>
                  <a:lnTo>
                    <a:pt x="8" y="66"/>
                  </a:lnTo>
                  <a:lnTo>
                    <a:pt x="18" y="48"/>
                  </a:lnTo>
                  <a:lnTo>
                    <a:pt x="32" y="32"/>
                  </a:lnTo>
                  <a:lnTo>
                    <a:pt x="48" y="18"/>
                  </a:lnTo>
                  <a:lnTo>
                    <a:pt x="66" y="8"/>
                  </a:lnTo>
                  <a:lnTo>
                    <a:pt x="84" y="2"/>
                  </a:lnTo>
                  <a:lnTo>
                    <a:pt x="106" y="0"/>
                  </a:lnTo>
                  <a:lnTo>
                    <a:pt x="106" y="8"/>
                  </a:lnTo>
                  <a:lnTo>
                    <a:pt x="106" y="14"/>
                  </a:lnTo>
                  <a:lnTo>
                    <a:pt x="106" y="14"/>
                  </a:lnTo>
                  <a:lnTo>
                    <a:pt x="88" y="16"/>
                  </a:lnTo>
                  <a:lnTo>
                    <a:pt x="70" y="22"/>
                  </a:lnTo>
                  <a:lnTo>
                    <a:pt x="54" y="30"/>
                  </a:lnTo>
                  <a:lnTo>
                    <a:pt x="40" y="40"/>
                  </a:lnTo>
                  <a:lnTo>
                    <a:pt x="30" y="54"/>
                  </a:lnTo>
                  <a:lnTo>
                    <a:pt x="20" y="70"/>
                  </a:lnTo>
                  <a:lnTo>
                    <a:pt x="16" y="88"/>
                  </a:lnTo>
                  <a:lnTo>
                    <a:pt x="14" y="106"/>
                  </a:lnTo>
                  <a:lnTo>
                    <a:pt x="14" y="106"/>
                  </a:lnTo>
                  <a:lnTo>
                    <a:pt x="16" y="124"/>
                  </a:lnTo>
                  <a:lnTo>
                    <a:pt x="20" y="142"/>
                  </a:lnTo>
                  <a:lnTo>
                    <a:pt x="30" y="158"/>
                  </a:lnTo>
                  <a:lnTo>
                    <a:pt x="40" y="172"/>
                  </a:lnTo>
                  <a:lnTo>
                    <a:pt x="54" y="184"/>
                  </a:lnTo>
                  <a:lnTo>
                    <a:pt x="70" y="192"/>
                  </a:lnTo>
                  <a:lnTo>
                    <a:pt x="88" y="198"/>
                  </a:lnTo>
                  <a:lnTo>
                    <a:pt x="106" y="198"/>
                  </a:lnTo>
                  <a:lnTo>
                    <a:pt x="106" y="198"/>
                  </a:lnTo>
                  <a:lnTo>
                    <a:pt x="124" y="198"/>
                  </a:lnTo>
                  <a:lnTo>
                    <a:pt x="142" y="192"/>
                  </a:lnTo>
                  <a:lnTo>
                    <a:pt x="158" y="184"/>
                  </a:lnTo>
                  <a:lnTo>
                    <a:pt x="172" y="172"/>
                  </a:lnTo>
                  <a:lnTo>
                    <a:pt x="182" y="158"/>
                  </a:lnTo>
                  <a:lnTo>
                    <a:pt x="192" y="142"/>
                  </a:lnTo>
                  <a:lnTo>
                    <a:pt x="196" y="124"/>
                  </a:lnTo>
                  <a:lnTo>
                    <a:pt x="198" y="106"/>
                  </a:lnTo>
                  <a:lnTo>
                    <a:pt x="198" y="106"/>
                  </a:lnTo>
                  <a:lnTo>
                    <a:pt x="196" y="88"/>
                  </a:lnTo>
                  <a:lnTo>
                    <a:pt x="192" y="70"/>
                  </a:lnTo>
                  <a:lnTo>
                    <a:pt x="182" y="54"/>
                  </a:lnTo>
                  <a:lnTo>
                    <a:pt x="172" y="40"/>
                  </a:lnTo>
                  <a:lnTo>
                    <a:pt x="158" y="30"/>
                  </a:lnTo>
                  <a:lnTo>
                    <a:pt x="142" y="22"/>
                  </a:lnTo>
                  <a:lnTo>
                    <a:pt x="124" y="16"/>
                  </a:lnTo>
                  <a:lnTo>
                    <a:pt x="106" y="14"/>
                  </a:lnTo>
                  <a:lnTo>
                    <a:pt x="106" y="8"/>
                  </a:lnTo>
                  <a:lnTo>
                    <a:pt x="106" y="0"/>
                  </a:lnTo>
                  <a:lnTo>
                    <a:pt x="106" y="0"/>
                  </a:lnTo>
                  <a:lnTo>
                    <a:pt x="128" y="2"/>
                  </a:lnTo>
                  <a:lnTo>
                    <a:pt x="148" y="8"/>
                  </a:lnTo>
                  <a:lnTo>
                    <a:pt x="166" y="18"/>
                  </a:lnTo>
                  <a:lnTo>
                    <a:pt x="180" y="32"/>
                  </a:lnTo>
                  <a:lnTo>
                    <a:pt x="194" y="48"/>
                  </a:lnTo>
                  <a:lnTo>
                    <a:pt x="204" y="66"/>
                  </a:lnTo>
                  <a:lnTo>
                    <a:pt x="210" y="86"/>
                  </a:lnTo>
                  <a:lnTo>
                    <a:pt x="212" y="106"/>
                  </a:lnTo>
                  <a:lnTo>
                    <a:pt x="212" y="106"/>
                  </a:lnTo>
                  <a:lnTo>
                    <a:pt x="210" y="128"/>
                  </a:lnTo>
                  <a:lnTo>
                    <a:pt x="204" y="148"/>
                  </a:lnTo>
                  <a:lnTo>
                    <a:pt x="194" y="166"/>
                  </a:lnTo>
                  <a:lnTo>
                    <a:pt x="180" y="182"/>
                  </a:lnTo>
                  <a:lnTo>
                    <a:pt x="166" y="194"/>
                  </a:lnTo>
                  <a:lnTo>
                    <a:pt x="148" y="204"/>
                  </a:lnTo>
                  <a:lnTo>
                    <a:pt x="128" y="210"/>
                  </a:lnTo>
                  <a:lnTo>
                    <a:pt x="106" y="212"/>
                  </a:lnTo>
                  <a:lnTo>
                    <a:pt x="106" y="212"/>
                  </a:lnTo>
                  <a:lnTo>
                    <a:pt x="84" y="210"/>
                  </a:lnTo>
                  <a:lnTo>
                    <a:pt x="66" y="204"/>
                  </a:lnTo>
                  <a:lnTo>
                    <a:pt x="48" y="194"/>
                  </a:lnTo>
                  <a:lnTo>
                    <a:pt x="32" y="182"/>
                  </a:lnTo>
                  <a:lnTo>
                    <a:pt x="18" y="166"/>
                  </a:lnTo>
                  <a:lnTo>
                    <a:pt x="8" y="148"/>
                  </a:lnTo>
                  <a:lnTo>
                    <a:pt x="2" y="128"/>
                  </a:lnTo>
                  <a:lnTo>
                    <a:pt x="0" y="106"/>
                  </a:lnTo>
                  <a:lnTo>
                    <a:pt x="0" y="106"/>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22" name="Freeform 79"/>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23" name="Freeform 80"/>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grpSp>
      <p:cxnSp>
        <p:nvCxnSpPr>
          <p:cNvPr id="224" name="直接连接符 223"/>
          <p:cNvCxnSpPr/>
          <p:nvPr/>
        </p:nvCxnSpPr>
        <p:spPr bwMode="auto">
          <a:xfrm>
            <a:off x="5003800" y="1089025"/>
            <a:ext cx="0" cy="4800600"/>
          </a:xfrm>
          <a:prstGeom prst="line">
            <a:avLst/>
          </a:prstGeom>
          <a:noFill/>
          <a:ln w="38100">
            <a:solidFill>
              <a:schemeClr val="bg1">
                <a:lumMod val="50000"/>
              </a:schemeClr>
            </a:solidFill>
          </a:ln>
          <a:effectLst/>
        </p:spPr>
      </p:cxnSp>
      <p:grpSp>
        <p:nvGrpSpPr>
          <p:cNvPr id="31756" name="组合 278"/>
          <p:cNvGrpSpPr>
            <a:grpSpLocks noChangeAspect="1"/>
          </p:cNvGrpSpPr>
          <p:nvPr/>
        </p:nvGrpSpPr>
        <p:grpSpPr bwMode="auto">
          <a:xfrm>
            <a:off x="5280025" y="3905250"/>
            <a:ext cx="431800" cy="328613"/>
            <a:chOff x="5279924" y="2955978"/>
            <a:chExt cx="504954" cy="288000"/>
          </a:xfrm>
        </p:grpSpPr>
        <p:sp>
          <p:nvSpPr>
            <p:cNvPr id="241" name="Freeform 45"/>
            <p:cNvSpPr>
              <a:spLocks noChangeAspect="1"/>
            </p:cNvSpPr>
            <p:nvPr/>
          </p:nvSpPr>
          <p:spPr bwMode="auto">
            <a:xfrm>
              <a:off x="5279924" y="2955978"/>
              <a:ext cx="504954" cy="288000"/>
            </a:xfrm>
            <a:custGeom>
              <a:avLst/>
              <a:gdLst/>
              <a:ahLst/>
              <a:cxnLst>
                <a:cxn ang="0">
                  <a:pos x="120" y="754"/>
                </a:cxn>
                <a:cxn ang="0">
                  <a:pos x="805" y="754"/>
                </a:cxn>
                <a:cxn ang="0">
                  <a:pos x="1176" y="753"/>
                </a:cxn>
                <a:cxn ang="0">
                  <a:pos x="1225" y="737"/>
                </a:cxn>
                <a:cxn ang="0">
                  <a:pos x="1267" y="707"/>
                </a:cxn>
                <a:cxn ang="0">
                  <a:pos x="1297" y="667"/>
                </a:cxn>
                <a:cxn ang="0">
                  <a:pos x="1318" y="616"/>
                </a:cxn>
                <a:cxn ang="0">
                  <a:pos x="1323" y="560"/>
                </a:cxn>
                <a:cxn ang="0">
                  <a:pos x="1318" y="525"/>
                </a:cxn>
                <a:cxn ang="0">
                  <a:pos x="1299" y="474"/>
                </a:cxn>
                <a:cxn ang="0">
                  <a:pos x="1269" y="434"/>
                </a:cxn>
                <a:cxn ang="0">
                  <a:pos x="1230" y="402"/>
                </a:cxn>
                <a:cxn ang="0">
                  <a:pos x="1183" y="385"/>
                </a:cxn>
                <a:cxn ang="0">
                  <a:pos x="1149" y="381"/>
                </a:cxn>
                <a:cxn ang="0">
                  <a:pos x="1144" y="375"/>
                </a:cxn>
                <a:cxn ang="0">
                  <a:pos x="1113" y="435"/>
                </a:cxn>
                <a:cxn ang="0">
                  <a:pos x="1073" y="484"/>
                </a:cxn>
                <a:cxn ang="0">
                  <a:pos x="1103" y="397"/>
                </a:cxn>
                <a:cxn ang="0">
                  <a:pos x="1112" y="306"/>
                </a:cxn>
                <a:cxn ang="0">
                  <a:pos x="1105" y="248"/>
                </a:cxn>
                <a:cxn ang="0">
                  <a:pos x="1076" y="167"/>
                </a:cxn>
                <a:cxn ang="0">
                  <a:pos x="1027" y="98"/>
                </a:cxn>
                <a:cxn ang="0">
                  <a:pos x="984" y="59"/>
                </a:cxn>
                <a:cxn ang="0">
                  <a:pos x="896" y="15"/>
                </a:cxn>
                <a:cxn ang="0">
                  <a:pos x="840" y="4"/>
                </a:cxn>
                <a:cxn ang="0">
                  <a:pos x="769" y="2"/>
                </a:cxn>
                <a:cxn ang="0">
                  <a:pos x="724" y="10"/>
                </a:cxn>
                <a:cxn ang="0">
                  <a:pos x="678" y="25"/>
                </a:cxn>
                <a:cxn ang="0">
                  <a:pos x="607" y="73"/>
                </a:cxn>
                <a:cxn ang="0">
                  <a:pos x="550" y="137"/>
                </a:cxn>
                <a:cxn ang="0">
                  <a:pos x="521" y="187"/>
                </a:cxn>
                <a:cxn ang="0">
                  <a:pos x="503" y="243"/>
                </a:cxn>
                <a:cxn ang="0">
                  <a:pos x="489" y="248"/>
                </a:cxn>
                <a:cxn ang="0">
                  <a:pos x="452" y="213"/>
                </a:cxn>
                <a:cxn ang="0">
                  <a:pos x="424" y="194"/>
                </a:cxn>
                <a:cxn ang="0">
                  <a:pos x="376" y="177"/>
                </a:cxn>
                <a:cxn ang="0">
                  <a:pos x="326" y="171"/>
                </a:cxn>
                <a:cxn ang="0">
                  <a:pos x="292" y="174"/>
                </a:cxn>
                <a:cxn ang="0">
                  <a:pos x="241" y="186"/>
                </a:cxn>
                <a:cxn ang="0">
                  <a:pos x="192" y="211"/>
                </a:cxn>
                <a:cxn ang="0">
                  <a:pos x="159" y="236"/>
                </a:cxn>
                <a:cxn ang="0">
                  <a:pos x="118" y="284"/>
                </a:cxn>
                <a:cxn ang="0">
                  <a:pos x="91" y="336"/>
                </a:cxn>
                <a:cxn ang="0">
                  <a:pos x="81" y="380"/>
                </a:cxn>
                <a:cxn ang="0">
                  <a:pos x="84" y="446"/>
                </a:cxn>
                <a:cxn ang="0">
                  <a:pos x="110" y="510"/>
                </a:cxn>
                <a:cxn ang="0">
                  <a:pos x="86" y="513"/>
                </a:cxn>
                <a:cxn ang="0">
                  <a:pos x="56" y="527"/>
                </a:cxn>
                <a:cxn ang="0">
                  <a:pos x="31" y="548"/>
                </a:cxn>
                <a:cxn ang="0">
                  <a:pos x="12" y="577"/>
                </a:cxn>
                <a:cxn ang="0">
                  <a:pos x="2" y="613"/>
                </a:cxn>
                <a:cxn ang="0">
                  <a:pos x="0" y="638"/>
                </a:cxn>
                <a:cxn ang="0">
                  <a:pos x="7" y="673"/>
                </a:cxn>
                <a:cxn ang="0">
                  <a:pos x="22" y="704"/>
                </a:cxn>
                <a:cxn ang="0">
                  <a:pos x="44" y="729"/>
                </a:cxn>
                <a:cxn ang="0">
                  <a:pos x="73" y="746"/>
                </a:cxn>
                <a:cxn ang="0">
                  <a:pos x="105" y="754"/>
                </a:cxn>
              </a:cxnLst>
              <a:rect l="0" t="0" r="r" b="b"/>
              <a:pathLst>
                <a:path w="1323" h="756">
                  <a:moveTo>
                    <a:pt x="115" y="756"/>
                  </a:moveTo>
                  <a:lnTo>
                    <a:pt x="115" y="756"/>
                  </a:lnTo>
                  <a:lnTo>
                    <a:pt x="120" y="754"/>
                  </a:lnTo>
                  <a:lnTo>
                    <a:pt x="618" y="754"/>
                  </a:lnTo>
                  <a:lnTo>
                    <a:pt x="639" y="754"/>
                  </a:lnTo>
                  <a:lnTo>
                    <a:pt x="805" y="754"/>
                  </a:lnTo>
                  <a:lnTo>
                    <a:pt x="1159" y="754"/>
                  </a:lnTo>
                  <a:lnTo>
                    <a:pt x="1159" y="754"/>
                  </a:lnTo>
                  <a:lnTo>
                    <a:pt x="1176" y="753"/>
                  </a:lnTo>
                  <a:lnTo>
                    <a:pt x="1193" y="749"/>
                  </a:lnTo>
                  <a:lnTo>
                    <a:pt x="1210" y="744"/>
                  </a:lnTo>
                  <a:lnTo>
                    <a:pt x="1225" y="737"/>
                  </a:lnTo>
                  <a:lnTo>
                    <a:pt x="1240" y="729"/>
                  </a:lnTo>
                  <a:lnTo>
                    <a:pt x="1253" y="719"/>
                  </a:lnTo>
                  <a:lnTo>
                    <a:pt x="1267" y="707"/>
                  </a:lnTo>
                  <a:lnTo>
                    <a:pt x="1279" y="695"/>
                  </a:lnTo>
                  <a:lnTo>
                    <a:pt x="1289" y="682"/>
                  </a:lnTo>
                  <a:lnTo>
                    <a:pt x="1297" y="667"/>
                  </a:lnTo>
                  <a:lnTo>
                    <a:pt x="1306" y="651"/>
                  </a:lnTo>
                  <a:lnTo>
                    <a:pt x="1312" y="634"/>
                  </a:lnTo>
                  <a:lnTo>
                    <a:pt x="1318" y="616"/>
                  </a:lnTo>
                  <a:lnTo>
                    <a:pt x="1321" y="599"/>
                  </a:lnTo>
                  <a:lnTo>
                    <a:pt x="1323" y="580"/>
                  </a:lnTo>
                  <a:lnTo>
                    <a:pt x="1323" y="560"/>
                  </a:lnTo>
                  <a:lnTo>
                    <a:pt x="1323" y="560"/>
                  </a:lnTo>
                  <a:lnTo>
                    <a:pt x="1321" y="542"/>
                  </a:lnTo>
                  <a:lnTo>
                    <a:pt x="1318" y="525"/>
                  </a:lnTo>
                  <a:lnTo>
                    <a:pt x="1312" y="506"/>
                  </a:lnTo>
                  <a:lnTo>
                    <a:pt x="1307" y="489"/>
                  </a:lnTo>
                  <a:lnTo>
                    <a:pt x="1299" y="474"/>
                  </a:lnTo>
                  <a:lnTo>
                    <a:pt x="1291" y="459"/>
                  </a:lnTo>
                  <a:lnTo>
                    <a:pt x="1280" y="446"/>
                  </a:lnTo>
                  <a:lnTo>
                    <a:pt x="1269" y="434"/>
                  </a:lnTo>
                  <a:lnTo>
                    <a:pt x="1257" y="422"/>
                  </a:lnTo>
                  <a:lnTo>
                    <a:pt x="1243" y="412"/>
                  </a:lnTo>
                  <a:lnTo>
                    <a:pt x="1230" y="402"/>
                  </a:lnTo>
                  <a:lnTo>
                    <a:pt x="1215" y="395"/>
                  </a:lnTo>
                  <a:lnTo>
                    <a:pt x="1199" y="390"/>
                  </a:lnTo>
                  <a:lnTo>
                    <a:pt x="1183" y="385"/>
                  </a:lnTo>
                  <a:lnTo>
                    <a:pt x="1166" y="381"/>
                  </a:lnTo>
                  <a:lnTo>
                    <a:pt x="1149" y="381"/>
                  </a:lnTo>
                  <a:lnTo>
                    <a:pt x="1149" y="381"/>
                  </a:lnTo>
                  <a:lnTo>
                    <a:pt x="1142" y="381"/>
                  </a:lnTo>
                  <a:lnTo>
                    <a:pt x="1142" y="381"/>
                  </a:lnTo>
                  <a:lnTo>
                    <a:pt x="1144" y="375"/>
                  </a:lnTo>
                  <a:lnTo>
                    <a:pt x="1144" y="375"/>
                  </a:lnTo>
                  <a:lnTo>
                    <a:pt x="1130" y="407"/>
                  </a:lnTo>
                  <a:lnTo>
                    <a:pt x="1113" y="435"/>
                  </a:lnTo>
                  <a:lnTo>
                    <a:pt x="1095" y="461"/>
                  </a:lnTo>
                  <a:lnTo>
                    <a:pt x="1073" y="484"/>
                  </a:lnTo>
                  <a:lnTo>
                    <a:pt x="1073" y="484"/>
                  </a:lnTo>
                  <a:lnTo>
                    <a:pt x="1085" y="456"/>
                  </a:lnTo>
                  <a:lnTo>
                    <a:pt x="1097" y="425"/>
                  </a:lnTo>
                  <a:lnTo>
                    <a:pt x="1103" y="397"/>
                  </a:lnTo>
                  <a:lnTo>
                    <a:pt x="1108" y="366"/>
                  </a:lnTo>
                  <a:lnTo>
                    <a:pt x="1112" y="336"/>
                  </a:lnTo>
                  <a:lnTo>
                    <a:pt x="1112" y="306"/>
                  </a:lnTo>
                  <a:lnTo>
                    <a:pt x="1110" y="277"/>
                  </a:lnTo>
                  <a:lnTo>
                    <a:pt x="1105" y="248"/>
                  </a:lnTo>
                  <a:lnTo>
                    <a:pt x="1105" y="248"/>
                  </a:lnTo>
                  <a:lnTo>
                    <a:pt x="1097" y="219"/>
                  </a:lnTo>
                  <a:lnTo>
                    <a:pt x="1088" y="192"/>
                  </a:lnTo>
                  <a:lnTo>
                    <a:pt x="1076" y="167"/>
                  </a:lnTo>
                  <a:lnTo>
                    <a:pt x="1061" y="142"/>
                  </a:lnTo>
                  <a:lnTo>
                    <a:pt x="1046" y="118"/>
                  </a:lnTo>
                  <a:lnTo>
                    <a:pt x="1027" y="98"/>
                  </a:lnTo>
                  <a:lnTo>
                    <a:pt x="1007" y="78"/>
                  </a:lnTo>
                  <a:lnTo>
                    <a:pt x="984" y="59"/>
                  </a:lnTo>
                  <a:lnTo>
                    <a:pt x="984" y="59"/>
                  </a:lnTo>
                  <a:lnTo>
                    <a:pt x="957" y="42"/>
                  </a:lnTo>
                  <a:lnTo>
                    <a:pt x="926" y="27"/>
                  </a:lnTo>
                  <a:lnTo>
                    <a:pt x="896" y="15"/>
                  </a:lnTo>
                  <a:lnTo>
                    <a:pt x="862" y="7"/>
                  </a:lnTo>
                  <a:lnTo>
                    <a:pt x="862" y="7"/>
                  </a:lnTo>
                  <a:lnTo>
                    <a:pt x="840" y="4"/>
                  </a:lnTo>
                  <a:lnTo>
                    <a:pt x="817" y="2"/>
                  </a:lnTo>
                  <a:lnTo>
                    <a:pt x="793" y="0"/>
                  </a:lnTo>
                  <a:lnTo>
                    <a:pt x="769" y="2"/>
                  </a:lnTo>
                  <a:lnTo>
                    <a:pt x="769" y="2"/>
                  </a:lnTo>
                  <a:lnTo>
                    <a:pt x="746" y="5"/>
                  </a:lnTo>
                  <a:lnTo>
                    <a:pt x="724" y="10"/>
                  </a:lnTo>
                  <a:lnTo>
                    <a:pt x="700" y="17"/>
                  </a:lnTo>
                  <a:lnTo>
                    <a:pt x="678" y="25"/>
                  </a:lnTo>
                  <a:lnTo>
                    <a:pt x="678" y="25"/>
                  </a:lnTo>
                  <a:lnTo>
                    <a:pt x="653" y="39"/>
                  </a:lnTo>
                  <a:lnTo>
                    <a:pt x="629" y="56"/>
                  </a:lnTo>
                  <a:lnTo>
                    <a:pt x="607" y="73"/>
                  </a:lnTo>
                  <a:lnTo>
                    <a:pt x="585" y="93"/>
                  </a:lnTo>
                  <a:lnTo>
                    <a:pt x="567" y="113"/>
                  </a:lnTo>
                  <a:lnTo>
                    <a:pt x="550" y="137"/>
                  </a:lnTo>
                  <a:lnTo>
                    <a:pt x="535" y="162"/>
                  </a:lnTo>
                  <a:lnTo>
                    <a:pt x="521" y="187"/>
                  </a:lnTo>
                  <a:lnTo>
                    <a:pt x="521" y="187"/>
                  </a:lnTo>
                  <a:lnTo>
                    <a:pt x="515" y="206"/>
                  </a:lnTo>
                  <a:lnTo>
                    <a:pt x="508" y="225"/>
                  </a:lnTo>
                  <a:lnTo>
                    <a:pt x="503" y="243"/>
                  </a:lnTo>
                  <a:lnTo>
                    <a:pt x="499" y="262"/>
                  </a:lnTo>
                  <a:lnTo>
                    <a:pt x="499" y="262"/>
                  </a:lnTo>
                  <a:lnTo>
                    <a:pt x="489" y="248"/>
                  </a:lnTo>
                  <a:lnTo>
                    <a:pt x="478" y="235"/>
                  </a:lnTo>
                  <a:lnTo>
                    <a:pt x="466" y="223"/>
                  </a:lnTo>
                  <a:lnTo>
                    <a:pt x="452" y="213"/>
                  </a:lnTo>
                  <a:lnTo>
                    <a:pt x="452" y="213"/>
                  </a:lnTo>
                  <a:lnTo>
                    <a:pt x="439" y="203"/>
                  </a:lnTo>
                  <a:lnTo>
                    <a:pt x="424" y="194"/>
                  </a:lnTo>
                  <a:lnTo>
                    <a:pt x="408" y="187"/>
                  </a:lnTo>
                  <a:lnTo>
                    <a:pt x="393" y="182"/>
                  </a:lnTo>
                  <a:lnTo>
                    <a:pt x="376" y="177"/>
                  </a:lnTo>
                  <a:lnTo>
                    <a:pt x="359" y="174"/>
                  </a:lnTo>
                  <a:lnTo>
                    <a:pt x="343" y="172"/>
                  </a:lnTo>
                  <a:lnTo>
                    <a:pt x="326" y="171"/>
                  </a:lnTo>
                  <a:lnTo>
                    <a:pt x="326" y="171"/>
                  </a:lnTo>
                  <a:lnTo>
                    <a:pt x="309" y="172"/>
                  </a:lnTo>
                  <a:lnTo>
                    <a:pt x="292" y="174"/>
                  </a:lnTo>
                  <a:lnTo>
                    <a:pt x="275" y="177"/>
                  </a:lnTo>
                  <a:lnTo>
                    <a:pt x="258" y="181"/>
                  </a:lnTo>
                  <a:lnTo>
                    <a:pt x="241" y="186"/>
                  </a:lnTo>
                  <a:lnTo>
                    <a:pt x="224" y="192"/>
                  </a:lnTo>
                  <a:lnTo>
                    <a:pt x="209" y="201"/>
                  </a:lnTo>
                  <a:lnTo>
                    <a:pt x="192" y="211"/>
                  </a:lnTo>
                  <a:lnTo>
                    <a:pt x="192" y="211"/>
                  </a:lnTo>
                  <a:lnTo>
                    <a:pt x="176" y="223"/>
                  </a:lnTo>
                  <a:lnTo>
                    <a:pt x="159" y="236"/>
                  </a:lnTo>
                  <a:lnTo>
                    <a:pt x="144" y="252"/>
                  </a:lnTo>
                  <a:lnTo>
                    <a:pt x="130" y="267"/>
                  </a:lnTo>
                  <a:lnTo>
                    <a:pt x="118" y="284"/>
                  </a:lnTo>
                  <a:lnTo>
                    <a:pt x="108" y="300"/>
                  </a:lnTo>
                  <a:lnTo>
                    <a:pt x="100" y="317"/>
                  </a:lnTo>
                  <a:lnTo>
                    <a:pt x="91" y="336"/>
                  </a:lnTo>
                  <a:lnTo>
                    <a:pt x="91" y="336"/>
                  </a:lnTo>
                  <a:lnTo>
                    <a:pt x="86" y="358"/>
                  </a:lnTo>
                  <a:lnTo>
                    <a:pt x="81" y="380"/>
                  </a:lnTo>
                  <a:lnTo>
                    <a:pt x="79" y="402"/>
                  </a:lnTo>
                  <a:lnTo>
                    <a:pt x="81" y="424"/>
                  </a:lnTo>
                  <a:lnTo>
                    <a:pt x="84" y="446"/>
                  </a:lnTo>
                  <a:lnTo>
                    <a:pt x="90" y="467"/>
                  </a:lnTo>
                  <a:lnTo>
                    <a:pt x="98" y="489"/>
                  </a:lnTo>
                  <a:lnTo>
                    <a:pt x="110" y="510"/>
                  </a:lnTo>
                  <a:lnTo>
                    <a:pt x="110" y="510"/>
                  </a:lnTo>
                  <a:lnTo>
                    <a:pt x="98" y="510"/>
                  </a:lnTo>
                  <a:lnTo>
                    <a:pt x="86" y="513"/>
                  </a:lnTo>
                  <a:lnTo>
                    <a:pt x="76" y="516"/>
                  </a:lnTo>
                  <a:lnTo>
                    <a:pt x="66" y="520"/>
                  </a:lnTo>
                  <a:lnTo>
                    <a:pt x="56" y="527"/>
                  </a:lnTo>
                  <a:lnTo>
                    <a:pt x="46" y="533"/>
                  </a:lnTo>
                  <a:lnTo>
                    <a:pt x="37" y="540"/>
                  </a:lnTo>
                  <a:lnTo>
                    <a:pt x="31" y="548"/>
                  </a:lnTo>
                  <a:lnTo>
                    <a:pt x="24" y="557"/>
                  </a:lnTo>
                  <a:lnTo>
                    <a:pt x="17" y="567"/>
                  </a:lnTo>
                  <a:lnTo>
                    <a:pt x="12" y="577"/>
                  </a:lnTo>
                  <a:lnTo>
                    <a:pt x="7" y="589"/>
                  </a:lnTo>
                  <a:lnTo>
                    <a:pt x="4" y="601"/>
                  </a:lnTo>
                  <a:lnTo>
                    <a:pt x="2" y="613"/>
                  </a:lnTo>
                  <a:lnTo>
                    <a:pt x="0" y="624"/>
                  </a:lnTo>
                  <a:lnTo>
                    <a:pt x="0" y="638"/>
                  </a:lnTo>
                  <a:lnTo>
                    <a:pt x="0" y="638"/>
                  </a:lnTo>
                  <a:lnTo>
                    <a:pt x="2" y="650"/>
                  </a:lnTo>
                  <a:lnTo>
                    <a:pt x="4" y="661"/>
                  </a:lnTo>
                  <a:lnTo>
                    <a:pt x="7" y="673"/>
                  </a:lnTo>
                  <a:lnTo>
                    <a:pt x="12" y="683"/>
                  </a:lnTo>
                  <a:lnTo>
                    <a:pt x="17" y="694"/>
                  </a:lnTo>
                  <a:lnTo>
                    <a:pt x="22" y="704"/>
                  </a:lnTo>
                  <a:lnTo>
                    <a:pt x="29" y="712"/>
                  </a:lnTo>
                  <a:lnTo>
                    <a:pt x="36" y="721"/>
                  </a:lnTo>
                  <a:lnTo>
                    <a:pt x="44" y="729"/>
                  </a:lnTo>
                  <a:lnTo>
                    <a:pt x="52" y="736"/>
                  </a:lnTo>
                  <a:lnTo>
                    <a:pt x="63" y="741"/>
                  </a:lnTo>
                  <a:lnTo>
                    <a:pt x="73" y="746"/>
                  </a:lnTo>
                  <a:lnTo>
                    <a:pt x="83" y="749"/>
                  </a:lnTo>
                  <a:lnTo>
                    <a:pt x="93" y="753"/>
                  </a:lnTo>
                  <a:lnTo>
                    <a:pt x="105" y="754"/>
                  </a:lnTo>
                  <a:lnTo>
                    <a:pt x="115" y="756"/>
                  </a:lnTo>
                  <a:lnTo>
                    <a:pt x="115" y="756"/>
                  </a:lnTo>
                  <a:close/>
                </a:path>
              </a:pathLst>
            </a:custGeom>
            <a:solidFill>
              <a:schemeClr val="bg1">
                <a:lumMod val="50000"/>
              </a:schemeClr>
            </a:solidFill>
            <a:ln w="9525">
              <a:noFill/>
              <a:round/>
            </a:ln>
          </p:spPr>
          <p:txBody>
            <a:bodyPr/>
            <a:lstStyle/>
            <a:p>
              <a:pPr eaLnBrk="1" fontAlgn="t" hangingPunct="1">
                <a:defRPr/>
              </a:pPr>
              <a:endParaRPr lang="zh-CN" altLang="en-US">
                <a:latin typeface="+mn-lt"/>
                <a:ea typeface="+mn-ea"/>
              </a:endParaRPr>
            </a:p>
          </p:txBody>
        </p:sp>
        <p:grpSp>
          <p:nvGrpSpPr>
            <p:cNvPr id="6" name="组合 296"/>
            <p:cNvGrpSpPr>
              <a:grpSpLocks noChangeAspect="1"/>
            </p:cNvGrpSpPr>
            <p:nvPr/>
          </p:nvGrpSpPr>
          <p:grpSpPr>
            <a:xfrm>
              <a:off x="5518264" y="3055486"/>
              <a:ext cx="178586" cy="180000"/>
              <a:chOff x="12379325" y="6088063"/>
              <a:chExt cx="601663" cy="606425"/>
            </a:xfrm>
            <a:solidFill>
              <a:schemeClr val="bg1">
                <a:lumMod val="95000"/>
              </a:schemeClr>
            </a:solidFill>
          </p:grpSpPr>
          <p:sp>
            <p:nvSpPr>
              <p:cNvPr id="243"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44"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45" name="Line 723"/>
              <p:cNvSpPr>
                <a:spLocks noChangeShapeType="1"/>
              </p:cNvSpPr>
              <p:nvPr/>
            </p:nvSpPr>
            <p:spPr bwMode="auto">
              <a:xfrm>
                <a:off x="12644438" y="6370638"/>
                <a:ext cx="1588" cy="1588"/>
              </a:xfrm>
              <a:prstGeom prst="line">
                <a:avLst/>
              </a:prstGeom>
              <a:grpFill/>
              <a:ln w="9525">
                <a:noFill/>
                <a:round/>
              </a:ln>
            </p:spPr>
            <p:txBody>
              <a:bodyPr/>
              <a:lstStyle/>
              <a:p>
                <a:pPr eaLnBrk="1" fontAlgn="t" hangingPunct="1">
                  <a:defRPr/>
                </a:pPr>
                <a:endParaRPr lang="zh-CN" altLang="en-US">
                  <a:latin typeface="+mn-lt"/>
                  <a:ea typeface="+mn-ea"/>
                </a:endParaRPr>
              </a:p>
            </p:txBody>
          </p:sp>
          <p:sp>
            <p:nvSpPr>
              <p:cNvPr id="246"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a:lstStyle/>
              <a:p>
                <a:pPr eaLnBrk="1" fontAlgn="t" hangingPunct="1">
                  <a:defRPr/>
                </a:pPr>
                <a:endParaRPr lang="zh-CN" altLang="en-US">
                  <a:latin typeface="+mn-lt"/>
                  <a:ea typeface="+mn-ea"/>
                </a:endParaRPr>
              </a:p>
            </p:txBody>
          </p:sp>
          <p:sp>
            <p:nvSpPr>
              <p:cNvPr id="247"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a:lstStyle/>
              <a:p>
                <a:pPr eaLnBrk="1" fontAlgn="t" hangingPunct="1">
                  <a:defRPr/>
                </a:pPr>
                <a:endParaRPr lang="zh-CN" altLang="en-US">
                  <a:latin typeface="+mn-lt"/>
                  <a:ea typeface="+mn-ea"/>
                </a:endParaRPr>
              </a:p>
            </p:txBody>
          </p:sp>
          <p:sp>
            <p:nvSpPr>
              <p:cNvPr id="249"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0"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1"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2"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a:lstStyle/>
              <a:p>
                <a:pPr eaLnBrk="1" fontAlgn="t" hangingPunct="1">
                  <a:defRPr/>
                </a:pPr>
                <a:endParaRPr lang="zh-CN" altLang="en-US">
                  <a:latin typeface="+mn-lt"/>
                  <a:ea typeface="+mn-ea"/>
                </a:endParaRPr>
              </a:p>
            </p:txBody>
          </p:sp>
        </p:grpSp>
      </p:grpSp>
      <p:grpSp>
        <p:nvGrpSpPr>
          <p:cNvPr id="31757" name="组合 273"/>
          <p:cNvGrpSpPr>
            <a:grpSpLocks noChangeAspect="1"/>
          </p:cNvGrpSpPr>
          <p:nvPr/>
        </p:nvGrpSpPr>
        <p:grpSpPr bwMode="auto">
          <a:xfrm>
            <a:off x="5364163" y="1309688"/>
            <a:ext cx="238125" cy="479425"/>
            <a:chOff x="5364088" y="1059582"/>
            <a:chExt cx="288032" cy="436628"/>
          </a:xfrm>
        </p:grpSpPr>
        <p:grpSp>
          <p:nvGrpSpPr>
            <p:cNvPr id="8" name="组合 39"/>
            <p:cNvGrpSpPr>
              <a:grpSpLocks noChangeAspect="1"/>
            </p:cNvGrpSpPr>
            <p:nvPr/>
          </p:nvGrpSpPr>
          <p:grpSpPr>
            <a:xfrm>
              <a:off x="5364088" y="1059582"/>
              <a:ext cx="288032" cy="436628"/>
              <a:chOff x="4059238" y="2417763"/>
              <a:chExt cx="898525" cy="1362075"/>
            </a:xfrm>
            <a:solidFill>
              <a:schemeClr val="tx1">
                <a:lumMod val="50000"/>
                <a:lumOff val="50000"/>
              </a:schemeClr>
            </a:solidFill>
          </p:grpSpPr>
          <p:sp>
            <p:nvSpPr>
              <p:cNvPr id="271" name="Freeform 31"/>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72" name="Freeform 32"/>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31805" name="Freeform 31"/>
            <p:cNvSpPr/>
            <p:nvPr/>
          </p:nvSpPr>
          <p:spPr bwMode="auto">
            <a:xfrm>
              <a:off x="5483141" y="1322715"/>
              <a:ext cx="53766" cy="89639"/>
            </a:xfrm>
            <a:custGeom>
              <a:avLst/>
              <a:gdLst>
                <a:gd name="T0" fmla="*/ 536343 w 5460"/>
                <a:gd name="T1" fmla="*/ 1278328 h 6163"/>
                <a:gd name="T2" fmla="*/ 374454 w 5460"/>
                <a:gd name="T3" fmla="*/ 818888 h 6163"/>
                <a:gd name="T4" fmla="*/ 365028 w 5460"/>
                <a:gd name="T5" fmla="*/ 786325 h 6163"/>
                <a:gd name="T6" fmla="*/ 365028 w 5460"/>
                <a:gd name="T7" fmla="*/ 753344 h 6163"/>
                <a:gd name="T8" fmla="*/ 370628 w 5460"/>
                <a:gd name="T9" fmla="*/ 714141 h 6163"/>
                <a:gd name="T10" fmla="*/ 378775 w 5460"/>
                <a:gd name="T11" fmla="*/ 688218 h 6163"/>
                <a:gd name="T12" fmla="*/ 482803 w 5460"/>
                <a:gd name="T13" fmla="*/ 458605 h 6163"/>
                <a:gd name="T14" fmla="*/ 491554 w 5460"/>
                <a:gd name="T15" fmla="*/ 426042 h 6163"/>
                <a:gd name="T16" fmla="*/ 496064 w 5460"/>
                <a:gd name="T17" fmla="*/ 393479 h 6163"/>
                <a:gd name="T18" fmla="*/ 487521 w 5460"/>
                <a:gd name="T19" fmla="*/ 360282 h 6163"/>
                <a:gd name="T20" fmla="*/ 478095 w 5460"/>
                <a:gd name="T21" fmla="*/ 334776 h 6163"/>
                <a:gd name="T22" fmla="*/ 270625 w 5460"/>
                <a:gd name="T23" fmla="*/ 0 h 6163"/>
                <a:gd name="T24" fmla="*/ 266105 w 5460"/>
                <a:gd name="T25" fmla="*/ 0 h 6163"/>
                <a:gd name="T26" fmla="*/ 59140 w 5460"/>
                <a:gd name="T27" fmla="*/ 334776 h 6163"/>
                <a:gd name="T28" fmla="*/ 45581 w 5460"/>
                <a:gd name="T29" fmla="*/ 360282 h 6163"/>
                <a:gd name="T30" fmla="*/ 40467 w 5460"/>
                <a:gd name="T31" fmla="*/ 393479 h 6163"/>
                <a:gd name="T32" fmla="*/ 45581 w 5460"/>
                <a:gd name="T33" fmla="*/ 426042 h 6163"/>
                <a:gd name="T34" fmla="*/ 54620 w 5460"/>
                <a:gd name="T35" fmla="*/ 458605 h 6163"/>
                <a:gd name="T36" fmla="*/ 153534 w 5460"/>
                <a:gd name="T37" fmla="*/ 688218 h 6163"/>
                <a:gd name="T38" fmla="*/ 166795 w 5460"/>
                <a:gd name="T39" fmla="*/ 714141 h 6163"/>
                <a:gd name="T40" fmla="*/ 171315 w 5460"/>
                <a:gd name="T41" fmla="*/ 753344 h 6163"/>
                <a:gd name="T42" fmla="*/ 166795 w 5460"/>
                <a:gd name="T43" fmla="*/ 786325 h 6163"/>
                <a:gd name="T44" fmla="*/ 162474 w 5460"/>
                <a:gd name="T45" fmla="*/ 818888 h 6163"/>
                <a:gd name="T46" fmla="*/ 0 w 5460"/>
                <a:gd name="T47" fmla="*/ 1278328 h 6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60" h="6163">
                  <a:moveTo>
                    <a:pt x="5460" y="6163"/>
                  </a:moveTo>
                  <a:lnTo>
                    <a:pt x="3812" y="3948"/>
                  </a:lnTo>
                  <a:cubicBezTo>
                    <a:pt x="3779" y="3896"/>
                    <a:pt x="3749" y="3843"/>
                    <a:pt x="3716" y="3791"/>
                  </a:cubicBezTo>
                  <a:lnTo>
                    <a:pt x="3716" y="3632"/>
                  </a:lnTo>
                  <a:cubicBezTo>
                    <a:pt x="3734" y="3569"/>
                    <a:pt x="3755" y="3507"/>
                    <a:pt x="3773" y="3443"/>
                  </a:cubicBezTo>
                  <a:cubicBezTo>
                    <a:pt x="3801" y="3401"/>
                    <a:pt x="3827" y="3360"/>
                    <a:pt x="3856" y="3318"/>
                  </a:cubicBezTo>
                  <a:lnTo>
                    <a:pt x="4915" y="2211"/>
                  </a:lnTo>
                  <a:cubicBezTo>
                    <a:pt x="4943" y="2158"/>
                    <a:pt x="4976" y="2107"/>
                    <a:pt x="5004" y="2054"/>
                  </a:cubicBezTo>
                  <a:cubicBezTo>
                    <a:pt x="5020" y="2002"/>
                    <a:pt x="5037" y="1949"/>
                    <a:pt x="5050" y="1897"/>
                  </a:cubicBezTo>
                  <a:cubicBezTo>
                    <a:pt x="5022" y="1843"/>
                    <a:pt x="4993" y="1790"/>
                    <a:pt x="4963" y="1737"/>
                  </a:cubicBezTo>
                  <a:cubicBezTo>
                    <a:pt x="4932" y="1696"/>
                    <a:pt x="4900" y="1654"/>
                    <a:pt x="4867" y="1614"/>
                  </a:cubicBezTo>
                  <a:lnTo>
                    <a:pt x="2755" y="0"/>
                  </a:lnTo>
                  <a:lnTo>
                    <a:pt x="2709" y="0"/>
                  </a:lnTo>
                  <a:lnTo>
                    <a:pt x="602" y="1614"/>
                  </a:lnTo>
                  <a:cubicBezTo>
                    <a:pt x="556" y="1654"/>
                    <a:pt x="512" y="1696"/>
                    <a:pt x="464" y="1737"/>
                  </a:cubicBezTo>
                  <a:cubicBezTo>
                    <a:pt x="447" y="1790"/>
                    <a:pt x="429" y="1843"/>
                    <a:pt x="412" y="1897"/>
                  </a:cubicBezTo>
                  <a:cubicBezTo>
                    <a:pt x="429" y="1949"/>
                    <a:pt x="447" y="2002"/>
                    <a:pt x="464" y="2054"/>
                  </a:cubicBezTo>
                  <a:cubicBezTo>
                    <a:pt x="495" y="2106"/>
                    <a:pt x="525" y="2159"/>
                    <a:pt x="556" y="2211"/>
                  </a:cubicBezTo>
                  <a:lnTo>
                    <a:pt x="1563" y="3318"/>
                  </a:lnTo>
                  <a:cubicBezTo>
                    <a:pt x="1606" y="3360"/>
                    <a:pt x="1654" y="3401"/>
                    <a:pt x="1698" y="3443"/>
                  </a:cubicBezTo>
                  <a:cubicBezTo>
                    <a:pt x="1711" y="3507"/>
                    <a:pt x="1728" y="3569"/>
                    <a:pt x="1744" y="3632"/>
                  </a:cubicBezTo>
                  <a:cubicBezTo>
                    <a:pt x="1728" y="3684"/>
                    <a:pt x="1711" y="3738"/>
                    <a:pt x="1698" y="3791"/>
                  </a:cubicBezTo>
                  <a:cubicBezTo>
                    <a:pt x="1683" y="3843"/>
                    <a:pt x="1670" y="3896"/>
                    <a:pt x="1654" y="3948"/>
                  </a:cubicBezTo>
                  <a:lnTo>
                    <a:pt x="0" y="6163"/>
                  </a:lnTo>
                </a:path>
              </a:pathLst>
            </a:custGeom>
            <a:solidFill>
              <a:srgbClr val="0099C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cxnSp>
        <p:nvCxnSpPr>
          <p:cNvPr id="277" name="直接连接符 276"/>
          <p:cNvCxnSpPr/>
          <p:nvPr/>
        </p:nvCxnSpPr>
        <p:spPr bwMode="auto">
          <a:xfrm flipV="1">
            <a:off x="5148263" y="3200400"/>
            <a:ext cx="3816350"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759" name="组合 86"/>
          <p:cNvGrpSpPr/>
          <p:nvPr/>
        </p:nvGrpSpPr>
        <p:grpSpPr bwMode="auto">
          <a:xfrm>
            <a:off x="347663" y="1916113"/>
            <a:ext cx="4624387" cy="3959225"/>
            <a:chOff x="0" y="1691286"/>
            <a:chExt cx="4625163" cy="2968696"/>
          </a:xfrm>
        </p:grpSpPr>
        <p:sp>
          <p:nvSpPr>
            <p:cNvPr id="226" name="矩形 225"/>
            <p:cNvSpPr/>
            <p:nvPr/>
          </p:nvSpPr>
          <p:spPr bwMode="auto">
            <a:xfrm>
              <a:off x="0" y="1923401"/>
              <a:ext cx="4625163" cy="2736581"/>
            </a:xfrm>
            <a:prstGeom prst="rect">
              <a:avLst/>
            </a:prstGeom>
            <a:solidFill>
              <a:schemeClr val="bg1">
                <a:lumMod val="95000"/>
                <a:alpha val="8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36" tIns="45672" rIns="91336" bIns="45672"/>
            <a:lstStyle/>
            <a:p>
              <a:pPr eaLnBrk="1" hangingPunct="1">
                <a:buClr>
                  <a:srgbClr val="CC9900"/>
                </a:buClr>
                <a:defRPr/>
              </a:pPr>
              <a:endParaRPr lang="zh-CN" altLang="en-US" dirty="0">
                <a:latin typeface="+mn-lt"/>
                <a:ea typeface="+mn-ea"/>
              </a:endParaRPr>
            </a:p>
          </p:txBody>
        </p:sp>
        <p:grpSp>
          <p:nvGrpSpPr>
            <p:cNvPr id="31762" name="组合 128"/>
            <p:cNvGrpSpPr/>
            <p:nvPr/>
          </p:nvGrpSpPr>
          <p:grpSpPr bwMode="auto">
            <a:xfrm>
              <a:off x="407982" y="1718663"/>
              <a:ext cx="1405173" cy="2809191"/>
              <a:chOff x="295844" y="1753167"/>
              <a:chExt cx="1405173" cy="2809191"/>
            </a:xfrm>
          </p:grpSpPr>
          <p:sp>
            <p:nvSpPr>
              <p:cNvPr id="78" name="圆角矩形 77"/>
              <p:cNvSpPr/>
              <p:nvPr/>
            </p:nvSpPr>
            <p:spPr bwMode="auto">
              <a:xfrm>
                <a:off x="303857" y="2050751"/>
                <a:ext cx="1335311" cy="2511607"/>
              </a:xfrm>
              <a:prstGeom prst="roundRect">
                <a:avLst>
                  <a:gd name="adj" fmla="val 7539"/>
                </a:avLst>
              </a:prstGeom>
              <a:solidFill>
                <a:schemeClr val="bg1">
                  <a:lumMod val="95000"/>
                </a:schemeClr>
              </a:solidFill>
              <a:ln>
                <a:solidFill>
                  <a:schemeClr val="bg1">
                    <a:lumMod val="6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lstStyle/>
              <a:p>
                <a:pPr defTabSz="1533525" eaLnBrk="1" fontAlgn="t" hangingPunct="1">
                  <a:defRPr/>
                </a:pPr>
                <a:endParaRPr lang="zh-CN" altLang="en-US" kern="0" dirty="0">
                  <a:solidFill>
                    <a:srgbClr val="000000"/>
                  </a:solidFill>
                  <a:latin typeface="+mn-lt"/>
                  <a:ea typeface="+mn-ea"/>
                  <a:cs typeface="Arial" panose="020B0604020202020204" pitchFamily="34" charset="0"/>
                </a:endParaRPr>
              </a:p>
            </p:txBody>
          </p:sp>
          <p:sp>
            <p:nvSpPr>
              <p:cNvPr id="81" name="Freeform 135"/>
              <p:cNvSpPr>
                <a:spLocks noEditPoints="1"/>
              </p:cNvSpPr>
              <p:nvPr/>
            </p:nvSpPr>
            <p:spPr bwMode="auto">
              <a:xfrm>
                <a:off x="775423" y="3970762"/>
                <a:ext cx="411232" cy="372574"/>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lIns="91434" tIns="45717" rIns="91434" bIns="45717"/>
              <a:lstStyle/>
              <a:p>
                <a:pPr defTabSz="913765" eaLnBrk="1" fontAlgn="t" hangingPunct="1">
                  <a:defRPr/>
                </a:pPr>
                <a:endParaRPr lang="zh-CN" altLang="en-US" dirty="0">
                  <a:solidFill>
                    <a:prstClr val="black"/>
                  </a:solidFill>
                  <a:latin typeface="+mn-lt"/>
                  <a:ea typeface="+mn-ea"/>
                  <a:cs typeface="Arial" panose="020B0604020202020204" pitchFamily="34" charset="0"/>
                </a:endParaRPr>
              </a:p>
            </p:txBody>
          </p:sp>
          <p:sp>
            <p:nvSpPr>
              <p:cNvPr id="127" name="Freeform 502"/>
              <p:cNvSpPr/>
              <p:nvPr/>
            </p:nvSpPr>
            <p:spPr bwMode="auto">
              <a:xfrm>
                <a:off x="465809" y="3079201"/>
                <a:ext cx="1038399" cy="703488"/>
              </a:xfrm>
              <a:custGeom>
                <a:avLst/>
                <a:gdLst>
                  <a:gd name="T0" fmla="*/ 442 w 442"/>
                  <a:gd name="T1" fmla="*/ 363 h 418"/>
                  <a:gd name="T2" fmla="*/ 442 w 442"/>
                  <a:gd name="T3" fmla="*/ 363 h 418"/>
                  <a:gd name="T4" fmla="*/ 440 w 442"/>
                  <a:gd name="T5" fmla="*/ 374 h 418"/>
                  <a:gd name="T6" fmla="*/ 438 w 442"/>
                  <a:gd name="T7" fmla="*/ 384 h 418"/>
                  <a:gd name="T8" fmla="*/ 433 w 442"/>
                  <a:gd name="T9" fmla="*/ 393 h 418"/>
                  <a:gd name="T10" fmla="*/ 426 w 442"/>
                  <a:gd name="T11" fmla="*/ 402 h 418"/>
                  <a:gd name="T12" fmla="*/ 417 w 442"/>
                  <a:gd name="T13" fmla="*/ 409 h 418"/>
                  <a:gd name="T14" fmla="*/ 408 w 442"/>
                  <a:gd name="T15" fmla="*/ 414 h 418"/>
                  <a:gd name="T16" fmla="*/ 398 w 442"/>
                  <a:gd name="T17" fmla="*/ 416 h 418"/>
                  <a:gd name="T18" fmla="*/ 387 w 442"/>
                  <a:gd name="T19" fmla="*/ 418 h 418"/>
                  <a:gd name="T20" fmla="*/ 55 w 442"/>
                  <a:gd name="T21" fmla="*/ 418 h 418"/>
                  <a:gd name="T22" fmla="*/ 55 w 442"/>
                  <a:gd name="T23" fmla="*/ 418 h 418"/>
                  <a:gd name="T24" fmla="*/ 43 w 442"/>
                  <a:gd name="T25" fmla="*/ 416 h 418"/>
                  <a:gd name="T26" fmla="*/ 33 w 442"/>
                  <a:gd name="T27" fmla="*/ 414 h 418"/>
                  <a:gd name="T28" fmla="*/ 24 w 442"/>
                  <a:gd name="T29" fmla="*/ 409 h 418"/>
                  <a:gd name="T30" fmla="*/ 15 w 442"/>
                  <a:gd name="T31" fmla="*/ 402 h 418"/>
                  <a:gd name="T32" fmla="*/ 9 w 442"/>
                  <a:gd name="T33" fmla="*/ 393 h 418"/>
                  <a:gd name="T34" fmla="*/ 4 w 442"/>
                  <a:gd name="T35" fmla="*/ 384 h 418"/>
                  <a:gd name="T36" fmla="*/ 1 w 442"/>
                  <a:gd name="T37" fmla="*/ 374 h 418"/>
                  <a:gd name="T38" fmla="*/ 0 w 442"/>
                  <a:gd name="T39" fmla="*/ 363 h 418"/>
                  <a:gd name="T40" fmla="*/ 0 w 442"/>
                  <a:gd name="T41" fmla="*/ 54 h 418"/>
                  <a:gd name="T42" fmla="*/ 0 w 442"/>
                  <a:gd name="T43" fmla="*/ 54 h 418"/>
                  <a:gd name="T44" fmla="*/ 1 w 442"/>
                  <a:gd name="T45" fmla="*/ 43 h 418"/>
                  <a:gd name="T46" fmla="*/ 4 w 442"/>
                  <a:gd name="T47" fmla="*/ 33 h 418"/>
                  <a:gd name="T48" fmla="*/ 9 w 442"/>
                  <a:gd name="T49" fmla="*/ 23 h 418"/>
                  <a:gd name="T50" fmla="*/ 15 w 442"/>
                  <a:gd name="T51" fmla="*/ 15 h 418"/>
                  <a:gd name="T52" fmla="*/ 24 w 442"/>
                  <a:gd name="T53" fmla="*/ 9 h 418"/>
                  <a:gd name="T54" fmla="*/ 33 w 442"/>
                  <a:gd name="T55" fmla="*/ 4 h 418"/>
                  <a:gd name="T56" fmla="*/ 43 w 442"/>
                  <a:gd name="T57" fmla="*/ 0 h 418"/>
                  <a:gd name="T58" fmla="*/ 55 w 442"/>
                  <a:gd name="T59" fmla="*/ 0 h 418"/>
                  <a:gd name="T60" fmla="*/ 387 w 442"/>
                  <a:gd name="T61" fmla="*/ 0 h 418"/>
                  <a:gd name="T62" fmla="*/ 387 w 442"/>
                  <a:gd name="T63" fmla="*/ 0 h 418"/>
                  <a:gd name="T64" fmla="*/ 398 w 442"/>
                  <a:gd name="T65" fmla="*/ 0 h 418"/>
                  <a:gd name="T66" fmla="*/ 408 w 442"/>
                  <a:gd name="T67" fmla="*/ 4 h 418"/>
                  <a:gd name="T68" fmla="*/ 417 w 442"/>
                  <a:gd name="T69" fmla="*/ 9 h 418"/>
                  <a:gd name="T70" fmla="*/ 426 w 442"/>
                  <a:gd name="T71" fmla="*/ 15 h 418"/>
                  <a:gd name="T72" fmla="*/ 433 w 442"/>
                  <a:gd name="T73" fmla="*/ 23 h 418"/>
                  <a:gd name="T74" fmla="*/ 438 w 442"/>
                  <a:gd name="T75" fmla="*/ 33 h 418"/>
                  <a:gd name="T76" fmla="*/ 440 w 442"/>
                  <a:gd name="T77" fmla="*/ 43 h 418"/>
                  <a:gd name="T78" fmla="*/ 442 w 442"/>
                  <a:gd name="T79" fmla="*/ 54 h 418"/>
                  <a:gd name="T80" fmla="*/ 442 w 442"/>
                  <a:gd name="T81" fmla="*/ 36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2" h="418">
                    <a:moveTo>
                      <a:pt x="442" y="363"/>
                    </a:moveTo>
                    <a:lnTo>
                      <a:pt x="442" y="363"/>
                    </a:lnTo>
                    <a:lnTo>
                      <a:pt x="440" y="374"/>
                    </a:lnTo>
                    <a:lnTo>
                      <a:pt x="438" y="384"/>
                    </a:lnTo>
                    <a:lnTo>
                      <a:pt x="433" y="393"/>
                    </a:lnTo>
                    <a:lnTo>
                      <a:pt x="426" y="402"/>
                    </a:lnTo>
                    <a:lnTo>
                      <a:pt x="417" y="409"/>
                    </a:lnTo>
                    <a:lnTo>
                      <a:pt x="408" y="414"/>
                    </a:lnTo>
                    <a:lnTo>
                      <a:pt x="398" y="416"/>
                    </a:lnTo>
                    <a:lnTo>
                      <a:pt x="387" y="418"/>
                    </a:lnTo>
                    <a:lnTo>
                      <a:pt x="55" y="418"/>
                    </a:lnTo>
                    <a:lnTo>
                      <a:pt x="55" y="418"/>
                    </a:lnTo>
                    <a:lnTo>
                      <a:pt x="43" y="416"/>
                    </a:lnTo>
                    <a:lnTo>
                      <a:pt x="33" y="414"/>
                    </a:lnTo>
                    <a:lnTo>
                      <a:pt x="24" y="409"/>
                    </a:lnTo>
                    <a:lnTo>
                      <a:pt x="15" y="402"/>
                    </a:lnTo>
                    <a:lnTo>
                      <a:pt x="9" y="393"/>
                    </a:lnTo>
                    <a:lnTo>
                      <a:pt x="4" y="384"/>
                    </a:lnTo>
                    <a:lnTo>
                      <a:pt x="1" y="374"/>
                    </a:lnTo>
                    <a:lnTo>
                      <a:pt x="0" y="363"/>
                    </a:lnTo>
                    <a:lnTo>
                      <a:pt x="0" y="54"/>
                    </a:lnTo>
                    <a:lnTo>
                      <a:pt x="0" y="54"/>
                    </a:lnTo>
                    <a:lnTo>
                      <a:pt x="1" y="43"/>
                    </a:lnTo>
                    <a:lnTo>
                      <a:pt x="4" y="33"/>
                    </a:lnTo>
                    <a:lnTo>
                      <a:pt x="9" y="23"/>
                    </a:lnTo>
                    <a:lnTo>
                      <a:pt x="15" y="15"/>
                    </a:lnTo>
                    <a:lnTo>
                      <a:pt x="24" y="9"/>
                    </a:lnTo>
                    <a:lnTo>
                      <a:pt x="33" y="4"/>
                    </a:lnTo>
                    <a:lnTo>
                      <a:pt x="43" y="0"/>
                    </a:lnTo>
                    <a:lnTo>
                      <a:pt x="55" y="0"/>
                    </a:lnTo>
                    <a:lnTo>
                      <a:pt x="387" y="0"/>
                    </a:lnTo>
                    <a:lnTo>
                      <a:pt x="387" y="0"/>
                    </a:lnTo>
                    <a:lnTo>
                      <a:pt x="398" y="0"/>
                    </a:lnTo>
                    <a:lnTo>
                      <a:pt x="408" y="4"/>
                    </a:lnTo>
                    <a:lnTo>
                      <a:pt x="417" y="9"/>
                    </a:lnTo>
                    <a:lnTo>
                      <a:pt x="426" y="15"/>
                    </a:lnTo>
                    <a:lnTo>
                      <a:pt x="433" y="23"/>
                    </a:lnTo>
                    <a:lnTo>
                      <a:pt x="438" y="33"/>
                    </a:lnTo>
                    <a:lnTo>
                      <a:pt x="440" y="43"/>
                    </a:lnTo>
                    <a:lnTo>
                      <a:pt x="442" y="54"/>
                    </a:lnTo>
                    <a:lnTo>
                      <a:pt x="442" y="363"/>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defTabSz="1217930" eaLnBrk="1" fontAlgn="t" hangingPunct="1">
                  <a:defRPr/>
                </a:pPr>
                <a:endParaRPr lang="zh-CN" altLang="en-US" kern="0" dirty="0">
                  <a:solidFill>
                    <a:prstClr val="black"/>
                  </a:solidFill>
                  <a:latin typeface="+mn-lt"/>
                  <a:ea typeface="+mn-ea"/>
                  <a:cs typeface="Arial" panose="020B0604020202020204" pitchFamily="34" charset="0"/>
                </a:endParaRPr>
              </a:p>
            </p:txBody>
          </p:sp>
          <p:sp>
            <p:nvSpPr>
              <p:cNvPr id="31790" name="Rectangle 504"/>
              <p:cNvSpPr>
                <a:spLocks noChangeArrowheads="1"/>
              </p:cNvSpPr>
              <p:nvPr/>
            </p:nvSpPr>
            <p:spPr bwMode="auto">
              <a:xfrm>
                <a:off x="875453" y="3120863"/>
                <a:ext cx="192119" cy="173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12495">
                  <a:defRPr sz="1000">
                    <a:solidFill>
                      <a:schemeClr val="tx1"/>
                    </a:solidFill>
                    <a:latin typeface="FrutigerNext LT Regular"/>
                    <a:ea typeface="宋体" panose="02010600030101010101" pitchFamily="2" charset="-122"/>
                  </a:defRPr>
                </a:lvl1pPr>
                <a:lvl2pPr marL="742950" indent="-285750" defTabSz="912495">
                  <a:defRPr sz="1000">
                    <a:solidFill>
                      <a:schemeClr val="tx1"/>
                    </a:solidFill>
                    <a:latin typeface="FrutigerNext LT Regular"/>
                    <a:ea typeface="宋体" panose="02010600030101010101" pitchFamily="2" charset="-122"/>
                  </a:defRPr>
                </a:lvl2pPr>
                <a:lvl3pPr marL="1143000" indent="-228600" defTabSz="912495">
                  <a:defRPr sz="1000">
                    <a:solidFill>
                      <a:schemeClr val="tx1"/>
                    </a:solidFill>
                    <a:latin typeface="FrutigerNext LT Regular"/>
                    <a:ea typeface="宋体" panose="02010600030101010101" pitchFamily="2" charset="-122"/>
                  </a:defRPr>
                </a:lvl3pPr>
                <a:lvl4pPr marL="1600200" indent="-228600" defTabSz="912495">
                  <a:defRPr sz="1000">
                    <a:solidFill>
                      <a:schemeClr val="tx1"/>
                    </a:solidFill>
                    <a:latin typeface="FrutigerNext LT Regular"/>
                    <a:ea typeface="宋体" panose="02010600030101010101" pitchFamily="2" charset="-122"/>
                  </a:defRPr>
                </a:lvl4pPr>
                <a:lvl5pPr marL="2057400" indent="-228600" defTabSz="912495">
                  <a:defRPr sz="1000">
                    <a:solidFill>
                      <a:schemeClr val="tx1"/>
                    </a:solidFill>
                    <a:latin typeface="FrutigerNext LT Regular"/>
                    <a:ea typeface="宋体" panose="02010600030101010101" pitchFamily="2" charset="-122"/>
                  </a:defRPr>
                </a:lvl5pPr>
                <a:lvl6pPr marL="25146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500" smtClean="0">
                    <a:solidFill>
                      <a:srgbClr val="FFFFFF"/>
                    </a:solidFill>
                    <a:latin typeface="+mn-lt"/>
                    <a:ea typeface="+mn-ea"/>
                    <a:cs typeface="Arial" panose="020B0604020202020204" pitchFamily="34" charset="0"/>
                  </a:rPr>
                  <a:t>VM</a:t>
                </a:r>
                <a:endParaRPr lang="zh-CN" altLang="zh-CN" sz="1400" smtClean="0">
                  <a:solidFill>
                    <a:srgbClr val="FFFFFF"/>
                  </a:solidFill>
                  <a:latin typeface="+mn-lt"/>
                  <a:ea typeface="+mn-ea"/>
                  <a:cs typeface="Arial" panose="020B0604020202020204" pitchFamily="34" charset="0"/>
                </a:endParaRPr>
              </a:p>
            </p:txBody>
          </p:sp>
          <p:sp>
            <p:nvSpPr>
              <p:cNvPr id="125" name="Freeform 72"/>
              <p:cNvSpPr>
                <a:spLocks noEditPoints="1"/>
              </p:cNvSpPr>
              <p:nvPr/>
            </p:nvSpPr>
            <p:spPr bwMode="auto">
              <a:xfrm>
                <a:off x="591242" y="3525577"/>
                <a:ext cx="782769" cy="178550"/>
              </a:xfrm>
              <a:custGeom>
                <a:avLst/>
                <a:gdLst/>
                <a:ahLst/>
                <a:cxnLst>
                  <a:cxn ang="0">
                    <a:pos x="36" y="0"/>
                  </a:cxn>
                  <a:cxn ang="0">
                    <a:pos x="28" y="2"/>
                  </a:cxn>
                  <a:cxn ang="0">
                    <a:pos x="16" y="6"/>
                  </a:cxn>
                  <a:cxn ang="0">
                    <a:pos x="6" y="14"/>
                  </a:cxn>
                  <a:cxn ang="0">
                    <a:pos x="0" y="26"/>
                  </a:cxn>
                  <a:cxn ang="0">
                    <a:pos x="0" y="46"/>
                  </a:cxn>
                  <a:cxn ang="0">
                    <a:pos x="0" y="52"/>
                  </a:cxn>
                  <a:cxn ang="0">
                    <a:pos x="6" y="64"/>
                  </a:cxn>
                  <a:cxn ang="0">
                    <a:pos x="16" y="72"/>
                  </a:cxn>
                  <a:cxn ang="0">
                    <a:pos x="28" y="78"/>
                  </a:cxn>
                  <a:cxn ang="0">
                    <a:pos x="262" y="78"/>
                  </a:cxn>
                  <a:cxn ang="0">
                    <a:pos x="268" y="78"/>
                  </a:cxn>
                  <a:cxn ang="0">
                    <a:pos x="282" y="72"/>
                  </a:cxn>
                  <a:cxn ang="0">
                    <a:pos x="292" y="64"/>
                  </a:cxn>
                  <a:cxn ang="0">
                    <a:pos x="298" y="52"/>
                  </a:cxn>
                  <a:cxn ang="0">
                    <a:pos x="298" y="32"/>
                  </a:cxn>
                  <a:cxn ang="0">
                    <a:pos x="298" y="26"/>
                  </a:cxn>
                  <a:cxn ang="0">
                    <a:pos x="292" y="14"/>
                  </a:cxn>
                  <a:cxn ang="0">
                    <a:pos x="282" y="6"/>
                  </a:cxn>
                  <a:cxn ang="0">
                    <a:pos x="268" y="2"/>
                  </a:cxn>
                  <a:cxn ang="0">
                    <a:pos x="262" y="0"/>
                  </a:cxn>
                  <a:cxn ang="0">
                    <a:pos x="46" y="52"/>
                  </a:cxn>
                  <a:cxn ang="0">
                    <a:pos x="36" y="48"/>
                  </a:cxn>
                  <a:cxn ang="0">
                    <a:pos x="32" y="40"/>
                  </a:cxn>
                  <a:cxn ang="0">
                    <a:pos x="34" y="34"/>
                  </a:cxn>
                  <a:cxn ang="0">
                    <a:pos x="40" y="28"/>
                  </a:cxn>
                  <a:cxn ang="0">
                    <a:pos x="46" y="26"/>
                  </a:cxn>
                  <a:cxn ang="0">
                    <a:pos x="54" y="30"/>
                  </a:cxn>
                  <a:cxn ang="0">
                    <a:pos x="58" y="40"/>
                  </a:cxn>
                  <a:cxn ang="0">
                    <a:pos x="58" y="44"/>
                  </a:cxn>
                  <a:cxn ang="0">
                    <a:pos x="50" y="50"/>
                  </a:cxn>
                  <a:cxn ang="0">
                    <a:pos x="46" y="52"/>
                  </a:cxn>
                </a:cxnLst>
                <a:rect l="0" t="0" r="r" b="b"/>
                <a:pathLst>
                  <a:path w="298" h="78">
                    <a:moveTo>
                      <a:pt x="262" y="0"/>
                    </a:moveTo>
                    <a:lnTo>
                      <a:pt x="36" y="0"/>
                    </a:lnTo>
                    <a:lnTo>
                      <a:pt x="36" y="0"/>
                    </a:lnTo>
                    <a:lnTo>
                      <a:pt x="28" y="2"/>
                    </a:lnTo>
                    <a:lnTo>
                      <a:pt x="22" y="2"/>
                    </a:lnTo>
                    <a:lnTo>
                      <a:pt x="16" y="6"/>
                    </a:lnTo>
                    <a:lnTo>
                      <a:pt x="10" y="10"/>
                    </a:lnTo>
                    <a:lnTo>
                      <a:pt x="6" y="14"/>
                    </a:lnTo>
                    <a:lnTo>
                      <a:pt x="2" y="20"/>
                    </a:lnTo>
                    <a:lnTo>
                      <a:pt x="0" y="26"/>
                    </a:lnTo>
                    <a:lnTo>
                      <a:pt x="0" y="32"/>
                    </a:lnTo>
                    <a:lnTo>
                      <a:pt x="0" y="46"/>
                    </a:lnTo>
                    <a:lnTo>
                      <a:pt x="0" y="46"/>
                    </a:lnTo>
                    <a:lnTo>
                      <a:pt x="0" y="52"/>
                    </a:lnTo>
                    <a:lnTo>
                      <a:pt x="2" y="58"/>
                    </a:lnTo>
                    <a:lnTo>
                      <a:pt x="6" y="64"/>
                    </a:lnTo>
                    <a:lnTo>
                      <a:pt x="10" y="68"/>
                    </a:lnTo>
                    <a:lnTo>
                      <a:pt x="16" y="72"/>
                    </a:lnTo>
                    <a:lnTo>
                      <a:pt x="22" y="76"/>
                    </a:lnTo>
                    <a:lnTo>
                      <a:pt x="28" y="78"/>
                    </a:lnTo>
                    <a:lnTo>
                      <a:pt x="36" y="78"/>
                    </a:lnTo>
                    <a:lnTo>
                      <a:pt x="262" y="78"/>
                    </a:lnTo>
                    <a:lnTo>
                      <a:pt x="262" y="78"/>
                    </a:lnTo>
                    <a:lnTo>
                      <a:pt x="268" y="78"/>
                    </a:lnTo>
                    <a:lnTo>
                      <a:pt x="276" y="76"/>
                    </a:lnTo>
                    <a:lnTo>
                      <a:pt x="282" y="72"/>
                    </a:lnTo>
                    <a:lnTo>
                      <a:pt x="288" y="68"/>
                    </a:lnTo>
                    <a:lnTo>
                      <a:pt x="292" y="64"/>
                    </a:lnTo>
                    <a:lnTo>
                      <a:pt x="296" y="58"/>
                    </a:lnTo>
                    <a:lnTo>
                      <a:pt x="298" y="52"/>
                    </a:lnTo>
                    <a:lnTo>
                      <a:pt x="298" y="46"/>
                    </a:lnTo>
                    <a:lnTo>
                      <a:pt x="298" y="32"/>
                    </a:lnTo>
                    <a:lnTo>
                      <a:pt x="298" y="32"/>
                    </a:lnTo>
                    <a:lnTo>
                      <a:pt x="298" y="26"/>
                    </a:lnTo>
                    <a:lnTo>
                      <a:pt x="296" y="20"/>
                    </a:lnTo>
                    <a:lnTo>
                      <a:pt x="292" y="14"/>
                    </a:lnTo>
                    <a:lnTo>
                      <a:pt x="288" y="10"/>
                    </a:lnTo>
                    <a:lnTo>
                      <a:pt x="282" y="6"/>
                    </a:lnTo>
                    <a:lnTo>
                      <a:pt x="276" y="2"/>
                    </a:lnTo>
                    <a:lnTo>
                      <a:pt x="268" y="2"/>
                    </a:lnTo>
                    <a:lnTo>
                      <a:pt x="262" y="0"/>
                    </a:lnTo>
                    <a:lnTo>
                      <a:pt x="262" y="0"/>
                    </a:lnTo>
                    <a:close/>
                    <a:moveTo>
                      <a:pt x="46" y="52"/>
                    </a:moveTo>
                    <a:lnTo>
                      <a:pt x="46" y="52"/>
                    </a:lnTo>
                    <a:lnTo>
                      <a:pt x="40" y="50"/>
                    </a:lnTo>
                    <a:lnTo>
                      <a:pt x="36" y="48"/>
                    </a:lnTo>
                    <a:lnTo>
                      <a:pt x="34" y="44"/>
                    </a:lnTo>
                    <a:lnTo>
                      <a:pt x="32" y="40"/>
                    </a:lnTo>
                    <a:lnTo>
                      <a:pt x="32" y="40"/>
                    </a:lnTo>
                    <a:lnTo>
                      <a:pt x="34" y="34"/>
                    </a:lnTo>
                    <a:lnTo>
                      <a:pt x="36" y="30"/>
                    </a:lnTo>
                    <a:lnTo>
                      <a:pt x="40" y="28"/>
                    </a:lnTo>
                    <a:lnTo>
                      <a:pt x="46" y="26"/>
                    </a:lnTo>
                    <a:lnTo>
                      <a:pt x="46" y="26"/>
                    </a:lnTo>
                    <a:lnTo>
                      <a:pt x="50" y="28"/>
                    </a:lnTo>
                    <a:lnTo>
                      <a:pt x="54" y="30"/>
                    </a:lnTo>
                    <a:lnTo>
                      <a:pt x="58" y="34"/>
                    </a:lnTo>
                    <a:lnTo>
                      <a:pt x="58" y="40"/>
                    </a:lnTo>
                    <a:lnTo>
                      <a:pt x="58" y="40"/>
                    </a:lnTo>
                    <a:lnTo>
                      <a:pt x="58" y="44"/>
                    </a:lnTo>
                    <a:lnTo>
                      <a:pt x="54" y="48"/>
                    </a:lnTo>
                    <a:lnTo>
                      <a:pt x="50" y="50"/>
                    </a:lnTo>
                    <a:lnTo>
                      <a:pt x="46" y="52"/>
                    </a:lnTo>
                    <a:lnTo>
                      <a:pt x="46" y="52"/>
                    </a:lnTo>
                    <a:close/>
                  </a:path>
                </a:pathLst>
              </a:custGeom>
              <a:solidFill>
                <a:schemeClr val="bg1">
                  <a:lumMod val="95000"/>
                </a:schemeClr>
              </a:solidFill>
              <a:ln w="9525">
                <a:noFill/>
                <a:round/>
              </a:ln>
            </p:spPr>
            <p:txBody>
              <a:bodyPr/>
              <a:lstStyle/>
              <a:p>
                <a:pPr defTabSz="1217930" eaLnBrk="1" fontAlgn="t" hangingPunct="1">
                  <a:defRPr/>
                </a:pPr>
                <a:endParaRPr lang="zh-CN" altLang="en-US" kern="0" dirty="0">
                  <a:solidFill>
                    <a:srgbClr val="000000">
                      <a:lumMod val="75000"/>
                      <a:lumOff val="25000"/>
                    </a:srgbClr>
                  </a:solidFill>
                  <a:latin typeface="+mn-lt"/>
                  <a:ea typeface="+mn-ea"/>
                  <a:cs typeface="Arial" panose="020B0604020202020204" pitchFamily="34" charset="0"/>
                </a:endParaRPr>
              </a:p>
            </p:txBody>
          </p:sp>
          <p:sp>
            <p:nvSpPr>
              <p:cNvPr id="126" name="TextBox 125"/>
              <p:cNvSpPr txBox="1"/>
              <p:nvPr/>
            </p:nvSpPr>
            <p:spPr>
              <a:xfrm>
                <a:off x="735730" y="3498198"/>
                <a:ext cx="660511" cy="221402"/>
              </a:xfrm>
              <a:prstGeom prst="rect">
                <a:avLst/>
              </a:prstGeom>
              <a:noFill/>
            </p:spPr>
            <p:txBody>
              <a:bodyPr>
                <a:spAutoFit/>
              </a:bodyPr>
              <a:lstStyle/>
              <a:p>
                <a:pPr defTabSz="1217930" eaLnBrk="1" fontAlgn="t" hangingPunct="1">
                  <a:defRPr/>
                </a:pPr>
                <a:r>
                  <a:rPr lang="en-US" altLang="zh-CN" sz="1300" kern="0" dirty="0">
                    <a:solidFill>
                      <a:srgbClr val="000000">
                        <a:lumMod val="75000"/>
                        <a:lumOff val="25000"/>
                      </a:srgbClr>
                    </a:solidFill>
                    <a:latin typeface="+mn-lt"/>
                    <a:ea typeface="+mn-ea"/>
                    <a:cs typeface="Arial" panose="020B0604020202020204" pitchFamily="34" charset="0"/>
                  </a:rPr>
                  <a:t>vDisk</a:t>
                </a:r>
                <a:endParaRPr lang="en-US" altLang="zh-CN" sz="1300" kern="0" dirty="0">
                  <a:solidFill>
                    <a:srgbClr val="000000">
                      <a:lumMod val="75000"/>
                      <a:lumOff val="25000"/>
                    </a:srgbClr>
                  </a:solidFill>
                  <a:latin typeface="+mn-lt"/>
                  <a:ea typeface="+mn-ea"/>
                  <a:cs typeface="Arial" panose="020B0604020202020204" pitchFamily="34" charset="0"/>
                </a:endParaRPr>
              </a:p>
            </p:txBody>
          </p:sp>
          <p:sp>
            <p:nvSpPr>
              <p:cNvPr id="90" name="Rectangle 504"/>
              <p:cNvSpPr>
                <a:spLocks noChangeArrowheads="1"/>
              </p:cNvSpPr>
              <p:nvPr/>
            </p:nvSpPr>
            <p:spPr bwMode="auto">
              <a:xfrm>
                <a:off x="683333" y="1753167"/>
                <a:ext cx="693855" cy="2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defTabSz="1217930" eaLnBrk="1" fontAlgn="t" hangingPunct="1">
                  <a:lnSpc>
                    <a:spcPct val="150000"/>
                  </a:lnSpc>
                  <a:spcAft>
                    <a:spcPts val="400"/>
                  </a:spcAft>
                  <a:defRPr/>
                </a:pPr>
                <a:r>
                  <a:rPr lang="zh-CN" altLang="en-US" sz="1500" kern="0" dirty="0">
                    <a:solidFill>
                      <a:srgbClr val="000000">
                        <a:lumMod val="75000"/>
                        <a:lumOff val="25000"/>
                      </a:srgbClr>
                    </a:solidFill>
                    <a:latin typeface="+mn-lt"/>
                    <a:ea typeface="+mn-ea"/>
                    <a:cs typeface="Arial" panose="020B0604020202020204" pitchFamily="34" charset="0"/>
                  </a:rPr>
                  <a:t>站点</a:t>
                </a:r>
                <a:r>
                  <a:rPr lang="en-US" altLang="zh-CN" sz="1500" kern="0" dirty="0">
                    <a:solidFill>
                      <a:srgbClr val="000000">
                        <a:lumMod val="75000"/>
                        <a:lumOff val="25000"/>
                      </a:srgbClr>
                    </a:solidFill>
                    <a:latin typeface="+mn-lt"/>
                    <a:ea typeface="+mn-ea"/>
                    <a:cs typeface="Arial" panose="020B0604020202020204" pitchFamily="34" charset="0"/>
                  </a:rPr>
                  <a:t>1</a:t>
                </a:r>
                <a:endParaRPr lang="zh-CN" altLang="zh-CN" sz="1500" kern="0" dirty="0">
                  <a:solidFill>
                    <a:srgbClr val="000000">
                      <a:lumMod val="75000"/>
                      <a:lumOff val="25000"/>
                    </a:srgbClr>
                  </a:solidFill>
                  <a:latin typeface="+mn-lt"/>
                  <a:ea typeface="+mn-ea"/>
                  <a:cs typeface="Arial" panose="020B0604020202020204" pitchFamily="34" charset="0"/>
                </a:endParaRPr>
              </a:p>
            </p:txBody>
          </p:sp>
          <p:sp>
            <p:nvSpPr>
              <p:cNvPr id="31794" name="矩形 91"/>
              <p:cNvSpPr>
                <a:spLocks noChangeArrowheads="1"/>
              </p:cNvSpPr>
              <p:nvPr/>
            </p:nvSpPr>
            <p:spPr bwMode="auto">
              <a:xfrm>
                <a:off x="295844" y="2049561"/>
                <a:ext cx="1405173" cy="24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spcAft>
                    <a:spcPts val="400"/>
                  </a:spcAft>
                  <a:defRPr/>
                </a:pPr>
                <a:r>
                  <a:rPr lang="en-US" altLang="zh-CN" sz="1500" dirty="0" err="1" smtClean="0">
                    <a:solidFill>
                      <a:srgbClr val="C00000"/>
                    </a:solidFill>
                    <a:latin typeface="+mn-lt"/>
                    <a:ea typeface="+mn-ea"/>
                    <a:cs typeface="Arial" panose="020B0604020202020204" pitchFamily="34" charset="0"/>
                  </a:rPr>
                  <a:t>UltraVR</a:t>
                </a:r>
                <a:endParaRPr lang="zh-CN" altLang="en-US" sz="1500" dirty="0" smtClean="0">
                  <a:solidFill>
                    <a:srgbClr val="C00000"/>
                  </a:solidFill>
                  <a:latin typeface="+mn-lt"/>
                  <a:ea typeface="+mn-ea"/>
                  <a:cs typeface="Arial" panose="020B0604020202020204" pitchFamily="34" charset="0"/>
                </a:endParaRPr>
              </a:p>
            </p:txBody>
          </p:sp>
          <p:sp>
            <p:nvSpPr>
              <p:cNvPr id="31795" name="Rectangle 504"/>
              <p:cNvSpPr>
                <a:spLocks noChangeArrowheads="1"/>
              </p:cNvSpPr>
              <p:nvPr/>
            </p:nvSpPr>
            <p:spPr bwMode="auto">
              <a:xfrm>
                <a:off x="635700" y="4363572"/>
                <a:ext cx="693855" cy="17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912495">
                  <a:defRPr sz="1000">
                    <a:solidFill>
                      <a:schemeClr val="tx1"/>
                    </a:solidFill>
                    <a:latin typeface="FrutigerNext LT Regular"/>
                    <a:ea typeface="宋体" panose="02010600030101010101" pitchFamily="2" charset="-122"/>
                  </a:defRPr>
                </a:lvl1pPr>
                <a:lvl2pPr marL="742950" indent="-285750" defTabSz="912495">
                  <a:defRPr sz="1000">
                    <a:solidFill>
                      <a:schemeClr val="tx1"/>
                    </a:solidFill>
                    <a:latin typeface="FrutigerNext LT Regular"/>
                    <a:ea typeface="宋体" panose="02010600030101010101" pitchFamily="2" charset="-122"/>
                  </a:defRPr>
                </a:lvl2pPr>
                <a:lvl3pPr marL="1143000" indent="-228600" defTabSz="912495">
                  <a:defRPr sz="1000">
                    <a:solidFill>
                      <a:schemeClr val="tx1"/>
                    </a:solidFill>
                    <a:latin typeface="FrutigerNext LT Regular"/>
                    <a:ea typeface="宋体" panose="02010600030101010101" pitchFamily="2" charset="-122"/>
                  </a:defRPr>
                </a:lvl3pPr>
                <a:lvl4pPr marL="1600200" indent="-228600" defTabSz="912495">
                  <a:defRPr sz="1000">
                    <a:solidFill>
                      <a:schemeClr val="tx1"/>
                    </a:solidFill>
                    <a:latin typeface="FrutigerNext LT Regular"/>
                    <a:ea typeface="宋体" panose="02010600030101010101" pitchFamily="2" charset="-122"/>
                  </a:defRPr>
                </a:lvl4pPr>
                <a:lvl5pPr marL="2057400" indent="-228600" defTabSz="912495">
                  <a:defRPr sz="1000">
                    <a:solidFill>
                      <a:schemeClr val="tx1"/>
                    </a:solidFill>
                    <a:latin typeface="FrutigerNext LT Regular"/>
                    <a:ea typeface="宋体" panose="02010600030101010101" pitchFamily="2" charset="-122"/>
                  </a:defRPr>
                </a:lvl5pPr>
                <a:lvl6pPr marL="25146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500" smtClean="0">
                    <a:solidFill>
                      <a:srgbClr val="404040"/>
                    </a:solidFill>
                    <a:latin typeface="+mn-lt"/>
                    <a:ea typeface="+mn-ea"/>
                    <a:cs typeface="Arial" panose="020B0604020202020204" pitchFamily="34" charset="0"/>
                  </a:rPr>
                  <a:t>LUN</a:t>
                </a:r>
                <a:endParaRPr lang="zh-CN" altLang="zh-CN" sz="1400" smtClean="0">
                  <a:solidFill>
                    <a:srgbClr val="404040"/>
                  </a:solidFill>
                  <a:latin typeface="+mn-lt"/>
                  <a:ea typeface="+mn-ea"/>
                  <a:cs typeface="Arial" panose="020B0604020202020204" pitchFamily="34" charset="0"/>
                </a:endParaRPr>
              </a:p>
            </p:txBody>
          </p:sp>
          <p:sp>
            <p:nvSpPr>
              <p:cNvPr id="31796" name="Freeform 548"/>
              <p:cNvSpPr>
                <a:spLocks noEditPoints="1"/>
              </p:cNvSpPr>
              <p:nvPr/>
            </p:nvSpPr>
            <p:spPr bwMode="auto">
              <a:xfrm>
                <a:off x="1045344" y="2680439"/>
                <a:ext cx="190532" cy="172598"/>
              </a:xfrm>
              <a:custGeom>
                <a:avLst/>
                <a:gdLst>
                  <a:gd name="T0" fmla="*/ 0 w 161"/>
                  <a:gd name="T1" fmla="*/ 0 h 201"/>
                  <a:gd name="T2" fmla="*/ 0 w 161"/>
                  <a:gd name="T3" fmla="*/ 147864307 h 201"/>
                  <a:gd name="T4" fmla="*/ 222292375 w 161"/>
                  <a:gd name="T5" fmla="*/ 147864307 h 201"/>
                  <a:gd name="T6" fmla="*/ 222292375 w 161"/>
                  <a:gd name="T7" fmla="*/ 0 h 201"/>
                  <a:gd name="T8" fmla="*/ 0 w 161"/>
                  <a:gd name="T9" fmla="*/ 0 h 201"/>
                  <a:gd name="T10" fmla="*/ 0 w 161"/>
                  <a:gd name="T11" fmla="*/ 0 h 201"/>
                  <a:gd name="T12" fmla="*/ 185013340 w 161"/>
                  <a:gd name="T13" fmla="*/ 104461432 h 201"/>
                  <a:gd name="T14" fmla="*/ 38659697 w 161"/>
                  <a:gd name="T15" fmla="*/ 104461432 h 201"/>
                  <a:gd name="T16" fmla="*/ 38659697 w 161"/>
                  <a:gd name="T17" fmla="*/ 88277556 h 201"/>
                  <a:gd name="T18" fmla="*/ 185013340 w 161"/>
                  <a:gd name="T19" fmla="*/ 88277556 h 201"/>
                  <a:gd name="T20" fmla="*/ 185013340 w 161"/>
                  <a:gd name="T21" fmla="*/ 104461432 h 201"/>
                  <a:gd name="T22" fmla="*/ 185013340 w 161"/>
                  <a:gd name="T23" fmla="*/ 104461432 h 201"/>
                  <a:gd name="T24" fmla="*/ 185013340 w 161"/>
                  <a:gd name="T25" fmla="*/ 81656139 h 201"/>
                  <a:gd name="T26" fmla="*/ 38659697 w 161"/>
                  <a:gd name="T27" fmla="*/ 81656139 h 201"/>
                  <a:gd name="T28" fmla="*/ 38659697 w 161"/>
                  <a:gd name="T29" fmla="*/ 65472264 h 201"/>
                  <a:gd name="T30" fmla="*/ 185013340 w 161"/>
                  <a:gd name="T31" fmla="*/ 65472264 h 201"/>
                  <a:gd name="T32" fmla="*/ 185013340 w 161"/>
                  <a:gd name="T33" fmla="*/ 81656139 h 201"/>
                  <a:gd name="T34" fmla="*/ 185013340 w 161"/>
                  <a:gd name="T35" fmla="*/ 81656139 h 201"/>
                  <a:gd name="T36" fmla="*/ 185013340 w 161"/>
                  <a:gd name="T37" fmla="*/ 58851704 h 201"/>
                  <a:gd name="T38" fmla="*/ 38659697 w 161"/>
                  <a:gd name="T39" fmla="*/ 58851704 h 201"/>
                  <a:gd name="T40" fmla="*/ 38659697 w 161"/>
                  <a:gd name="T41" fmla="*/ 42666971 h 201"/>
                  <a:gd name="T42" fmla="*/ 185013340 w 161"/>
                  <a:gd name="T43" fmla="*/ 42666971 h 201"/>
                  <a:gd name="T44" fmla="*/ 185013340 w 161"/>
                  <a:gd name="T45" fmla="*/ 58851704 h 201"/>
                  <a:gd name="T46" fmla="*/ 185013340 w 161"/>
                  <a:gd name="T47" fmla="*/ 58851704 h 201"/>
                  <a:gd name="T48" fmla="*/ 185013340 w 161"/>
                  <a:gd name="T49" fmla="*/ 35310508 h 201"/>
                  <a:gd name="T50" fmla="*/ 38659697 w 161"/>
                  <a:gd name="T51" fmla="*/ 35310508 h 201"/>
                  <a:gd name="T52" fmla="*/ 38659697 w 161"/>
                  <a:gd name="T53" fmla="*/ 19862536 h 201"/>
                  <a:gd name="T54" fmla="*/ 185013340 w 161"/>
                  <a:gd name="T55" fmla="*/ 19862536 h 201"/>
                  <a:gd name="T56" fmla="*/ 185013340 w 161"/>
                  <a:gd name="T57" fmla="*/ 35310508 h 201"/>
                  <a:gd name="T58" fmla="*/ 185013340 w 161"/>
                  <a:gd name="T59" fmla="*/ 35310508 h 2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1" h="201">
                    <a:moveTo>
                      <a:pt x="0" y="0"/>
                    </a:moveTo>
                    <a:lnTo>
                      <a:pt x="0" y="201"/>
                    </a:lnTo>
                    <a:lnTo>
                      <a:pt x="161" y="201"/>
                    </a:lnTo>
                    <a:lnTo>
                      <a:pt x="161" y="0"/>
                    </a:lnTo>
                    <a:lnTo>
                      <a:pt x="0" y="0"/>
                    </a:lnTo>
                    <a:close/>
                    <a:moveTo>
                      <a:pt x="134" y="142"/>
                    </a:moveTo>
                    <a:lnTo>
                      <a:pt x="28" y="142"/>
                    </a:lnTo>
                    <a:lnTo>
                      <a:pt x="28" y="120"/>
                    </a:lnTo>
                    <a:lnTo>
                      <a:pt x="134" y="120"/>
                    </a:lnTo>
                    <a:lnTo>
                      <a:pt x="134" y="142"/>
                    </a:lnTo>
                    <a:close/>
                    <a:moveTo>
                      <a:pt x="134" y="111"/>
                    </a:moveTo>
                    <a:lnTo>
                      <a:pt x="28" y="111"/>
                    </a:lnTo>
                    <a:lnTo>
                      <a:pt x="28" y="89"/>
                    </a:lnTo>
                    <a:lnTo>
                      <a:pt x="134" y="89"/>
                    </a:lnTo>
                    <a:lnTo>
                      <a:pt x="134" y="111"/>
                    </a:lnTo>
                    <a:close/>
                    <a:moveTo>
                      <a:pt x="134" y="80"/>
                    </a:moveTo>
                    <a:lnTo>
                      <a:pt x="28" y="80"/>
                    </a:lnTo>
                    <a:lnTo>
                      <a:pt x="28" y="58"/>
                    </a:lnTo>
                    <a:lnTo>
                      <a:pt x="134" y="58"/>
                    </a:lnTo>
                    <a:lnTo>
                      <a:pt x="134" y="80"/>
                    </a:lnTo>
                    <a:close/>
                    <a:moveTo>
                      <a:pt x="134" y="48"/>
                    </a:moveTo>
                    <a:lnTo>
                      <a:pt x="28" y="48"/>
                    </a:lnTo>
                    <a:lnTo>
                      <a:pt x="28" y="27"/>
                    </a:lnTo>
                    <a:lnTo>
                      <a:pt x="134" y="27"/>
                    </a:lnTo>
                    <a:lnTo>
                      <a:pt x="134" y="4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31797" name="Freeform 549"/>
              <p:cNvSpPr>
                <a:spLocks noEditPoints="1"/>
              </p:cNvSpPr>
              <p:nvPr/>
            </p:nvSpPr>
            <p:spPr bwMode="auto">
              <a:xfrm>
                <a:off x="719852" y="2512601"/>
                <a:ext cx="188944" cy="178550"/>
              </a:xfrm>
              <a:custGeom>
                <a:avLst/>
                <a:gdLst>
                  <a:gd name="T0" fmla="*/ 0 w 160"/>
                  <a:gd name="T1" fmla="*/ 0 h 208"/>
                  <a:gd name="T2" fmla="*/ 0 w 160"/>
                  <a:gd name="T3" fmla="*/ 153014023 h 208"/>
                  <a:gd name="T4" fmla="*/ 220911750 w 160"/>
                  <a:gd name="T5" fmla="*/ 153014023 h 208"/>
                  <a:gd name="T6" fmla="*/ 220911750 w 160"/>
                  <a:gd name="T7" fmla="*/ 0 h 208"/>
                  <a:gd name="T8" fmla="*/ 0 w 160"/>
                  <a:gd name="T9" fmla="*/ 0 h 208"/>
                  <a:gd name="T10" fmla="*/ 0 w 160"/>
                  <a:gd name="T11" fmla="*/ 0 h 208"/>
                  <a:gd name="T12" fmla="*/ 183632709 w 160"/>
                  <a:gd name="T13" fmla="*/ 108139310 h 208"/>
                  <a:gd name="T14" fmla="*/ 38659703 w 160"/>
                  <a:gd name="T15" fmla="*/ 108139310 h 208"/>
                  <a:gd name="T16" fmla="*/ 38659703 w 160"/>
                  <a:gd name="T17" fmla="*/ 91219519 h 208"/>
                  <a:gd name="T18" fmla="*/ 183632709 w 160"/>
                  <a:gd name="T19" fmla="*/ 91219519 h 208"/>
                  <a:gd name="T20" fmla="*/ 183632709 w 160"/>
                  <a:gd name="T21" fmla="*/ 108139310 h 208"/>
                  <a:gd name="T22" fmla="*/ 183632709 w 160"/>
                  <a:gd name="T23" fmla="*/ 108139310 h 208"/>
                  <a:gd name="T24" fmla="*/ 183632709 w 160"/>
                  <a:gd name="T25" fmla="*/ 83863051 h 208"/>
                  <a:gd name="T26" fmla="*/ 38659703 w 160"/>
                  <a:gd name="T27" fmla="*/ 83863051 h 208"/>
                  <a:gd name="T28" fmla="*/ 38659703 w 160"/>
                  <a:gd name="T29" fmla="*/ 67679164 h 208"/>
                  <a:gd name="T30" fmla="*/ 183632709 w 160"/>
                  <a:gd name="T31" fmla="*/ 67679164 h 208"/>
                  <a:gd name="T32" fmla="*/ 183632709 w 160"/>
                  <a:gd name="T33" fmla="*/ 83863051 h 208"/>
                  <a:gd name="T34" fmla="*/ 183632709 w 160"/>
                  <a:gd name="T35" fmla="*/ 83863051 h 208"/>
                  <a:gd name="T36" fmla="*/ 183632709 w 160"/>
                  <a:gd name="T37" fmla="*/ 60322696 h 208"/>
                  <a:gd name="T38" fmla="*/ 38659703 w 160"/>
                  <a:gd name="T39" fmla="*/ 60322696 h 208"/>
                  <a:gd name="T40" fmla="*/ 38659703 w 160"/>
                  <a:gd name="T41" fmla="*/ 43402905 h 208"/>
                  <a:gd name="T42" fmla="*/ 183632709 w 160"/>
                  <a:gd name="T43" fmla="*/ 43402905 h 208"/>
                  <a:gd name="T44" fmla="*/ 183632709 w 160"/>
                  <a:gd name="T45" fmla="*/ 60322696 h 208"/>
                  <a:gd name="T46" fmla="*/ 183632709 w 160"/>
                  <a:gd name="T47" fmla="*/ 60322696 h 208"/>
                  <a:gd name="T48" fmla="*/ 183632709 w 160"/>
                  <a:gd name="T49" fmla="*/ 36046437 h 208"/>
                  <a:gd name="T50" fmla="*/ 38659703 w 160"/>
                  <a:gd name="T51" fmla="*/ 36046437 h 208"/>
                  <a:gd name="T52" fmla="*/ 38659703 w 160"/>
                  <a:gd name="T53" fmla="*/ 19862550 h 208"/>
                  <a:gd name="T54" fmla="*/ 183632709 w 160"/>
                  <a:gd name="T55" fmla="*/ 19862550 h 208"/>
                  <a:gd name="T56" fmla="*/ 183632709 w 160"/>
                  <a:gd name="T57" fmla="*/ 36046437 h 208"/>
                  <a:gd name="T58" fmla="*/ 183632709 w 160"/>
                  <a:gd name="T59" fmla="*/ 36046437 h 2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0" h="208">
                    <a:moveTo>
                      <a:pt x="0" y="0"/>
                    </a:moveTo>
                    <a:lnTo>
                      <a:pt x="0" y="208"/>
                    </a:lnTo>
                    <a:lnTo>
                      <a:pt x="160" y="208"/>
                    </a:lnTo>
                    <a:lnTo>
                      <a:pt x="160" y="0"/>
                    </a:lnTo>
                    <a:lnTo>
                      <a:pt x="0" y="0"/>
                    </a:lnTo>
                    <a:close/>
                    <a:moveTo>
                      <a:pt x="133" y="147"/>
                    </a:moveTo>
                    <a:lnTo>
                      <a:pt x="28" y="147"/>
                    </a:lnTo>
                    <a:lnTo>
                      <a:pt x="28" y="124"/>
                    </a:lnTo>
                    <a:lnTo>
                      <a:pt x="133" y="124"/>
                    </a:lnTo>
                    <a:lnTo>
                      <a:pt x="133" y="147"/>
                    </a:lnTo>
                    <a:close/>
                    <a:moveTo>
                      <a:pt x="133" y="114"/>
                    </a:moveTo>
                    <a:lnTo>
                      <a:pt x="28" y="114"/>
                    </a:lnTo>
                    <a:lnTo>
                      <a:pt x="28" y="92"/>
                    </a:lnTo>
                    <a:lnTo>
                      <a:pt x="133" y="92"/>
                    </a:lnTo>
                    <a:lnTo>
                      <a:pt x="133" y="114"/>
                    </a:lnTo>
                    <a:close/>
                    <a:moveTo>
                      <a:pt x="133" y="82"/>
                    </a:moveTo>
                    <a:lnTo>
                      <a:pt x="28" y="82"/>
                    </a:lnTo>
                    <a:lnTo>
                      <a:pt x="28" y="59"/>
                    </a:lnTo>
                    <a:lnTo>
                      <a:pt x="133" y="59"/>
                    </a:lnTo>
                    <a:lnTo>
                      <a:pt x="133" y="82"/>
                    </a:lnTo>
                    <a:close/>
                    <a:moveTo>
                      <a:pt x="133" y="49"/>
                    </a:moveTo>
                    <a:lnTo>
                      <a:pt x="28" y="49"/>
                    </a:lnTo>
                    <a:lnTo>
                      <a:pt x="28" y="27"/>
                    </a:lnTo>
                    <a:lnTo>
                      <a:pt x="133" y="27"/>
                    </a:lnTo>
                    <a:lnTo>
                      <a:pt x="133" y="4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31798" name="Freeform 550"/>
              <p:cNvSpPr/>
              <p:nvPr/>
            </p:nvSpPr>
            <p:spPr bwMode="auto">
              <a:xfrm>
                <a:off x="945315" y="2557834"/>
                <a:ext cx="187356" cy="91656"/>
              </a:xfrm>
              <a:custGeom>
                <a:avLst/>
                <a:gdLst>
                  <a:gd name="T0" fmla="*/ 0 w 160"/>
                  <a:gd name="T1" fmla="*/ 24276367 h 107"/>
                  <a:gd name="T2" fmla="*/ 0 w 160"/>
                  <a:gd name="T3" fmla="*/ 24276367 h 107"/>
                  <a:gd name="T4" fmla="*/ 2761323 w 160"/>
                  <a:gd name="T5" fmla="*/ 21333595 h 107"/>
                  <a:gd name="T6" fmla="*/ 12425955 w 160"/>
                  <a:gd name="T7" fmla="*/ 16919866 h 107"/>
                  <a:gd name="T8" fmla="*/ 26233748 w 160"/>
                  <a:gd name="T9" fmla="*/ 10299273 h 107"/>
                  <a:gd name="T10" fmla="*/ 37279041 w 160"/>
                  <a:gd name="T11" fmla="*/ 6620594 h 107"/>
                  <a:gd name="T12" fmla="*/ 46943673 w 160"/>
                  <a:gd name="T13" fmla="*/ 4413729 h 107"/>
                  <a:gd name="T14" fmla="*/ 59369629 w 160"/>
                  <a:gd name="T15" fmla="*/ 2206865 h 107"/>
                  <a:gd name="T16" fmla="*/ 71796759 w 160"/>
                  <a:gd name="T17" fmla="*/ 0 h 107"/>
                  <a:gd name="T18" fmla="*/ 85603377 w 160"/>
                  <a:gd name="T19" fmla="*/ 0 h 107"/>
                  <a:gd name="T20" fmla="*/ 102171317 w 160"/>
                  <a:gd name="T21" fmla="*/ 0 h 107"/>
                  <a:gd name="T22" fmla="*/ 117359771 w 160"/>
                  <a:gd name="T23" fmla="*/ 1470957 h 107"/>
                  <a:gd name="T24" fmla="*/ 133927712 w 160"/>
                  <a:gd name="T25" fmla="*/ 5149636 h 107"/>
                  <a:gd name="T26" fmla="*/ 153256976 w 160"/>
                  <a:gd name="T27" fmla="*/ 9563365 h 107"/>
                  <a:gd name="T28" fmla="*/ 172587415 w 160"/>
                  <a:gd name="T29" fmla="*/ 16919866 h 107"/>
                  <a:gd name="T30" fmla="*/ 172587415 w 160"/>
                  <a:gd name="T31" fmla="*/ 16919866 h 107"/>
                  <a:gd name="T32" fmla="*/ 205724471 w 160"/>
                  <a:gd name="T33" fmla="*/ 4413729 h 107"/>
                  <a:gd name="T34" fmla="*/ 220911750 w 160"/>
                  <a:gd name="T35" fmla="*/ 78714646 h 107"/>
                  <a:gd name="T36" fmla="*/ 81461391 w 160"/>
                  <a:gd name="T37" fmla="*/ 52231414 h 107"/>
                  <a:gd name="T38" fmla="*/ 113217786 w 160"/>
                  <a:gd name="T39" fmla="*/ 39725276 h 107"/>
                  <a:gd name="T40" fmla="*/ 124263080 w 160"/>
                  <a:gd name="T41" fmla="*/ 36046597 h 107"/>
                  <a:gd name="T42" fmla="*/ 124263080 w 160"/>
                  <a:gd name="T43" fmla="*/ 36046597 h 107"/>
                  <a:gd name="T44" fmla="*/ 114598448 w 160"/>
                  <a:gd name="T45" fmla="*/ 31632868 h 107"/>
                  <a:gd name="T46" fmla="*/ 104932641 w 160"/>
                  <a:gd name="T47" fmla="*/ 27955047 h 107"/>
                  <a:gd name="T48" fmla="*/ 91126024 w 160"/>
                  <a:gd name="T49" fmla="*/ 24276367 h 107"/>
                  <a:gd name="T50" fmla="*/ 82842053 w 160"/>
                  <a:gd name="T51" fmla="*/ 22069503 h 107"/>
                  <a:gd name="T52" fmla="*/ 73177421 w 160"/>
                  <a:gd name="T53" fmla="*/ 20598546 h 107"/>
                  <a:gd name="T54" fmla="*/ 63511614 w 160"/>
                  <a:gd name="T55" fmla="*/ 19126731 h 107"/>
                  <a:gd name="T56" fmla="*/ 52466320 w 160"/>
                  <a:gd name="T57" fmla="*/ 19126731 h 107"/>
                  <a:gd name="T58" fmla="*/ 41421027 w 160"/>
                  <a:gd name="T59" fmla="*/ 19126731 h 107"/>
                  <a:gd name="T60" fmla="*/ 27614409 w 160"/>
                  <a:gd name="T61" fmla="*/ 19862638 h 107"/>
                  <a:gd name="T62" fmla="*/ 15187279 w 160"/>
                  <a:gd name="T63" fmla="*/ 21333595 h 107"/>
                  <a:gd name="T64" fmla="*/ 0 w 160"/>
                  <a:gd name="T65" fmla="*/ 24276367 h 107"/>
                  <a:gd name="T66" fmla="*/ 0 w 160"/>
                  <a:gd name="T67" fmla="*/ 24276367 h 107"/>
                  <a:gd name="T68" fmla="*/ 0 w 160"/>
                  <a:gd name="T69" fmla="*/ 24276367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0" h="107">
                    <a:moveTo>
                      <a:pt x="0" y="33"/>
                    </a:moveTo>
                    <a:lnTo>
                      <a:pt x="0" y="33"/>
                    </a:lnTo>
                    <a:lnTo>
                      <a:pt x="2" y="29"/>
                    </a:lnTo>
                    <a:lnTo>
                      <a:pt x="9" y="23"/>
                    </a:lnTo>
                    <a:lnTo>
                      <a:pt x="19" y="14"/>
                    </a:lnTo>
                    <a:lnTo>
                      <a:pt x="27" y="9"/>
                    </a:lnTo>
                    <a:lnTo>
                      <a:pt x="34" y="6"/>
                    </a:lnTo>
                    <a:lnTo>
                      <a:pt x="43" y="3"/>
                    </a:lnTo>
                    <a:lnTo>
                      <a:pt x="52" y="0"/>
                    </a:lnTo>
                    <a:lnTo>
                      <a:pt x="62" y="0"/>
                    </a:lnTo>
                    <a:lnTo>
                      <a:pt x="74" y="0"/>
                    </a:lnTo>
                    <a:lnTo>
                      <a:pt x="85" y="2"/>
                    </a:lnTo>
                    <a:lnTo>
                      <a:pt x="97" y="7"/>
                    </a:lnTo>
                    <a:lnTo>
                      <a:pt x="111" y="13"/>
                    </a:lnTo>
                    <a:lnTo>
                      <a:pt x="125" y="23"/>
                    </a:lnTo>
                    <a:lnTo>
                      <a:pt x="149" y="6"/>
                    </a:lnTo>
                    <a:lnTo>
                      <a:pt x="160" y="107"/>
                    </a:lnTo>
                    <a:lnTo>
                      <a:pt x="59" y="71"/>
                    </a:lnTo>
                    <a:lnTo>
                      <a:pt x="82" y="54"/>
                    </a:lnTo>
                    <a:lnTo>
                      <a:pt x="90" y="49"/>
                    </a:lnTo>
                    <a:lnTo>
                      <a:pt x="83" y="43"/>
                    </a:lnTo>
                    <a:lnTo>
                      <a:pt x="76" y="38"/>
                    </a:lnTo>
                    <a:lnTo>
                      <a:pt x="66" y="33"/>
                    </a:lnTo>
                    <a:lnTo>
                      <a:pt x="60" y="30"/>
                    </a:lnTo>
                    <a:lnTo>
                      <a:pt x="53" y="28"/>
                    </a:lnTo>
                    <a:lnTo>
                      <a:pt x="46" y="26"/>
                    </a:lnTo>
                    <a:lnTo>
                      <a:pt x="38" y="26"/>
                    </a:lnTo>
                    <a:lnTo>
                      <a:pt x="30" y="26"/>
                    </a:lnTo>
                    <a:lnTo>
                      <a:pt x="20" y="27"/>
                    </a:lnTo>
                    <a:lnTo>
                      <a:pt x="11" y="29"/>
                    </a:lnTo>
                    <a:lnTo>
                      <a:pt x="0" y="33"/>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cxnSp>
            <p:nvCxnSpPr>
              <p:cNvPr id="103" name="直接箭头连接符 102"/>
              <p:cNvCxnSpPr/>
              <p:nvPr/>
            </p:nvCxnSpPr>
            <p:spPr bwMode="auto">
              <a:xfrm>
                <a:off x="980246" y="2838753"/>
                <a:ext cx="0" cy="267826"/>
              </a:xfrm>
              <a:prstGeom prst="straightConnector1">
                <a:avLst/>
              </a:prstGeom>
              <a:noFill/>
              <a:ln w="19050" cap="flat" cmpd="sng" algn="ctr">
                <a:solidFill>
                  <a:schemeClr val="bg1">
                    <a:lumMod val="50000"/>
                  </a:schemeClr>
                </a:solidFill>
                <a:prstDash val="dash"/>
                <a:round/>
                <a:headEnd type="arrow" w="med" len="med"/>
                <a:tailEnd type="none" w="med" len="med"/>
              </a:ln>
              <a:effectLst/>
            </p:spPr>
          </p:cxnSp>
          <p:cxnSp>
            <p:nvCxnSpPr>
              <p:cNvPr id="104" name="直接连接符 103"/>
              <p:cNvCxnSpPr/>
              <p:nvPr/>
            </p:nvCxnSpPr>
            <p:spPr bwMode="auto">
              <a:xfrm flipV="1">
                <a:off x="983421" y="3712459"/>
                <a:ext cx="0" cy="313058"/>
              </a:xfrm>
              <a:prstGeom prst="line">
                <a:avLst/>
              </a:prstGeom>
              <a:noFill/>
              <a:ln w="15875">
                <a:solidFill>
                  <a:schemeClr val="bg1">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801" name="Freeform 551"/>
              <p:cNvSpPr/>
              <p:nvPr/>
            </p:nvSpPr>
            <p:spPr bwMode="auto">
              <a:xfrm>
                <a:off x="797652" y="2744717"/>
                <a:ext cx="200059" cy="84513"/>
              </a:xfrm>
              <a:custGeom>
                <a:avLst/>
                <a:gdLst>
                  <a:gd name="T0" fmla="*/ 234720350 w 170"/>
                  <a:gd name="T1" fmla="*/ 34575356 h 98"/>
                  <a:gd name="T2" fmla="*/ 234720350 w 170"/>
                  <a:gd name="T3" fmla="*/ 34575356 h 98"/>
                  <a:gd name="T4" fmla="*/ 233339684 w 170"/>
                  <a:gd name="T5" fmla="*/ 36782202 h 98"/>
                  <a:gd name="T6" fmla="*/ 225055685 w 170"/>
                  <a:gd name="T7" fmla="*/ 42666840 h 98"/>
                  <a:gd name="T8" fmla="*/ 212628512 w 170"/>
                  <a:gd name="T9" fmla="*/ 50023280 h 98"/>
                  <a:gd name="T10" fmla="*/ 204344513 w 170"/>
                  <a:gd name="T11" fmla="*/ 54436973 h 98"/>
                  <a:gd name="T12" fmla="*/ 194679848 w 170"/>
                  <a:gd name="T13" fmla="*/ 58115622 h 98"/>
                  <a:gd name="T14" fmla="*/ 185015182 w 170"/>
                  <a:gd name="T15" fmla="*/ 61058369 h 98"/>
                  <a:gd name="T16" fmla="*/ 172588009 w 170"/>
                  <a:gd name="T17" fmla="*/ 64736161 h 98"/>
                  <a:gd name="T18" fmla="*/ 157400678 w 170"/>
                  <a:gd name="T19" fmla="*/ 66207106 h 98"/>
                  <a:gd name="T20" fmla="*/ 143594013 w 170"/>
                  <a:gd name="T21" fmla="*/ 67678908 h 98"/>
                  <a:gd name="T22" fmla="*/ 127024840 w 170"/>
                  <a:gd name="T23" fmla="*/ 66943007 h 98"/>
                  <a:gd name="T24" fmla="*/ 107695510 w 170"/>
                  <a:gd name="T25" fmla="*/ 65472062 h 98"/>
                  <a:gd name="T26" fmla="*/ 88365004 w 170"/>
                  <a:gd name="T27" fmla="*/ 61793413 h 98"/>
                  <a:gd name="T28" fmla="*/ 67655007 w 170"/>
                  <a:gd name="T29" fmla="*/ 56643819 h 98"/>
                  <a:gd name="T30" fmla="*/ 67655007 w 170"/>
                  <a:gd name="T31" fmla="*/ 56643819 h 98"/>
                  <a:gd name="T32" fmla="*/ 38659836 w 170"/>
                  <a:gd name="T33" fmla="*/ 72092601 h 98"/>
                  <a:gd name="T34" fmla="*/ 0 w 170"/>
                  <a:gd name="T35" fmla="*/ 0 h 98"/>
                  <a:gd name="T36" fmla="*/ 146355346 w 170"/>
                  <a:gd name="T37" fmla="*/ 13976979 h 98"/>
                  <a:gd name="T38" fmla="*/ 120121508 w 170"/>
                  <a:gd name="T39" fmla="*/ 28689860 h 98"/>
                  <a:gd name="T40" fmla="*/ 109076176 w 170"/>
                  <a:gd name="T41" fmla="*/ 33839454 h 98"/>
                  <a:gd name="T42" fmla="*/ 109076176 w 170"/>
                  <a:gd name="T43" fmla="*/ 33839454 h 98"/>
                  <a:gd name="T44" fmla="*/ 120121508 w 170"/>
                  <a:gd name="T45" fmla="*/ 36782202 h 98"/>
                  <a:gd name="T46" fmla="*/ 129786173 w 170"/>
                  <a:gd name="T47" fmla="*/ 40459993 h 98"/>
                  <a:gd name="T48" fmla="*/ 144974680 w 170"/>
                  <a:gd name="T49" fmla="*/ 42666840 h 98"/>
                  <a:gd name="T50" fmla="*/ 153258678 w 170"/>
                  <a:gd name="T51" fmla="*/ 44138642 h 98"/>
                  <a:gd name="T52" fmla="*/ 164304010 w 170"/>
                  <a:gd name="T53" fmla="*/ 44138642 h 98"/>
                  <a:gd name="T54" fmla="*/ 173968675 w 170"/>
                  <a:gd name="T55" fmla="*/ 44873686 h 98"/>
                  <a:gd name="T56" fmla="*/ 185015182 w 170"/>
                  <a:gd name="T57" fmla="*/ 44138642 h 98"/>
                  <a:gd name="T58" fmla="*/ 196060514 w 170"/>
                  <a:gd name="T59" fmla="*/ 43402741 h 98"/>
                  <a:gd name="T60" fmla="*/ 209867179 w 170"/>
                  <a:gd name="T61" fmla="*/ 41195895 h 98"/>
                  <a:gd name="T62" fmla="*/ 220913686 w 170"/>
                  <a:gd name="T63" fmla="*/ 38253147 h 98"/>
                  <a:gd name="T64" fmla="*/ 234720350 w 170"/>
                  <a:gd name="T65" fmla="*/ 34575356 h 98"/>
                  <a:gd name="T66" fmla="*/ 234720350 w 170"/>
                  <a:gd name="T67" fmla="*/ 34575356 h 98"/>
                  <a:gd name="T68" fmla="*/ 234720350 w 170"/>
                  <a:gd name="T69" fmla="*/ 34575356 h 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70" h="98">
                    <a:moveTo>
                      <a:pt x="170" y="47"/>
                    </a:moveTo>
                    <a:lnTo>
                      <a:pt x="170" y="47"/>
                    </a:lnTo>
                    <a:lnTo>
                      <a:pt x="169" y="50"/>
                    </a:lnTo>
                    <a:lnTo>
                      <a:pt x="163" y="58"/>
                    </a:lnTo>
                    <a:lnTo>
                      <a:pt x="154" y="68"/>
                    </a:lnTo>
                    <a:lnTo>
                      <a:pt x="148" y="74"/>
                    </a:lnTo>
                    <a:lnTo>
                      <a:pt x="141" y="79"/>
                    </a:lnTo>
                    <a:lnTo>
                      <a:pt x="134" y="83"/>
                    </a:lnTo>
                    <a:lnTo>
                      <a:pt x="125" y="88"/>
                    </a:lnTo>
                    <a:lnTo>
                      <a:pt x="114" y="90"/>
                    </a:lnTo>
                    <a:lnTo>
                      <a:pt x="104" y="92"/>
                    </a:lnTo>
                    <a:lnTo>
                      <a:pt x="92" y="91"/>
                    </a:lnTo>
                    <a:lnTo>
                      <a:pt x="78" y="89"/>
                    </a:lnTo>
                    <a:lnTo>
                      <a:pt x="64" y="84"/>
                    </a:lnTo>
                    <a:lnTo>
                      <a:pt x="49" y="77"/>
                    </a:lnTo>
                    <a:lnTo>
                      <a:pt x="28" y="98"/>
                    </a:lnTo>
                    <a:lnTo>
                      <a:pt x="0" y="0"/>
                    </a:lnTo>
                    <a:lnTo>
                      <a:pt x="106" y="19"/>
                    </a:lnTo>
                    <a:lnTo>
                      <a:pt x="87" y="39"/>
                    </a:lnTo>
                    <a:lnTo>
                      <a:pt x="79" y="46"/>
                    </a:lnTo>
                    <a:lnTo>
                      <a:pt x="87" y="50"/>
                    </a:lnTo>
                    <a:lnTo>
                      <a:pt x="94" y="55"/>
                    </a:lnTo>
                    <a:lnTo>
                      <a:pt x="105" y="58"/>
                    </a:lnTo>
                    <a:lnTo>
                      <a:pt x="111" y="60"/>
                    </a:lnTo>
                    <a:lnTo>
                      <a:pt x="119" y="60"/>
                    </a:lnTo>
                    <a:lnTo>
                      <a:pt x="126" y="61"/>
                    </a:lnTo>
                    <a:lnTo>
                      <a:pt x="134" y="60"/>
                    </a:lnTo>
                    <a:lnTo>
                      <a:pt x="142" y="59"/>
                    </a:lnTo>
                    <a:lnTo>
                      <a:pt x="152" y="56"/>
                    </a:lnTo>
                    <a:lnTo>
                      <a:pt x="160" y="52"/>
                    </a:lnTo>
                    <a:lnTo>
                      <a:pt x="170" y="47"/>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109" name="Freeform 72"/>
              <p:cNvSpPr>
                <a:spLocks noEditPoints="1"/>
              </p:cNvSpPr>
              <p:nvPr/>
            </p:nvSpPr>
            <p:spPr bwMode="auto">
              <a:xfrm>
                <a:off x="591242" y="3313697"/>
                <a:ext cx="782769" cy="178550"/>
              </a:xfrm>
              <a:custGeom>
                <a:avLst/>
                <a:gdLst/>
                <a:ahLst/>
                <a:cxnLst>
                  <a:cxn ang="0">
                    <a:pos x="36" y="0"/>
                  </a:cxn>
                  <a:cxn ang="0">
                    <a:pos x="28" y="2"/>
                  </a:cxn>
                  <a:cxn ang="0">
                    <a:pos x="16" y="6"/>
                  </a:cxn>
                  <a:cxn ang="0">
                    <a:pos x="6" y="14"/>
                  </a:cxn>
                  <a:cxn ang="0">
                    <a:pos x="0" y="26"/>
                  </a:cxn>
                  <a:cxn ang="0">
                    <a:pos x="0" y="46"/>
                  </a:cxn>
                  <a:cxn ang="0">
                    <a:pos x="0" y="52"/>
                  </a:cxn>
                  <a:cxn ang="0">
                    <a:pos x="6" y="64"/>
                  </a:cxn>
                  <a:cxn ang="0">
                    <a:pos x="16" y="72"/>
                  </a:cxn>
                  <a:cxn ang="0">
                    <a:pos x="28" y="78"/>
                  </a:cxn>
                  <a:cxn ang="0">
                    <a:pos x="262" y="78"/>
                  </a:cxn>
                  <a:cxn ang="0">
                    <a:pos x="268" y="78"/>
                  </a:cxn>
                  <a:cxn ang="0">
                    <a:pos x="282" y="72"/>
                  </a:cxn>
                  <a:cxn ang="0">
                    <a:pos x="292" y="64"/>
                  </a:cxn>
                  <a:cxn ang="0">
                    <a:pos x="298" y="52"/>
                  </a:cxn>
                  <a:cxn ang="0">
                    <a:pos x="298" y="32"/>
                  </a:cxn>
                  <a:cxn ang="0">
                    <a:pos x="298" y="26"/>
                  </a:cxn>
                  <a:cxn ang="0">
                    <a:pos x="292" y="14"/>
                  </a:cxn>
                  <a:cxn ang="0">
                    <a:pos x="282" y="6"/>
                  </a:cxn>
                  <a:cxn ang="0">
                    <a:pos x="268" y="2"/>
                  </a:cxn>
                  <a:cxn ang="0">
                    <a:pos x="262" y="0"/>
                  </a:cxn>
                  <a:cxn ang="0">
                    <a:pos x="46" y="52"/>
                  </a:cxn>
                  <a:cxn ang="0">
                    <a:pos x="36" y="48"/>
                  </a:cxn>
                  <a:cxn ang="0">
                    <a:pos x="32" y="40"/>
                  </a:cxn>
                  <a:cxn ang="0">
                    <a:pos x="34" y="34"/>
                  </a:cxn>
                  <a:cxn ang="0">
                    <a:pos x="40" y="28"/>
                  </a:cxn>
                  <a:cxn ang="0">
                    <a:pos x="46" y="26"/>
                  </a:cxn>
                  <a:cxn ang="0">
                    <a:pos x="54" y="30"/>
                  </a:cxn>
                  <a:cxn ang="0">
                    <a:pos x="58" y="40"/>
                  </a:cxn>
                  <a:cxn ang="0">
                    <a:pos x="58" y="44"/>
                  </a:cxn>
                  <a:cxn ang="0">
                    <a:pos x="50" y="50"/>
                  </a:cxn>
                  <a:cxn ang="0">
                    <a:pos x="46" y="52"/>
                  </a:cxn>
                </a:cxnLst>
                <a:rect l="0" t="0" r="r" b="b"/>
                <a:pathLst>
                  <a:path w="298" h="78">
                    <a:moveTo>
                      <a:pt x="262" y="0"/>
                    </a:moveTo>
                    <a:lnTo>
                      <a:pt x="36" y="0"/>
                    </a:lnTo>
                    <a:lnTo>
                      <a:pt x="36" y="0"/>
                    </a:lnTo>
                    <a:lnTo>
                      <a:pt x="28" y="2"/>
                    </a:lnTo>
                    <a:lnTo>
                      <a:pt x="22" y="2"/>
                    </a:lnTo>
                    <a:lnTo>
                      <a:pt x="16" y="6"/>
                    </a:lnTo>
                    <a:lnTo>
                      <a:pt x="10" y="10"/>
                    </a:lnTo>
                    <a:lnTo>
                      <a:pt x="6" y="14"/>
                    </a:lnTo>
                    <a:lnTo>
                      <a:pt x="2" y="20"/>
                    </a:lnTo>
                    <a:lnTo>
                      <a:pt x="0" y="26"/>
                    </a:lnTo>
                    <a:lnTo>
                      <a:pt x="0" y="32"/>
                    </a:lnTo>
                    <a:lnTo>
                      <a:pt x="0" y="46"/>
                    </a:lnTo>
                    <a:lnTo>
                      <a:pt x="0" y="46"/>
                    </a:lnTo>
                    <a:lnTo>
                      <a:pt x="0" y="52"/>
                    </a:lnTo>
                    <a:lnTo>
                      <a:pt x="2" y="58"/>
                    </a:lnTo>
                    <a:lnTo>
                      <a:pt x="6" y="64"/>
                    </a:lnTo>
                    <a:lnTo>
                      <a:pt x="10" y="68"/>
                    </a:lnTo>
                    <a:lnTo>
                      <a:pt x="16" y="72"/>
                    </a:lnTo>
                    <a:lnTo>
                      <a:pt x="22" y="76"/>
                    </a:lnTo>
                    <a:lnTo>
                      <a:pt x="28" y="78"/>
                    </a:lnTo>
                    <a:lnTo>
                      <a:pt x="36" y="78"/>
                    </a:lnTo>
                    <a:lnTo>
                      <a:pt x="262" y="78"/>
                    </a:lnTo>
                    <a:lnTo>
                      <a:pt x="262" y="78"/>
                    </a:lnTo>
                    <a:lnTo>
                      <a:pt x="268" y="78"/>
                    </a:lnTo>
                    <a:lnTo>
                      <a:pt x="276" y="76"/>
                    </a:lnTo>
                    <a:lnTo>
                      <a:pt x="282" y="72"/>
                    </a:lnTo>
                    <a:lnTo>
                      <a:pt x="288" y="68"/>
                    </a:lnTo>
                    <a:lnTo>
                      <a:pt x="292" y="64"/>
                    </a:lnTo>
                    <a:lnTo>
                      <a:pt x="296" y="58"/>
                    </a:lnTo>
                    <a:lnTo>
                      <a:pt x="298" y="52"/>
                    </a:lnTo>
                    <a:lnTo>
                      <a:pt x="298" y="46"/>
                    </a:lnTo>
                    <a:lnTo>
                      <a:pt x="298" y="32"/>
                    </a:lnTo>
                    <a:lnTo>
                      <a:pt x="298" y="32"/>
                    </a:lnTo>
                    <a:lnTo>
                      <a:pt x="298" y="26"/>
                    </a:lnTo>
                    <a:lnTo>
                      <a:pt x="296" y="20"/>
                    </a:lnTo>
                    <a:lnTo>
                      <a:pt x="292" y="14"/>
                    </a:lnTo>
                    <a:lnTo>
                      <a:pt x="288" y="10"/>
                    </a:lnTo>
                    <a:lnTo>
                      <a:pt x="282" y="6"/>
                    </a:lnTo>
                    <a:lnTo>
                      <a:pt x="276" y="2"/>
                    </a:lnTo>
                    <a:lnTo>
                      <a:pt x="268" y="2"/>
                    </a:lnTo>
                    <a:lnTo>
                      <a:pt x="262" y="0"/>
                    </a:lnTo>
                    <a:lnTo>
                      <a:pt x="262" y="0"/>
                    </a:lnTo>
                    <a:close/>
                    <a:moveTo>
                      <a:pt x="46" y="52"/>
                    </a:moveTo>
                    <a:lnTo>
                      <a:pt x="46" y="52"/>
                    </a:lnTo>
                    <a:lnTo>
                      <a:pt x="40" y="50"/>
                    </a:lnTo>
                    <a:lnTo>
                      <a:pt x="36" y="48"/>
                    </a:lnTo>
                    <a:lnTo>
                      <a:pt x="34" y="44"/>
                    </a:lnTo>
                    <a:lnTo>
                      <a:pt x="32" y="40"/>
                    </a:lnTo>
                    <a:lnTo>
                      <a:pt x="32" y="40"/>
                    </a:lnTo>
                    <a:lnTo>
                      <a:pt x="34" y="34"/>
                    </a:lnTo>
                    <a:lnTo>
                      <a:pt x="36" y="30"/>
                    </a:lnTo>
                    <a:lnTo>
                      <a:pt x="40" y="28"/>
                    </a:lnTo>
                    <a:lnTo>
                      <a:pt x="46" y="26"/>
                    </a:lnTo>
                    <a:lnTo>
                      <a:pt x="46" y="26"/>
                    </a:lnTo>
                    <a:lnTo>
                      <a:pt x="50" y="28"/>
                    </a:lnTo>
                    <a:lnTo>
                      <a:pt x="54" y="30"/>
                    </a:lnTo>
                    <a:lnTo>
                      <a:pt x="58" y="34"/>
                    </a:lnTo>
                    <a:lnTo>
                      <a:pt x="58" y="40"/>
                    </a:lnTo>
                    <a:lnTo>
                      <a:pt x="58" y="40"/>
                    </a:lnTo>
                    <a:lnTo>
                      <a:pt x="58" y="44"/>
                    </a:lnTo>
                    <a:lnTo>
                      <a:pt x="54" y="48"/>
                    </a:lnTo>
                    <a:lnTo>
                      <a:pt x="50" y="50"/>
                    </a:lnTo>
                    <a:lnTo>
                      <a:pt x="46" y="52"/>
                    </a:lnTo>
                    <a:lnTo>
                      <a:pt x="46" y="52"/>
                    </a:lnTo>
                    <a:close/>
                  </a:path>
                </a:pathLst>
              </a:custGeom>
              <a:solidFill>
                <a:schemeClr val="bg1">
                  <a:lumMod val="95000"/>
                </a:schemeClr>
              </a:solidFill>
              <a:ln w="9525">
                <a:noFill/>
                <a:round/>
              </a:ln>
            </p:spPr>
            <p:txBody>
              <a:bodyPr/>
              <a:lstStyle/>
              <a:p>
                <a:pPr defTabSz="1217930" eaLnBrk="1" fontAlgn="t" hangingPunct="1">
                  <a:defRPr/>
                </a:pPr>
                <a:endParaRPr lang="zh-CN" altLang="en-US" kern="0" dirty="0">
                  <a:solidFill>
                    <a:srgbClr val="000000">
                      <a:lumMod val="75000"/>
                      <a:lumOff val="25000"/>
                    </a:srgbClr>
                  </a:solidFill>
                  <a:latin typeface="+mn-lt"/>
                  <a:ea typeface="+mn-ea"/>
                  <a:cs typeface="Arial" panose="020B0604020202020204" pitchFamily="34" charset="0"/>
                </a:endParaRPr>
              </a:p>
            </p:txBody>
          </p:sp>
          <p:sp>
            <p:nvSpPr>
              <p:cNvPr id="110" name="TextBox 109"/>
              <p:cNvSpPr txBox="1"/>
              <p:nvPr/>
            </p:nvSpPr>
            <p:spPr>
              <a:xfrm>
                <a:off x="735730" y="3289890"/>
                <a:ext cx="498559" cy="221402"/>
              </a:xfrm>
              <a:prstGeom prst="rect">
                <a:avLst/>
              </a:prstGeom>
              <a:noFill/>
            </p:spPr>
            <p:txBody>
              <a:bodyPr>
                <a:spAutoFit/>
              </a:bodyPr>
              <a:lstStyle/>
              <a:p>
                <a:pPr defTabSz="1217930" eaLnBrk="1" fontAlgn="t" hangingPunct="1">
                  <a:defRPr/>
                </a:pPr>
                <a:r>
                  <a:rPr lang="en-US" altLang="zh-CN" sz="1300" kern="0" dirty="0">
                    <a:solidFill>
                      <a:srgbClr val="000000">
                        <a:lumMod val="75000"/>
                        <a:lumOff val="25000"/>
                      </a:srgbClr>
                    </a:solidFill>
                    <a:latin typeface="+mn-lt"/>
                    <a:ea typeface="+mn-ea"/>
                    <a:cs typeface="Arial" panose="020B0604020202020204" pitchFamily="34" charset="0"/>
                  </a:rPr>
                  <a:t>OS</a:t>
                </a:r>
                <a:endParaRPr lang="en-US" altLang="zh-CN" sz="1300" kern="0" dirty="0">
                  <a:solidFill>
                    <a:srgbClr val="000000">
                      <a:lumMod val="75000"/>
                      <a:lumOff val="25000"/>
                    </a:srgbClr>
                  </a:solidFill>
                  <a:latin typeface="+mn-lt"/>
                  <a:ea typeface="+mn-ea"/>
                  <a:cs typeface="Arial" panose="020B0604020202020204" pitchFamily="34" charset="0"/>
                </a:endParaRPr>
              </a:p>
            </p:txBody>
          </p:sp>
        </p:grpSp>
        <p:grpSp>
          <p:nvGrpSpPr>
            <p:cNvPr id="31763" name="组合 180"/>
            <p:cNvGrpSpPr/>
            <p:nvPr/>
          </p:nvGrpSpPr>
          <p:grpSpPr bwMode="auto">
            <a:xfrm>
              <a:off x="3156479" y="1691286"/>
              <a:ext cx="1335311" cy="2832998"/>
              <a:chOff x="303693" y="1728624"/>
              <a:chExt cx="1335311" cy="2832998"/>
            </a:xfrm>
          </p:grpSpPr>
          <p:sp>
            <p:nvSpPr>
              <p:cNvPr id="182" name="圆角矩形 181"/>
              <p:cNvSpPr/>
              <p:nvPr/>
            </p:nvSpPr>
            <p:spPr bwMode="auto">
              <a:xfrm>
                <a:off x="303694" y="2052395"/>
                <a:ext cx="1335311" cy="2509227"/>
              </a:xfrm>
              <a:prstGeom prst="roundRect">
                <a:avLst>
                  <a:gd name="adj" fmla="val 7539"/>
                </a:avLst>
              </a:prstGeom>
              <a:solidFill>
                <a:schemeClr val="bg1">
                  <a:lumMod val="95000"/>
                </a:schemeClr>
              </a:solidFill>
              <a:ln>
                <a:solidFill>
                  <a:schemeClr val="bg1">
                    <a:lumMod val="6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lstStyle/>
              <a:p>
                <a:pPr defTabSz="1533525" eaLnBrk="1" fontAlgn="t" hangingPunct="1">
                  <a:defRPr/>
                </a:pPr>
                <a:endParaRPr lang="zh-CN" altLang="en-US" kern="0" dirty="0">
                  <a:solidFill>
                    <a:srgbClr val="000000"/>
                  </a:solidFill>
                  <a:latin typeface="+mn-lt"/>
                  <a:ea typeface="+mn-ea"/>
                  <a:cs typeface="Arial" panose="020B0604020202020204" pitchFamily="34" charset="0"/>
                </a:endParaRPr>
              </a:p>
            </p:txBody>
          </p:sp>
          <p:sp>
            <p:nvSpPr>
              <p:cNvPr id="183" name="Freeform 135"/>
              <p:cNvSpPr>
                <a:spLocks noEditPoints="1"/>
              </p:cNvSpPr>
              <p:nvPr/>
            </p:nvSpPr>
            <p:spPr bwMode="auto">
              <a:xfrm>
                <a:off x="776848" y="3970025"/>
                <a:ext cx="411231" cy="372575"/>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lIns="91434" tIns="45717" rIns="91434" bIns="45717"/>
              <a:lstStyle/>
              <a:p>
                <a:pPr defTabSz="913765" eaLnBrk="1" fontAlgn="t" hangingPunct="1">
                  <a:defRPr/>
                </a:pPr>
                <a:endParaRPr lang="zh-CN" altLang="en-US" dirty="0">
                  <a:solidFill>
                    <a:prstClr val="black"/>
                  </a:solidFill>
                  <a:latin typeface="+mn-lt"/>
                  <a:ea typeface="+mn-ea"/>
                  <a:cs typeface="Arial" panose="020B0604020202020204" pitchFamily="34" charset="0"/>
                </a:endParaRPr>
              </a:p>
            </p:txBody>
          </p:sp>
          <p:sp>
            <p:nvSpPr>
              <p:cNvPr id="184" name="Freeform 502"/>
              <p:cNvSpPr/>
              <p:nvPr/>
            </p:nvSpPr>
            <p:spPr bwMode="auto">
              <a:xfrm>
                <a:off x="465646" y="3079654"/>
                <a:ext cx="1038399" cy="702298"/>
              </a:xfrm>
              <a:custGeom>
                <a:avLst/>
                <a:gdLst>
                  <a:gd name="T0" fmla="*/ 442 w 442"/>
                  <a:gd name="T1" fmla="*/ 363 h 418"/>
                  <a:gd name="T2" fmla="*/ 442 w 442"/>
                  <a:gd name="T3" fmla="*/ 363 h 418"/>
                  <a:gd name="T4" fmla="*/ 440 w 442"/>
                  <a:gd name="T5" fmla="*/ 374 h 418"/>
                  <a:gd name="T6" fmla="*/ 438 w 442"/>
                  <a:gd name="T7" fmla="*/ 384 h 418"/>
                  <a:gd name="T8" fmla="*/ 433 w 442"/>
                  <a:gd name="T9" fmla="*/ 393 h 418"/>
                  <a:gd name="T10" fmla="*/ 426 w 442"/>
                  <a:gd name="T11" fmla="*/ 402 h 418"/>
                  <a:gd name="T12" fmla="*/ 417 w 442"/>
                  <a:gd name="T13" fmla="*/ 409 h 418"/>
                  <a:gd name="T14" fmla="*/ 408 w 442"/>
                  <a:gd name="T15" fmla="*/ 414 h 418"/>
                  <a:gd name="T16" fmla="*/ 398 w 442"/>
                  <a:gd name="T17" fmla="*/ 416 h 418"/>
                  <a:gd name="T18" fmla="*/ 387 w 442"/>
                  <a:gd name="T19" fmla="*/ 418 h 418"/>
                  <a:gd name="T20" fmla="*/ 55 w 442"/>
                  <a:gd name="T21" fmla="*/ 418 h 418"/>
                  <a:gd name="T22" fmla="*/ 55 w 442"/>
                  <a:gd name="T23" fmla="*/ 418 h 418"/>
                  <a:gd name="T24" fmla="*/ 43 w 442"/>
                  <a:gd name="T25" fmla="*/ 416 h 418"/>
                  <a:gd name="T26" fmla="*/ 33 w 442"/>
                  <a:gd name="T27" fmla="*/ 414 h 418"/>
                  <a:gd name="T28" fmla="*/ 24 w 442"/>
                  <a:gd name="T29" fmla="*/ 409 h 418"/>
                  <a:gd name="T30" fmla="*/ 15 w 442"/>
                  <a:gd name="T31" fmla="*/ 402 h 418"/>
                  <a:gd name="T32" fmla="*/ 9 w 442"/>
                  <a:gd name="T33" fmla="*/ 393 h 418"/>
                  <a:gd name="T34" fmla="*/ 4 w 442"/>
                  <a:gd name="T35" fmla="*/ 384 h 418"/>
                  <a:gd name="T36" fmla="*/ 1 w 442"/>
                  <a:gd name="T37" fmla="*/ 374 h 418"/>
                  <a:gd name="T38" fmla="*/ 0 w 442"/>
                  <a:gd name="T39" fmla="*/ 363 h 418"/>
                  <a:gd name="T40" fmla="*/ 0 w 442"/>
                  <a:gd name="T41" fmla="*/ 54 h 418"/>
                  <a:gd name="T42" fmla="*/ 0 w 442"/>
                  <a:gd name="T43" fmla="*/ 54 h 418"/>
                  <a:gd name="T44" fmla="*/ 1 w 442"/>
                  <a:gd name="T45" fmla="*/ 43 h 418"/>
                  <a:gd name="T46" fmla="*/ 4 w 442"/>
                  <a:gd name="T47" fmla="*/ 33 h 418"/>
                  <a:gd name="T48" fmla="*/ 9 w 442"/>
                  <a:gd name="T49" fmla="*/ 23 h 418"/>
                  <a:gd name="T50" fmla="*/ 15 w 442"/>
                  <a:gd name="T51" fmla="*/ 15 h 418"/>
                  <a:gd name="T52" fmla="*/ 24 w 442"/>
                  <a:gd name="T53" fmla="*/ 9 h 418"/>
                  <a:gd name="T54" fmla="*/ 33 w 442"/>
                  <a:gd name="T55" fmla="*/ 4 h 418"/>
                  <a:gd name="T56" fmla="*/ 43 w 442"/>
                  <a:gd name="T57" fmla="*/ 0 h 418"/>
                  <a:gd name="T58" fmla="*/ 55 w 442"/>
                  <a:gd name="T59" fmla="*/ 0 h 418"/>
                  <a:gd name="T60" fmla="*/ 387 w 442"/>
                  <a:gd name="T61" fmla="*/ 0 h 418"/>
                  <a:gd name="T62" fmla="*/ 387 w 442"/>
                  <a:gd name="T63" fmla="*/ 0 h 418"/>
                  <a:gd name="T64" fmla="*/ 398 w 442"/>
                  <a:gd name="T65" fmla="*/ 0 h 418"/>
                  <a:gd name="T66" fmla="*/ 408 w 442"/>
                  <a:gd name="T67" fmla="*/ 4 h 418"/>
                  <a:gd name="T68" fmla="*/ 417 w 442"/>
                  <a:gd name="T69" fmla="*/ 9 h 418"/>
                  <a:gd name="T70" fmla="*/ 426 w 442"/>
                  <a:gd name="T71" fmla="*/ 15 h 418"/>
                  <a:gd name="T72" fmla="*/ 433 w 442"/>
                  <a:gd name="T73" fmla="*/ 23 h 418"/>
                  <a:gd name="T74" fmla="*/ 438 w 442"/>
                  <a:gd name="T75" fmla="*/ 33 h 418"/>
                  <a:gd name="T76" fmla="*/ 440 w 442"/>
                  <a:gd name="T77" fmla="*/ 43 h 418"/>
                  <a:gd name="T78" fmla="*/ 442 w 442"/>
                  <a:gd name="T79" fmla="*/ 54 h 418"/>
                  <a:gd name="T80" fmla="*/ 442 w 442"/>
                  <a:gd name="T81" fmla="*/ 36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2" h="418">
                    <a:moveTo>
                      <a:pt x="442" y="363"/>
                    </a:moveTo>
                    <a:lnTo>
                      <a:pt x="442" y="363"/>
                    </a:lnTo>
                    <a:lnTo>
                      <a:pt x="440" y="374"/>
                    </a:lnTo>
                    <a:lnTo>
                      <a:pt x="438" y="384"/>
                    </a:lnTo>
                    <a:lnTo>
                      <a:pt x="433" y="393"/>
                    </a:lnTo>
                    <a:lnTo>
                      <a:pt x="426" y="402"/>
                    </a:lnTo>
                    <a:lnTo>
                      <a:pt x="417" y="409"/>
                    </a:lnTo>
                    <a:lnTo>
                      <a:pt x="408" y="414"/>
                    </a:lnTo>
                    <a:lnTo>
                      <a:pt x="398" y="416"/>
                    </a:lnTo>
                    <a:lnTo>
                      <a:pt x="387" y="418"/>
                    </a:lnTo>
                    <a:lnTo>
                      <a:pt x="55" y="418"/>
                    </a:lnTo>
                    <a:lnTo>
                      <a:pt x="55" y="418"/>
                    </a:lnTo>
                    <a:lnTo>
                      <a:pt x="43" y="416"/>
                    </a:lnTo>
                    <a:lnTo>
                      <a:pt x="33" y="414"/>
                    </a:lnTo>
                    <a:lnTo>
                      <a:pt x="24" y="409"/>
                    </a:lnTo>
                    <a:lnTo>
                      <a:pt x="15" y="402"/>
                    </a:lnTo>
                    <a:lnTo>
                      <a:pt x="9" y="393"/>
                    </a:lnTo>
                    <a:lnTo>
                      <a:pt x="4" y="384"/>
                    </a:lnTo>
                    <a:lnTo>
                      <a:pt x="1" y="374"/>
                    </a:lnTo>
                    <a:lnTo>
                      <a:pt x="0" y="363"/>
                    </a:lnTo>
                    <a:lnTo>
                      <a:pt x="0" y="54"/>
                    </a:lnTo>
                    <a:lnTo>
                      <a:pt x="0" y="54"/>
                    </a:lnTo>
                    <a:lnTo>
                      <a:pt x="1" y="43"/>
                    </a:lnTo>
                    <a:lnTo>
                      <a:pt x="4" y="33"/>
                    </a:lnTo>
                    <a:lnTo>
                      <a:pt x="9" y="23"/>
                    </a:lnTo>
                    <a:lnTo>
                      <a:pt x="15" y="15"/>
                    </a:lnTo>
                    <a:lnTo>
                      <a:pt x="24" y="9"/>
                    </a:lnTo>
                    <a:lnTo>
                      <a:pt x="33" y="4"/>
                    </a:lnTo>
                    <a:lnTo>
                      <a:pt x="43" y="0"/>
                    </a:lnTo>
                    <a:lnTo>
                      <a:pt x="55" y="0"/>
                    </a:lnTo>
                    <a:lnTo>
                      <a:pt x="387" y="0"/>
                    </a:lnTo>
                    <a:lnTo>
                      <a:pt x="387" y="0"/>
                    </a:lnTo>
                    <a:lnTo>
                      <a:pt x="398" y="0"/>
                    </a:lnTo>
                    <a:lnTo>
                      <a:pt x="408" y="4"/>
                    </a:lnTo>
                    <a:lnTo>
                      <a:pt x="417" y="9"/>
                    </a:lnTo>
                    <a:lnTo>
                      <a:pt x="426" y="15"/>
                    </a:lnTo>
                    <a:lnTo>
                      <a:pt x="433" y="23"/>
                    </a:lnTo>
                    <a:lnTo>
                      <a:pt x="438" y="33"/>
                    </a:lnTo>
                    <a:lnTo>
                      <a:pt x="440" y="43"/>
                    </a:lnTo>
                    <a:lnTo>
                      <a:pt x="442" y="54"/>
                    </a:lnTo>
                    <a:lnTo>
                      <a:pt x="442" y="363"/>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defTabSz="1217930" eaLnBrk="1" fontAlgn="t" hangingPunct="1">
                  <a:defRPr/>
                </a:pPr>
                <a:endParaRPr lang="zh-CN" altLang="en-US" kern="0" dirty="0">
                  <a:solidFill>
                    <a:prstClr val="black"/>
                  </a:solidFill>
                  <a:latin typeface="+mn-lt"/>
                  <a:ea typeface="+mn-ea"/>
                  <a:cs typeface="Arial" panose="020B0604020202020204" pitchFamily="34" charset="0"/>
                </a:endParaRPr>
              </a:p>
            </p:txBody>
          </p:sp>
          <p:sp>
            <p:nvSpPr>
              <p:cNvPr id="31774" name="Rectangle 504"/>
              <p:cNvSpPr>
                <a:spLocks noChangeArrowheads="1"/>
              </p:cNvSpPr>
              <p:nvPr/>
            </p:nvSpPr>
            <p:spPr bwMode="auto">
              <a:xfrm>
                <a:off x="875290" y="3121316"/>
                <a:ext cx="192119" cy="17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12495">
                  <a:defRPr sz="1000">
                    <a:solidFill>
                      <a:schemeClr val="tx1"/>
                    </a:solidFill>
                    <a:latin typeface="FrutigerNext LT Regular"/>
                    <a:ea typeface="宋体" panose="02010600030101010101" pitchFamily="2" charset="-122"/>
                  </a:defRPr>
                </a:lvl1pPr>
                <a:lvl2pPr marL="742950" indent="-285750" defTabSz="912495">
                  <a:defRPr sz="1000">
                    <a:solidFill>
                      <a:schemeClr val="tx1"/>
                    </a:solidFill>
                    <a:latin typeface="FrutigerNext LT Regular"/>
                    <a:ea typeface="宋体" panose="02010600030101010101" pitchFamily="2" charset="-122"/>
                  </a:defRPr>
                </a:lvl2pPr>
                <a:lvl3pPr marL="1143000" indent="-228600" defTabSz="912495">
                  <a:defRPr sz="1000">
                    <a:solidFill>
                      <a:schemeClr val="tx1"/>
                    </a:solidFill>
                    <a:latin typeface="FrutigerNext LT Regular"/>
                    <a:ea typeface="宋体" panose="02010600030101010101" pitchFamily="2" charset="-122"/>
                  </a:defRPr>
                </a:lvl3pPr>
                <a:lvl4pPr marL="1600200" indent="-228600" defTabSz="912495">
                  <a:defRPr sz="1000">
                    <a:solidFill>
                      <a:schemeClr val="tx1"/>
                    </a:solidFill>
                    <a:latin typeface="FrutigerNext LT Regular"/>
                    <a:ea typeface="宋体" panose="02010600030101010101" pitchFamily="2" charset="-122"/>
                  </a:defRPr>
                </a:lvl4pPr>
                <a:lvl5pPr marL="2057400" indent="-228600" defTabSz="912495">
                  <a:defRPr sz="1000">
                    <a:solidFill>
                      <a:schemeClr val="tx1"/>
                    </a:solidFill>
                    <a:latin typeface="FrutigerNext LT Regular"/>
                    <a:ea typeface="宋体" panose="02010600030101010101" pitchFamily="2" charset="-122"/>
                  </a:defRPr>
                </a:lvl5pPr>
                <a:lvl6pPr marL="25146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500" smtClean="0">
                    <a:solidFill>
                      <a:srgbClr val="FFFFFF"/>
                    </a:solidFill>
                    <a:latin typeface="+mn-lt"/>
                    <a:ea typeface="+mn-ea"/>
                    <a:cs typeface="Arial" panose="020B0604020202020204" pitchFamily="34" charset="0"/>
                  </a:rPr>
                  <a:t>VM</a:t>
                </a:r>
                <a:endParaRPr lang="zh-CN" altLang="zh-CN" sz="1400" smtClean="0">
                  <a:solidFill>
                    <a:srgbClr val="FFFFFF"/>
                  </a:solidFill>
                  <a:latin typeface="+mn-lt"/>
                  <a:ea typeface="+mn-ea"/>
                  <a:cs typeface="Arial" panose="020B0604020202020204" pitchFamily="34" charset="0"/>
                </a:endParaRPr>
              </a:p>
            </p:txBody>
          </p:sp>
          <p:sp>
            <p:nvSpPr>
              <p:cNvPr id="186" name="Freeform 72"/>
              <p:cNvSpPr>
                <a:spLocks noEditPoints="1"/>
              </p:cNvSpPr>
              <p:nvPr/>
            </p:nvSpPr>
            <p:spPr bwMode="auto">
              <a:xfrm>
                <a:off x="591079" y="3524840"/>
                <a:ext cx="782769" cy="178550"/>
              </a:xfrm>
              <a:custGeom>
                <a:avLst/>
                <a:gdLst/>
                <a:ahLst/>
                <a:cxnLst>
                  <a:cxn ang="0">
                    <a:pos x="36" y="0"/>
                  </a:cxn>
                  <a:cxn ang="0">
                    <a:pos x="28" y="2"/>
                  </a:cxn>
                  <a:cxn ang="0">
                    <a:pos x="16" y="6"/>
                  </a:cxn>
                  <a:cxn ang="0">
                    <a:pos x="6" y="14"/>
                  </a:cxn>
                  <a:cxn ang="0">
                    <a:pos x="0" y="26"/>
                  </a:cxn>
                  <a:cxn ang="0">
                    <a:pos x="0" y="46"/>
                  </a:cxn>
                  <a:cxn ang="0">
                    <a:pos x="0" y="52"/>
                  </a:cxn>
                  <a:cxn ang="0">
                    <a:pos x="6" y="64"/>
                  </a:cxn>
                  <a:cxn ang="0">
                    <a:pos x="16" y="72"/>
                  </a:cxn>
                  <a:cxn ang="0">
                    <a:pos x="28" y="78"/>
                  </a:cxn>
                  <a:cxn ang="0">
                    <a:pos x="262" y="78"/>
                  </a:cxn>
                  <a:cxn ang="0">
                    <a:pos x="268" y="78"/>
                  </a:cxn>
                  <a:cxn ang="0">
                    <a:pos x="282" y="72"/>
                  </a:cxn>
                  <a:cxn ang="0">
                    <a:pos x="292" y="64"/>
                  </a:cxn>
                  <a:cxn ang="0">
                    <a:pos x="298" y="52"/>
                  </a:cxn>
                  <a:cxn ang="0">
                    <a:pos x="298" y="32"/>
                  </a:cxn>
                  <a:cxn ang="0">
                    <a:pos x="298" y="26"/>
                  </a:cxn>
                  <a:cxn ang="0">
                    <a:pos x="292" y="14"/>
                  </a:cxn>
                  <a:cxn ang="0">
                    <a:pos x="282" y="6"/>
                  </a:cxn>
                  <a:cxn ang="0">
                    <a:pos x="268" y="2"/>
                  </a:cxn>
                  <a:cxn ang="0">
                    <a:pos x="262" y="0"/>
                  </a:cxn>
                  <a:cxn ang="0">
                    <a:pos x="46" y="52"/>
                  </a:cxn>
                  <a:cxn ang="0">
                    <a:pos x="36" y="48"/>
                  </a:cxn>
                  <a:cxn ang="0">
                    <a:pos x="32" y="40"/>
                  </a:cxn>
                  <a:cxn ang="0">
                    <a:pos x="34" y="34"/>
                  </a:cxn>
                  <a:cxn ang="0">
                    <a:pos x="40" y="28"/>
                  </a:cxn>
                  <a:cxn ang="0">
                    <a:pos x="46" y="26"/>
                  </a:cxn>
                  <a:cxn ang="0">
                    <a:pos x="54" y="30"/>
                  </a:cxn>
                  <a:cxn ang="0">
                    <a:pos x="58" y="40"/>
                  </a:cxn>
                  <a:cxn ang="0">
                    <a:pos x="58" y="44"/>
                  </a:cxn>
                  <a:cxn ang="0">
                    <a:pos x="50" y="50"/>
                  </a:cxn>
                  <a:cxn ang="0">
                    <a:pos x="46" y="52"/>
                  </a:cxn>
                </a:cxnLst>
                <a:rect l="0" t="0" r="r" b="b"/>
                <a:pathLst>
                  <a:path w="298" h="78">
                    <a:moveTo>
                      <a:pt x="262" y="0"/>
                    </a:moveTo>
                    <a:lnTo>
                      <a:pt x="36" y="0"/>
                    </a:lnTo>
                    <a:lnTo>
                      <a:pt x="36" y="0"/>
                    </a:lnTo>
                    <a:lnTo>
                      <a:pt x="28" y="2"/>
                    </a:lnTo>
                    <a:lnTo>
                      <a:pt x="22" y="2"/>
                    </a:lnTo>
                    <a:lnTo>
                      <a:pt x="16" y="6"/>
                    </a:lnTo>
                    <a:lnTo>
                      <a:pt x="10" y="10"/>
                    </a:lnTo>
                    <a:lnTo>
                      <a:pt x="6" y="14"/>
                    </a:lnTo>
                    <a:lnTo>
                      <a:pt x="2" y="20"/>
                    </a:lnTo>
                    <a:lnTo>
                      <a:pt x="0" y="26"/>
                    </a:lnTo>
                    <a:lnTo>
                      <a:pt x="0" y="32"/>
                    </a:lnTo>
                    <a:lnTo>
                      <a:pt x="0" y="46"/>
                    </a:lnTo>
                    <a:lnTo>
                      <a:pt x="0" y="46"/>
                    </a:lnTo>
                    <a:lnTo>
                      <a:pt x="0" y="52"/>
                    </a:lnTo>
                    <a:lnTo>
                      <a:pt x="2" y="58"/>
                    </a:lnTo>
                    <a:lnTo>
                      <a:pt x="6" y="64"/>
                    </a:lnTo>
                    <a:lnTo>
                      <a:pt x="10" y="68"/>
                    </a:lnTo>
                    <a:lnTo>
                      <a:pt x="16" y="72"/>
                    </a:lnTo>
                    <a:lnTo>
                      <a:pt x="22" y="76"/>
                    </a:lnTo>
                    <a:lnTo>
                      <a:pt x="28" y="78"/>
                    </a:lnTo>
                    <a:lnTo>
                      <a:pt x="36" y="78"/>
                    </a:lnTo>
                    <a:lnTo>
                      <a:pt x="262" y="78"/>
                    </a:lnTo>
                    <a:lnTo>
                      <a:pt x="262" y="78"/>
                    </a:lnTo>
                    <a:lnTo>
                      <a:pt x="268" y="78"/>
                    </a:lnTo>
                    <a:lnTo>
                      <a:pt x="276" y="76"/>
                    </a:lnTo>
                    <a:lnTo>
                      <a:pt x="282" y="72"/>
                    </a:lnTo>
                    <a:lnTo>
                      <a:pt x="288" y="68"/>
                    </a:lnTo>
                    <a:lnTo>
                      <a:pt x="292" y="64"/>
                    </a:lnTo>
                    <a:lnTo>
                      <a:pt x="296" y="58"/>
                    </a:lnTo>
                    <a:lnTo>
                      <a:pt x="298" y="52"/>
                    </a:lnTo>
                    <a:lnTo>
                      <a:pt x="298" y="46"/>
                    </a:lnTo>
                    <a:lnTo>
                      <a:pt x="298" y="32"/>
                    </a:lnTo>
                    <a:lnTo>
                      <a:pt x="298" y="32"/>
                    </a:lnTo>
                    <a:lnTo>
                      <a:pt x="298" y="26"/>
                    </a:lnTo>
                    <a:lnTo>
                      <a:pt x="296" y="20"/>
                    </a:lnTo>
                    <a:lnTo>
                      <a:pt x="292" y="14"/>
                    </a:lnTo>
                    <a:lnTo>
                      <a:pt x="288" y="10"/>
                    </a:lnTo>
                    <a:lnTo>
                      <a:pt x="282" y="6"/>
                    </a:lnTo>
                    <a:lnTo>
                      <a:pt x="276" y="2"/>
                    </a:lnTo>
                    <a:lnTo>
                      <a:pt x="268" y="2"/>
                    </a:lnTo>
                    <a:lnTo>
                      <a:pt x="262" y="0"/>
                    </a:lnTo>
                    <a:lnTo>
                      <a:pt x="262" y="0"/>
                    </a:lnTo>
                    <a:close/>
                    <a:moveTo>
                      <a:pt x="46" y="52"/>
                    </a:moveTo>
                    <a:lnTo>
                      <a:pt x="46" y="52"/>
                    </a:lnTo>
                    <a:lnTo>
                      <a:pt x="40" y="50"/>
                    </a:lnTo>
                    <a:lnTo>
                      <a:pt x="36" y="48"/>
                    </a:lnTo>
                    <a:lnTo>
                      <a:pt x="34" y="44"/>
                    </a:lnTo>
                    <a:lnTo>
                      <a:pt x="32" y="40"/>
                    </a:lnTo>
                    <a:lnTo>
                      <a:pt x="32" y="40"/>
                    </a:lnTo>
                    <a:lnTo>
                      <a:pt x="34" y="34"/>
                    </a:lnTo>
                    <a:lnTo>
                      <a:pt x="36" y="30"/>
                    </a:lnTo>
                    <a:lnTo>
                      <a:pt x="40" y="28"/>
                    </a:lnTo>
                    <a:lnTo>
                      <a:pt x="46" y="26"/>
                    </a:lnTo>
                    <a:lnTo>
                      <a:pt x="46" y="26"/>
                    </a:lnTo>
                    <a:lnTo>
                      <a:pt x="50" y="28"/>
                    </a:lnTo>
                    <a:lnTo>
                      <a:pt x="54" y="30"/>
                    </a:lnTo>
                    <a:lnTo>
                      <a:pt x="58" y="34"/>
                    </a:lnTo>
                    <a:lnTo>
                      <a:pt x="58" y="40"/>
                    </a:lnTo>
                    <a:lnTo>
                      <a:pt x="58" y="40"/>
                    </a:lnTo>
                    <a:lnTo>
                      <a:pt x="58" y="44"/>
                    </a:lnTo>
                    <a:lnTo>
                      <a:pt x="54" y="48"/>
                    </a:lnTo>
                    <a:lnTo>
                      <a:pt x="50" y="50"/>
                    </a:lnTo>
                    <a:lnTo>
                      <a:pt x="46" y="52"/>
                    </a:lnTo>
                    <a:lnTo>
                      <a:pt x="46" y="52"/>
                    </a:lnTo>
                    <a:close/>
                  </a:path>
                </a:pathLst>
              </a:custGeom>
              <a:solidFill>
                <a:schemeClr val="bg1">
                  <a:lumMod val="95000"/>
                </a:schemeClr>
              </a:solidFill>
              <a:ln w="9525">
                <a:noFill/>
                <a:round/>
              </a:ln>
            </p:spPr>
            <p:txBody>
              <a:bodyPr/>
              <a:lstStyle/>
              <a:p>
                <a:pPr defTabSz="1217930" eaLnBrk="1" fontAlgn="t" hangingPunct="1">
                  <a:defRPr/>
                </a:pPr>
                <a:endParaRPr lang="zh-CN" altLang="en-US" kern="0" dirty="0">
                  <a:solidFill>
                    <a:srgbClr val="000000">
                      <a:lumMod val="75000"/>
                      <a:lumOff val="25000"/>
                    </a:srgbClr>
                  </a:solidFill>
                  <a:latin typeface="+mn-lt"/>
                  <a:ea typeface="+mn-ea"/>
                  <a:cs typeface="Arial" panose="020B0604020202020204" pitchFamily="34" charset="0"/>
                </a:endParaRPr>
              </a:p>
            </p:txBody>
          </p:sp>
          <p:sp>
            <p:nvSpPr>
              <p:cNvPr id="187" name="TextBox 186"/>
              <p:cNvSpPr txBox="1"/>
              <p:nvPr/>
            </p:nvSpPr>
            <p:spPr>
              <a:xfrm>
                <a:off x="737154" y="3497462"/>
                <a:ext cx="658924" cy="221402"/>
              </a:xfrm>
              <a:prstGeom prst="rect">
                <a:avLst/>
              </a:prstGeom>
              <a:noFill/>
            </p:spPr>
            <p:txBody>
              <a:bodyPr>
                <a:spAutoFit/>
              </a:bodyPr>
              <a:lstStyle/>
              <a:p>
                <a:pPr defTabSz="1217930" eaLnBrk="1" fontAlgn="t" hangingPunct="1">
                  <a:defRPr/>
                </a:pPr>
                <a:r>
                  <a:rPr lang="en-US" altLang="zh-CN" sz="1300" kern="0" dirty="0">
                    <a:solidFill>
                      <a:srgbClr val="000000">
                        <a:lumMod val="75000"/>
                        <a:lumOff val="25000"/>
                      </a:srgbClr>
                    </a:solidFill>
                    <a:latin typeface="+mn-lt"/>
                    <a:ea typeface="+mn-ea"/>
                    <a:cs typeface="Arial" panose="020B0604020202020204" pitchFamily="34" charset="0"/>
                  </a:rPr>
                  <a:t>vDisk</a:t>
                </a:r>
                <a:endParaRPr lang="en-US" altLang="zh-CN" sz="1300" kern="0" dirty="0">
                  <a:solidFill>
                    <a:srgbClr val="000000">
                      <a:lumMod val="75000"/>
                      <a:lumOff val="25000"/>
                    </a:srgbClr>
                  </a:solidFill>
                  <a:latin typeface="+mn-lt"/>
                  <a:ea typeface="+mn-ea"/>
                  <a:cs typeface="Arial" panose="020B0604020202020204" pitchFamily="34" charset="0"/>
                </a:endParaRPr>
              </a:p>
            </p:txBody>
          </p:sp>
          <p:sp>
            <p:nvSpPr>
              <p:cNvPr id="188" name="Rectangle 504"/>
              <p:cNvSpPr>
                <a:spLocks noChangeArrowheads="1"/>
              </p:cNvSpPr>
              <p:nvPr/>
            </p:nvSpPr>
            <p:spPr bwMode="auto">
              <a:xfrm>
                <a:off x="687933" y="1728624"/>
                <a:ext cx="693853" cy="2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defTabSz="1217930" eaLnBrk="1" fontAlgn="t" hangingPunct="1">
                  <a:lnSpc>
                    <a:spcPct val="150000"/>
                  </a:lnSpc>
                  <a:spcAft>
                    <a:spcPts val="400"/>
                  </a:spcAft>
                  <a:defRPr/>
                </a:pPr>
                <a:r>
                  <a:rPr lang="zh-CN" altLang="en-US" sz="1500" kern="0" dirty="0">
                    <a:solidFill>
                      <a:srgbClr val="000000">
                        <a:lumMod val="75000"/>
                        <a:lumOff val="25000"/>
                      </a:srgbClr>
                    </a:solidFill>
                    <a:latin typeface="+mn-lt"/>
                    <a:ea typeface="+mn-ea"/>
                    <a:cs typeface="Arial" panose="020B0604020202020204" pitchFamily="34" charset="0"/>
                  </a:rPr>
                  <a:t>站点</a:t>
                </a:r>
                <a:r>
                  <a:rPr lang="en-US" altLang="zh-CN" sz="1500" kern="0" dirty="0">
                    <a:solidFill>
                      <a:srgbClr val="000000">
                        <a:lumMod val="75000"/>
                        <a:lumOff val="25000"/>
                      </a:srgbClr>
                    </a:solidFill>
                    <a:latin typeface="+mn-lt"/>
                    <a:ea typeface="+mn-ea"/>
                    <a:cs typeface="Arial" panose="020B0604020202020204" pitchFamily="34" charset="0"/>
                  </a:rPr>
                  <a:t>2</a:t>
                </a:r>
                <a:endParaRPr lang="zh-CN" altLang="zh-CN" sz="1500" kern="0" dirty="0">
                  <a:solidFill>
                    <a:srgbClr val="000000">
                      <a:lumMod val="75000"/>
                      <a:lumOff val="25000"/>
                    </a:srgbClr>
                  </a:solidFill>
                  <a:latin typeface="+mn-lt"/>
                  <a:ea typeface="+mn-ea"/>
                  <a:cs typeface="Arial" panose="020B0604020202020204" pitchFamily="34" charset="0"/>
                </a:endParaRPr>
              </a:p>
            </p:txBody>
          </p:sp>
          <p:sp>
            <p:nvSpPr>
              <p:cNvPr id="31778" name="Rectangle 504"/>
              <p:cNvSpPr>
                <a:spLocks noChangeArrowheads="1"/>
              </p:cNvSpPr>
              <p:nvPr/>
            </p:nvSpPr>
            <p:spPr bwMode="auto">
              <a:xfrm>
                <a:off x="637125" y="4362836"/>
                <a:ext cx="692266" cy="173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912495">
                  <a:defRPr sz="1000">
                    <a:solidFill>
                      <a:schemeClr val="tx1"/>
                    </a:solidFill>
                    <a:latin typeface="FrutigerNext LT Regular"/>
                    <a:ea typeface="宋体" panose="02010600030101010101" pitchFamily="2" charset="-122"/>
                  </a:defRPr>
                </a:lvl1pPr>
                <a:lvl2pPr marL="742950" indent="-285750" defTabSz="912495">
                  <a:defRPr sz="1000">
                    <a:solidFill>
                      <a:schemeClr val="tx1"/>
                    </a:solidFill>
                    <a:latin typeface="FrutigerNext LT Regular"/>
                    <a:ea typeface="宋体" panose="02010600030101010101" pitchFamily="2" charset="-122"/>
                  </a:defRPr>
                </a:lvl2pPr>
                <a:lvl3pPr marL="1143000" indent="-228600" defTabSz="912495">
                  <a:defRPr sz="1000">
                    <a:solidFill>
                      <a:schemeClr val="tx1"/>
                    </a:solidFill>
                    <a:latin typeface="FrutigerNext LT Regular"/>
                    <a:ea typeface="宋体" panose="02010600030101010101" pitchFamily="2" charset="-122"/>
                  </a:defRPr>
                </a:lvl3pPr>
                <a:lvl4pPr marL="1600200" indent="-228600" defTabSz="912495">
                  <a:defRPr sz="1000">
                    <a:solidFill>
                      <a:schemeClr val="tx1"/>
                    </a:solidFill>
                    <a:latin typeface="FrutigerNext LT Regular"/>
                    <a:ea typeface="宋体" panose="02010600030101010101" pitchFamily="2" charset="-122"/>
                  </a:defRPr>
                </a:lvl4pPr>
                <a:lvl5pPr marL="2057400" indent="-228600" defTabSz="912495">
                  <a:defRPr sz="1000">
                    <a:solidFill>
                      <a:schemeClr val="tx1"/>
                    </a:solidFill>
                    <a:latin typeface="FrutigerNext LT Regular"/>
                    <a:ea typeface="宋体" panose="02010600030101010101" pitchFamily="2" charset="-122"/>
                  </a:defRPr>
                </a:lvl5pPr>
                <a:lvl6pPr marL="25146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500" smtClean="0">
                    <a:solidFill>
                      <a:srgbClr val="404040"/>
                    </a:solidFill>
                    <a:latin typeface="+mn-lt"/>
                    <a:ea typeface="+mn-ea"/>
                    <a:cs typeface="Arial" panose="020B0604020202020204" pitchFamily="34" charset="0"/>
                  </a:rPr>
                  <a:t>LUN</a:t>
                </a:r>
                <a:endParaRPr lang="zh-CN" altLang="zh-CN" sz="1400" smtClean="0">
                  <a:solidFill>
                    <a:srgbClr val="404040"/>
                  </a:solidFill>
                  <a:latin typeface="+mn-lt"/>
                  <a:ea typeface="+mn-ea"/>
                  <a:cs typeface="Arial" panose="020B0604020202020204" pitchFamily="34" charset="0"/>
                </a:endParaRPr>
              </a:p>
            </p:txBody>
          </p:sp>
          <p:sp>
            <p:nvSpPr>
              <p:cNvPr id="31779" name="Freeform 548"/>
              <p:cNvSpPr>
                <a:spLocks noEditPoints="1"/>
              </p:cNvSpPr>
              <p:nvPr/>
            </p:nvSpPr>
            <p:spPr bwMode="auto">
              <a:xfrm>
                <a:off x="1046769" y="2679702"/>
                <a:ext cx="188944" cy="172599"/>
              </a:xfrm>
              <a:custGeom>
                <a:avLst/>
                <a:gdLst>
                  <a:gd name="T0" fmla="*/ 0 w 161"/>
                  <a:gd name="T1" fmla="*/ 0 h 201"/>
                  <a:gd name="T2" fmla="*/ 0 w 161"/>
                  <a:gd name="T3" fmla="*/ 147864307 h 201"/>
                  <a:gd name="T4" fmla="*/ 222292375 w 161"/>
                  <a:gd name="T5" fmla="*/ 147864307 h 201"/>
                  <a:gd name="T6" fmla="*/ 222292375 w 161"/>
                  <a:gd name="T7" fmla="*/ 0 h 201"/>
                  <a:gd name="T8" fmla="*/ 0 w 161"/>
                  <a:gd name="T9" fmla="*/ 0 h 201"/>
                  <a:gd name="T10" fmla="*/ 0 w 161"/>
                  <a:gd name="T11" fmla="*/ 0 h 201"/>
                  <a:gd name="T12" fmla="*/ 185013340 w 161"/>
                  <a:gd name="T13" fmla="*/ 104461432 h 201"/>
                  <a:gd name="T14" fmla="*/ 38659697 w 161"/>
                  <a:gd name="T15" fmla="*/ 104461432 h 201"/>
                  <a:gd name="T16" fmla="*/ 38659697 w 161"/>
                  <a:gd name="T17" fmla="*/ 88277556 h 201"/>
                  <a:gd name="T18" fmla="*/ 185013340 w 161"/>
                  <a:gd name="T19" fmla="*/ 88277556 h 201"/>
                  <a:gd name="T20" fmla="*/ 185013340 w 161"/>
                  <a:gd name="T21" fmla="*/ 104461432 h 201"/>
                  <a:gd name="T22" fmla="*/ 185013340 w 161"/>
                  <a:gd name="T23" fmla="*/ 104461432 h 201"/>
                  <a:gd name="T24" fmla="*/ 185013340 w 161"/>
                  <a:gd name="T25" fmla="*/ 81656139 h 201"/>
                  <a:gd name="T26" fmla="*/ 38659697 w 161"/>
                  <a:gd name="T27" fmla="*/ 81656139 h 201"/>
                  <a:gd name="T28" fmla="*/ 38659697 w 161"/>
                  <a:gd name="T29" fmla="*/ 65472264 h 201"/>
                  <a:gd name="T30" fmla="*/ 185013340 w 161"/>
                  <a:gd name="T31" fmla="*/ 65472264 h 201"/>
                  <a:gd name="T32" fmla="*/ 185013340 w 161"/>
                  <a:gd name="T33" fmla="*/ 81656139 h 201"/>
                  <a:gd name="T34" fmla="*/ 185013340 w 161"/>
                  <a:gd name="T35" fmla="*/ 81656139 h 201"/>
                  <a:gd name="T36" fmla="*/ 185013340 w 161"/>
                  <a:gd name="T37" fmla="*/ 58851704 h 201"/>
                  <a:gd name="T38" fmla="*/ 38659697 w 161"/>
                  <a:gd name="T39" fmla="*/ 58851704 h 201"/>
                  <a:gd name="T40" fmla="*/ 38659697 w 161"/>
                  <a:gd name="T41" fmla="*/ 42666971 h 201"/>
                  <a:gd name="T42" fmla="*/ 185013340 w 161"/>
                  <a:gd name="T43" fmla="*/ 42666971 h 201"/>
                  <a:gd name="T44" fmla="*/ 185013340 w 161"/>
                  <a:gd name="T45" fmla="*/ 58851704 h 201"/>
                  <a:gd name="T46" fmla="*/ 185013340 w 161"/>
                  <a:gd name="T47" fmla="*/ 58851704 h 201"/>
                  <a:gd name="T48" fmla="*/ 185013340 w 161"/>
                  <a:gd name="T49" fmla="*/ 35310508 h 201"/>
                  <a:gd name="T50" fmla="*/ 38659697 w 161"/>
                  <a:gd name="T51" fmla="*/ 35310508 h 201"/>
                  <a:gd name="T52" fmla="*/ 38659697 w 161"/>
                  <a:gd name="T53" fmla="*/ 19862536 h 201"/>
                  <a:gd name="T54" fmla="*/ 185013340 w 161"/>
                  <a:gd name="T55" fmla="*/ 19862536 h 201"/>
                  <a:gd name="T56" fmla="*/ 185013340 w 161"/>
                  <a:gd name="T57" fmla="*/ 35310508 h 201"/>
                  <a:gd name="T58" fmla="*/ 185013340 w 161"/>
                  <a:gd name="T59" fmla="*/ 35310508 h 2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1" h="201">
                    <a:moveTo>
                      <a:pt x="0" y="0"/>
                    </a:moveTo>
                    <a:lnTo>
                      <a:pt x="0" y="201"/>
                    </a:lnTo>
                    <a:lnTo>
                      <a:pt x="161" y="201"/>
                    </a:lnTo>
                    <a:lnTo>
                      <a:pt x="161" y="0"/>
                    </a:lnTo>
                    <a:lnTo>
                      <a:pt x="0" y="0"/>
                    </a:lnTo>
                    <a:close/>
                    <a:moveTo>
                      <a:pt x="134" y="142"/>
                    </a:moveTo>
                    <a:lnTo>
                      <a:pt x="28" y="142"/>
                    </a:lnTo>
                    <a:lnTo>
                      <a:pt x="28" y="120"/>
                    </a:lnTo>
                    <a:lnTo>
                      <a:pt x="134" y="120"/>
                    </a:lnTo>
                    <a:lnTo>
                      <a:pt x="134" y="142"/>
                    </a:lnTo>
                    <a:close/>
                    <a:moveTo>
                      <a:pt x="134" y="111"/>
                    </a:moveTo>
                    <a:lnTo>
                      <a:pt x="28" y="111"/>
                    </a:lnTo>
                    <a:lnTo>
                      <a:pt x="28" y="89"/>
                    </a:lnTo>
                    <a:lnTo>
                      <a:pt x="134" y="89"/>
                    </a:lnTo>
                    <a:lnTo>
                      <a:pt x="134" y="111"/>
                    </a:lnTo>
                    <a:close/>
                    <a:moveTo>
                      <a:pt x="134" y="80"/>
                    </a:moveTo>
                    <a:lnTo>
                      <a:pt x="28" y="80"/>
                    </a:lnTo>
                    <a:lnTo>
                      <a:pt x="28" y="58"/>
                    </a:lnTo>
                    <a:lnTo>
                      <a:pt x="134" y="58"/>
                    </a:lnTo>
                    <a:lnTo>
                      <a:pt x="134" y="80"/>
                    </a:lnTo>
                    <a:close/>
                    <a:moveTo>
                      <a:pt x="134" y="48"/>
                    </a:moveTo>
                    <a:lnTo>
                      <a:pt x="28" y="48"/>
                    </a:lnTo>
                    <a:lnTo>
                      <a:pt x="28" y="27"/>
                    </a:lnTo>
                    <a:lnTo>
                      <a:pt x="134" y="27"/>
                    </a:lnTo>
                    <a:lnTo>
                      <a:pt x="134" y="4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31780" name="Freeform 549"/>
              <p:cNvSpPr>
                <a:spLocks noEditPoints="1"/>
              </p:cNvSpPr>
              <p:nvPr/>
            </p:nvSpPr>
            <p:spPr bwMode="auto">
              <a:xfrm>
                <a:off x="721276" y="2513055"/>
                <a:ext cx="187356" cy="178550"/>
              </a:xfrm>
              <a:custGeom>
                <a:avLst/>
                <a:gdLst>
                  <a:gd name="T0" fmla="*/ 0 w 160"/>
                  <a:gd name="T1" fmla="*/ 0 h 208"/>
                  <a:gd name="T2" fmla="*/ 0 w 160"/>
                  <a:gd name="T3" fmla="*/ 153014023 h 208"/>
                  <a:gd name="T4" fmla="*/ 220911750 w 160"/>
                  <a:gd name="T5" fmla="*/ 153014023 h 208"/>
                  <a:gd name="T6" fmla="*/ 220911750 w 160"/>
                  <a:gd name="T7" fmla="*/ 0 h 208"/>
                  <a:gd name="T8" fmla="*/ 0 w 160"/>
                  <a:gd name="T9" fmla="*/ 0 h 208"/>
                  <a:gd name="T10" fmla="*/ 0 w 160"/>
                  <a:gd name="T11" fmla="*/ 0 h 208"/>
                  <a:gd name="T12" fmla="*/ 183632709 w 160"/>
                  <a:gd name="T13" fmla="*/ 108139310 h 208"/>
                  <a:gd name="T14" fmla="*/ 38659703 w 160"/>
                  <a:gd name="T15" fmla="*/ 108139310 h 208"/>
                  <a:gd name="T16" fmla="*/ 38659703 w 160"/>
                  <a:gd name="T17" fmla="*/ 91219519 h 208"/>
                  <a:gd name="T18" fmla="*/ 183632709 w 160"/>
                  <a:gd name="T19" fmla="*/ 91219519 h 208"/>
                  <a:gd name="T20" fmla="*/ 183632709 w 160"/>
                  <a:gd name="T21" fmla="*/ 108139310 h 208"/>
                  <a:gd name="T22" fmla="*/ 183632709 w 160"/>
                  <a:gd name="T23" fmla="*/ 108139310 h 208"/>
                  <a:gd name="T24" fmla="*/ 183632709 w 160"/>
                  <a:gd name="T25" fmla="*/ 83863051 h 208"/>
                  <a:gd name="T26" fmla="*/ 38659703 w 160"/>
                  <a:gd name="T27" fmla="*/ 83863051 h 208"/>
                  <a:gd name="T28" fmla="*/ 38659703 w 160"/>
                  <a:gd name="T29" fmla="*/ 67679164 h 208"/>
                  <a:gd name="T30" fmla="*/ 183632709 w 160"/>
                  <a:gd name="T31" fmla="*/ 67679164 h 208"/>
                  <a:gd name="T32" fmla="*/ 183632709 w 160"/>
                  <a:gd name="T33" fmla="*/ 83863051 h 208"/>
                  <a:gd name="T34" fmla="*/ 183632709 w 160"/>
                  <a:gd name="T35" fmla="*/ 83863051 h 208"/>
                  <a:gd name="T36" fmla="*/ 183632709 w 160"/>
                  <a:gd name="T37" fmla="*/ 60322696 h 208"/>
                  <a:gd name="T38" fmla="*/ 38659703 w 160"/>
                  <a:gd name="T39" fmla="*/ 60322696 h 208"/>
                  <a:gd name="T40" fmla="*/ 38659703 w 160"/>
                  <a:gd name="T41" fmla="*/ 43402905 h 208"/>
                  <a:gd name="T42" fmla="*/ 183632709 w 160"/>
                  <a:gd name="T43" fmla="*/ 43402905 h 208"/>
                  <a:gd name="T44" fmla="*/ 183632709 w 160"/>
                  <a:gd name="T45" fmla="*/ 60322696 h 208"/>
                  <a:gd name="T46" fmla="*/ 183632709 w 160"/>
                  <a:gd name="T47" fmla="*/ 60322696 h 208"/>
                  <a:gd name="T48" fmla="*/ 183632709 w 160"/>
                  <a:gd name="T49" fmla="*/ 36046437 h 208"/>
                  <a:gd name="T50" fmla="*/ 38659703 w 160"/>
                  <a:gd name="T51" fmla="*/ 36046437 h 208"/>
                  <a:gd name="T52" fmla="*/ 38659703 w 160"/>
                  <a:gd name="T53" fmla="*/ 19862550 h 208"/>
                  <a:gd name="T54" fmla="*/ 183632709 w 160"/>
                  <a:gd name="T55" fmla="*/ 19862550 h 208"/>
                  <a:gd name="T56" fmla="*/ 183632709 w 160"/>
                  <a:gd name="T57" fmla="*/ 36046437 h 208"/>
                  <a:gd name="T58" fmla="*/ 183632709 w 160"/>
                  <a:gd name="T59" fmla="*/ 36046437 h 2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0" h="208">
                    <a:moveTo>
                      <a:pt x="0" y="0"/>
                    </a:moveTo>
                    <a:lnTo>
                      <a:pt x="0" y="208"/>
                    </a:lnTo>
                    <a:lnTo>
                      <a:pt x="160" y="208"/>
                    </a:lnTo>
                    <a:lnTo>
                      <a:pt x="160" y="0"/>
                    </a:lnTo>
                    <a:lnTo>
                      <a:pt x="0" y="0"/>
                    </a:lnTo>
                    <a:close/>
                    <a:moveTo>
                      <a:pt x="133" y="147"/>
                    </a:moveTo>
                    <a:lnTo>
                      <a:pt x="28" y="147"/>
                    </a:lnTo>
                    <a:lnTo>
                      <a:pt x="28" y="124"/>
                    </a:lnTo>
                    <a:lnTo>
                      <a:pt x="133" y="124"/>
                    </a:lnTo>
                    <a:lnTo>
                      <a:pt x="133" y="147"/>
                    </a:lnTo>
                    <a:close/>
                    <a:moveTo>
                      <a:pt x="133" y="114"/>
                    </a:moveTo>
                    <a:lnTo>
                      <a:pt x="28" y="114"/>
                    </a:lnTo>
                    <a:lnTo>
                      <a:pt x="28" y="92"/>
                    </a:lnTo>
                    <a:lnTo>
                      <a:pt x="133" y="92"/>
                    </a:lnTo>
                    <a:lnTo>
                      <a:pt x="133" y="114"/>
                    </a:lnTo>
                    <a:close/>
                    <a:moveTo>
                      <a:pt x="133" y="82"/>
                    </a:moveTo>
                    <a:lnTo>
                      <a:pt x="28" y="82"/>
                    </a:lnTo>
                    <a:lnTo>
                      <a:pt x="28" y="59"/>
                    </a:lnTo>
                    <a:lnTo>
                      <a:pt x="133" y="59"/>
                    </a:lnTo>
                    <a:lnTo>
                      <a:pt x="133" y="82"/>
                    </a:lnTo>
                    <a:close/>
                    <a:moveTo>
                      <a:pt x="133" y="49"/>
                    </a:moveTo>
                    <a:lnTo>
                      <a:pt x="28" y="49"/>
                    </a:lnTo>
                    <a:lnTo>
                      <a:pt x="28" y="27"/>
                    </a:lnTo>
                    <a:lnTo>
                      <a:pt x="133" y="27"/>
                    </a:lnTo>
                    <a:lnTo>
                      <a:pt x="133" y="4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31781" name="Freeform 550"/>
              <p:cNvSpPr/>
              <p:nvPr/>
            </p:nvSpPr>
            <p:spPr bwMode="auto">
              <a:xfrm>
                <a:off x="945152" y="2557097"/>
                <a:ext cx="187356" cy="91655"/>
              </a:xfrm>
              <a:custGeom>
                <a:avLst/>
                <a:gdLst>
                  <a:gd name="T0" fmla="*/ 0 w 160"/>
                  <a:gd name="T1" fmla="*/ 24276367 h 107"/>
                  <a:gd name="T2" fmla="*/ 0 w 160"/>
                  <a:gd name="T3" fmla="*/ 24276367 h 107"/>
                  <a:gd name="T4" fmla="*/ 2761323 w 160"/>
                  <a:gd name="T5" fmla="*/ 21333595 h 107"/>
                  <a:gd name="T6" fmla="*/ 12425955 w 160"/>
                  <a:gd name="T7" fmla="*/ 16919866 h 107"/>
                  <a:gd name="T8" fmla="*/ 26233748 w 160"/>
                  <a:gd name="T9" fmla="*/ 10299273 h 107"/>
                  <a:gd name="T10" fmla="*/ 37279041 w 160"/>
                  <a:gd name="T11" fmla="*/ 6620594 h 107"/>
                  <a:gd name="T12" fmla="*/ 46943673 w 160"/>
                  <a:gd name="T13" fmla="*/ 4413729 h 107"/>
                  <a:gd name="T14" fmla="*/ 59369629 w 160"/>
                  <a:gd name="T15" fmla="*/ 2206865 h 107"/>
                  <a:gd name="T16" fmla="*/ 71796759 w 160"/>
                  <a:gd name="T17" fmla="*/ 0 h 107"/>
                  <a:gd name="T18" fmla="*/ 85603377 w 160"/>
                  <a:gd name="T19" fmla="*/ 0 h 107"/>
                  <a:gd name="T20" fmla="*/ 102171317 w 160"/>
                  <a:gd name="T21" fmla="*/ 0 h 107"/>
                  <a:gd name="T22" fmla="*/ 117359771 w 160"/>
                  <a:gd name="T23" fmla="*/ 1470957 h 107"/>
                  <a:gd name="T24" fmla="*/ 133927712 w 160"/>
                  <a:gd name="T25" fmla="*/ 5149636 h 107"/>
                  <a:gd name="T26" fmla="*/ 153256976 w 160"/>
                  <a:gd name="T27" fmla="*/ 9563365 h 107"/>
                  <a:gd name="T28" fmla="*/ 172587415 w 160"/>
                  <a:gd name="T29" fmla="*/ 16919866 h 107"/>
                  <a:gd name="T30" fmla="*/ 172587415 w 160"/>
                  <a:gd name="T31" fmla="*/ 16919866 h 107"/>
                  <a:gd name="T32" fmla="*/ 205724471 w 160"/>
                  <a:gd name="T33" fmla="*/ 4413729 h 107"/>
                  <a:gd name="T34" fmla="*/ 220911750 w 160"/>
                  <a:gd name="T35" fmla="*/ 78714646 h 107"/>
                  <a:gd name="T36" fmla="*/ 81461391 w 160"/>
                  <a:gd name="T37" fmla="*/ 52231414 h 107"/>
                  <a:gd name="T38" fmla="*/ 113217786 w 160"/>
                  <a:gd name="T39" fmla="*/ 39725276 h 107"/>
                  <a:gd name="T40" fmla="*/ 124263080 w 160"/>
                  <a:gd name="T41" fmla="*/ 36046597 h 107"/>
                  <a:gd name="T42" fmla="*/ 124263080 w 160"/>
                  <a:gd name="T43" fmla="*/ 36046597 h 107"/>
                  <a:gd name="T44" fmla="*/ 114598448 w 160"/>
                  <a:gd name="T45" fmla="*/ 31632868 h 107"/>
                  <a:gd name="T46" fmla="*/ 104932641 w 160"/>
                  <a:gd name="T47" fmla="*/ 27955047 h 107"/>
                  <a:gd name="T48" fmla="*/ 91126024 w 160"/>
                  <a:gd name="T49" fmla="*/ 24276367 h 107"/>
                  <a:gd name="T50" fmla="*/ 82842053 w 160"/>
                  <a:gd name="T51" fmla="*/ 22069503 h 107"/>
                  <a:gd name="T52" fmla="*/ 73177421 w 160"/>
                  <a:gd name="T53" fmla="*/ 20598546 h 107"/>
                  <a:gd name="T54" fmla="*/ 63511614 w 160"/>
                  <a:gd name="T55" fmla="*/ 19126731 h 107"/>
                  <a:gd name="T56" fmla="*/ 52466320 w 160"/>
                  <a:gd name="T57" fmla="*/ 19126731 h 107"/>
                  <a:gd name="T58" fmla="*/ 41421027 w 160"/>
                  <a:gd name="T59" fmla="*/ 19126731 h 107"/>
                  <a:gd name="T60" fmla="*/ 27614409 w 160"/>
                  <a:gd name="T61" fmla="*/ 19862638 h 107"/>
                  <a:gd name="T62" fmla="*/ 15187279 w 160"/>
                  <a:gd name="T63" fmla="*/ 21333595 h 107"/>
                  <a:gd name="T64" fmla="*/ 0 w 160"/>
                  <a:gd name="T65" fmla="*/ 24276367 h 107"/>
                  <a:gd name="T66" fmla="*/ 0 w 160"/>
                  <a:gd name="T67" fmla="*/ 24276367 h 107"/>
                  <a:gd name="T68" fmla="*/ 0 w 160"/>
                  <a:gd name="T69" fmla="*/ 24276367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0" h="107">
                    <a:moveTo>
                      <a:pt x="0" y="33"/>
                    </a:moveTo>
                    <a:lnTo>
                      <a:pt x="0" y="33"/>
                    </a:lnTo>
                    <a:lnTo>
                      <a:pt x="2" y="29"/>
                    </a:lnTo>
                    <a:lnTo>
                      <a:pt x="9" y="23"/>
                    </a:lnTo>
                    <a:lnTo>
                      <a:pt x="19" y="14"/>
                    </a:lnTo>
                    <a:lnTo>
                      <a:pt x="27" y="9"/>
                    </a:lnTo>
                    <a:lnTo>
                      <a:pt x="34" y="6"/>
                    </a:lnTo>
                    <a:lnTo>
                      <a:pt x="43" y="3"/>
                    </a:lnTo>
                    <a:lnTo>
                      <a:pt x="52" y="0"/>
                    </a:lnTo>
                    <a:lnTo>
                      <a:pt x="62" y="0"/>
                    </a:lnTo>
                    <a:lnTo>
                      <a:pt x="74" y="0"/>
                    </a:lnTo>
                    <a:lnTo>
                      <a:pt x="85" y="2"/>
                    </a:lnTo>
                    <a:lnTo>
                      <a:pt x="97" y="7"/>
                    </a:lnTo>
                    <a:lnTo>
                      <a:pt x="111" y="13"/>
                    </a:lnTo>
                    <a:lnTo>
                      <a:pt x="125" y="23"/>
                    </a:lnTo>
                    <a:lnTo>
                      <a:pt x="149" y="6"/>
                    </a:lnTo>
                    <a:lnTo>
                      <a:pt x="160" y="107"/>
                    </a:lnTo>
                    <a:lnTo>
                      <a:pt x="59" y="71"/>
                    </a:lnTo>
                    <a:lnTo>
                      <a:pt x="82" y="54"/>
                    </a:lnTo>
                    <a:lnTo>
                      <a:pt x="90" y="49"/>
                    </a:lnTo>
                    <a:lnTo>
                      <a:pt x="83" y="43"/>
                    </a:lnTo>
                    <a:lnTo>
                      <a:pt x="76" y="38"/>
                    </a:lnTo>
                    <a:lnTo>
                      <a:pt x="66" y="33"/>
                    </a:lnTo>
                    <a:lnTo>
                      <a:pt x="60" y="30"/>
                    </a:lnTo>
                    <a:lnTo>
                      <a:pt x="53" y="28"/>
                    </a:lnTo>
                    <a:lnTo>
                      <a:pt x="46" y="26"/>
                    </a:lnTo>
                    <a:lnTo>
                      <a:pt x="38" y="26"/>
                    </a:lnTo>
                    <a:lnTo>
                      <a:pt x="30" y="26"/>
                    </a:lnTo>
                    <a:lnTo>
                      <a:pt x="20" y="27"/>
                    </a:lnTo>
                    <a:lnTo>
                      <a:pt x="11" y="29"/>
                    </a:lnTo>
                    <a:lnTo>
                      <a:pt x="0" y="33"/>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cxnSp>
            <p:nvCxnSpPr>
              <p:cNvPr id="194" name="直接箭头连接符 193"/>
              <p:cNvCxnSpPr/>
              <p:nvPr/>
            </p:nvCxnSpPr>
            <p:spPr bwMode="auto">
              <a:xfrm>
                <a:off x="980082" y="2838016"/>
                <a:ext cx="0" cy="269016"/>
              </a:xfrm>
              <a:prstGeom prst="straightConnector1">
                <a:avLst/>
              </a:prstGeom>
              <a:noFill/>
              <a:ln w="19050" cap="flat" cmpd="sng" algn="ctr">
                <a:solidFill>
                  <a:schemeClr val="bg1">
                    <a:lumMod val="50000"/>
                  </a:schemeClr>
                </a:solidFill>
                <a:prstDash val="dash"/>
                <a:round/>
                <a:headEnd type="arrow" w="med" len="med"/>
                <a:tailEnd type="none" w="med" len="med"/>
              </a:ln>
              <a:effectLst/>
            </p:spPr>
          </p:cxnSp>
          <p:cxnSp>
            <p:nvCxnSpPr>
              <p:cNvPr id="195" name="直接连接符 194"/>
              <p:cNvCxnSpPr/>
              <p:nvPr/>
            </p:nvCxnSpPr>
            <p:spPr bwMode="auto">
              <a:xfrm flipV="1">
                <a:off x="983258" y="3711723"/>
                <a:ext cx="0" cy="313058"/>
              </a:xfrm>
              <a:prstGeom prst="line">
                <a:avLst/>
              </a:prstGeom>
              <a:noFill/>
              <a:ln w="15875">
                <a:solidFill>
                  <a:schemeClr val="bg1">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84" name="Freeform 551"/>
              <p:cNvSpPr/>
              <p:nvPr/>
            </p:nvSpPr>
            <p:spPr bwMode="auto">
              <a:xfrm>
                <a:off x="799077" y="2745170"/>
                <a:ext cx="198470" cy="84513"/>
              </a:xfrm>
              <a:custGeom>
                <a:avLst/>
                <a:gdLst>
                  <a:gd name="T0" fmla="*/ 234720350 w 170"/>
                  <a:gd name="T1" fmla="*/ 34575356 h 98"/>
                  <a:gd name="T2" fmla="*/ 234720350 w 170"/>
                  <a:gd name="T3" fmla="*/ 34575356 h 98"/>
                  <a:gd name="T4" fmla="*/ 233339684 w 170"/>
                  <a:gd name="T5" fmla="*/ 36782202 h 98"/>
                  <a:gd name="T6" fmla="*/ 225055685 w 170"/>
                  <a:gd name="T7" fmla="*/ 42666840 h 98"/>
                  <a:gd name="T8" fmla="*/ 212628512 w 170"/>
                  <a:gd name="T9" fmla="*/ 50023280 h 98"/>
                  <a:gd name="T10" fmla="*/ 204344513 w 170"/>
                  <a:gd name="T11" fmla="*/ 54436973 h 98"/>
                  <a:gd name="T12" fmla="*/ 194679848 w 170"/>
                  <a:gd name="T13" fmla="*/ 58115622 h 98"/>
                  <a:gd name="T14" fmla="*/ 185015182 w 170"/>
                  <a:gd name="T15" fmla="*/ 61058369 h 98"/>
                  <a:gd name="T16" fmla="*/ 172588009 w 170"/>
                  <a:gd name="T17" fmla="*/ 64736161 h 98"/>
                  <a:gd name="T18" fmla="*/ 157400678 w 170"/>
                  <a:gd name="T19" fmla="*/ 66207106 h 98"/>
                  <a:gd name="T20" fmla="*/ 143594013 w 170"/>
                  <a:gd name="T21" fmla="*/ 67678908 h 98"/>
                  <a:gd name="T22" fmla="*/ 127024840 w 170"/>
                  <a:gd name="T23" fmla="*/ 66943007 h 98"/>
                  <a:gd name="T24" fmla="*/ 107695510 w 170"/>
                  <a:gd name="T25" fmla="*/ 65472062 h 98"/>
                  <a:gd name="T26" fmla="*/ 88365004 w 170"/>
                  <a:gd name="T27" fmla="*/ 61793413 h 98"/>
                  <a:gd name="T28" fmla="*/ 67655007 w 170"/>
                  <a:gd name="T29" fmla="*/ 56643819 h 98"/>
                  <a:gd name="T30" fmla="*/ 67655007 w 170"/>
                  <a:gd name="T31" fmla="*/ 56643819 h 98"/>
                  <a:gd name="T32" fmla="*/ 38659836 w 170"/>
                  <a:gd name="T33" fmla="*/ 72092601 h 98"/>
                  <a:gd name="T34" fmla="*/ 0 w 170"/>
                  <a:gd name="T35" fmla="*/ 0 h 98"/>
                  <a:gd name="T36" fmla="*/ 146355346 w 170"/>
                  <a:gd name="T37" fmla="*/ 13976979 h 98"/>
                  <a:gd name="T38" fmla="*/ 120121508 w 170"/>
                  <a:gd name="T39" fmla="*/ 28689860 h 98"/>
                  <a:gd name="T40" fmla="*/ 109076176 w 170"/>
                  <a:gd name="T41" fmla="*/ 33839454 h 98"/>
                  <a:gd name="T42" fmla="*/ 109076176 w 170"/>
                  <a:gd name="T43" fmla="*/ 33839454 h 98"/>
                  <a:gd name="T44" fmla="*/ 120121508 w 170"/>
                  <a:gd name="T45" fmla="*/ 36782202 h 98"/>
                  <a:gd name="T46" fmla="*/ 129786173 w 170"/>
                  <a:gd name="T47" fmla="*/ 40459993 h 98"/>
                  <a:gd name="T48" fmla="*/ 144974680 w 170"/>
                  <a:gd name="T49" fmla="*/ 42666840 h 98"/>
                  <a:gd name="T50" fmla="*/ 153258678 w 170"/>
                  <a:gd name="T51" fmla="*/ 44138642 h 98"/>
                  <a:gd name="T52" fmla="*/ 164304010 w 170"/>
                  <a:gd name="T53" fmla="*/ 44138642 h 98"/>
                  <a:gd name="T54" fmla="*/ 173968675 w 170"/>
                  <a:gd name="T55" fmla="*/ 44873686 h 98"/>
                  <a:gd name="T56" fmla="*/ 185015182 w 170"/>
                  <a:gd name="T57" fmla="*/ 44138642 h 98"/>
                  <a:gd name="T58" fmla="*/ 196060514 w 170"/>
                  <a:gd name="T59" fmla="*/ 43402741 h 98"/>
                  <a:gd name="T60" fmla="*/ 209867179 w 170"/>
                  <a:gd name="T61" fmla="*/ 41195895 h 98"/>
                  <a:gd name="T62" fmla="*/ 220913686 w 170"/>
                  <a:gd name="T63" fmla="*/ 38253147 h 98"/>
                  <a:gd name="T64" fmla="*/ 234720350 w 170"/>
                  <a:gd name="T65" fmla="*/ 34575356 h 98"/>
                  <a:gd name="T66" fmla="*/ 234720350 w 170"/>
                  <a:gd name="T67" fmla="*/ 34575356 h 98"/>
                  <a:gd name="T68" fmla="*/ 234720350 w 170"/>
                  <a:gd name="T69" fmla="*/ 34575356 h 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70" h="98">
                    <a:moveTo>
                      <a:pt x="170" y="47"/>
                    </a:moveTo>
                    <a:lnTo>
                      <a:pt x="170" y="47"/>
                    </a:lnTo>
                    <a:lnTo>
                      <a:pt x="169" y="50"/>
                    </a:lnTo>
                    <a:lnTo>
                      <a:pt x="163" y="58"/>
                    </a:lnTo>
                    <a:lnTo>
                      <a:pt x="154" y="68"/>
                    </a:lnTo>
                    <a:lnTo>
                      <a:pt x="148" y="74"/>
                    </a:lnTo>
                    <a:lnTo>
                      <a:pt x="141" y="79"/>
                    </a:lnTo>
                    <a:lnTo>
                      <a:pt x="134" y="83"/>
                    </a:lnTo>
                    <a:lnTo>
                      <a:pt x="125" y="88"/>
                    </a:lnTo>
                    <a:lnTo>
                      <a:pt x="114" y="90"/>
                    </a:lnTo>
                    <a:lnTo>
                      <a:pt x="104" y="92"/>
                    </a:lnTo>
                    <a:lnTo>
                      <a:pt x="92" y="91"/>
                    </a:lnTo>
                    <a:lnTo>
                      <a:pt x="78" y="89"/>
                    </a:lnTo>
                    <a:lnTo>
                      <a:pt x="64" y="84"/>
                    </a:lnTo>
                    <a:lnTo>
                      <a:pt x="49" y="77"/>
                    </a:lnTo>
                    <a:lnTo>
                      <a:pt x="28" y="98"/>
                    </a:lnTo>
                    <a:lnTo>
                      <a:pt x="0" y="0"/>
                    </a:lnTo>
                    <a:lnTo>
                      <a:pt x="106" y="19"/>
                    </a:lnTo>
                    <a:lnTo>
                      <a:pt x="87" y="39"/>
                    </a:lnTo>
                    <a:lnTo>
                      <a:pt x="79" y="46"/>
                    </a:lnTo>
                    <a:lnTo>
                      <a:pt x="87" y="50"/>
                    </a:lnTo>
                    <a:lnTo>
                      <a:pt x="94" y="55"/>
                    </a:lnTo>
                    <a:lnTo>
                      <a:pt x="105" y="58"/>
                    </a:lnTo>
                    <a:lnTo>
                      <a:pt x="111" y="60"/>
                    </a:lnTo>
                    <a:lnTo>
                      <a:pt x="119" y="60"/>
                    </a:lnTo>
                    <a:lnTo>
                      <a:pt x="126" y="61"/>
                    </a:lnTo>
                    <a:lnTo>
                      <a:pt x="134" y="60"/>
                    </a:lnTo>
                    <a:lnTo>
                      <a:pt x="142" y="59"/>
                    </a:lnTo>
                    <a:lnTo>
                      <a:pt x="152" y="56"/>
                    </a:lnTo>
                    <a:lnTo>
                      <a:pt x="160" y="52"/>
                    </a:lnTo>
                    <a:lnTo>
                      <a:pt x="170" y="47"/>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197" name="Freeform 72"/>
              <p:cNvSpPr>
                <a:spLocks noEditPoints="1"/>
              </p:cNvSpPr>
              <p:nvPr/>
            </p:nvSpPr>
            <p:spPr bwMode="auto">
              <a:xfrm>
                <a:off x="591079" y="3312960"/>
                <a:ext cx="782769" cy="178550"/>
              </a:xfrm>
              <a:custGeom>
                <a:avLst/>
                <a:gdLst/>
                <a:ahLst/>
                <a:cxnLst>
                  <a:cxn ang="0">
                    <a:pos x="36" y="0"/>
                  </a:cxn>
                  <a:cxn ang="0">
                    <a:pos x="28" y="2"/>
                  </a:cxn>
                  <a:cxn ang="0">
                    <a:pos x="16" y="6"/>
                  </a:cxn>
                  <a:cxn ang="0">
                    <a:pos x="6" y="14"/>
                  </a:cxn>
                  <a:cxn ang="0">
                    <a:pos x="0" y="26"/>
                  </a:cxn>
                  <a:cxn ang="0">
                    <a:pos x="0" y="46"/>
                  </a:cxn>
                  <a:cxn ang="0">
                    <a:pos x="0" y="52"/>
                  </a:cxn>
                  <a:cxn ang="0">
                    <a:pos x="6" y="64"/>
                  </a:cxn>
                  <a:cxn ang="0">
                    <a:pos x="16" y="72"/>
                  </a:cxn>
                  <a:cxn ang="0">
                    <a:pos x="28" y="78"/>
                  </a:cxn>
                  <a:cxn ang="0">
                    <a:pos x="262" y="78"/>
                  </a:cxn>
                  <a:cxn ang="0">
                    <a:pos x="268" y="78"/>
                  </a:cxn>
                  <a:cxn ang="0">
                    <a:pos x="282" y="72"/>
                  </a:cxn>
                  <a:cxn ang="0">
                    <a:pos x="292" y="64"/>
                  </a:cxn>
                  <a:cxn ang="0">
                    <a:pos x="298" y="52"/>
                  </a:cxn>
                  <a:cxn ang="0">
                    <a:pos x="298" y="32"/>
                  </a:cxn>
                  <a:cxn ang="0">
                    <a:pos x="298" y="26"/>
                  </a:cxn>
                  <a:cxn ang="0">
                    <a:pos x="292" y="14"/>
                  </a:cxn>
                  <a:cxn ang="0">
                    <a:pos x="282" y="6"/>
                  </a:cxn>
                  <a:cxn ang="0">
                    <a:pos x="268" y="2"/>
                  </a:cxn>
                  <a:cxn ang="0">
                    <a:pos x="262" y="0"/>
                  </a:cxn>
                  <a:cxn ang="0">
                    <a:pos x="46" y="52"/>
                  </a:cxn>
                  <a:cxn ang="0">
                    <a:pos x="36" y="48"/>
                  </a:cxn>
                  <a:cxn ang="0">
                    <a:pos x="32" y="40"/>
                  </a:cxn>
                  <a:cxn ang="0">
                    <a:pos x="34" y="34"/>
                  </a:cxn>
                  <a:cxn ang="0">
                    <a:pos x="40" y="28"/>
                  </a:cxn>
                  <a:cxn ang="0">
                    <a:pos x="46" y="26"/>
                  </a:cxn>
                  <a:cxn ang="0">
                    <a:pos x="54" y="30"/>
                  </a:cxn>
                  <a:cxn ang="0">
                    <a:pos x="58" y="40"/>
                  </a:cxn>
                  <a:cxn ang="0">
                    <a:pos x="58" y="44"/>
                  </a:cxn>
                  <a:cxn ang="0">
                    <a:pos x="50" y="50"/>
                  </a:cxn>
                  <a:cxn ang="0">
                    <a:pos x="46" y="52"/>
                  </a:cxn>
                </a:cxnLst>
                <a:rect l="0" t="0" r="r" b="b"/>
                <a:pathLst>
                  <a:path w="298" h="78">
                    <a:moveTo>
                      <a:pt x="262" y="0"/>
                    </a:moveTo>
                    <a:lnTo>
                      <a:pt x="36" y="0"/>
                    </a:lnTo>
                    <a:lnTo>
                      <a:pt x="36" y="0"/>
                    </a:lnTo>
                    <a:lnTo>
                      <a:pt x="28" y="2"/>
                    </a:lnTo>
                    <a:lnTo>
                      <a:pt x="22" y="2"/>
                    </a:lnTo>
                    <a:lnTo>
                      <a:pt x="16" y="6"/>
                    </a:lnTo>
                    <a:lnTo>
                      <a:pt x="10" y="10"/>
                    </a:lnTo>
                    <a:lnTo>
                      <a:pt x="6" y="14"/>
                    </a:lnTo>
                    <a:lnTo>
                      <a:pt x="2" y="20"/>
                    </a:lnTo>
                    <a:lnTo>
                      <a:pt x="0" y="26"/>
                    </a:lnTo>
                    <a:lnTo>
                      <a:pt x="0" y="32"/>
                    </a:lnTo>
                    <a:lnTo>
                      <a:pt x="0" y="46"/>
                    </a:lnTo>
                    <a:lnTo>
                      <a:pt x="0" y="46"/>
                    </a:lnTo>
                    <a:lnTo>
                      <a:pt x="0" y="52"/>
                    </a:lnTo>
                    <a:lnTo>
                      <a:pt x="2" y="58"/>
                    </a:lnTo>
                    <a:lnTo>
                      <a:pt x="6" y="64"/>
                    </a:lnTo>
                    <a:lnTo>
                      <a:pt x="10" y="68"/>
                    </a:lnTo>
                    <a:lnTo>
                      <a:pt x="16" y="72"/>
                    </a:lnTo>
                    <a:lnTo>
                      <a:pt x="22" y="76"/>
                    </a:lnTo>
                    <a:lnTo>
                      <a:pt x="28" y="78"/>
                    </a:lnTo>
                    <a:lnTo>
                      <a:pt x="36" y="78"/>
                    </a:lnTo>
                    <a:lnTo>
                      <a:pt x="262" y="78"/>
                    </a:lnTo>
                    <a:lnTo>
                      <a:pt x="262" y="78"/>
                    </a:lnTo>
                    <a:lnTo>
                      <a:pt x="268" y="78"/>
                    </a:lnTo>
                    <a:lnTo>
                      <a:pt x="276" y="76"/>
                    </a:lnTo>
                    <a:lnTo>
                      <a:pt x="282" y="72"/>
                    </a:lnTo>
                    <a:lnTo>
                      <a:pt x="288" y="68"/>
                    </a:lnTo>
                    <a:lnTo>
                      <a:pt x="292" y="64"/>
                    </a:lnTo>
                    <a:lnTo>
                      <a:pt x="296" y="58"/>
                    </a:lnTo>
                    <a:lnTo>
                      <a:pt x="298" y="52"/>
                    </a:lnTo>
                    <a:lnTo>
                      <a:pt x="298" y="46"/>
                    </a:lnTo>
                    <a:lnTo>
                      <a:pt x="298" y="32"/>
                    </a:lnTo>
                    <a:lnTo>
                      <a:pt x="298" y="32"/>
                    </a:lnTo>
                    <a:lnTo>
                      <a:pt x="298" y="26"/>
                    </a:lnTo>
                    <a:lnTo>
                      <a:pt x="296" y="20"/>
                    </a:lnTo>
                    <a:lnTo>
                      <a:pt x="292" y="14"/>
                    </a:lnTo>
                    <a:lnTo>
                      <a:pt x="288" y="10"/>
                    </a:lnTo>
                    <a:lnTo>
                      <a:pt x="282" y="6"/>
                    </a:lnTo>
                    <a:lnTo>
                      <a:pt x="276" y="2"/>
                    </a:lnTo>
                    <a:lnTo>
                      <a:pt x="268" y="2"/>
                    </a:lnTo>
                    <a:lnTo>
                      <a:pt x="262" y="0"/>
                    </a:lnTo>
                    <a:lnTo>
                      <a:pt x="262" y="0"/>
                    </a:lnTo>
                    <a:close/>
                    <a:moveTo>
                      <a:pt x="46" y="52"/>
                    </a:moveTo>
                    <a:lnTo>
                      <a:pt x="46" y="52"/>
                    </a:lnTo>
                    <a:lnTo>
                      <a:pt x="40" y="50"/>
                    </a:lnTo>
                    <a:lnTo>
                      <a:pt x="36" y="48"/>
                    </a:lnTo>
                    <a:lnTo>
                      <a:pt x="34" y="44"/>
                    </a:lnTo>
                    <a:lnTo>
                      <a:pt x="32" y="40"/>
                    </a:lnTo>
                    <a:lnTo>
                      <a:pt x="32" y="40"/>
                    </a:lnTo>
                    <a:lnTo>
                      <a:pt x="34" y="34"/>
                    </a:lnTo>
                    <a:lnTo>
                      <a:pt x="36" y="30"/>
                    </a:lnTo>
                    <a:lnTo>
                      <a:pt x="40" y="28"/>
                    </a:lnTo>
                    <a:lnTo>
                      <a:pt x="46" y="26"/>
                    </a:lnTo>
                    <a:lnTo>
                      <a:pt x="46" y="26"/>
                    </a:lnTo>
                    <a:lnTo>
                      <a:pt x="50" y="28"/>
                    </a:lnTo>
                    <a:lnTo>
                      <a:pt x="54" y="30"/>
                    </a:lnTo>
                    <a:lnTo>
                      <a:pt x="58" y="34"/>
                    </a:lnTo>
                    <a:lnTo>
                      <a:pt x="58" y="40"/>
                    </a:lnTo>
                    <a:lnTo>
                      <a:pt x="58" y="40"/>
                    </a:lnTo>
                    <a:lnTo>
                      <a:pt x="58" y="44"/>
                    </a:lnTo>
                    <a:lnTo>
                      <a:pt x="54" y="48"/>
                    </a:lnTo>
                    <a:lnTo>
                      <a:pt x="50" y="50"/>
                    </a:lnTo>
                    <a:lnTo>
                      <a:pt x="46" y="52"/>
                    </a:lnTo>
                    <a:lnTo>
                      <a:pt x="46" y="52"/>
                    </a:lnTo>
                    <a:close/>
                  </a:path>
                </a:pathLst>
              </a:custGeom>
              <a:solidFill>
                <a:schemeClr val="bg1">
                  <a:lumMod val="95000"/>
                </a:schemeClr>
              </a:solidFill>
              <a:ln w="9525">
                <a:noFill/>
                <a:round/>
              </a:ln>
            </p:spPr>
            <p:txBody>
              <a:bodyPr/>
              <a:lstStyle/>
              <a:p>
                <a:pPr defTabSz="1217930" eaLnBrk="1" fontAlgn="t" hangingPunct="1">
                  <a:defRPr/>
                </a:pPr>
                <a:endParaRPr lang="zh-CN" altLang="en-US" kern="0" dirty="0">
                  <a:solidFill>
                    <a:srgbClr val="000000">
                      <a:lumMod val="75000"/>
                      <a:lumOff val="25000"/>
                    </a:srgbClr>
                  </a:solidFill>
                  <a:latin typeface="+mn-lt"/>
                  <a:ea typeface="+mn-ea"/>
                  <a:cs typeface="Arial" panose="020B0604020202020204" pitchFamily="34" charset="0"/>
                </a:endParaRPr>
              </a:p>
            </p:txBody>
          </p:sp>
          <p:sp>
            <p:nvSpPr>
              <p:cNvPr id="200" name="TextBox 199"/>
              <p:cNvSpPr txBox="1"/>
              <p:nvPr/>
            </p:nvSpPr>
            <p:spPr>
              <a:xfrm>
                <a:off x="735566" y="3289153"/>
                <a:ext cx="498559" cy="221402"/>
              </a:xfrm>
              <a:prstGeom prst="rect">
                <a:avLst/>
              </a:prstGeom>
              <a:noFill/>
            </p:spPr>
            <p:txBody>
              <a:bodyPr>
                <a:spAutoFit/>
              </a:bodyPr>
              <a:lstStyle/>
              <a:p>
                <a:pPr defTabSz="1217930" eaLnBrk="1" fontAlgn="t" hangingPunct="1">
                  <a:defRPr/>
                </a:pPr>
                <a:r>
                  <a:rPr lang="en-US" altLang="zh-CN" sz="1300" kern="0" dirty="0">
                    <a:solidFill>
                      <a:srgbClr val="000000">
                        <a:lumMod val="75000"/>
                        <a:lumOff val="25000"/>
                      </a:srgbClr>
                    </a:solidFill>
                    <a:latin typeface="+mn-lt"/>
                    <a:ea typeface="+mn-ea"/>
                    <a:cs typeface="Arial" panose="020B0604020202020204" pitchFamily="34" charset="0"/>
                  </a:rPr>
                  <a:t>OS</a:t>
                </a:r>
                <a:endParaRPr lang="en-US" altLang="zh-CN" sz="1300" kern="0" dirty="0">
                  <a:solidFill>
                    <a:srgbClr val="000000">
                      <a:lumMod val="75000"/>
                      <a:lumOff val="25000"/>
                    </a:srgbClr>
                  </a:solidFill>
                  <a:latin typeface="+mn-lt"/>
                  <a:ea typeface="+mn-ea"/>
                  <a:cs typeface="Arial" panose="020B0604020202020204" pitchFamily="34" charset="0"/>
                </a:endParaRPr>
              </a:p>
            </p:txBody>
          </p:sp>
        </p:grpSp>
        <p:cxnSp>
          <p:nvCxnSpPr>
            <p:cNvPr id="88" name="直接箭头连接符 87"/>
            <p:cNvCxnSpPr/>
            <p:nvPr/>
          </p:nvCxnSpPr>
          <p:spPr bwMode="auto">
            <a:xfrm>
              <a:off x="1441692" y="2680454"/>
              <a:ext cx="2048219" cy="0"/>
            </a:xfrm>
            <a:prstGeom prst="straightConnector1">
              <a:avLst/>
            </a:prstGeom>
            <a:noFill/>
            <a:ln w="19050" cap="flat" cmpd="sng" algn="ctr">
              <a:solidFill>
                <a:schemeClr val="bg1">
                  <a:lumMod val="50000"/>
                </a:schemeClr>
              </a:solidFill>
              <a:prstDash val="dash"/>
              <a:round/>
              <a:headEnd type="arrow" w="med" len="med"/>
              <a:tailEnd type="arrow" w="med" len="med"/>
            </a:ln>
            <a:effectLst/>
          </p:spPr>
        </p:cxnSp>
        <p:cxnSp>
          <p:nvCxnSpPr>
            <p:cNvPr id="100" name="直接箭头连接符 99"/>
            <p:cNvCxnSpPr/>
            <p:nvPr/>
          </p:nvCxnSpPr>
          <p:spPr bwMode="auto">
            <a:xfrm>
              <a:off x="1646513" y="3306570"/>
              <a:ext cx="1609995" cy="0"/>
            </a:xfrm>
            <a:prstGeom prst="straightConnector1">
              <a:avLst/>
            </a:prstGeom>
            <a:noFill/>
            <a:ln w="19050" cap="flat" cmpd="sng" algn="ctr">
              <a:solidFill>
                <a:schemeClr val="bg1">
                  <a:lumMod val="50000"/>
                </a:schemeClr>
              </a:solidFill>
              <a:prstDash val="solid"/>
              <a:round/>
              <a:headEnd type="arrow" w="med" len="med"/>
              <a:tailEnd type="arrow" w="med" len="med"/>
            </a:ln>
            <a:effectLst/>
          </p:spPr>
        </p:cxnSp>
        <p:sp>
          <p:nvSpPr>
            <p:cNvPr id="99" name="TextBox 98"/>
            <p:cNvSpPr txBox="1"/>
            <p:nvPr/>
          </p:nvSpPr>
          <p:spPr>
            <a:xfrm>
              <a:off x="1740192" y="2933996"/>
              <a:ext cx="1513141" cy="369004"/>
            </a:xfrm>
            <a:prstGeom prst="rect">
              <a:avLst/>
            </a:prstGeom>
            <a:noFill/>
          </p:spPr>
          <p:txBody>
            <a:bodyPr lIns="91434" tIns="45717" rIns="91434" bIns="45717">
              <a:spAutoFit/>
            </a:bodyPr>
            <a:lstStyle/>
            <a:p>
              <a:pPr algn="ctr" defTabSz="1217930" eaLnBrk="1" fontAlgn="t" hangingPunct="1">
                <a:defRPr/>
              </a:pPr>
              <a:r>
                <a:rPr lang="zh-CN" altLang="en-US" sz="1300" kern="0" dirty="0">
                  <a:solidFill>
                    <a:srgbClr val="000000">
                      <a:lumMod val="75000"/>
                      <a:lumOff val="25000"/>
                    </a:srgbClr>
                  </a:solidFill>
                  <a:latin typeface="+mn-lt"/>
                  <a:ea typeface="+mn-ea"/>
                  <a:cs typeface="Arial" panose="020B0604020202020204" pitchFamily="34" charset="0"/>
                </a:rPr>
                <a:t>同步虚拟机规格及网络信息</a:t>
              </a:r>
              <a:endParaRPr lang="en-US" altLang="zh-CN" sz="1300" kern="0" dirty="0">
                <a:solidFill>
                  <a:srgbClr val="000000">
                    <a:lumMod val="75000"/>
                    <a:lumOff val="25000"/>
                  </a:srgbClr>
                </a:solidFill>
                <a:latin typeface="+mn-lt"/>
                <a:ea typeface="+mn-ea"/>
                <a:cs typeface="Arial" panose="020B0604020202020204" pitchFamily="34" charset="0"/>
              </a:endParaRPr>
            </a:p>
          </p:txBody>
        </p:sp>
        <p:cxnSp>
          <p:nvCxnSpPr>
            <p:cNvPr id="96" name="直接箭头连接符 95"/>
            <p:cNvCxnSpPr/>
            <p:nvPr/>
          </p:nvCxnSpPr>
          <p:spPr bwMode="auto">
            <a:xfrm>
              <a:off x="1648102" y="3658910"/>
              <a:ext cx="1617933" cy="0"/>
            </a:xfrm>
            <a:prstGeom prst="straightConnector1">
              <a:avLst/>
            </a:prstGeom>
            <a:noFill/>
            <a:ln w="19050" cap="flat" cmpd="sng" algn="ctr">
              <a:solidFill>
                <a:schemeClr val="bg1">
                  <a:lumMod val="50000"/>
                </a:schemeClr>
              </a:solidFill>
              <a:prstDash val="solid"/>
              <a:round/>
              <a:headEnd type="arrow" w="med" len="med"/>
              <a:tailEnd type="arrow" w="med" len="med"/>
            </a:ln>
            <a:effectLst/>
          </p:spPr>
        </p:cxnSp>
        <p:sp>
          <p:nvSpPr>
            <p:cNvPr id="95" name="TextBox 94"/>
            <p:cNvSpPr txBox="1"/>
            <p:nvPr/>
          </p:nvSpPr>
          <p:spPr>
            <a:xfrm>
              <a:off x="1335311" y="3410130"/>
              <a:ext cx="2227637" cy="221402"/>
            </a:xfrm>
            <a:prstGeom prst="rect">
              <a:avLst/>
            </a:prstGeom>
            <a:noFill/>
          </p:spPr>
          <p:txBody>
            <a:bodyPr lIns="91434" tIns="45717" rIns="91434" bIns="45717">
              <a:spAutoFit/>
            </a:bodyPr>
            <a:lstStyle/>
            <a:p>
              <a:pPr algn="ctr" defTabSz="1217930" eaLnBrk="1" fontAlgn="t" hangingPunct="1">
                <a:defRPr/>
              </a:pPr>
              <a:r>
                <a:rPr lang="zh-CN" altLang="en-US" sz="1300" kern="0" dirty="0">
                  <a:solidFill>
                    <a:srgbClr val="000000">
                      <a:lumMod val="75000"/>
                      <a:lumOff val="25000"/>
                    </a:srgbClr>
                  </a:solidFill>
                  <a:latin typeface="+mn-lt"/>
                  <a:ea typeface="+mn-ea"/>
                  <a:cs typeface="Arial" panose="020B0604020202020204" pitchFamily="34" charset="0"/>
                </a:rPr>
                <a:t>基于虚拟机</a:t>
              </a:r>
              <a:r>
                <a:rPr lang="en-US" altLang="zh-CN" sz="1300" kern="0" dirty="0">
                  <a:solidFill>
                    <a:srgbClr val="000000">
                      <a:lumMod val="75000"/>
                      <a:lumOff val="25000"/>
                    </a:srgbClr>
                  </a:solidFill>
                  <a:latin typeface="+mn-lt"/>
                  <a:ea typeface="+mn-ea"/>
                  <a:cs typeface="Arial" panose="020B0604020202020204" pitchFamily="34" charset="0"/>
                </a:rPr>
                <a:t>IO</a:t>
              </a:r>
              <a:r>
                <a:rPr lang="zh-CN" altLang="en-US" sz="1300" kern="0" dirty="0">
                  <a:solidFill>
                    <a:srgbClr val="000000">
                      <a:lumMod val="75000"/>
                      <a:lumOff val="25000"/>
                    </a:srgbClr>
                  </a:solidFill>
                  <a:latin typeface="+mn-lt"/>
                  <a:ea typeface="+mn-ea"/>
                  <a:cs typeface="Arial" panose="020B0604020202020204" pitchFamily="34" charset="0"/>
                </a:rPr>
                <a:t>同步存储数据</a:t>
              </a:r>
              <a:endParaRPr lang="en-US" altLang="zh-CN" sz="1300" kern="0" dirty="0">
                <a:solidFill>
                  <a:srgbClr val="000000">
                    <a:lumMod val="75000"/>
                    <a:lumOff val="25000"/>
                  </a:srgbClr>
                </a:solidFill>
                <a:latin typeface="+mn-lt"/>
                <a:ea typeface="+mn-ea"/>
                <a:cs typeface="Arial" panose="020B0604020202020204" pitchFamily="34" charset="0"/>
              </a:endParaRPr>
            </a:p>
          </p:txBody>
        </p:sp>
        <p:cxnSp>
          <p:nvCxnSpPr>
            <p:cNvPr id="94" name="直接箭头连接符 93"/>
            <p:cNvCxnSpPr/>
            <p:nvPr/>
          </p:nvCxnSpPr>
          <p:spPr bwMode="auto">
            <a:xfrm>
              <a:off x="1435341" y="4138615"/>
              <a:ext cx="2087912" cy="0"/>
            </a:xfrm>
            <a:prstGeom prst="straightConnector1">
              <a:avLst/>
            </a:prstGeom>
            <a:noFill/>
            <a:ln w="19050" cap="flat" cmpd="sng" algn="ctr">
              <a:solidFill>
                <a:schemeClr val="bg1">
                  <a:lumMod val="50000"/>
                </a:schemeClr>
              </a:solidFill>
              <a:prstDash val="solid"/>
              <a:round/>
              <a:headEnd type="arrow" w="med" len="med"/>
              <a:tailEnd type="arrow" w="med" len="med"/>
            </a:ln>
            <a:effectLst/>
          </p:spPr>
        </p:cxnSp>
        <p:sp>
          <p:nvSpPr>
            <p:cNvPr id="108" name="TextBox 107"/>
            <p:cNvSpPr txBox="1"/>
            <p:nvPr/>
          </p:nvSpPr>
          <p:spPr>
            <a:xfrm>
              <a:off x="1179710" y="3889835"/>
              <a:ext cx="2578533" cy="221402"/>
            </a:xfrm>
            <a:prstGeom prst="rect">
              <a:avLst/>
            </a:prstGeom>
            <a:noFill/>
          </p:spPr>
          <p:txBody>
            <a:bodyPr lIns="91434" tIns="45717" rIns="91434" bIns="45717">
              <a:spAutoFit/>
            </a:bodyPr>
            <a:lstStyle/>
            <a:p>
              <a:pPr algn="ctr" defTabSz="1217930" eaLnBrk="1" fontAlgn="t" hangingPunct="1">
                <a:defRPr/>
              </a:pPr>
              <a:r>
                <a:rPr lang="zh-CN" altLang="en-US" sz="1300" kern="0" dirty="0">
                  <a:solidFill>
                    <a:srgbClr val="000000">
                      <a:lumMod val="75000"/>
                      <a:lumOff val="25000"/>
                    </a:srgbClr>
                  </a:solidFill>
                  <a:latin typeface="+mn-lt"/>
                  <a:ea typeface="+mn-ea"/>
                  <a:cs typeface="Arial" panose="020B0604020202020204" pitchFamily="34" charset="0"/>
                </a:rPr>
                <a:t>基于存储设备复制同步数据</a:t>
              </a:r>
              <a:endParaRPr lang="en-US" altLang="zh-CN" sz="1300" kern="0" dirty="0">
                <a:solidFill>
                  <a:srgbClr val="000000">
                    <a:lumMod val="75000"/>
                    <a:lumOff val="25000"/>
                  </a:srgbClr>
                </a:solidFill>
                <a:latin typeface="+mn-lt"/>
                <a:ea typeface="+mn-ea"/>
                <a:cs typeface="Arial" panose="020B0604020202020204" pitchFamily="34" charset="0"/>
              </a:endParaRPr>
            </a:p>
          </p:txBody>
        </p:sp>
      </p:grpSp>
      <p:sp>
        <p:nvSpPr>
          <p:cNvPr id="31760" name="矩形 85"/>
          <p:cNvSpPr>
            <a:spLocks noChangeArrowheads="1"/>
          </p:cNvSpPr>
          <p:nvPr/>
        </p:nvSpPr>
        <p:spPr bwMode="auto">
          <a:xfrm>
            <a:off x="3527425" y="2349500"/>
            <a:ext cx="1406525" cy="32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spcAft>
                <a:spcPts val="400"/>
              </a:spcAft>
              <a:defRPr/>
            </a:pPr>
            <a:r>
              <a:rPr lang="en-US" altLang="zh-CN" sz="1500" dirty="0" err="1" smtClean="0">
                <a:solidFill>
                  <a:srgbClr val="C00000"/>
                </a:solidFill>
                <a:latin typeface="+mn-lt"/>
                <a:ea typeface="+mn-ea"/>
                <a:cs typeface="Arial" panose="020B0604020202020204" pitchFamily="34" charset="0"/>
              </a:rPr>
              <a:t>UltraVR</a:t>
            </a:r>
            <a:endParaRPr lang="zh-CN" altLang="en-US" sz="1500" dirty="0" smtClean="0">
              <a:solidFill>
                <a:srgbClr val="C00000"/>
              </a:solidFill>
              <a:latin typeface="+mn-lt"/>
              <a:ea typeface="+mn-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矩形 225"/>
          <p:cNvSpPr/>
          <p:nvPr/>
        </p:nvSpPr>
        <p:spPr bwMode="auto">
          <a:xfrm>
            <a:off x="258763" y="2108201"/>
            <a:ext cx="4889501" cy="2688952"/>
          </a:xfrm>
          <a:prstGeom prst="rect">
            <a:avLst/>
          </a:prstGeom>
          <a:solidFill>
            <a:schemeClr val="bg1">
              <a:lumMod val="95000"/>
              <a:alpha val="8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746" tIns="60879" rIns="121746" bIns="60879"/>
          <a:lstStyle/>
          <a:p>
            <a:pPr eaLnBrk="1" hangingPunct="1">
              <a:buClr>
                <a:srgbClr val="CC9900"/>
              </a:buClr>
              <a:defRPr/>
            </a:pPr>
            <a:endParaRPr lang="zh-CN" altLang="en-US" dirty="0">
              <a:latin typeface="+mn-lt"/>
              <a:ea typeface="+mn-ea"/>
            </a:endParaRPr>
          </a:p>
        </p:txBody>
      </p:sp>
      <p:sp>
        <p:nvSpPr>
          <p:cNvPr id="2" name="标题 1"/>
          <p:cNvSpPr>
            <a:spLocks noGrp="1"/>
          </p:cNvSpPr>
          <p:nvPr>
            <p:ph type="title"/>
          </p:nvPr>
        </p:nvSpPr>
        <p:spPr/>
        <p:txBody>
          <a:bodyPr/>
          <a:lstStyle/>
          <a:p>
            <a:r>
              <a:rPr lang="zh-CN" altLang="en-US" smtClean="0"/>
              <a:t>虚拟化防病毒</a:t>
            </a:r>
            <a:endParaRPr lang="zh-CN" altLang="en-US" dirty="0"/>
          </a:p>
        </p:txBody>
      </p:sp>
      <p:sp>
        <p:nvSpPr>
          <p:cNvPr id="33796" name="Content Placeholder 3"/>
          <p:cNvSpPr txBox="1"/>
          <p:nvPr/>
        </p:nvSpPr>
        <p:spPr bwMode="auto">
          <a:xfrm>
            <a:off x="1152525" y="1222375"/>
            <a:ext cx="3600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46" tIns="60879" rIns="121746" bIns="60879">
            <a:spAutoFit/>
          </a:bodyPr>
          <a:lstStyle>
            <a:lvl1pPr defTabSz="912495">
              <a:defRPr sz="1000">
                <a:solidFill>
                  <a:schemeClr val="tx1"/>
                </a:solidFill>
                <a:latin typeface="FrutigerNext LT Regular"/>
                <a:ea typeface="宋体" panose="02010600030101010101" pitchFamily="2" charset="-122"/>
              </a:defRPr>
            </a:lvl1pPr>
            <a:lvl2pPr marL="742950" indent="-285750" defTabSz="912495">
              <a:defRPr sz="1000">
                <a:solidFill>
                  <a:schemeClr val="tx1"/>
                </a:solidFill>
                <a:latin typeface="FrutigerNext LT Regular"/>
                <a:ea typeface="宋体" panose="02010600030101010101" pitchFamily="2" charset="-122"/>
              </a:defRPr>
            </a:lvl2pPr>
            <a:lvl3pPr marL="1143000" indent="-228600" defTabSz="912495">
              <a:defRPr sz="1000">
                <a:solidFill>
                  <a:schemeClr val="tx1"/>
                </a:solidFill>
                <a:latin typeface="FrutigerNext LT Regular"/>
                <a:ea typeface="宋体" panose="02010600030101010101" pitchFamily="2" charset="-122"/>
              </a:defRPr>
            </a:lvl3pPr>
            <a:lvl4pPr marL="1600200" indent="-228600" defTabSz="912495">
              <a:defRPr sz="1000">
                <a:solidFill>
                  <a:schemeClr val="tx1"/>
                </a:solidFill>
                <a:latin typeface="FrutigerNext LT Regular"/>
                <a:ea typeface="宋体" panose="02010600030101010101" pitchFamily="2" charset="-122"/>
              </a:defRPr>
            </a:lvl4pPr>
            <a:lvl5pPr marL="2057400" indent="-228600" defTabSz="912495">
              <a:defRPr sz="1000">
                <a:solidFill>
                  <a:schemeClr val="tx1"/>
                </a:solidFill>
                <a:latin typeface="FrutigerNext LT Regular"/>
                <a:ea typeface="宋体" panose="02010600030101010101" pitchFamily="2" charset="-122"/>
              </a:defRPr>
            </a:lvl5pPr>
            <a:lvl6pPr marL="25146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9124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solidFill>
                  <a:srgbClr val="262626"/>
                </a:solidFill>
                <a:latin typeface="+mn-lt"/>
                <a:ea typeface="+mn-ea"/>
                <a:cs typeface="Arial" panose="020B0604020202020204" pitchFamily="34" charset="0"/>
              </a:rPr>
              <a:t>如何提升云平台整体系统的</a:t>
            </a:r>
            <a:r>
              <a:rPr lang="zh-CN" altLang="en-US" sz="1500" smtClean="0">
                <a:solidFill>
                  <a:srgbClr val="C00000"/>
                </a:solidFill>
                <a:latin typeface="+mn-lt"/>
                <a:ea typeface="+mn-ea"/>
                <a:cs typeface="Arial" panose="020B0604020202020204" pitchFamily="34" charset="0"/>
              </a:rPr>
              <a:t>防病毒能力和效率</a:t>
            </a:r>
            <a:r>
              <a:rPr lang="zh-CN" altLang="en-US" sz="1500" smtClean="0">
                <a:solidFill>
                  <a:srgbClr val="262626"/>
                </a:solidFill>
                <a:latin typeface="+mn-lt"/>
                <a:ea typeface="+mn-ea"/>
                <a:cs typeface="Arial" panose="020B0604020202020204" pitchFamily="34" charset="0"/>
              </a:rPr>
              <a:t>？</a:t>
            </a:r>
            <a:endParaRPr lang="en-US" altLang="zh-CN" sz="1500" smtClean="0">
              <a:solidFill>
                <a:srgbClr val="262626"/>
              </a:solidFill>
              <a:latin typeface="+mn-lt"/>
              <a:ea typeface="+mn-ea"/>
              <a:cs typeface="Arial" panose="020B0604020202020204" pitchFamily="34" charset="0"/>
            </a:endParaRPr>
          </a:p>
        </p:txBody>
      </p:sp>
      <p:sp>
        <p:nvSpPr>
          <p:cNvPr id="33797" name="Content Placeholder 3"/>
          <p:cNvSpPr txBox="1"/>
          <p:nvPr/>
        </p:nvSpPr>
        <p:spPr bwMode="auto">
          <a:xfrm>
            <a:off x="5432425" y="1647825"/>
            <a:ext cx="33496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756" bIns="0">
            <a:spAutoFit/>
          </a:bodyPr>
          <a:lstStyle>
            <a:lvl1pPr marL="455930" indent="-4559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defRPr/>
            </a:pPr>
            <a:endParaRPr lang="zh-CN" altLang="en-US" sz="1500" smtClean="0">
              <a:solidFill>
                <a:srgbClr val="C00000"/>
              </a:solidFill>
              <a:latin typeface="+mn-lt"/>
              <a:ea typeface="+mn-ea"/>
              <a:cs typeface="Arial" panose="020B0604020202020204" pitchFamily="34" charset="0"/>
            </a:endParaRPr>
          </a:p>
        </p:txBody>
      </p:sp>
      <p:sp>
        <p:nvSpPr>
          <p:cNvPr id="206" name="Content Placeholder 3"/>
          <p:cNvSpPr txBox="1"/>
          <p:nvPr/>
        </p:nvSpPr>
        <p:spPr bwMode="auto">
          <a:xfrm>
            <a:off x="5651500" y="3860800"/>
            <a:ext cx="2797175" cy="257175"/>
          </a:xfrm>
          <a:prstGeom prst="rect">
            <a:avLst/>
          </a:prstGeom>
          <a:noFill/>
          <a:ln>
            <a:noFill/>
          </a:ln>
        </p:spPr>
        <p:txBody>
          <a:bodyPr lIns="0" tIns="0" rIns="12175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行 业 应 用</a:t>
            </a:r>
            <a:endParaRPr kumimoji="1" lang="en-US" altLang="zh-CN" sz="2100" kern="0" dirty="0">
              <a:solidFill>
                <a:srgbClr val="C00000"/>
              </a:solidFill>
              <a:latin typeface="+mn-lt"/>
              <a:ea typeface="+mn-ea"/>
              <a:cs typeface="黑体" panose="02010609060101010101" pitchFamily="2" charset="-122"/>
            </a:endParaRPr>
          </a:p>
        </p:txBody>
      </p:sp>
      <p:sp>
        <p:nvSpPr>
          <p:cNvPr id="207" name="Content Placeholder 3"/>
          <p:cNvSpPr txBox="1"/>
          <p:nvPr/>
        </p:nvSpPr>
        <p:spPr bwMode="auto">
          <a:xfrm>
            <a:off x="5664200" y="1309688"/>
            <a:ext cx="2795588" cy="257175"/>
          </a:xfrm>
          <a:prstGeom prst="rect">
            <a:avLst/>
          </a:prstGeom>
          <a:noFill/>
          <a:ln>
            <a:noFill/>
          </a:ln>
        </p:spPr>
        <p:txBody>
          <a:bodyPr lIns="0" tIns="0" rIns="12175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客 户 价 值 </a:t>
            </a:r>
            <a:endParaRPr kumimoji="1" lang="en-US" altLang="zh-CN" sz="2100" kern="0" dirty="0">
              <a:solidFill>
                <a:srgbClr val="C00000"/>
              </a:solidFill>
              <a:latin typeface="+mn-lt"/>
              <a:ea typeface="+mn-ea"/>
              <a:cs typeface="黑体" panose="02010609060101010101" pitchFamily="2" charset="-122"/>
            </a:endParaRPr>
          </a:p>
        </p:txBody>
      </p:sp>
      <p:sp>
        <p:nvSpPr>
          <p:cNvPr id="33800" name="Content Placeholder 3"/>
          <p:cNvSpPr txBox="1"/>
          <p:nvPr/>
        </p:nvSpPr>
        <p:spPr bwMode="auto">
          <a:xfrm>
            <a:off x="5651500" y="1728788"/>
            <a:ext cx="3313113"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756" bIns="0">
            <a:spAutoFit/>
          </a:bodyPr>
          <a:lstStyle>
            <a:lvl1pPr marL="287655" indent="-2876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spcAft>
                <a:spcPts val="400"/>
              </a:spcAft>
              <a:buClr>
                <a:srgbClr val="000000"/>
              </a:buClr>
              <a:defRPr/>
            </a:pPr>
            <a:r>
              <a:rPr lang="zh-CN" altLang="en-US" sz="1300" smtClean="0">
                <a:solidFill>
                  <a:srgbClr val="000000"/>
                </a:solidFill>
                <a:latin typeface="+mn-lt"/>
                <a:ea typeface="+mn-ea"/>
                <a:cs typeface="Arial" panose="020B0604020202020204" pitchFamily="34" charset="0"/>
              </a:rPr>
              <a:t>     避免杀毒风暴，单虚拟机用户系统负载降低，体验提升</a:t>
            </a:r>
            <a:r>
              <a:rPr lang="en-US" altLang="zh-CN" sz="1300" smtClean="0">
                <a:solidFill>
                  <a:srgbClr val="000000"/>
                </a:solidFill>
                <a:latin typeface="+mn-lt"/>
                <a:ea typeface="+mn-ea"/>
                <a:cs typeface="Arial" panose="020B0604020202020204" pitchFamily="34" charset="0"/>
              </a:rPr>
              <a:t>10%</a:t>
            </a:r>
            <a:r>
              <a:rPr lang="zh-CN" altLang="en-US" sz="1300" smtClean="0">
                <a:solidFill>
                  <a:srgbClr val="000000"/>
                </a:solidFill>
                <a:latin typeface="+mn-lt"/>
                <a:ea typeface="+mn-ea"/>
                <a:cs typeface="Arial" panose="020B0604020202020204" pitchFamily="34" charset="0"/>
              </a:rPr>
              <a:t>以上</a:t>
            </a:r>
            <a:endParaRPr lang="zh-CN" altLang="en-US" sz="1300" smtClean="0">
              <a:solidFill>
                <a:srgbClr val="000000"/>
              </a:solidFill>
              <a:latin typeface="+mn-lt"/>
              <a:ea typeface="+mn-ea"/>
              <a:cs typeface="Arial" panose="020B0604020202020204" pitchFamily="34" charset="0"/>
            </a:endParaRPr>
          </a:p>
          <a:p>
            <a:pPr eaLnBrk="1" fontAlgn="t" hangingPunct="1">
              <a:lnSpc>
                <a:spcPct val="150000"/>
              </a:lnSpc>
              <a:spcBef>
                <a:spcPts val="800"/>
              </a:spcBef>
              <a:spcAft>
                <a:spcPts val="400"/>
              </a:spcAft>
              <a:buClr>
                <a:srgbClr val="000000"/>
              </a:buClr>
              <a:defRPr/>
            </a:pPr>
            <a:r>
              <a:rPr lang="zh-CN" altLang="en-US" sz="1300" smtClean="0">
                <a:solidFill>
                  <a:srgbClr val="000000"/>
                </a:solidFill>
                <a:latin typeface="+mn-lt"/>
                <a:ea typeface="+mn-ea"/>
                <a:cs typeface="Arial" panose="020B0604020202020204" pitchFamily="34" charset="0"/>
              </a:rPr>
              <a:t>      集中管理，无需对每个虚拟机安装和升级病毒库，省时、省事、省资源，</a:t>
            </a:r>
            <a:endParaRPr lang="zh-CN" altLang="en-US" sz="1300" smtClean="0">
              <a:solidFill>
                <a:srgbClr val="000000"/>
              </a:solidFill>
              <a:latin typeface="+mn-lt"/>
              <a:ea typeface="+mn-ea"/>
              <a:cs typeface="Arial" panose="020B0604020202020204" pitchFamily="34" charset="0"/>
            </a:endParaRPr>
          </a:p>
        </p:txBody>
      </p:sp>
      <p:sp>
        <p:nvSpPr>
          <p:cNvPr id="33801" name="TextBox 570"/>
          <p:cNvSpPr txBox="1">
            <a:spLocks noChangeArrowheads="1"/>
          </p:cNvSpPr>
          <p:nvPr/>
        </p:nvSpPr>
        <p:spPr bwMode="auto">
          <a:xfrm>
            <a:off x="5549900" y="4244975"/>
            <a:ext cx="3414713"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46" tIns="60879" rIns="121746" bIns="60879"/>
          <a:lstStyle>
            <a:lvl1pPr marL="122555" indent="-82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defRPr/>
            </a:pPr>
            <a:r>
              <a:rPr lang="zh-CN" altLang="en-US" sz="1300" smtClean="0">
                <a:solidFill>
                  <a:srgbClr val="262626"/>
                </a:solidFill>
                <a:latin typeface="+mn-lt"/>
                <a:ea typeface="+mn-ea"/>
                <a:cs typeface="Arial" panose="020B0604020202020204" pitchFamily="34" charset="0"/>
              </a:rPr>
              <a:t>某企业虚拟化平台使用传统防病毒产品时，需专人定期进行服务器全盘扫描，且每个用户虚拟机需安装杀毒软件和定期更新。采用虚拟化无代理防病毒功能后，可实现统一管理机制，功耗更低，用户体验更好。</a:t>
            </a:r>
            <a:endParaRPr lang="zh-CN" altLang="en-US" sz="1300" smtClean="0">
              <a:solidFill>
                <a:srgbClr val="262626"/>
              </a:solidFill>
              <a:latin typeface="+mn-lt"/>
              <a:ea typeface="+mn-ea"/>
              <a:cs typeface="Arial" panose="020B0604020202020204" pitchFamily="34" charset="0"/>
            </a:endParaRPr>
          </a:p>
        </p:txBody>
      </p:sp>
      <p:grpSp>
        <p:nvGrpSpPr>
          <p:cNvPr id="33802" name="组合 287"/>
          <p:cNvGrpSpPr/>
          <p:nvPr/>
        </p:nvGrpSpPr>
        <p:grpSpPr bwMode="auto">
          <a:xfrm>
            <a:off x="6310313" y="623888"/>
            <a:ext cx="2654300" cy="288925"/>
            <a:chOff x="6141764" y="441990"/>
            <a:chExt cx="2653715" cy="216000"/>
          </a:xfrm>
        </p:grpSpPr>
        <p:sp>
          <p:nvSpPr>
            <p:cNvPr id="258" name="직사각형 2"/>
            <p:cNvSpPr/>
            <p:nvPr/>
          </p:nvSpPr>
          <p:spPr>
            <a:xfrm>
              <a:off x="8125702"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0" name="직사각형 3"/>
            <p:cNvSpPr/>
            <p:nvPr/>
          </p:nvSpPr>
          <p:spPr>
            <a:xfrm>
              <a:off x="6806779" y="441990"/>
              <a:ext cx="669777" cy="216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1" name="직사각형 4"/>
            <p:cNvSpPr/>
            <p:nvPr/>
          </p:nvSpPr>
          <p:spPr>
            <a:xfrm>
              <a:off x="7476557"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4" name="직사각형 5"/>
            <p:cNvSpPr/>
            <p:nvPr/>
          </p:nvSpPr>
          <p:spPr>
            <a:xfrm>
              <a:off x="6141764" y="441990"/>
              <a:ext cx="669777" cy="216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cs typeface="Arial" panose="020B0604020202020204" pitchFamily="34" charset="0"/>
              </a:endParaRPr>
            </a:p>
          </p:txBody>
        </p:sp>
        <p:sp>
          <p:nvSpPr>
            <p:cNvPr id="265" name="직사각형 23"/>
            <p:cNvSpPr/>
            <p:nvPr/>
          </p:nvSpPr>
          <p:spPr>
            <a:xfrm>
              <a:off x="6205250" y="441990"/>
              <a:ext cx="504714"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高效</a:t>
              </a:r>
              <a:endParaRPr lang="ko-KR" altLang="en-US" sz="1500" smtClean="0">
                <a:solidFill>
                  <a:srgbClr val="FFFFFF"/>
                </a:solidFill>
                <a:latin typeface="+mn-lt"/>
                <a:ea typeface="+mn-ea"/>
                <a:cs typeface="Arial" panose="020B0604020202020204" pitchFamily="34" charset="0"/>
              </a:endParaRPr>
            </a:p>
          </p:txBody>
        </p:sp>
        <p:sp>
          <p:nvSpPr>
            <p:cNvPr id="266" name="직사각형 24"/>
            <p:cNvSpPr/>
            <p:nvPr/>
          </p:nvSpPr>
          <p:spPr>
            <a:xfrm>
              <a:off x="6919468" y="441990"/>
              <a:ext cx="503126"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安全</a:t>
              </a:r>
              <a:endParaRPr lang="ko-KR" altLang="en-US" sz="1500" smtClean="0">
                <a:solidFill>
                  <a:srgbClr val="FFFFFF"/>
                </a:solidFill>
                <a:latin typeface="+mn-lt"/>
                <a:ea typeface="+mn-ea"/>
                <a:cs typeface="Arial" panose="020B0604020202020204" pitchFamily="34" charset="0"/>
              </a:endParaRPr>
            </a:p>
          </p:txBody>
        </p:sp>
        <p:sp>
          <p:nvSpPr>
            <p:cNvPr id="267" name="직사각형 25"/>
            <p:cNvSpPr/>
            <p:nvPr/>
          </p:nvSpPr>
          <p:spPr>
            <a:xfrm>
              <a:off x="7565437" y="441990"/>
              <a:ext cx="503127"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融合</a:t>
              </a:r>
              <a:endParaRPr lang="ko-KR" altLang="en-US" sz="1500" smtClean="0">
                <a:solidFill>
                  <a:srgbClr val="FFFFFF"/>
                </a:solidFill>
                <a:latin typeface="+mn-lt"/>
                <a:ea typeface="+mn-ea"/>
                <a:cs typeface="Arial" panose="020B0604020202020204" pitchFamily="34" charset="0"/>
              </a:endParaRPr>
            </a:p>
          </p:txBody>
        </p:sp>
        <p:sp>
          <p:nvSpPr>
            <p:cNvPr id="268" name="직사각형 26"/>
            <p:cNvSpPr/>
            <p:nvPr/>
          </p:nvSpPr>
          <p:spPr>
            <a:xfrm>
              <a:off x="8238389" y="441990"/>
              <a:ext cx="503127" cy="216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dirty="0" smtClean="0">
                  <a:solidFill>
                    <a:srgbClr val="FFFFFF"/>
                  </a:solidFill>
                  <a:latin typeface="+mn-lt"/>
                  <a:ea typeface="+mn-ea"/>
                  <a:cs typeface="Arial" panose="020B0604020202020204" pitchFamily="34" charset="0"/>
                </a:rPr>
                <a:t>开放</a:t>
              </a:r>
              <a:endParaRPr lang="ko-KR" altLang="en-US" sz="1500" dirty="0" smtClean="0">
                <a:solidFill>
                  <a:srgbClr val="FFFFFF"/>
                </a:solidFill>
                <a:latin typeface="+mn-lt"/>
                <a:ea typeface="+mn-ea"/>
                <a:cs typeface="Arial" panose="020B0604020202020204" pitchFamily="34" charset="0"/>
              </a:endParaRPr>
            </a:p>
          </p:txBody>
        </p:sp>
      </p:grpSp>
      <p:grpSp>
        <p:nvGrpSpPr>
          <p:cNvPr id="4" name="组合 361"/>
          <p:cNvGrpSpPr/>
          <p:nvPr/>
        </p:nvGrpSpPr>
        <p:grpSpPr>
          <a:xfrm>
            <a:off x="504117" y="1076739"/>
            <a:ext cx="576064" cy="768085"/>
            <a:chOff x="14347825" y="2066925"/>
            <a:chExt cx="336550" cy="336550"/>
          </a:xfrm>
          <a:solidFill>
            <a:schemeClr val="tx1">
              <a:lumMod val="50000"/>
              <a:lumOff val="50000"/>
            </a:schemeClr>
          </a:solidFill>
        </p:grpSpPr>
        <p:sp>
          <p:nvSpPr>
            <p:cNvPr id="220" name="Freeform 78"/>
            <p:cNvSpPr/>
            <p:nvPr/>
          </p:nvSpPr>
          <p:spPr bwMode="auto">
            <a:xfrm>
              <a:off x="14347825" y="2066925"/>
              <a:ext cx="336550" cy="336550"/>
            </a:xfrm>
            <a:custGeom>
              <a:avLst/>
              <a:gdLst/>
              <a:ahLst/>
              <a:cxnLst>
                <a:cxn ang="0">
                  <a:pos x="0" y="106"/>
                </a:cxn>
                <a:cxn ang="0">
                  <a:pos x="8" y="66"/>
                </a:cxn>
                <a:cxn ang="0">
                  <a:pos x="32" y="32"/>
                </a:cxn>
                <a:cxn ang="0">
                  <a:pos x="66" y="8"/>
                </a:cxn>
                <a:cxn ang="0">
                  <a:pos x="106" y="0"/>
                </a:cxn>
                <a:cxn ang="0">
                  <a:pos x="106" y="14"/>
                </a:cxn>
                <a:cxn ang="0">
                  <a:pos x="88" y="16"/>
                </a:cxn>
                <a:cxn ang="0">
                  <a:pos x="54" y="30"/>
                </a:cxn>
                <a:cxn ang="0">
                  <a:pos x="30" y="54"/>
                </a:cxn>
                <a:cxn ang="0">
                  <a:pos x="16" y="88"/>
                </a:cxn>
                <a:cxn ang="0">
                  <a:pos x="14" y="106"/>
                </a:cxn>
                <a:cxn ang="0">
                  <a:pos x="20" y="142"/>
                </a:cxn>
                <a:cxn ang="0">
                  <a:pos x="40" y="172"/>
                </a:cxn>
                <a:cxn ang="0">
                  <a:pos x="70" y="192"/>
                </a:cxn>
                <a:cxn ang="0">
                  <a:pos x="106" y="198"/>
                </a:cxn>
                <a:cxn ang="0">
                  <a:pos x="124" y="198"/>
                </a:cxn>
                <a:cxn ang="0">
                  <a:pos x="158" y="184"/>
                </a:cxn>
                <a:cxn ang="0">
                  <a:pos x="182" y="158"/>
                </a:cxn>
                <a:cxn ang="0">
                  <a:pos x="196" y="124"/>
                </a:cxn>
                <a:cxn ang="0">
                  <a:pos x="198" y="106"/>
                </a:cxn>
                <a:cxn ang="0">
                  <a:pos x="192" y="70"/>
                </a:cxn>
                <a:cxn ang="0">
                  <a:pos x="172" y="40"/>
                </a:cxn>
                <a:cxn ang="0">
                  <a:pos x="142" y="22"/>
                </a:cxn>
                <a:cxn ang="0">
                  <a:pos x="106" y="14"/>
                </a:cxn>
                <a:cxn ang="0">
                  <a:pos x="106" y="0"/>
                </a:cxn>
                <a:cxn ang="0">
                  <a:pos x="128" y="2"/>
                </a:cxn>
                <a:cxn ang="0">
                  <a:pos x="166" y="18"/>
                </a:cxn>
                <a:cxn ang="0">
                  <a:pos x="194" y="48"/>
                </a:cxn>
                <a:cxn ang="0">
                  <a:pos x="210" y="86"/>
                </a:cxn>
                <a:cxn ang="0">
                  <a:pos x="212" y="106"/>
                </a:cxn>
                <a:cxn ang="0">
                  <a:pos x="204" y="148"/>
                </a:cxn>
                <a:cxn ang="0">
                  <a:pos x="180" y="182"/>
                </a:cxn>
                <a:cxn ang="0">
                  <a:pos x="148" y="204"/>
                </a:cxn>
                <a:cxn ang="0">
                  <a:pos x="106" y="212"/>
                </a:cxn>
                <a:cxn ang="0">
                  <a:pos x="84" y="210"/>
                </a:cxn>
                <a:cxn ang="0">
                  <a:pos x="48" y="194"/>
                </a:cxn>
                <a:cxn ang="0">
                  <a:pos x="18" y="166"/>
                </a:cxn>
                <a:cxn ang="0">
                  <a:pos x="2" y="128"/>
                </a:cxn>
                <a:cxn ang="0">
                  <a:pos x="0" y="106"/>
                </a:cxn>
              </a:cxnLst>
              <a:rect l="0" t="0" r="r" b="b"/>
              <a:pathLst>
                <a:path w="212" h="212">
                  <a:moveTo>
                    <a:pt x="0" y="106"/>
                  </a:moveTo>
                  <a:lnTo>
                    <a:pt x="0" y="106"/>
                  </a:lnTo>
                  <a:lnTo>
                    <a:pt x="2" y="86"/>
                  </a:lnTo>
                  <a:lnTo>
                    <a:pt x="8" y="66"/>
                  </a:lnTo>
                  <a:lnTo>
                    <a:pt x="18" y="48"/>
                  </a:lnTo>
                  <a:lnTo>
                    <a:pt x="32" y="32"/>
                  </a:lnTo>
                  <a:lnTo>
                    <a:pt x="48" y="18"/>
                  </a:lnTo>
                  <a:lnTo>
                    <a:pt x="66" y="8"/>
                  </a:lnTo>
                  <a:lnTo>
                    <a:pt x="84" y="2"/>
                  </a:lnTo>
                  <a:lnTo>
                    <a:pt x="106" y="0"/>
                  </a:lnTo>
                  <a:lnTo>
                    <a:pt x="106" y="8"/>
                  </a:lnTo>
                  <a:lnTo>
                    <a:pt x="106" y="14"/>
                  </a:lnTo>
                  <a:lnTo>
                    <a:pt x="106" y="14"/>
                  </a:lnTo>
                  <a:lnTo>
                    <a:pt x="88" y="16"/>
                  </a:lnTo>
                  <a:lnTo>
                    <a:pt x="70" y="22"/>
                  </a:lnTo>
                  <a:lnTo>
                    <a:pt x="54" y="30"/>
                  </a:lnTo>
                  <a:lnTo>
                    <a:pt x="40" y="40"/>
                  </a:lnTo>
                  <a:lnTo>
                    <a:pt x="30" y="54"/>
                  </a:lnTo>
                  <a:lnTo>
                    <a:pt x="20" y="70"/>
                  </a:lnTo>
                  <a:lnTo>
                    <a:pt x="16" y="88"/>
                  </a:lnTo>
                  <a:lnTo>
                    <a:pt x="14" y="106"/>
                  </a:lnTo>
                  <a:lnTo>
                    <a:pt x="14" y="106"/>
                  </a:lnTo>
                  <a:lnTo>
                    <a:pt x="16" y="124"/>
                  </a:lnTo>
                  <a:lnTo>
                    <a:pt x="20" y="142"/>
                  </a:lnTo>
                  <a:lnTo>
                    <a:pt x="30" y="158"/>
                  </a:lnTo>
                  <a:lnTo>
                    <a:pt x="40" y="172"/>
                  </a:lnTo>
                  <a:lnTo>
                    <a:pt x="54" y="184"/>
                  </a:lnTo>
                  <a:lnTo>
                    <a:pt x="70" y="192"/>
                  </a:lnTo>
                  <a:lnTo>
                    <a:pt x="88" y="198"/>
                  </a:lnTo>
                  <a:lnTo>
                    <a:pt x="106" y="198"/>
                  </a:lnTo>
                  <a:lnTo>
                    <a:pt x="106" y="198"/>
                  </a:lnTo>
                  <a:lnTo>
                    <a:pt x="124" y="198"/>
                  </a:lnTo>
                  <a:lnTo>
                    <a:pt x="142" y="192"/>
                  </a:lnTo>
                  <a:lnTo>
                    <a:pt x="158" y="184"/>
                  </a:lnTo>
                  <a:lnTo>
                    <a:pt x="172" y="172"/>
                  </a:lnTo>
                  <a:lnTo>
                    <a:pt x="182" y="158"/>
                  </a:lnTo>
                  <a:lnTo>
                    <a:pt x="192" y="142"/>
                  </a:lnTo>
                  <a:lnTo>
                    <a:pt x="196" y="124"/>
                  </a:lnTo>
                  <a:lnTo>
                    <a:pt x="198" y="106"/>
                  </a:lnTo>
                  <a:lnTo>
                    <a:pt x="198" y="106"/>
                  </a:lnTo>
                  <a:lnTo>
                    <a:pt x="196" y="88"/>
                  </a:lnTo>
                  <a:lnTo>
                    <a:pt x="192" y="70"/>
                  </a:lnTo>
                  <a:lnTo>
                    <a:pt x="182" y="54"/>
                  </a:lnTo>
                  <a:lnTo>
                    <a:pt x="172" y="40"/>
                  </a:lnTo>
                  <a:lnTo>
                    <a:pt x="158" y="30"/>
                  </a:lnTo>
                  <a:lnTo>
                    <a:pt x="142" y="22"/>
                  </a:lnTo>
                  <a:lnTo>
                    <a:pt x="124" y="16"/>
                  </a:lnTo>
                  <a:lnTo>
                    <a:pt x="106" y="14"/>
                  </a:lnTo>
                  <a:lnTo>
                    <a:pt x="106" y="8"/>
                  </a:lnTo>
                  <a:lnTo>
                    <a:pt x="106" y="0"/>
                  </a:lnTo>
                  <a:lnTo>
                    <a:pt x="106" y="0"/>
                  </a:lnTo>
                  <a:lnTo>
                    <a:pt x="128" y="2"/>
                  </a:lnTo>
                  <a:lnTo>
                    <a:pt x="148" y="8"/>
                  </a:lnTo>
                  <a:lnTo>
                    <a:pt x="166" y="18"/>
                  </a:lnTo>
                  <a:lnTo>
                    <a:pt x="180" y="32"/>
                  </a:lnTo>
                  <a:lnTo>
                    <a:pt x="194" y="48"/>
                  </a:lnTo>
                  <a:lnTo>
                    <a:pt x="204" y="66"/>
                  </a:lnTo>
                  <a:lnTo>
                    <a:pt x="210" y="86"/>
                  </a:lnTo>
                  <a:lnTo>
                    <a:pt x="212" y="106"/>
                  </a:lnTo>
                  <a:lnTo>
                    <a:pt x="212" y="106"/>
                  </a:lnTo>
                  <a:lnTo>
                    <a:pt x="210" y="128"/>
                  </a:lnTo>
                  <a:lnTo>
                    <a:pt x="204" y="148"/>
                  </a:lnTo>
                  <a:lnTo>
                    <a:pt x="194" y="166"/>
                  </a:lnTo>
                  <a:lnTo>
                    <a:pt x="180" y="182"/>
                  </a:lnTo>
                  <a:lnTo>
                    <a:pt x="166" y="194"/>
                  </a:lnTo>
                  <a:lnTo>
                    <a:pt x="148" y="204"/>
                  </a:lnTo>
                  <a:lnTo>
                    <a:pt x="128" y="210"/>
                  </a:lnTo>
                  <a:lnTo>
                    <a:pt x="106" y="212"/>
                  </a:lnTo>
                  <a:lnTo>
                    <a:pt x="106" y="212"/>
                  </a:lnTo>
                  <a:lnTo>
                    <a:pt x="84" y="210"/>
                  </a:lnTo>
                  <a:lnTo>
                    <a:pt x="66" y="204"/>
                  </a:lnTo>
                  <a:lnTo>
                    <a:pt x="48" y="194"/>
                  </a:lnTo>
                  <a:lnTo>
                    <a:pt x="32" y="182"/>
                  </a:lnTo>
                  <a:lnTo>
                    <a:pt x="18" y="166"/>
                  </a:lnTo>
                  <a:lnTo>
                    <a:pt x="8" y="148"/>
                  </a:lnTo>
                  <a:lnTo>
                    <a:pt x="2" y="128"/>
                  </a:lnTo>
                  <a:lnTo>
                    <a:pt x="0" y="106"/>
                  </a:lnTo>
                  <a:lnTo>
                    <a:pt x="0" y="106"/>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22" name="Freeform 79"/>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23" name="Freeform 80"/>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grpSp>
      <p:cxnSp>
        <p:nvCxnSpPr>
          <p:cNvPr id="224" name="直接连接符 223"/>
          <p:cNvCxnSpPr/>
          <p:nvPr/>
        </p:nvCxnSpPr>
        <p:spPr bwMode="auto">
          <a:xfrm>
            <a:off x="5256213" y="981075"/>
            <a:ext cx="0" cy="4800600"/>
          </a:xfrm>
          <a:prstGeom prst="line">
            <a:avLst/>
          </a:prstGeom>
          <a:noFill/>
          <a:ln w="38100">
            <a:solidFill>
              <a:schemeClr val="bg1">
                <a:lumMod val="50000"/>
              </a:schemeClr>
            </a:solidFill>
          </a:ln>
          <a:effectLst/>
        </p:spPr>
      </p:cxnSp>
      <p:grpSp>
        <p:nvGrpSpPr>
          <p:cNvPr id="33805" name="组合 278"/>
          <p:cNvGrpSpPr>
            <a:grpSpLocks noChangeAspect="1"/>
          </p:cNvGrpSpPr>
          <p:nvPr/>
        </p:nvGrpSpPr>
        <p:grpSpPr bwMode="auto">
          <a:xfrm>
            <a:off x="5280025" y="3797300"/>
            <a:ext cx="431800" cy="328613"/>
            <a:chOff x="5279924" y="2955978"/>
            <a:chExt cx="504954" cy="288000"/>
          </a:xfrm>
        </p:grpSpPr>
        <p:sp>
          <p:nvSpPr>
            <p:cNvPr id="241" name="Freeform 45"/>
            <p:cNvSpPr>
              <a:spLocks noChangeAspect="1"/>
            </p:cNvSpPr>
            <p:nvPr/>
          </p:nvSpPr>
          <p:spPr bwMode="auto">
            <a:xfrm>
              <a:off x="5279924" y="2955978"/>
              <a:ext cx="504954" cy="288000"/>
            </a:xfrm>
            <a:custGeom>
              <a:avLst/>
              <a:gdLst/>
              <a:ahLst/>
              <a:cxnLst>
                <a:cxn ang="0">
                  <a:pos x="120" y="754"/>
                </a:cxn>
                <a:cxn ang="0">
                  <a:pos x="805" y="754"/>
                </a:cxn>
                <a:cxn ang="0">
                  <a:pos x="1176" y="753"/>
                </a:cxn>
                <a:cxn ang="0">
                  <a:pos x="1225" y="737"/>
                </a:cxn>
                <a:cxn ang="0">
                  <a:pos x="1267" y="707"/>
                </a:cxn>
                <a:cxn ang="0">
                  <a:pos x="1297" y="667"/>
                </a:cxn>
                <a:cxn ang="0">
                  <a:pos x="1318" y="616"/>
                </a:cxn>
                <a:cxn ang="0">
                  <a:pos x="1323" y="560"/>
                </a:cxn>
                <a:cxn ang="0">
                  <a:pos x="1318" y="525"/>
                </a:cxn>
                <a:cxn ang="0">
                  <a:pos x="1299" y="474"/>
                </a:cxn>
                <a:cxn ang="0">
                  <a:pos x="1269" y="434"/>
                </a:cxn>
                <a:cxn ang="0">
                  <a:pos x="1230" y="402"/>
                </a:cxn>
                <a:cxn ang="0">
                  <a:pos x="1183" y="385"/>
                </a:cxn>
                <a:cxn ang="0">
                  <a:pos x="1149" y="381"/>
                </a:cxn>
                <a:cxn ang="0">
                  <a:pos x="1144" y="375"/>
                </a:cxn>
                <a:cxn ang="0">
                  <a:pos x="1113" y="435"/>
                </a:cxn>
                <a:cxn ang="0">
                  <a:pos x="1073" y="484"/>
                </a:cxn>
                <a:cxn ang="0">
                  <a:pos x="1103" y="397"/>
                </a:cxn>
                <a:cxn ang="0">
                  <a:pos x="1112" y="306"/>
                </a:cxn>
                <a:cxn ang="0">
                  <a:pos x="1105" y="248"/>
                </a:cxn>
                <a:cxn ang="0">
                  <a:pos x="1076" y="167"/>
                </a:cxn>
                <a:cxn ang="0">
                  <a:pos x="1027" y="98"/>
                </a:cxn>
                <a:cxn ang="0">
                  <a:pos x="984" y="59"/>
                </a:cxn>
                <a:cxn ang="0">
                  <a:pos x="896" y="15"/>
                </a:cxn>
                <a:cxn ang="0">
                  <a:pos x="840" y="4"/>
                </a:cxn>
                <a:cxn ang="0">
                  <a:pos x="769" y="2"/>
                </a:cxn>
                <a:cxn ang="0">
                  <a:pos x="724" y="10"/>
                </a:cxn>
                <a:cxn ang="0">
                  <a:pos x="678" y="25"/>
                </a:cxn>
                <a:cxn ang="0">
                  <a:pos x="607" y="73"/>
                </a:cxn>
                <a:cxn ang="0">
                  <a:pos x="550" y="137"/>
                </a:cxn>
                <a:cxn ang="0">
                  <a:pos x="521" y="187"/>
                </a:cxn>
                <a:cxn ang="0">
                  <a:pos x="503" y="243"/>
                </a:cxn>
                <a:cxn ang="0">
                  <a:pos x="489" y="248"/>
                </a:cxn>
                <a:cxn ang="0">
                  <a:pos x="452" y="213"/>
                </a:cxn>
                <a:cxn ang="0">
                  <a:pos x="424" y="194"/>
                </a:cxn>
                <a:cxn ang="0">
                  <a:pos x="376" y="177"/>
                </a:cxn>
                <a:cxn ang="0">
                  <a:pos x="326" y="171"/>
                </a:cxn>
                <a:cxn ang="0">
                  <a:pos x="292" y="174"/>
                </a:cxn>
                <a:cxn ang="0">
                  <a:pos x="241" y="186"/>
                </a:cxn>
                <a:cxn ang="0">
                  <a:pos x="192" y="211"/>
                </a:cxn>
                <a:cxn ang="0">
                  <a:pos x="159" y="236"/>
                </a:cxn>
                <a:cxn ang="0">
                  <a:pos x="118" y="284"/>
                </a:cxn>
                <a:cxn ang="0">
                  <a:pos x="91" y="336"/>
                </a:cxn>
                <a:cxn ang="0">
                  <a:pos x="81" y="380"/>
                </a:cxn>
                <a:cxn ang="0">
                  <a:pos x="84" y="446"/>
                </a:cxn>
                <a:cxn ang="0">
                  <a:pos x="110" y="510"/>
                </a:cxn>
                <a:cxn ang="0">
                  <a:pos x="86" y="513"/>
                </a:cxn>
                <a:cxn ang="0">
                  <a:pos x="56" y="527"/>
                </a:cxn>
                <a:cxn ang="0">
                  <a:pos x="31" y="548"/>
                </a:cxn>
                <a:cxn ang="0">
                  <a:pos x="12" y="577"/>
                </a:cxn>
                <a:cxn ang="0">
                  <a:pos x="2" y="613"/>
                </a:cxn>
                <a:cxn ang="0">
                  <a:pos x="0" y="638"/>
                </a:cxn>
                <a:cxn ang="0">
                  <a:pos x="7" y="673"/>
                </a:cxn>
                <a:cxn ang="0">
                  <a:pos x="22" y="704"/>
                </a:cxn>
                <a:cxn ang="0">
                  <a:pos x="44" y="729"/>
                </a:cxn>
                <a:cxn ang="0">
                  <a:pos x="73" y="746"/>
                </a:cxn>
                <a:cxn ang="0">
                  <a:pos x="105" y="754"/>
                </a:cxn>
              </a:cxnLst>
              <a:rect l="0" t="0" r="r" b="b"/>
              <a:pathLst>
                <a:path w="1323" h="756">
                  <a:moveTo>
                    <a:pt x="115" y="756"/>
                  </a:moveTo>
                  <a:lnTo>
                    <a:pt x="115" y="756"/>
                  </a:lnTo>
                  <a:lnTo>
                    <a:pt x="120" y="754"/>
                  </a:lnTo>
                  <a:lnTo>
                    <a:pt x="618" y="754"/>
                  </a:lnTo>
                  <a:lnTo>
                    <a:pt x="639" y="754"/>
                  </a:lnTo>
                  <a:lnTo>
                    <a:pt x="805" y="754"/>
                  </a:lnTo>
                  <a:lnTo>
                    <a:pt x="1159" y="754"/>
                  </a:lnTo>
                  <a:lnTo>
                    <a:pt x="1159" y="754"/>
                  </a:lnTo>
                  <a:lnTo>
                    <a:pt x="1176" y="753"/>
                  </a:lnTo>
                  <a:lnTo>
                    <a:pt x="1193" y="749"/>
                  </a:lnTo>
                  <a:lnTo>
                    <a:pt x="1210" y="744"/>
                  </a:lnTo>
                  <a:lnTo>
                    <a:pt x="1225" y="737"/>
                  </a:lnTo>
                  <a:lnTo>
                    <a:pt x="1240" y="729"/>
                  </a:lnTo>
                  <a:lnTo>
                    <a:pt x="1253" y="719"/>
                  </a:lnTo>
                  <a:lnTo>
                    <a:pt x="1267" y="707"/>
                  </a:lnTo>
                  <a:lnTo>
                    <a:pt x="1279" y="695"/>
                  </a:lnTo>
                  <a:lnTo>
                    <a:pt x="1289" y="682"/>
                  </a:lnTo>
                  <a:lnTo>
                    <a:pt x="1297" y="667"/>
                  </a:lnTo>
                  <a:lnTo>
                    <a:pt x="1306" y="651"/>
                  </a:lnTo>
                  <a:lnTo>
                    <a:pt x="1312" y="634"/>
                  </a:lnTo>
                  <a:lnTo>
                    <a:pt x="1318" y="616"/>
                  </a:lnTo>
                  <a:lnTo>
                    <a:pt x="1321" y="599"/>
                  </a:lnTo>
                  <a:lnTo>
                    <a:pt x="1323" y="580"/>
                  </a:lnTo>
                  <a:lnTo>
                    <a:pt x="1323" y="560"/>
                  </a:lnTo>
                  <a:lnTo>
                    <a:pt x="1323" y="560"/>
                  </a:lnTo>
                  <a:lnTo>
                    <a:pt x="1321" y="542"/>
                  </a:lnTo>
                  <a:lnTo>
                    <a:pt x="1318" y="525"/>
                  </a:lnTo>
                  <a:lnTo>
                    <a:pt x="1312" y="506"/>
                  </a:lnTo>
                  <a:lnTo>
                    <a:pt x="1307" y="489"/>
                  </a:lnTo>
                  <a:lnTo>
                    <a:pt x="1299" y="474"/>
                  </a:lnTo>
                  <a:lnTo>
                    <a:pt x="1291" y="459"/>
                  </a:lnTo>
                  <a:lnTo>
                    <a:pt x="1280" y="446"/>
                  </a:lnTo>
                  <a:lnTo>
                    <a:pt x="1269" y="434"/>
                  </a:lnTo>
                  <a:lnTo>
                    <a:pt x="1257" y="422"/>
                  </a:lnTo>
                  <a:lnTo>
                    <a:pt x="1243" y="412"/>
                  </a:lnTo>
                  <a:lnTo>
                    <a:pt x="1230" y="402"/>
                  </a:lnTo>
                  <a:lnTo>
                    <a:pt x="1215" y="395"/>
                  </a:lnTo>
                  <a:lnTo>
                    <a:pt x="1199" y="390"/>
                  </a:lnTo>
                  <a:lnTo>
                    <a:pt x="1183" y="385"/>
                  </a:lnTo>
                  <a:lnTo>
                    <a:pt x="1166" y="381"/>
                  </a:lnTo>
                  <a:lnTo>
                    <a:pt x="1149" y="381"/>
                  </a:lnTo>
                  <a:lnTo>
                    <a:pt x="1149" y="381"/>
                  </a:lnTo>
                  <a:lnTo>
                    <a:pt x="1142" y="381"/>
                  </a:lnTo>
                  <a:lnTo>
                    <a:pt x="1142" y="381"/>
                  </a:lnTo>
                  <a:lnTo>
                    <a:pt x="1144" y="375"/>
                  </a:lnTo>
                  <a:lnTo>
                    <a:pt x="1144" y="375"/>
                  </a:lnTo>
                  <a:lnTo>
                    <a:pt x="1130" y="407"/>
                  </a:lnTo>
                  <a:lnTo>
                    <a:pt x="1113" y="435"/>
                  </a:lnTo>
                  <a:lnTo>
                    <a:pt x="1095" y="461"/>
                  </a:lnTo>
                  <a:lnTo>
                    <a:pt x="1073" y="484"/>
                  </a:lnTo>
                  <a:lnTo>
                    <a:pt x="1073" y="484"/>
                  </a:lnTo>
                  <a:lnTo>
                    <a:pt x="1085" y="456"/>
                  </a:lnTo>
                  <a:lnTo>
                    <a:pt x="1097" y="425"/>
                  </a:lnTo>
                  <a:lnTo>
                    <a:pt x="1103" y="397"/>
                  </a:lnTo>
                  <a:lnTo>
                    <a:pt x="1108" y="366"/>
                  </a:lnTo>
                  <a:lnTo>
                    <a:pt x="1112" y="336"/>
                  </a:lnTo>
                  <a:lnTo>
                    <a:pt x="1112" y="306"/>
                  </a:lnTo>
                  <a:lnTo>
                    <a:pt x="1110" y="277"/>
                  </a:lnTo>
                  <a:lnTo>
                    <a:pt x="1105" y="248"/>
                  </a:lnTo>
                  <a:lnTo>
                    <a:pt x="1105" y="248"/>
                  </a:lnTo>
                  <a:lnTo>
                    <a:pt x="1097" y="219"/>
                  </a:lnTo>
                  <a:lnTo>
                    <a:pt x="1088" y="192"/>
                  </a:lnTo>
                  <a:lnTo>
                    <a:pt x="1076" y="167"/>
                  </a:lnTo>
                  <a:lnTo>
                    <a:pt x="1061" y="142"/>
                  </a:lnTo>
                  <a:lnTo>
                    <a:pt x="1046" y="118"/>
                  </a:lnTo>
                  <a:lnTo>
                    <a:pt x="1027" y="98"/>
                  </a:lnTo>
                  <a:lnTo>
                    <a:pt x="1007" y="78"/>
                  </a:lnTo>
                  <a:lnTo>
                    <a:pt x="984" y="59"/>
                  </a:lnTo>
                  <a:lnTo>
                    <a:pt x="984" y="59"/>
                  </a:lnTo>
                  <a:lnTo>
                    <a:pt x="957" y="42"/>
                  </a:lnTo>
                  <a:lnTo>
                    <a:pt x="926" y="27"/>
                  </a:lnTo>
                  <a:lnTo>
                    <a:pt x="896" y="15"/>
                  </a:lnTo>
                  <a:lnTo>
                    <a:pt x="862" y="7"/>
                  </a:lnTo>
                  <a:lnTo>
                    <a:pt x="862" y="7"/>
                  </a:lnTo>
                  <a:lnTo>
                    <a:pt x="840" y="4"/>
                  </a:lnTo>
                  <a:lnTo>
                    <a:pt x="817" y="2"/>
                  </a:lnTo>
                  <a:lnTo>
                    <a:pt x="793" y="0"/>
                  </a:lnTo>
                  <a:lnTo>
                    <a:pt x="769" y="2"/>
                  </a:lnTo>
                  <a:lnTo>
                    <a:pt x="769" y="2"/>
                  </a:lnTo>
                  <a:lnTo>
                    <a:pt x="746" y="5"/>
                  </a:lnTo>
                  <a:lnTo>
                    <a:pt x="724" y="10"/>
                  </a:lnTo>
                  <a:lnTo>
                    <a:pt x="700" y="17"/>
                  </a:lnTo>
                  <a:lnTo>
                    <a:pt x="678" y="25"/>
                  </a:lnTo>
                  <a:lnTo>
                    <a:pt x="678" y="25"/>
                  </a:lnTo>
                  <a:lnTo>
                    <a:pt x="653" y="39"/>
                  </a:lnTo>
                  <a:lnTo>
                    <a:pt x="629" y="56"/>
                  </a:lnTo>
                  <a:lnTo>
                    <a:pt x="607" y="73"/>
                  </a:lnTo>
                  <a:lnTo>
                    <a:pt x="585" y="93"/>
                  </a:lnTo>
                  <a:lnTo>
                    <a:pt x="567" y="113"/>
                  </a:lnTo>
                  <a:lnTo>
                    <a:pt x="550" y="137"/>
                  </a:lnTo>
                  <a:lnTo>
                    <a:pt x="535" y="162"/>
                  </a:lnTo>
                  <a:lnTo>
                    <a:pt x="521" y="187"/>
                  </a:lnTo>
                  <a:lnTo>
                    <a:pt x="521" y="187"/>
                  </a:lnTo>
                  <a:lnTo>
                    <a:pt x="515" y="206"/>
                  </a:lnTo>
                  <a:lnTo>
                    <a:pt x="508" y="225"/>
                  </a:lnTo>
                  <a:lnTo>
                    <a:pt x="503" y="243"/>
                  </a:lnTo>
                  <a:lnTo>
                    <a:pt x="499" y="262"/>
                  </a:lnTo>
                  <a:lnTo>
                    <a:pt x="499" y="262"/>
                  </a:lnTo>
                  <a:lnTo>
                    <a:pt x="489" y="248"/>
                  </a:lnTo>
                  <a:lnTo>
                    <a:pt x="478" y="235"/>
                  </a:lnTo>
                  <a:lnTo>
                    <a:pt x="466" y="223"/>
                  </a:lnTo>
                  <a:lnTo>
                    <a:pt x="452" y="213"/>
                  </a:lnTo>
                  <a:lnTo>
                    <a:pt x="452" y="213"/>
                  </a:lnTo>
                  <a:lnTo>
                    <a:pt x="439" y="203"/>
                  </a:lnTo>
                  <a:lnTo>
                    <a:pt x="424" y="194"/>
                  </a:lnTo>
                  <a:lnTo>
                    <a:pt x="408" y="187"/>
                  </a:lnTo>
                  <a:lnTo>
                    <a:pt x="393" y="182"/>
                  </a:lnTo>
                  <a:lnTo>
                    <a:pt x="376" y="177"/>
                  </a:lnTo>
                  <a:lnTo>
                    <a:pt x="359" y="174"/>
                  </a:lnTo>
                  <a:lnTo>
                    <a:pt x="343" y="172"/>
                  </a:lnTo>
                  <a:lnTo>
                    <a:pt x="326" y="171"/>
                  </a:lnTo>
                  <a:lnTo>
                    <a:pt x="326" y="171"/>
                  </a:lnTo>
                  <a:lnTo>
                    <a:pt x="309" y="172"/>
                  </a:lnTo>
                  <a:lnTo>
                    <a:pt x="292" y="174"/>
                  </a:lnTo>
                  <a:lnTo>
                    <a:pt x="275" y="177"/>
                  </a:lnTo>
                  <a:lnTo>
                    <a:pt x="258" y="181"/>
                  </a:lnTo>
                  <a:lnTo>
                    <a:pt x="241" y="186"/>
                  </a:lnTo>
                  <a:lnTo>
                    <a:pt x="224" y="192"/>
                  </a:lnTo>
                  <a:lnTo>
                    <a:pt x="209" y="201"/>
                  </a:lnTo>
                  <a:lnTo>
                    <a:pt x="192" y="211"/>
                  </a:lnTo>
                  <a:lnTo>
                    <a:pt x="192" y="211"/>
                  </a:lnTo>
                  <a:lnTo>
                    <a:pt x="176" y="223"/>
                  </a:lnTo>
                  <a:lnTo>
                    <a:pt x="159" y="236"/>
                  </a:lnTo>
                  <a:lnTo>
                    <a:pt x="144" y="252"/>
                  </a:lnTo>
                  <a:lnTo>
                    <a:pt x="130" y="267"/>
                  </a:lnTo>
                  <a:lnTo>
                    <a:pt x="118" y="284"/>
                  </a:lnTo>
                  <a:lnTo>
                    <a:pt x="108" y="300"/>
                  </a:lnTo>
                  <a:lnTo>
                    <a:pt x="100" y="317"/>
                  </a:lnTo>
                  <a:lnTo>
                    <a:pt x="91" y="336"/>
                  </a:lnTo>
                  <a:lnTo>
                    <a:pt x="91" y="336"/>
                  </a:lnTo>
                  <a:lnTo>
                    <a:pt x="86" y="358"/>
                  </a:lnTo>
                  <a:lnTo>
                    <a:pt x="81" y="380"/>
                  </a:lnTo>
                  <a:lnTo>
                    <a:pt x="79" y="402"/>
                  </a:lnTo>
                  <a:lnTo>
                    <a:pt x="81" y="424"/>
                  </a:lnTo>
                  <a:lnTo>
                    <a:pt x="84" y="446"/>
                  </a:lnTo>
                  <a:lnTo>
                    <a:pt x="90" y="467"/>
                  </a:lnTo>
                  <a:lnTo>
                    <a:pt x="98" y="489"/>
                  </a:lnTo>
                  <a:lnTo>
                    <a:pt x="110" y="510"/>
                  </a:lnTo>
                  <a:lnTo>
                    <a:pt x="110" y="510"/>
                  </a:lnTo>
                  <a:lnTo>
                    <a:pt x="98" y="510"/>
                  </a:lnTo>
                  <a:lnTo>
                    <a:pt x="86" y="513"/>
                  </a:lnTo>
                  <a:lnTo>
                    <a:pt x="76" y="516"/>
                  </a:lnTo>
                  <a:lnTo>
                    <a:pt x="66" y="520"/>
                  </a:lnTo>
                  <a:lnTo>
                    <a:pt x="56" y="527"/>
                  </a:lnTo>
                  <a:lnTo>
                    <a:pt x="46" y="533"/>
                  </a:lnTo>
                  <a:lnTo>
                    <a:pt x="37" y="540"/>
                  </a:lnTo>
                  <a:lnTo>
                    <a:pt x="31" y="548"/>
                  </a:lnTo>
                  <a:lnTo>
                    <a:pt x="24" y="557"/>
                  </a:lnTo>
                  <a:lnTo>
                    <a:pt x="17" y="567"/>
                  </a:lnTo>
                  <a:lnTo>
                    <a:pt x="12" y="577"/>
                  </a:lnTo>
                  <a:lnTo>
                    <a:pt x="7" y="589"/>
                  </a:lnTo>
                  <a:lnTo>
                    <a:pt x="4" y="601"/>
                  </a:lnTo>
                  <a:lnTo>
                    <a:pt x="2" y="613"/>
                  </a:lnTo>
                  <a:lnTo>
                    <a:pt x="0" y="624"/>
                  </a:lnTo>
                  <a:lnTo>
                    <a:pt x="0" y="638"/>
                  </a:lnTo>
                  <a:lnTo>
                    <a:pt x="0" y="638"/>
                  </a:lnTo>
                  <a:lnTo>
                    <a:pt x="2" y="650"/>
                  </a:lnTo>
                  <a:lnTo>
                    <a:pt x="4" y="661"/>
                  </a:lnTo>
                  <a:lnTo>
                    <a:pt x="7" y="673"/>
                  </a:lnTo>
                  <a:lnTo>
                    <a:pt x="12" y="683"/>
                  </a:lnTo>
                  <a:lnTo>
                    <a:pt x="17" y="694"/>
                  </a:lnTo>
                  <a:lnTo>
                    <a:pt x="22" y="704"/>
                  </a:lnTo>
                  <a:lnTo>
                    <a:pt x="29" y="712"/>
                  </a:lnTo>
                  <a:lnTo>
                    <a:pt x="36" y="721"/>
                  </a:lnTo>
                  <a:lnTo>
                    <a:pt x="44" y="729"/>
                  </a:lnTo>
                  <a:lnTo>
                    <a:pt x="52" y="736"/>
                  </a:lnTo>
                  <a:lnTo>
                    <a:pt x="63" y="741"/>
                  </a:lnTo>
                  <a:lnTo>
                    <a:pt x="73" y="746"/>
                  </a:lnTo>
                  <a:lnTo>
                    <a:pt x="83" y="749"/>
                  </a:lnTo>
                  <a:lnTo>
                    <a:pt x="93" y="753"/>
                  </a:lnTo>
                  <a:lnTo>
                    <a:pt x="105" y="754"/>
                  </a:lnTo>
                  <a:lnTo>
                    <a:pt x="115" y="756"/>
                  </a:lnTo>
                  <a:lnTo>
                    <a:pt x="115" y="756"/>
                  </a:lnTo>
                  <a:close/>
                </a:path>
              </a:pathLst>
            </a:custGeom>
            <a:solidFill>
              <a:schemeClr val="bg1">
                <a:lumMod val="50000"/>
              </a:schemeClr>
            </a:solidFill>
            <a:ln w="9525">
              <a:noFill/>
              <a:round/>
            </a:ln>
          </p:spPr>
          <p:txBody>
            <a:bodyPr/>
            <a:lstStyle/>
            <a:p>
              <a:pPr eaLnBrk="1" fontAlgn="t" hangingPunct="1">
                <a:defRPr/>
              </a:pPr>
              <a:endParaRPr lang="zh-CN" altLang="en-US">
                <a:latin typeface="+mn-lt"/>
                <a:ea typeface="+mn-ea"/>
              </a:endParaRPr>
            </a:p>
          </p:txBody>
        </p:sp>
        <p:grpSp>
          <p:nvGrpSpPr>
            <p:cNvPr id="6" name="组合 296"/>
            <p:cNvGrpSpPr>
              <a:grpSpLocks noChangeAspect="1"/>
            </p:cNvGrpSpPr>
            <p:nvPr/>
          </p:nvGrpSpPr>
          <p:grpSpPr>
            <a:xfrm>
              <a:off x="5518264" y="3055486"/>
              <a:ext cx="178586" cy="180000"/>
              <a:chOff x="12379325" y="6088063"/>
              <a:chExt cx="601663" cy="606425"/>
            </a:xfrm>
            <a:solidFill>
              <a:schemeClr val="bg1">
                <a:lumMod val="95000"/>
              </a:schemeClr>
            </a:solidFill>
          </p:grpSpPr>
          <p:sp>
            <p:nvSpPr>
              <p:cNvPr id="243"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44"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45" name="Line 723"/>
              <p:cNvSpPr>
                <a:spLocks noChangeShapeType="1"/>
              </p:cNvSpPr>
              <p:nvPr/>
            </p:nvSpPr>
            <p:spPr bwMode="auto">
              <a:xfrm>
                <a:off x="12644438" y="6370638"/>
                <a:ext cx="1588" cy="1588"/>
              </a:xfrm>
              <a:prstGeom prst="line">
                <a:avLst/>
              </a:prstGeom>
              <a:grpFill/>
              <a:ln w="9525">
                <a:noFill/>
                <a:round/>
              </a:ln>
            </p:spPr>
            <p:txBody>
              <a:bodyPr/>
              <a:lstStyle/>
              <a:p>
                <a:pPr eaLnBrk="1" fontAlgn="t" hangingPunct="1">
                  <a:defRPr/>
                </a:pPr>
                <a:endParaRPr lang="zh-CN" altLang="en-US">
                  <a:latin typeface="+mn-lt"/>
                  <a:ea typeface="+mn-ea"/>
                </a:endParaRPr>
              </a:p>
            </p:txBody>
          </p:sp>
          <p:sp>
            <p:nvSpPr>
              <p:cNvPr id="246"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a:lstStyle/>
              <a:p>
                <a:pPr eaLnBrk="1" fontAlgn="t" hangingPunct="1">
                  <a:defRPr/>
                </a:pPr>
                <a:endParaRPr lang="zh-CN" altLang="en-US">
                  <a:latin typeface="+mn-lt"/>
                  <a:ea typeface="+mn-ea"/>
                </a:endParaRPr>
              </a:p>
            </p:txBody>
          </p:sp>
          <p:sp>
            <p:nvSpPr>
              <p:cNvPr id="247"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a:lstStyle/>
              <a:p>
                <a:pPr eaLnBrk="1" fontAlgn="t" hangingPunct="1">
                  <a:defRPr/>
                </a:pPr>
                <a:endParaRPr lang="zh-CN" altLang="en-US">
                  <a:latin typeface="+mn-lt"/>
                  <a:ea typeface="+mn-ea"/>
                </a:endParaRPr>
              </a:p>
            </p:txBody>
          </p:sp>
          <p:sp>
            <p:nvSpPr>
              <p:cNvPr id="249"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0"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1"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2"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a:lstStyle/>
              <a:p>
                <a:pPr eaLnBrk="1" fontAlgn="t" hangingPunct="1">
                  <a:defRPr/>
                </a:pPr>
                <a:endParaRPr lang="zh-CN" altLang="en-US">
                  <a:latin typeface="+mn-lt"/>
                  <a:ea typeface="+mn-ea"/>
                </a:endParaRPr>
              </a:p>
            </p:txBody>
          </p:sp>
        </p:grpSp>
      </p:grpSp>
      <p:grpSp>
        <p:nvGrpSpPr>
          <p:cNvPr id="33806" name="组合 273"/>
          <p:cNvGrpSpPr>
            <a:grpSpLocks noChangeAspect="1"/>
          </p:cNvGrpSpPr>
          <p:nvPr/>
        </p:nvGrpSpPr>
        <p:grpSpPr bwMode="auto">
          <a:xfrm>
            <a:off x="5364163" y="1201738"/>
            <a:ext cx="238125" cy="479425"/>
            <a:chOff x="5364088" y="1059582"/>
            <a:chExt cx="288032" cy="436628"/>
          </a:xfrm>
        </p:grpSpPr>
        <p:grpSp>
          <p:nvGrpSpPr>
            <p:cNvPr id="8" name="组合 39"/>
            <p:cNvGrpSpPr>
              <a:grpSpLocks noChangeAspect="1"/>
            </p:cNvGrpSpPr>
            <p:nvPr/>
          </p:nvGrpSpPr>
          <p:grpSpPr>
            <a:xfrm>
              <a:off x="5364088" y="1059582"/>
              <a:ext cx="288032" cy="436628"/>
              <a:chOff x="4059238" y="2417763"/>
              <a:chExt cx="898525" cy="1362075"/>
            </a:xfrm>
            <a:solidFill>
              <a:schemeClr val="tx1">
                <a:lumMod val="50000"/>
                <a:lumOff val="50000"/>
              </a:schemeClr>
            </a:solidFill>
          </p:grpSpPr>
          <p:sp>
            <p:nvSpPr>
              <p:cNvPr id="271" name="Freeform 31"/>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72" name="Freeform 32"/>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33845" name="Freeform 31"/>
            <p:cNvSpPr/>
            <p:nvPr/>
          </p:nvSpPr>
          <p:spPr bwMode="auto">
            <a:xfrm>
              <a:off x="5483141" y="1322715"/>
              <a:ext cx="53766" cy="89639"/>
            </a:xfrm>
            <a:custGeom>
              <a:avLst/>
              <a:gdLst>
                <a:gd name="T0" fmla="*/ 536343 w 5460"/>
                <a:gd name="T1" fmla="*/ 1278328 h 6163"/>
                <a:gd name="T2" fmla="*/ 374454 w 5460"/>
                <a:gd name="T3" fmla="*/ 818888 h 6163"/>
                <a:gd name="T4" fmla="*/ 365028 w 5460"/>
                <a:gd name="T5" fmla="*/ 786325 h 6163"/>
                <a:gd name="T6" fmla="*/ 365028 w 5460"/>
                <a:gd name="T7" fmla="*/ 753344 h 6163"/>
                <a:gd name="T8" fmla="*/ 370628 w 5460"/>
                <a:gd name="T9" fmla="*/ 714141 h 6163"/>
                <a:gd name="T10" fmla="*/ 378775 w 5460"/>
                <a:gd name="T11" fmla="*/ 688218 h 6163"/>
                <a:gd name="T12" fmla="*/ 482803 w 5460"/>
                <a:gd name="T13" fmla="*/ 458605 h 6163"/>
                <a:gd name="T14" fmla="*/ 491554 w 5460"/>
                <a:gd name="T15" fmla="*/ 426042 h 6163"/>
                <a:gd name="T16" fmla="*/ 496064 w 5460"/>
                <a:gd name="T17" fmla="*/ 393479 h 6163"/>
                <a:gd name="T18" fmla="*/ 487521 w 5460"/>
                <a:gd name="T19" fmla="*/ 360282 h 6163"/>
                <a:gd name="T20" fmla="*/ 478095 w 5460"/>
                <a:gd name="T21" fmla="*/ 334776 h 6163"/>
                <a:gd name="T22" fmla="*/ 270625 w 5460"/>
                <a:gd name="T23" fmla="*/ 0 h 6163"/>
                <a:gd name="T24" fmla="*/ 266105 w 5460"/>
                <a:gd name="T25" fmla="*/ 0 h 6163"/>
                <a:gd name="T26" fmla="*/ 59140 w 5460"/>
                <a:gd name="T27" fmla="*/ 334776 h 6163"/>
                <a:gd name="T28" fmla="*/ 45581 w 5460"/>
                <a:gd name="T29" fmla="*/ 360282 h 6163"/>
                <a:gd name="T30" fmla="*/ 40467 w 5460"/>
                <a:gd name="T31" fmla="*/ 393479 h 6163"/>
                <a:gd name="T32" fmla="*/ 45581 w 5460"/>
                <a:gd name="T33" fmla="*/ 426042 h 6163"/>
                <a:gd name="T34" fmla="*/ 54620 w 5460"/>
                <a:gd name="T35" fmla="*/ 458605 h 6163"/>
                <a:gd name="T36" fmla="*/ 153534 w 5460"/>
                <a:gd name="T37" fmla="*/ 688218 h 6163"/>
                <a:gd name="T38" fmla="*/ 166795 w 5460"/>
                <a:gd name="T39" fmla="*/ 714141 h 6163"/>
                <a:gd name="T40" fmla="*/ 171315 w 5460"/>
                <a:gd name="T41" fmla="*/ 753344 h 6163"/>
                <a:gd name="T42" fmla="*/ 166795 w 5460"/>
                <a:gd name="T43" fmla="*/ 786325 h 6163"/>
                <a:gd name="T44" fmla="*/ 162474 w 5460"/>
                <a:gd name="T45" fmla="*/ 818888 h 6163"/>
                <a:gd name="T46" fmla="*/ 0 w 5460"/>
                <a:gd name="T47" fmla="*/ 1278328 h 6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60" h="6163">
                  <a:moveTo>
                    <a:pt x="5460" y="6163"/>
                  </a:moveTo>
                  <a:lnTo>
                    <a:pt x="3812" y="3948"/>
                  </a:lnTo>
                  <a:cubicBezTo>
                    <a:pt x="3779" y="3896"/>
                    <a:pt x="3749" y="3843"/>
                    <a:pt x="3716" y="3791"/>
                  </a:cubicBezTo>
                  <a:lnTo>
                    <a:pt x="3716" y="3632"/>
                  </a:lnTo>
                  <a:cubicBezTo>
                    <a:pt x="3734" y="3569"/>
                    <a:pt x="3755" y="3507"/>
                    <a:pt x="3773" y="3443"/>
                  </a:cubicBezTo>
                  <a:cubicBezTo>
                    <a:pt x="3801" y="3401"/>
                    <a:pt x="3827" y="3360"/>
                    <a:pt x="3856" y="3318"/>
                  </a:cubicBezTo>
                  <a:lnTo>
                    <a:pt x="4915" y="2211"/>
                  </a:lnTo>
                  <a:cubicBezTo>
                    <a:pt x="4943" y="2158"/>
                    <a:pt x="4976" y="2107"/>
                    <a:pt x="5004" y="2054"/>
                  </a:cubicBezTo>
                  <a:cubicBezTo>
                    <a:pt x="5020" y="2002"/>
                    <a:pt x="5037" y="1949"/>
                    <a:pt x="5050" y="1897"/>
                  </a:cubicBezTo>
                  <a:cubicBezTo>
                    <a:pt x="5022" y="1843"/>
                    <a:pt x="4993" y="1790"/>
                    <a:pt x="4963" y="1737"/>
                  </a:cubicBezTo>
                  <a:cubicBezTo>
                    <a:pt x="4932" y="1696"/>
                    <a:pt x="4900" y="1654"/>
                    <a:pt x="4867" y="1614"/>
                  </a:cubicBezTo>
                  <a:lnTo>
                    <a:pt x="2755" y="0"/>
                  </a:lnTo>
                  <a:lnTo>
                    <a:pt x="2709" y="0"/>
                  </a:lnTo>
                  <a:lnTo>
                    <a:pt x="602" y="1614"/>
                  </a:lnTo>
                  <a:cubicBezTo>
                    <a:pt x="556" y="1654"/>
                    <a:pt x="512" y="1696"/>
                    <a:pt x="464" y="1737"/>
                  </a:cubicBezTo>
                  <a:cubicBezTo>
                    <a:pt x="447" y="1790"/>
                    <a:pt x="429" y="1843"/>
                    <a:pt x="412" y="1897"/>
                  </a:cubicBezTo>
                  <a:cubicBezTo>
                    <a:pt x="429" y="1949"/>
                    <a:pt x="447" y="2002"/>
                    <a:pt x="464" y="2054"/>
                  </a:cubicBezTo>
                  <a:cubicBezTo>
                    <a:pt x="495" y="2106"/>
                    <a:pt x="525" y="2159"/>
                    <a:pt x="556" y="2211"/>
                  </a:cubicBezTo>
                  <a:lnTo>
                    <a:pt x="1563" y="3318"/>
                  </a:lnTo>
                  <a:cubicBezTo>
                    <a:pt x="1606" y="3360"/>
                    <a:pt x="1654" y="3401"/>
                    <a:pt x="1698" y="3443"/>
                  </a:cubicBezTo>
                  <a:cubicBezTo>
                    <a:pt x="1711" y="3507"/>
                    <a:pt x="1728" y="3569"/>
                    <a:pt x="1744" y="3632"/>
                  </a:cubicBezTo>
                  <a:cubicBezTo>
                    <a:pt x="1728" y="3684"/>
                    <a:pt x="1711" y="3738"/>
                    <a:pt x="1698" y="3791"/>
                  </a:cubicBezTo>
                  <a:cubicBezTo>
                    <a:pt x="1683" y="3843"/>
                    <a:pt x="1670" y="3896"/>
                    <a:pt x="1654" y="3948"/>
                  </a:cubicBezTo>
                  <a:lnTo>
                    <a:pt x="0" y="6163"/>
                  </a:lnTo>
                </a:path>
              </a:pathLst>
            </a:custGeom>
            <a:solidFill>
              <a:srgbClr val="0099C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cxnSp>
        <p:nvCxnSpPr>
          <p:cNvPr id="277" name="直接连接符 276"/>
          <p:cNvCxnSpPr/>
          <p:nvPr/>
        </p:nvCxnSpPr>
        <p:spPr bwMode="auto">
          <a:xfrm>
            <a:off x="5267325" y="3092450"/>
            <a:ext cx="3600450"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圆角矩形 88"/>
          <p:cNvSpPr/>
          <p:nvPr/>
        </p:nvSpPr>
        <p:spPr bwMode="auto">
          <a:xfrm>
            <a:off x="328613" y="2254870"/>
            <a:ext cx="2879725" cy="2434270"/>
          </a:xfrm>
          <a:prstGeom prst="roundRect">
            <a:avLst>
              <a:gd name="adj" fmla="val 3804"/>
            </a:avLst>
          </a:prstGeom>
          <a:solidFill>
            <a:schemeClr val="bg1">
              <a:lumMod val="95000"/>
            </a:schemeClr>
          </a:solidFill>
          <a:ln w="19050">
            <a:solidFill>
              <a:sysClr val="window" lastClr="FFFFFF">
                <a:lumMod val="65000"/>
              </a:sysClr>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1534160" eaLnBrk="1" fontAlgn="t" hangingPunct="1">
              <a:defRPr/>
            </a:pPr>
            <a:endParaRPr lang="zh-CN" altLang="en-US" sz="1900" kern="0" dirty="0">
              <a:solidFill>
                <a:prstClr val="white"/>
              </a:solidFill>
              <a:latin typeface="+mn-lt"/>
              <a:ea typeface="+mn-ea"/>
              <a:cs typeface="Arial" panose="020B0604020202020204" pitchFamily="34" charset="0"/>
            </a:endParaRPr>
          </a:p>
        </p:txBody>
      </p:sp>
      <p:sp>
        <p:nvSpPr>
          <p:cNvPr id="147" name="圆角矩形 56"/>
          <p:cNvSpPr/>
          <p:nvPr/>
        </p:nvSpPr>
        <p:spPr bwMode="auto">
          <a:xfrm>
            <a:off x="444500" y="2773028"/>
            <a:ext cx="895350" cy="271462"/>
          </a:xfrm>
          <a:prstGeom prst="round2SameRect">
            <a:avLst/>
          </a:prstGeom>
          <a:gradFill>
            <a:gsLst>
              <a:gs pos="1250">
                <a:srgbClr val="00B0F0"/>
              </a:gs>
              <a:gs pos="100000">
                <a:srgbClr val="0070C0"/>
              </a:gs>
            </a:gsLst>
            <a:lin ang="5400000" scaled="0"/>
          </a:gradFill>
          <a:ln>
            <a:noFill/>
          </a:ln>
          <a:effectLst/>
        </p:spPr>
        <p:txBody>
          <a:bodyPr lIns="0" tIns="0" rIns="0" bIns="0" anchor="ctr"/>
          <a:lstStyle/>
          <a:p>
            <a:pPr algn="ctr" defTabSz="1534795" eaLnBrk="1" fontAlgn="t" hangingPunct="1">
              <a:defRPr/>
            </a:pPr>
            <a:endParaRPr lang="zh-CN" altLang="en-US" sz="1500" kern="0" dirty="0">
              <a:solidFill>
                <a:srgbClr val="FFFFFF"/>
              </a:solidFill>
              <a:latin typeface="+mn-lt"/>
              <a:ea typeface="+mn-ea"/>
              <a:cs typeface="Arial" panose="020B0604020202020204" pitchFamily="34" charset="0"/>
            </a:endParaRPr>
          </a:p>
        </p:txBody>
      </p:sp>
      <p:sp>
        <p:nvSpPr>
          <p:cNvPr id="33810" name="TextBox 14"/>
          <p:cNvSpPr txBox="1">
            <a:spLocks noChangeArrowheads="1"/>
          </p:cNvSpPr>
          <p:nvPr/>
        </p:nvSpPr>
        <p:spPr bwMode="auto">
          <a:xfrm>
            <a:off x="487363" y="2803190"/>
            <a:ext cx="7937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533525">
              <a:defRPr sz="1000">
                <a:solidFill>
                  <a:schemeClr val="tx1"/>
                </a:solidFill>
                <a:latin typeface="FrutigerNext LT Regular"/>
                <a:ea typeface="宋体" panose="02010600030101010101" pitchFamily="2" charset="-122"/>
              </a:defRPr>
            </a:lvl1pPr>
            <a:lvl2pPr marL="742950" indent="-285750" defTabSz="1533525">
              <a:defRPr sz="1000">
                <a:solidFill>
                  <a:schemeClr val="tx1"/>
                </a:solidFill>
                <a:latin typeface="FrutigerNext LT Regular"/>
                <a:ea typeface="宋体" panose="02010600030101010101" pitchFamily="2" charset="-122"/>
              </a:defRPr>
            </a:lvl2pPr>
            <a:lvl3pPr marL="1143000" indent="-228600" defTabSz="1533525">
              <a:defRPr sz="1000">
                <a:solidFill>
                  <a:schemeClr val="tx1"/>
                </a:solidFill>
                <a:latin typeface="FrutigerNext LT Regular"/>
                <a:ea typeface="宋体" panose="02010600030101010101" pitchFamily="2" charset="-122"/>
              </a:defRPr>
            </a:lvl3pPr>
            <a:lvl4pPr marL="1600200" indent="-228600" defTabSz="1533525">
              <a:defRPr sz="1000">
                <a:solidFill>
                  <a:schemeClr val="tx1"/>
                </a:solidFill>
                <a:latin typeface="FrutigerNext LT Regular"/>
                <a:ea typeface="宋体" panose="02010600030101010101" pitchFamily="2" charset="-122"/>
              </a:defRPr>
            </a:lvl4pPr>
            <a:lvl5pPr marL="2057400" indent="-228600" defTabSz="1533525">
              <a:defRPr sz="1000">
                <a:solidFill>
                  <a:schemeClr val="tx1"/>
                </a:solidFill>
                <a:latin typeface="FrutigerNext LT Regular"/>
                <a:ea typeface="宋体" panose="02010600030101010101" pitchFamily="2" charset="-122"/>
              </a:defRPr>
            </a:lvl5pPr>
            <a:lvl6pPr marL="25146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300" smtClean="0">
                <a:solidFill>
                  <a:srgbClr val="FFFFFF"/>
                </a:solidFill>
                <a:latin typeface="+mn-lt"/>
                <a:ea typeface="+mn-ea"/>
                <a:cs typeface="Arial" panose="020B0604020202020204" pitchFamily="34" charset="0"/>
              </a:rPr>
              <a:t>SVM</a:t>
            </a:r>
            <a:endParaRPr lang="zh-CN" altLang="en-US" sz="1300" smtClean="0">
              <a:solidFill>
                <a:srgbClr val="FFFFFF"/>
              </a:solidFill>
              <a:latin typeface="+mn-lt"/>
              <a:ea typeface="+mn-ea"/>
              <a:cs typeface="Arial" panose="020B0604020202020204" pitchFamily="34" charset="0"/>
            </a:endParaRPr>
          </a:p>
        </p:txBody>
      </p:sp>
      <p:sp>
        <p:nvSpPr>
          <p:cNvPr id="144" name="矩形 91"/>
          <p:cNvSpPr>
            <a:spLocks noChangeArrowheads="1"/>
          </p:cNvSpPr>
          <p:nvPr/>
        </p:nvSpPr>
        <p:spPr bwMode="auto">
          <a:xfrm>
            <a:off x="442913" y="3044490"/>
            <a:ext cx="890587" cy="817563"/>
          </a:xfrm>
          <a:prstGeom prst="rect">
            <a:avLst/>
          </a:prstGeom>
          <a:gradFill>
            <a:gsLst>
              <a:gs pos="100000">
                <a:schemeClr val="bg1">
                  <a:lumMod val="85000"/>
                </a:schemeClr>
              </a:gs>
              <a:gs pos="0">
                <a:schemeClr val="bg1">
                  <a:lumMod val="95000"/>
                </a:schemeClr>
              </a:gs>
            </a:gsLst>
            <a:lin ang="5400000" scaled="0"/>
          </a:gradFill>
          <a:ln>
            <a:noFill/>
          </a:ln>
          <a:effectLst/>
        </p:spPr>
        <p:txBody>
          <a:bodyPr lIns="0" tIns="0" rIns="0" bIns="0" anchor="ctr"/>
          <a:lstStyle/>
          <a:p>
            <a:pPr algn="ctr" defTabSz="1534795" eaLnBrk="1" fontAlgn="t" hangingPunct="1">
              <a:defRPr/>
            </a:pPr>
            <a:endParaRPr lang="zh-CN" altLang="en-US" sz="800" dirty="0">
              <a:solidFill>
                <a:srgbClr val="FFFFFF"/>
              </a:solidFill>
              <a:latin typeface="+mn-lt"/>
              <a:ea typeface="+mn-ea"/>
              <a:cs typeface="Arial" panose="020B0604020202020204" pitchFamily="34" charset="0"/>
            </a:endParaRPr>
          </a:p>
        </p:txBody>
      </p:sp>
      <p:sp>
        <p:nvSpPr>
          <p:cNvPr id="145" name="圆角矩形 104"/>
          <p:cNvSpPr>
            <a:spLocks noChangeArrowheads="1"/>
          </p:cNvSpPr>
          <p:nvPr/>
        </p:nvSpPr>
        <p:spPr bwMode="auto">
          <a:xfrm>
            <a:off x="474663" y="3190540"/>
            <a:ext cx="822325" cy="255588"/>
          </a:xfrm>
          <a:prstGeom prst="rect">
            <a:avLst/>
          </a:prstGeom>
          <a:solidFill>
            <a:srgbClr val="92D050"/>
          </a:solidFill>
          <a:ln>
            <a:noFill/>
          </a:ln>
          <a:effectLst/>
        </p:spPr>
        <p:txBody>
          <a:bodyPr lIns="0" tIns="0" rIns="0" bIns="0" anchor="ctr"/>
          <a:lstStyle/>
          <a:p>
            <a:pPr algn="ctr" defTabSz="1534795" eaLnBrk="1" fontAlgn="t" hangingPunct="1">
              <a:defRPr/>
            </a:pPr>
            <a:r>
              <a:rPr lang="en-US" altLang="zh-CN" sz="900" kern="0" dirty="0">
                <a:solidFill>
                  <a:srgbClr val="000000"/>
                </a:solidFill>
                <a:latin typeface="+mn-lt"/>
                <a:ea typeface="+mn-ea"/>
                <a:cs typeface="Arial" panose="020B0604020202020204" pitchFamily="34" charset="0"/>
              </a:rPr>
              <a:t>Anti-virus Engine</a:t>
            </a:r>
            <a:endParaRPr lang="zh-CN" altLang="en-US" sz="900" kern="0" dirty="0">
              <a:solidFill>
                <a:srgbClr val="000000"/>
              </a:solidFill>
              <a:latin typeface="+mn-lt"/>
              <a:ea typeface="+mn-ea"/>
              <a:cs typeface="Arial" panose="020B0604020202020204" pitchFamily="34" charset="0"/>
            </a:endParaRPr>
          </a:p>
        </p:txBody>
      </p:sp>
      <p:sp>
        <p:nvSpPr>
          <p:cNvPr id="146" name="圆角矩形 104"/>
          <p:cNvSpPr>
            <a:spLocks noChangeArrowheads="1"/>
          </p:cNvSpPr>
          <p:nvPr/>
        </p:nvSpPr>
        <p:spPr bwMode="auto">
          <a:xfrm>
            <a:off x="479425" y="3523915"/>
            <a:ext cx="492125" cy="255588"/>
          </a:xfrm>
          <a:prstGeom prst="rect">
            <a:avLst/>
          </a:prstGeom>
          <a:gradFill flip="none" rotWithShape="1">
            <a:gsLst>
              <a:gs pos="100000">
                <a:schemeClr val="bg1">
                  <a:lumMod val="75000"/>
                </a:schemeClr>
              </a:gs>
              <a:gs pos="0">
                <a:schemeClr val="bg1">
                  <a:lumMod val="95000"/>
                </a:schemeClr>
              </a:gs>
            </a:gsLst>
            <a:lin ang="5400000" scaled="1"/>
            <a:tileRect/>
          </a:gradFill>
          <a:ln>
            <a:noFill/>
          </a:ln>
          <a:effectLst/>
        </p:spPr>
        <p:txBody>
          <a:bodyPr lIns="0" tIns="0" rIns="0" bIns="0" anchor="ctr"/>
          <a:lstStyle/>
          <a:p>
            <a:pPr algn="ctr" defTabSz="1534795" eaLnBrk="1" fontAlgn="t" hangingPunct="1">
              <a:defRPr/>
            </a:pPr>
            <a:r>
              <a:rPr lang="en-US" altLang="zh-CN" sz="1200" kern="0" dirty="0">
                <a:solidFill>
                  <a:srgbClr val="000000"/>
                </a:solidFill>
                <a:latin typeface="+mn-lt"/>
                <a:ea typeface="+mn-ea"/>
                <a:cs typeface="Arial" panose="020B0604020202020204" pitchFamily="34" charset="0"/>
              </a:rPr>
              <a:t>Driver</a:t>
            </a:r>
            <a:endParaRPr lang="zh-CN" altLang="en-US" sz="1200" kern="0" dirty="0">
              <a:solidFill>
                <a:srgbClr val="000000"/>
              </a:solidFill>
              <a:latin typeface="+mn-lt"/>
              <a:ea typeface="+mn-ea"/>
              <a:cs typeface="Arial" panose="020B0604020202020204" pitchFamily="34" charset="0"/>
            </a:endParaRPr>
          </a:p>
        </p:txBody>
      </p:sp>
      <p:sp>
        <p:nvSpPr>
          <p:cNvPr id="141" name="圆角矩形 56"/>
          <p:cNvSpPr/>
          <p:nvPr/>
        </p:nvSpPr>
        <p:spPr bwMode="auto">
          <a:xfrm>
            <a:off x="1441450" y="2773028"/>
            <a:ext cx="468313" cy="271462"/>
          </a:xfrm>
          <a:prstGeom prst="round2SameRect">
            <a:avLst/>
          </a:prstGeom>
          <a:gradFill>
            <a:gsLst>
              <a:gs pos="1250">
                <a:srgbClr val="92D050"/>
              </a:gs>
              <a:gs pos="100000">
                <a:srgbClr val="00B050"/>
              </a:gs>
            </a:gsLst>
            <a:lin ang="5400000" scaled="0"/>
          </a:gradFill>
          <a:ln>
            <a:noFill/>
          </a:ln>
          <a:effectLst/>
        </p:spPr>
        <p:txBody>
          <a:bodyPr lIns="0" tIns="0" rIns="0" bIns="0" anchor="ctr"/>
          <a:lstStyle/>
          <a:p>
            <a:pPr algn="ctr" defTabSz="1534795" eaLnBrk="1" fontAlgn="t" hangingPunct="1">
              <a:defRPr/>
            </a:pPr>
            <a:endParaRPr lang="zh-CN" altLang="en-US" sz="1500" kern="0" dirty="0">
              <a:solidFill>
                <a:srgbClr val="FFFFFF"/>
              </a:solidFill>
              <a:latin typeface="+mn-lt"/>
              <a:ea typeface="+mn-ea"/>
              <a:cs typeface="Arial" panose="020B0604020202020204" pitchFamily="34" charset="0"/>
            </a:endParaRPr>
          </a:p>
        </p:txBody>
      </p:sp>
      <p:sp>
        <p:nvSpPr>
          <p:cNvPr id="33815" name="TextBox 14"/>
          <p:cNvSpPr txBox="1">
            <a:spLocks noChangeArrowheads="1"/>
          </p:cNvSpPr>
          <p:nvPr/>
        </p:nvSpPr>
        <p:spPr bwMode="auto">
          <a:xfrm>
            <a:off x="1431925" y="2811128"/>
            <a:ext cx="5000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533525">
              <a:defRPr sz="1000">
                <a:solidFill>
                  <a:schemeClr val="tx1"/>
                </a:solidFill>
                <a:latin typeface="FrutigerNext LT Regular"/>
                <a:ea typeface="宋体" panose="02010600030101010101" pitchFamily="2" charset="-122"/>
              </a:defRPr>
            </a:lvl1pPr>
            <a:lvl2pPr marL="742950" indent="-285750" defTabSz="1533525">
              <a:defRPr sz="1000">
                <a:solidFill>
                  <a:schemeClr val="tx1"/>
                </a:solidFill>
                <a:latin typeface="FrutigerNext LT Regular"/>
                <a:ea typeface="宋体" panose="02010600030101010101" pitchFamily="2" charset="-122"/>
              </a:defRPr>
            </a:lvl2pPr>
            <a:lvl3pPr marL="1143000" indent="-228600" defTabSz="1533525">
              <a:defRPr sz="1000">
                <a:solidFill>
                  <a:schemeClr val="tx1"/>
                </a:solidFill>
                <a:latin typeface="FrutigerNext LT Regular"/>
                <a:ea typeface="宋体" panose="02010600030101010101" pitchFamily="2" charset="-122"/>
              </a:defRPr>
            </a:lvl3pPr>
            <a:lvl4pPr marL="1600200" indent="-228600" defTabSz="1533525">
              <a:defRPr sz="1000">
                <a:solidFill>
                  <a:schemeClr val="tx1"/>
                </a:solidFill>
                <a:latin typeface="FrutigerNext LT Regular"/>
                <a:ea typeface="宋体" panose="02010600030101010101" pitchFamily="2" charset="-122"/>
              </a:defRPr>
            </a:lvl4pPr>
            <a:lvl5pPr marL="2057400" indent="-228600" defTabSz="1533525">
              <a:defRPr sz="1000">
                <a:solidFill>
                  <a:schemeClr val="tx1"/>
                </a:solidFill>
                <a:latin typeface="FrutigerNext LT Regular"/>
                <a:ea typeface="宋体" panose="02010600030101010101" pitchFamily="2" charset="-122"/>
              </a:defRPr>
            </a:lvl5pPr>
            <a:lvl6pPr marL="25146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300" smtClean="0">
                <a:solidFill>
                  <a:srgbClr val="FFFFFF"/>
                </a:solidFill>
                <a:latin typeface="+mn-lt"/>
                <a:ea typeface="+mn-ea"/>
                <a:cs typeface="Arial" panose="020B0604020202020204" pitchFamily="34" charset="0"/>
              </a:rPr>
              <a:t>VM</a:t>
            </a:r>
            <a:endParaRPr lang="zh-CN" altLang="en-US" sz="1300" smtClean="0">
              <a:solidFill>
                <a:srgbClr val="FFFFFF"/>
              </a:solidFill>
              <a:latin typeface="+mn-lt"/>
              <a:ea typeface="+mn-ea"/>
              <a:cs typeface="Arial" panose="020B0604020202020204" pitchFamily="34" charset="0"/>
            </a:endParaRPr>
          </a:p>
        </p:txBody>
      </p:sp>
      <p:sp>
        <p:nvSpPr>
          <p:cNvPr id="139" name="矩形 91"/>
          <p:cNvSpPr>
            <a:spLocks noChangeArrowheads="1"/>
          </p:cNvSpPr>
          <p:nvPr/>
        </p:nvSpPr>
        <p:spPr bwMode="auto">
          <a:xfrm>
            <a:off x="1441450" y="3044490"/>
            <a:ext cx="468313" cy="817563"/>
          </a:xfrm>
          <a:prstGeom prst="rect">
            <a:avLst/>
          </a:prstGeom>
          <a:gradFill>
            <a:gsLst>
              <a:gs pos="100000">
                <a:schemeClr val="bg1">
                  <a:lumMod val="85000"/>
                </a:schemeClr>
              </a:gs>
              <a:gs pos="0">
                <a:schemeClr val="bg1">
                  <a:lumMod val="95000"/>
                </a:schemeClr>
              </a:gs>
            </a:gsLst>
            <a:lin ang="5400000" scaled="0"/>
          </a:gradFill>
          <a:ln>
            <a:noFill/>
          </a:ln>
          <a:effectLst/>
        </p:spPr>
        <p:txBody>
          <a:bodyPr lIns="0" tIns="0" rIns="0" bIns="0" anchor="ctr"/>
          <a:lstStyle/>
          <a:p>
            <a:pPr algn="ctr" defTabSz="1534795" eaLnBrk="1" fontAlgn="t" hangingPunct="1">
              <a:defRPr/>
            </a:pPr>
            <a:endParaRPr lang="zh-CN" altLang="en-US" sz="800" dirty="0">
              <a:solidFill>
                <a:srgbClr val="FFFFFF"/>
              </a:solidFill>
              <a:latin typeface="+mn-lt"/>
              <a:ea typeface="+mn-ea"/>
              <a:cs typeface="Arial" panose="020B0604020202020204" pitchFamily="34" charset="0"/>
            </a:endParaRPr>
          </a:p>
        </p:txBody>
      </p:sp>
      <p:sp>
        <p:nvSpPr>
          <p:cNvPr id="140" name="圆角矩形 104"/>
          <p:cNvSpPr>
            <a:spLocks noChangeArrowheads="1"/>
          </p:cNvSpPr>
          <p:nvPr/>
        </p:nvSpPr>
        <p:spPr bwMode="auto">
          <a:xfrm>
            <a:off x="1468438" y="3533440"/>
            <a:ext cx="463550" cy="233363"/>
          </a:xfrm>
          <a:prstGeom prst="rect">
            <a:avLst/>
          </a:prstGeom>
          <a:gradFill flip="none" rotWithShape="1">
            <a:gsLst>
              <a:gs pos="100000">
                <a:schemeClr val="bg1">
                  <a:lumMod val="75000"/>
                </a:schemeClr>
              </a:gs>
              <a:gs pos="0">
                <a:schemeClr val="bg1">
                  <a:lumMod val="95000"/>
                </a:schemeClr>
              </a:gs>
            </a:gsLst>
            <a:lin ang="5400000" scaled="1"/>
            <a:tileRect/>
          </a:gradFill>
          <a:ln>
            <a:noFill/>
          </a:ln>
          <a:effectLst/>
        </p:spPr>
        <p:txBody>
          <a:bodyPr lIns="0" tIns="0" rIns="0" bIns="0" anchor="ctr"/>
          <a:lstStyle/>
          <a:p>
            <a:pPr algn="ctr" defTabSz="1534795" eaLnBrk="1" fontAlgn="t" hangingPunct="1">
              <a:defRPr/>
            </a:pPr>
            <a:r>
              <a:rPr lang="en-US" altLang="zh-CN" sz="1200" kern="0" dirty="0">
                <a:solidFill>
                  <a:srgbClr val="000000"/>
                </a:solidFill>
                <a:latin typeface="+mn-lt"/>
                <a:ea typeface="+mn-ea"/>
                <a:cs typeface="Arial" panose="020B0604020202020204" pitchFamily="34" charset="0"/>
              </a:rPr>
              <a:t>Driver</a:t>
            </a:r>
            <a:endParaRPr lang="zh-CN" altLang="en-US" sz="1200" kern="0" dirty="0">
              <a:solidFill>
                <a:srgbClr val="000000"/>
              </a:solidFill>
              <a:latin typeface="+mn-lt"/>
              <a:ea typeface="+mn-ea"/>
              <a:cs typeface="Arial" panose="020B0604020202020204" pitchFamily="34" charset="0"/>
            </a:endParaRPr>
          </a:p>
        </p:txBody>
      </p:sp>
      <p:sp>
        <p:nvSpPr>
          <p:cNvPr id="136" name="圆角矩形 56"/>
          <p:cNvSpPr/>
          <p:nvPr/>
        </p:nvSpPr>
        <p:spPr bwMode="auto">
          <a:xfrm>
            <a:off x="2012950" y="2773028"/>
            <a:ext cx="468313" cy="271462"/>
          </a:xfrm>
          <a:prstGeom prst="round2SameRect">
            <a:avLst/>
          </a:prstGeom>
          <a:gradFill>
            <a:gsLst>
              <a:gs pos="1250">
                <a:srgbClr val="92D050"/>
              </a:gs>
              <a:gs pos="100000">
                <a:srgbClr val="00B050"/>
              </a:gs>
            </a:gsLst>
            <a:lin ang="5400000" scaled="0"/>
          </a:gradFill>
          <a:ln>
            <a:noFill/>
          </a:ln>
          <a:effectLst/>
        </p:spPr>
        <p:txBody>
          <a:bodyPr lIns="0" tIns="0" rIns="0" bIns="0" anchor="ctr"/>
          <a:lstStyle/>
          <a:p>
            <a:pPr algn="ctr" defTabSz="1534795" eaLnBrk="1" fontAlgn="t" hangingPunct="1">
              <a:defRPr/>
            </a:pPr>
            <a:endParaRPr lang="zh-CN" altLang="en-US" sz="1500" kern="0" dirty="0">
              <a:solidFill>
                <a:srgbClr val="FFFFFF"/>
              </a:solidFill>
              <a:latin typeface="+mn-lt"/>
              <a:ea typeface="+mn-ea"/>
              <a:cs typeface="Arial" panose="020B0604020202020204" pitchFamily="34" charset="0"/>
            </a:endParaRPr>
          </a:p>
        </p:txBody>
      </p:sp>
      <p:sp>
        <p:nvSpPr>
          <p:cNvPr id="33819" name="TextBox 14"/>
          <p:cNvSpPr txBox="1">
            <a:spLocks noChangeArrowheads="1"/>
          </p:cNvSpPr>
          <p:nvPr/>
        </p:nvSpPr>
        <p:spPr bwMode="auto">
          <a:xfrm>
            <a:off x="1997075" y="2803190"/>
            <a:ext cx="5000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533525">
              <a:defRPr sz="1000">
                <a:solidFill>
                  <a:schemeClr val="tx1"/>
                </a:solidFill>
                <a:latin typeface="FrutigerNext LT Regular"/>
                <a:ea typeface="宋体" panose="02010600030101010101" pitchFamily="2" charset="-122"/>
              </a:defRPr>
            </a:lvl1pPr>
            <a:lvl2pPr marL="742950" indent="-285750" defTabSz="1533525">
              <a:defRPr sz="1000">
                <a:solidFill>
                  <a:schemeClr val="tx1"/>
                </a:solidFill>
                <a:latin typeface="FrutigerNext LT Regular"/>
                <a:ea typeface="宋体" panose="02010600030101010101" pitchFamily="2" charset="-122"/>
              </a:defRPr>
            </a:lvl2pPr>
            <a:lvl3pPr marL="1143000" indent="-228600" defTabSz="1533525">
              <a:defRPr sz="1000">
                <a:solidFill>
                  <a:schemeClr val="tx1"/>
                </a:solidFill>
                <a:latin typeface="FrutigerNext LT Regular"/>
                <a:ea typeface="宋体" panose="02010600030101010101" pitchFamily="2" charset="-122"/>
              </a:defRPr>
            </a:lvl3pPr>
            <a:lvl4pPr marL="1600200" indent="-228600" defTabSz="1533525">
              <a:defRPr sz="1000">
                <a:solidFill>
                  <a:schemeClr val="tx1"/>
                </a:solidFill>
                <a:latin typeface="FrutigerNext LT Regular"/>
                <a:ea typeface="宋体" panose="02010600030101010101" pitchFamily="2" charset="-122"/>
              </a:defRPr>
            </a:lvl4pPr>
            <a:lvl5pPr marL="2057400" indent="-228600" defTabSz="1533525">
              <a:defRPr sz="1000">
                <a:solidFill>
                  <a:schemeClr val="tx1"/>
                </a:solidFill>
                <a:latin typeface="FrutigerNext LT Regular"/>
                <a:ea typeface="宋体" panose="02010600030101010101" pitchFamily="2" charset="-122"/>
              </a:defRPr>
            </a:lvl5pPr>
            <a:lvl6pPr marL="25146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300" smtClean="0">
                <a:solidFill>
                  <a:srgbClr val="FFFFFF"/>
                </a:solidFill>
                <a:latin typeface="+mn-lt"/>
                <a:ea typeface="+mn-ea"/>
                <a:cs typeface="Arial" panose="020B0604020202020204" pitchFamily="34" charset="0"/>
              </a:rPr>
              <a:t>VM</a:t>
            </a:r>
            <a:endParaRPr lang="zh-CN" altLang="en-US" sz="1300" smtClean="0">
              <a:solidFill>
                <a:srgbClr val="FFFFFF"/>
              </a:solidFill>
              <a:latin typeface="+mn-lt"/>
              <a:ea typeface="+mn-ea"/>
              <a:cs typeface="Arial" panose="020B0604020202020204" pitchFamily="34" charset="0"/>
            </a:endParaRPr>
          </a:p>
        </p:txBody>
      </p:sp>
      <p:sp>
        <p:nvSpPr>
          <p:cNvPr id="134" name="矩形 91"/>
          <p:cNvSpPr>
            <a:spLocks noChangeArrowheads="1"/>
          </p:cNvSpPr>
          <p:nvPr/>
        </p:nvSpPr>
        <p:spPr bwMode="auto">
          <a:xfrm>
            <a:off x="2012950" y="3044490"/>
            <a:ext cx="468313" cy="817563"/>
          </a:xfrm>
          <a:prstGeom prst="rect">
            <a:avLst/>
          </a:prstGeom>
          <a:gradFill>
            <a:gsLst>
              <a:gs pos="100000">
                <a:schemeClr val="bg1">
                  <a:lumMod val="85000"/>
                </a:schemeClr>
              </a:gs>
              <a:gs pos="0">
                <a:schemeClr val="bg1">
                  <a:lumMod val="95000"/>
                </a:schemeClr>
              </a:gs>
            </a:gsLst>
            <a:lin ang="5400000" scaled="0"/>
          </a:gradFill>
          <a:ln>
            <a:noFill/>
          </a:ln>
          <a:effectLst/>
        </p:spPr>
        <p:txBody>
          <a:bodyPr lIns="0" tIns="0" rIns="0" bIns="0" anchor="ctr"/>
          <a:lstStyle/>
          <a:p>
            <a:pPr algn="ctr" defTabSz="1534795" eaLnBrk="1" fontAlgn="t" hangingPunct="1">
              <a:defRPr/>
            </a:pPr>
            <a:endParaRPr lang="zh-CN" altLang="en-US" sz="800" dirty="0">
              <a:solidFill>
                <a:srgbClr val="FFFFFF"/>
              </a:solidFill>
              <a:latin typeface="+mn-lt"/>
              <a:ea typeface="+mn-ea"/>
              <a:cs typeface="Arial" panose="020B0604020202020204" pitchFamily="34" charset="0"/>
            </a:endParaRPr>
          </a:p>
        </p:txBody>
      </p:sp>
      <p:sp>
        <p:nvSpPr>
          <p:cNvPr id="131" name="圆角矩形 56"/>
          <p:cNvSpPr/>
          <p:nvPr/>
        </p:nvSpPr>
        <p:spPr bwMode="auto">
          <a:xfrm>
            <a:off x="2608263" y="2773028"/>
            <a:ext cx="468312" cy="271462"/>
          </a:xfrm>
          <a:prstGeom prst="round2SameRect">
            <a:avLst/>
          </a:prstGeom>
          <a:gradFill>
            <a:gsLst>
              <a:gs pos="1250">
                <a:schemeClr val="accent1">
                  <a:lumMod val="40000"/>
                  <a:lumOff val="60000"/>
                </a:schemeClr>
              </a:gs>
              <a:gs pos="100000">
                <a:schemeClr val="accent1">
                  <a:lumMod val="75000"/>
                </a:schemeClr>
              </a:gs>
            </a:gsLst>
            <a:lin ang="5400000" scaled="0"/>
          </a:gradFill>
          <a:ln>
            <a:noFill/>
          </a:ln>
          <a:effectLst/>
        </p:spPr>
        <p:txBody>
          <a:bodyPr lIns="0" tIns="0" rIns="0" bIns="0" anchor="ctr"/>
          <a:lstStyle/>
          <a:p>
            <a:pPr algn="ctr" defTabSz="1534795" eaLnBrk="1" fontAlgn="t" hangingPunct="1">
              <a:defRPr/>
            </a:pPr>
            <a:endParaRPr lang="zh-CN" altLang="en-US" sz="1500" kern="0" dirty="0">
              <a:solidFill>
                <a:srgbClr val="000000">
                  <a:lumMod val="75000"/>
                  <a:lumOff val="25000"/>
                </a:srgbClr>
              </a:solidFill>
              <a:latin typeface="+mn-lt"/>
              <a:ea typeface="+mn-ea"/>
              <a:cs typeface="Arial" panose="020B0604020202020204" pitchFamily="34" charset="0"/>
            </a:endParaRPr>
          </a:p>
        </p:txBody>
      </p:sp>
      <p:sp>
        <p:nvSpPr>
          <p:cNvPr id="33822" name="TextBox 14"/>
          <p:cNvSpPr txBox="1">
            <a:spLocks noChangeArrowheads="1"/>
          </p:cNvSpPr>
          <p:nvPr/>
        </p:nvSpPr>
        <p:spPr bwMode="auto">
          <a:xfrm>
            <a:off x="2593975" y="2803190"/>
            <a:ext cx="498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533525">
              <a:defRPr sz="1000">
                <a:solidFill>
                  <a:schemeClr val="tx1"/>
                </a:solidFill>
                <a:latin typeface="FrutigerNext LT Regular"/>
                <a:ea typeface="宋体" panose="02010600030101010101" pitchFamily="2" charset="-122"/>
              </a:defRPr>
            </a:lvl1pPr>
            <a:lvl2pPr marL="742950" indent="-285750" defTabSz="1533525">
              <a:defRPr sz="1000">
                <a:solidFill>
                  <a:schemeClr val="tx1"/>
                </a:solidFill>
                <a:latin typeface="FrutigerNext LT Regular"/>
                <a:ea typeface="宋体" panose="02010600030101010101" pitchFamily="2" charset="-122"/>
              </a:defRPr>
            </a:lvl2pPr>
            <a:lvl3pPr marL="1143000" indent="-228600" defTabSz="1533525">
              <a:defRPr sz="1000">
                <a:solidFill>
                  <a:schemeClr val="tx1"/>
                </a:solidFill>
                <a:latin typeface="FrutigerNext LT Regular"/>
                <a:ea typeface="宋体" panose="02010600030101010101" pitchFamily="2" charset="-122"/>
              </a:defRPr>
            </a:lvl3pPr>
            <a:lvl4pPr marL="1600200" indent="-228600" defTabSz="1533525">
              <a:defRPr sz="1000">
                <a:solidFill>
                  <a:schemeClr val="tx1"/>
                </a:solidFill>
                <a:latin typeface="FrutigerNext LT Regular"/>
                <a:ea typeface="宋体" panose="02010600030101010101" pitchFamily="2" charset="-122"/>
              </a:defRPr>
            </a:lvl4pPr>
            <a:lvl5pPr marL="2057400" indent="-228600" defTabSz="1533525">
              <a:defRPr sz="1000">
                <a:solidFill>
                  <a:schemeClr val="tx1"/>
                </a:solidFill>
                <a:latin typeface="FrutigerNext LT Regular"/>
                <a:ea typeface="宋体" panose="02010600030101010101" pitchFamily="2" charset="-122"/>
              </a:defRPr>
            </a:lvl5pPr>
            <a:lvl6pPr marL="25146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53352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300" smtClean="0">
                <a:solidFill>
                  <a:srgbClr val="FFFFFF"/>
                </a:solidFill>
                <a:latin typeface="+mn-lt"/>
                <a:ea typeface="+mn-ea"/>
                <a:cs typeface="Arial" panose="020B0604020202020204" pitchFamily="34" charset="0"/>
              </a:rPr>
              <a:t>VM</a:t>
            </a:r>
            <a:endParaRPr lang="zh-CN" altLang="en-US" sz="1300" smtClean="0">
              <a:solidFill>
                <a:srgbClr val="FFFFFF"/>
              </a:solidFill>
              <a:latin typeface="+mn-lt"/>
              <a:ea typeface="+mn-ea"/>
              <a:cs typeface="Arial" panose="020B0604020202020204" pitchFamily="34" charset="0"/>
            </a:endParaRPr>
          </a:p>
        </p:txBody>
      </p:sp>
      <p:sp>
        <p:nvSpPr>
          <p:cNvPr id="129" name="矩形 91"/>
          <p:cNvSpPr>
            <a:spLocks noChangeArrowheads="1"/>
          </p:cNvSpPr>
          <p:nvPr/>
        </p:nvSpPr>
        <p:spPr bwMode="auto">
          <a:xfrm>
            <a:off x="2608263" y="3044490"/>
            <a:ext cx="468312" cy="817563"/>
          </a:xfrm>
          <a:prstGeom prst="rect">
            <a:avLst/>
          </a:prstGeom>
          <a:gradFill>
            <a:gsLst>
              <a:gs pos="100000">
                <a:schemeClr val="bg1">
                  <a:lumMod val="85000"/>
                </a:schemeClr>
              </a:gs>
              <a:gs pos="0">
                <a:schemeClr val="bg1">
                  <a:lumMod val="95000"/>
                </a:schemeClr>
              </a:gs>
            </a:gsLst>
            <a:lin ang="5400000" scaled="0"/>
          </a:gradFill>
          <a:ln>
            <a:noFill/>
          </a:ln>
          <a:effectLst/>
        </p:spPr>
        <p:txBody>
          <a:bodyPr lIns="0" tIns="0" rIns="0" bIns="0" anchor="ctr"/>
          <a:lstStyle/>
          <a:p>
            <a:pPr algn="ctr" defTabSz="1534795" eaLnBrk="1" fontAlgn="t" hangingPunct="1">
              <a:defRPr/>
            </a:pPr>
            <a:endParaRPr lang="zh-CN" altLang="en-US" sz="800" dirty="0">
              <a:solidFill>
                <a:srgbClr val="FFFFFF"/>
              </a:solidFill>
              <a:latin typeface="+mn-lt"/>
              <a:ea typeface="+mn-ea"/>
              <a:cs typeface="Arial" panose="020B0604020202020204" pitchFamily="34" charset="0"/>
            </a:endParaRPr>
          </a:p>
        </p:txBody>
      </p:sp>
      <p:sp>
        <p:nvSpPr>
          <p:cNvPr id="33824" name="圆角矩形 101"/>
          <p:cNvSpPr>
            <a:spLocks noChangeArrowheads="1"/>
          </p:cNvSpPr>
          <p:nvPr/>
        </p:nvSpPr>
        <p:spPr bwMode="auto">
          <a:xfrm>
            <a:off x="444500" y="4065253"/>
            <a:ext cx="2663825" cy="298450"/>
          </a:xfrm>
          <a:prstGeom prst="roundRect">
            <a:avLst>
              <a:gd name="adj" fmla="val 16667"/>
            </a:avLst>
          </a:prstGeom>
          <a:solidFill>
            <a:srgbClr val="00B0F0">
              <a:alpha val="94116"/>
            </a:srgbClr>
          </a:solidFill>
          <a:ln w="9525" algn="ctr">
            <a:solidFill>
              <a:srgbClr val="00B0F0"/>
            </a:solidFill>
            <a:round/>
          </a:ln>
        </p:spPr>
        <p:txBody>
          <a:bodyPr lIns="0" tIns="0" rIns="0" bIns="0" anchor="ctr"/>
          <a:lstStyle>
            <a:lvl1pPr defTabSz="968375">
              <a:defRPr sz="1000">
                <a:solidFill>
                  <a:schemeClr val="tx1"/>
                </a:solidFill>
                <a:latin typeface="FrutigerNext LT Regular"/>
                <a:ea typeface="宋体" panose="02010600030101010101" pitchFamily="2" charset="-122"/>
              </a:defRPr>
            </a:lvl1pPr>
            <a:lvl2pPr marL="742950" indent="-285750" defTabSz="968375">
              <a:defRPr sz="1000">
                <a:solidFill>
                  <a:schemeClr val="tx1"/>
                </a:solidFill>
                <a:latin typeface="FrutigerNext LT Regular"/>
                <a:ea typeface="宋体" panose="02010600030101010101" pitchFamily="2" charset="-122"/>
              </a:defRPr>
            </a:lvl2pPr>
            <a:lvl3pPr marL="1143000" indent="-228600" defTabSz="968375">
              <a:defRPr sz="1000">
                <a:solidFill>
                  <a:schemeClr val="tx1"/>
                </a:solidFill>
                <a:latin typeface="FrutigerNext LT Regular"/>
                <a:ea typeface="宋体" panose="02010600030101010101" pitchFamily="2" charset="-122"/>
              </a:defRPr>
            </a:lvl3pPr>
            <a:lvl4pPr marL="1600200" indent="-228600" defTabSz="968375">
              <a:defRPr sz="1000">
                <a:solidFill>
                  <a:schemeClr val="tx1"/>
                </a:solidFill>
                <a:latin typeface="FrutigerNext LT Regular"/>
                <a:ea typeface="宋体" panose="02010600030101010101" pitchFamily="2" charset="-122"/>
              </a:defRPr>
            </a:lvl4pPr>
            <a:lvl5pPr marL="2057400" indent="-228600" defTabSz="968375">
              <a:defRPr sz="1000">
                <a:solidFill>
                  <a:schemeClr val="tx1"/>
                </a:solidFill>
                <a:latin typeface="FrutigerNext LT Regular"/>
                <a:ea typeface="宋体" panose="02010600030101010101" pitchFamily="2" charset="-122"/>
              </a:defRPr>
            </a:lvl5pPr>
            <a:lvl6pPr marL="2514600" indent="-228600" defTabSz="96837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96837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96837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96837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300" smtClean="0">
                <a:solidFill>
                  <a:srgbClr val="FFFFFF"/>
                </a:solidFill>
                <a:latin typeface="+mn-lt"/>
                <a:ea typeface="+mn-ea"/>
                <a:cs typeface="Arial" panose="020B0604020202020204" pitchFamily="34" charset="0"/>
              </a:rPr>
              <a:t>Hypervisor</a:t>
            </a:r>
            <a:endParaRPr lang="zh-CN" altLang="en-US" sz="1300" smtClean="0">
              <a:solidFill>
                <a:srgbClr val="FFFFFF"/>
              </a:solidFill>
              <a:latin typeface="+mn-lt"/>
              <a:ea typeface="+mn-ea"/>
              <a:cs typeface="Arial" panose="020B0604020202020204" pitchFamily="34" charset="0"/>
            </a:endParaRPr>
          </a:p>
        </p:txBody>
      </p:sp>
      <p:sp>
        <p:nvSpPr>
          <p:cNvPr id="105" name="圆角矩形 104"/>
          <p:cNvSpPr/>
          <p:nvPr/>
        </p:nvSpPr>
        <p:spPr bwMode="auto">
          <a:xfrm>
            <a:off x="430213" y="2344403"/>
            <a:ext cx="2627312" cy="266700"/>
          </a:xfrm>
          <a:prstGeom prst="roundRect">
            <a:avLst/>
          </a:prstGeom>
          <a:solidFill>
            <a:schemeClr val="bg1">
              <a:lumMod val="85000"/>
              <a:alpha val="94000"/>
            </a:schemeClr>
          </a:solidFill>
          <a:ln w="9525" cap="flat" cmpd="sng" algn="ctr">
            <a:noFill/>
            <a:prstDash val="solid"/>
            <a:round/>
            <a:headEnd type="none" w="med" len="med"/>
            <a:tailEnd type="none" w="med" len="med"/>
          </a:ln>
          <a:effectLst/>
        </p:spPr>
        <p:txBody>
          <a:bodyPr lIns="0" tIns="0" rIns="0" bIns="0" anchor="ctr"/>
          <a:lstStyle/>
          <a:p>
            <a:pPr algn="ctr" defTabSz="969645" eaLnBrk="1" fontAlgn="t" hangingPunct="1">
              <a:defRPr/>
            </a:pPr>
            <a:r>
              <a:rPr lang="en-US" altLang="zh-CN" sz="1300" dirty="0">
                <a:solidFill>
                  <a:srgbClr val="000000">
                    <a:lumMod val="75000"/>
                    <a:lumOff val="25000"/>
                  </a:srgbClr>
                </a:solidFill>
                <a:latin typeface="+mn-lt"/>
                <a:ea typeface="+mn-ea"/>
                <a:cs typeface="Arial" panose="020B0604020202020204" pitchFamily="34" charset="0"/>
              </a:rPr>
              <a:t>Distributed Virtual Switch</a:t>
            </a:r>
            <a:endParaRPr lang="en-US" altLang="zh-CN" sz="1300" dirty="0">
              <a:solidFill>
                <a:srgbClr val="000000">
                  <a:lumMod val="75000"/>
                  <a:lumOff val="25000"/>
                </a:srgbClr>
              </a:solidFill>
              <a:latin typeface="+mn-lt"/>
              <a:ea typeface="+mn-ea"/>
              <a:cs typeface="Arial" panose="020B0604020202020204" pitchFamily="34" charset="0"/>
            </a:endParaRPr>
          </a:p>
        </p:txBody>
      </p:sp>
      <p:sp>
        <p:nvSpPr>
          <p:cNvPr id="111" name="圆角矩形 104"/>
          <p:cNvSpPr>
            <a:spLocks noChangeArrowheads="1"/>
          </p:cNvSpPr>
          <p:nvPr/>
        </p:nvSpPr>
        <p:spPr bwMode="auto">
          <a:xfrm>
            <a:off x="1031875" y="4362115"/>
            <a:ext cx="1509713" cy="325438"/>
          </a:xfrm>
          <a:prstGeom prst="rect">
            <a:avLst/>
          </a:prstGeom>
          <a:noFill/>
          <a:ln>
            <a:noFill/>
          </a:ln>
          <a:effectLst/>
        </p:spPr>
        <p:txBody>
          <a:bodyPr lIns="0" tIns="0" rIns="0" bIns="0" anchor="ctr"/>
          <a:lstStyle/>
          <a:p>
            <a:pPr algn="ctr" defTabSz="1217930" eaLnBrk="1" fontAlgn="t" hangingPunct="1">
              <a:defRPr/>
            </a:pPr>
            <a:r>
              <a:rPr lang="en-US" altLang="zh-CN" sz="1300" kern="0" dirty="0">
                <a:solidFill>
                  <a:srgbClr val="000000">
                    <a:lumMod val="75000"/>
                    <a:lumOff val="25000"/>
                  </a:srgbClr>
                </a:solidFill>
                <a:latin typeface="+mn-lt"/>
                <a:ea typeface="+mn-ea"/>
                <a:cs typeface="Arial" panose="020B0604020202020204" pitchFamily="34" charset="0"/>
              </a:rPr>
              <a:t>Physical Server</a:t>
            </a:r>
            <a:endParaRPr lang="zh-CN" altLang="en-US" sz="1300" kern="0" dirty="0">
              <a:solidFill>
                <a:srgbClr val="000000">
                  <a:lumMod val="75000"/>
                  <a:lumOff val="25000"/>
                </a:srgbClr>
              </a:solidFill>
              <a:latin typeface="+mn-lt"/>
              <a:ea typeface="+mn-ea"/>
              <a:cs typeface="Arial" panose="020B0604020202020204" pitchFamily="34" charset="0"/>
            </a:endParaRPr>
          </a:p>
        </p:txBody>
      </p:sp>
      <p:sp>
        <p:nvSpPr>
          <p:cNvPr id="112" name="上箭头 111"/>
          <p:cNvSpPr/>
          <p:nvPr/>
        </p:nvSpPr>
        <p:spPr bwMode="auto">
          <a:xfrm flipV="1">
            <a:off x="971550" y="3511215"/>
            <a:ext cx="158750" cy="506413"/>
          </a:xfrm>
          <a:prstGeom prst="upArrow">
            <a:avLst/>
          </a:prstGeom>
          <a:solidFill>
            <a:srgbClr val="92D050">
              <a:alpha val="65000"/>
            </a:srgb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1534795" eaLnBrk="1" fontAlgn="t" hangingPunct="1">
              <a:defRPr/>
            </a:pPr>
            <a:endParaRPr lang="zh-CN" altLang="en-US" sz="1900" kern="0" dirty="0">
              <a:solidFill>
                <a:srgbClr val="000000"/>
              </a:solidFill>
              <a:latin typeface="+mn-lt"/>
              <a:ea typeface="+mn-ea"/>
              <a:cs typeface="Arial" panose="020B0604020202020204" pitchFamily="34" charset="0"/>
            </a:endParaRPr>
          </a:p>
        </p:txBody>
      </p:sp>
      <p:sp>
        <p:nvSpPr>
          <p:cNvPr id="113" name="上箭头 112"/>
          <p:cNvSpPr/>
          <p:nvPr/>
        </p:nvSpPr>
        <p:spPr bwMode="auto">
          <a:xfrm>
            <a:off x="1612900" y="3862053"/>
            <a:ext cx="158750" cy="171450"/>
          </a:xfrm>
          <a:prstGeom prst="upArrow">
            <a:avLst/>
          </a:prstGeom>
          <a:solidFill>
            <a:srgbClr val="92D050">
              <a:alpha val="65000"/>
            </a:srgb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1534795" eaLnBrk="1" fontAlgn="t" hangingPunct="1">
              <a:defRPr/>
            </a:pPr>
            <a:endParaRPr lang="zh-CN" altLang="en-US" sz="1900" kern="0" dirty="0">
              <a:solidFill>
                <a:srgbClr val="000000"/>
              </a:solidFill>
              <a:latin typeface="+mn-lt"/>
              <a:ea typeface="+mn-ea"/>
              <a:cs typeface="Arial" panose="020B0604020202020204" pitchFamily="34" charset="0"/>
            </a:endParaRPr>
          </a:p>
        </p:txBody>
      </p:sp>
      <p:sp>
        <p:nvSpPr>
          <p:cNvPr id="114" name="上箭头 113"/>
          <p:cNvSpPr/>
          <p:nvPr/>
        </p:nvSpPr>
        <p:spPr bwMode="auto">
          <a:xfrm>
            <a:off x="2162175" y="3862053"/>
            <a:ext cx="158750" cy="171450"/>
          </a:xfrm>
          <a:prstGeom prst="upArrow">
            <a:avLst/>
          </a:prstGeom>
          <a:solidFill>
            <a:srgbClr val="92D050">
              <a:alpha val="65000"/>
            </a:srgb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1534795" eaLnBrk="1" fontAlgn="t" hangingPunct="1">
              <a:defRPr/>
            </a:pPr>
            <a:endParaRPr lang="zh-CN" altLang="en-US" sz="1900" kern="0" dirty="0">
              <a:solidFill>
                <a:srgbClr val="000000"/>
              </a:solidFill>
              <a:latin typeface="+mn-lt"/>
              <a:ea typeface="+mn-ea"/>
              <a:cs typeface="Arial" panose="020B0604020202020204" pitchFamily="34" charset="0"/>
            </a:endParaRPr>
          </a:p>
        </p:txBody>
      </p:sp>
      <p:sp>
        <p:nvSpPr>
          <p:cNvPr id="115" name="上箭头 114"/>
          <p:cNvSpPr/>
          <p:nvPr/>
        </p:nvSpPr>
        <p:spPr bwMode="auto">
          <a:xfrm>
            <a:off x="2741613" y="3868403"/>
            <a:ext cx="157162" cy="171450"/>
          </a:xfrm>
          <a:prstGeom prst="upArrow">
            <a:avLst/>
          </a:prstGeom>
          <a:solidFill>
            <a:srgbClr val="92D050">
              <a:alpha val="65000"/>
            </a:srgb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1534795" eaLnBrk="1" fontAlgn="t" hangingPunct="1">
              <a:defRPr/>
            </a:pPr>
            <a:endParaRPr lang="zh-CN" altLang="en-US" sz="1900" kern="0" dirty="0">
              <a:solidFill>
                <a:srgbClr val="000000"/>
              </a:solidFill>
              <a:latin typeface="+mn-lt"/>
              <a:ea typeface="+mn-ea"/>
              <a:cs typeface="Arial" panose="020B0604020202020204" pitchFamily="34" charset="0"/>
            </a:endParaRPr>
          </a:p>
        </p:txBody>
      </p:sp>
      <p:sp>
        <p:nvSpPr>
          <p:cNvPr id="149" name="圆角矩形 104"/>
          <p:cNvSpPr>
            <a:spLocks noChangeArrowheads="1"/>
          </p:cNvSpPr>
          <p:nvPr/>
        </p:nvSpPr>
        <p:spPr bwMode="auto">
          <a:xfrm>
            <a:off x="2039938" y="3533440"/>
            <a:ext cx="460375" cy="263525"/>
          </a:xfrm>
          <a:prstGeom prst="rect">
            <a:avLst/>
          </a:prstGeom>
          <a:gradFill flip="none" rotWithShape="1">
            <a:gsLst>
              <a:gs pos="100000">
                <a:schemeClr val="bg1">
                  <a:lumMod val="75000"/>
                </a:schemeClr>
              </a:gs>
              <a:gs pos="0">
                <a:schemeClr val="bg1">
                  <a:lumMod val="95000"/>
                </a:schemeClr>
              </a:gs>
            </a:gsLst>
            <a:lin ang="5400000" scaled="1"/>
            <a:tileRect/>
          </a:gradFill>
          <a:ln>
            <a:noFill/>
          </a:ln>
          <a:effectLst/>
        </p:spPr>
        <p:txBody>
          <a:bodyPr lIns="0" tIns="0" rIns="0" bIns="0" anchor="ctr"/>
          <a:lstStyle/>
          <a:p>
            <a:pPr algn="ctr" defTabSz="1534795" eaLnBrk="1" fontAlgn="t" hangingPunct="1">
              <a:defRPr/>
            </a:pPr>
            <a:r>
              <a:rPr lang="en-US" altLang="zh-CN" sz="1200" kern="0" dirty="0">
                <a:solidFill>
                  <a:srgbClr val="000000"/>
                </a:solidFill>
                <a:latin typeface="+mn-lt"/>
                <a:ea typeface="+mn-ea"/>
                <a:cs typeface="Arial" panose="020B0604020202020204" pitchFamily="34" charset="0"/>
              </a:rPr>
              <a:t>Driver</a:t>
            </a:r>
            <a:endParaRPr lang="zh-CN" altLang="en-US" sz="1200" kern="0" dirty="0">
              <a:solidFill>
                <a:srgbClr val="000000"/>
              </a:solidFill>
              <a:latin typeface="+mn-lt"/>
              <a:ea typeface="+mn-ea"/>
              <a:cs typeface="Arial" panose="020B0604020202020204" pitchFamily="34" charset="0"/>
            </a:endParaRPr>
          </a:p>
        </p:txBody>
      </p:sp>
      <p:sp>
        <p:nvSpPr>
          <p:cNvPr id="150" name="圆角矩形 104"/>
          <p:cNvSpPr>
            <a:spLocks noChangeArrowheads="1"/>
          </p:cNvSpPr>
          <p:nvPr/>
        </p:nvSpPr>
        <p:spPr bwMode="auto">
          <a:xfrm>
            <a:off x="2632075" y="3523915"/>
            <a:ext cx="458788" cy="242888"/>
          </a:xfrm>
          <a:prstGeom prst="rect">
            <a:avLst/>
          </a:prstGeom>
          <a:gradFill flip="none" rotWithShape="1">
            <a:gsLst>
              <a:gs pos="100000">
                <a:schemeClr val="bg1">
                  <a:lumMod val="75000"/>
                </a:schemeClr>
              </a:gs>
              <a:gs pos="0">
                <a:schemeClr val="bg1">
                  <a:lumMod val="95000"/>
                </a:schemeClr>
              </a:gs>
            </a:gsLst>
            <a:lin ang="5400000" scaled="1"/>
            <a:tileRect/>
          </a:gradFill>
          <a:ln>
            <a:noFill/>
          </a:ln>
          <a:effectLst/>
        </p:spPr>
        <p:txBody>
          <a:bodyPr lIns="0" tIns="0" rIns="0" bIns="0" anchor="ctr"/>
          <a:lstStyle/>
          <a:p>
            <a:pPr algn="ctr" defTabSz="1534795" eaLnBrk="1" fontAlgn="t" hangingPunct="1">
              <a:defRPr/>
            </a:pPr>
            <a:r>
              <a:rPr lang="en-US" altLang="zh-CN" sz="1200" kern="0" dirty="0">
                <a:solidFill>
                  <a:srgbClr val="000000"/>
                </a:solidFill>
                <a:latin typeface="+mn-lt"/>
                <a:ea typeface="+mn-ea"/>
                <a:cs typeface="Arial" panose="020B0604020202020204" pitchFamily="34" charset="0"/>
              </a:rPr>
              <a:t>Driver</a:t>
            </a:r>
            <a:endParaRPr lang="zh-CN" altLang="en-US" sz="1200" kern="0" dirty="0">
              <a:solidFill>
                <a:srgbClr val="000000"/>
              </a:solidFill>
              <a:latin typeface="+mn-lt"/>
              <a:ea typeface="+mn-ea"/>
              <a:cs typeface="Arial" panose="020B0604020202020204" pitchFamily="34" charset="0"/>
            </a:endParaRPr>
          </a:p>
        </p:txBody>
      </p:sp>
      <p:sp>
        <p:nvSpPr>
          <p:cNvPr id="154" name="TextBox 153"/>
          <p:cNvSpPr txBox="1"/>
          <p:nvPr/>
        </p:nvSpPr>
        <p:spPr>
          <a:xfrm>
            <a:off x="3283820" y="2300287"/>
            <a:ext cx="1893887" cy="1738313"/>
          </a:xfrm>
          <a:prstGeom prst="rect">
            <a:avLst/>
          </a:prstGeom>
          <a:noFill/>
        </p:spPr>
        <p:txBody>
          <a:bodyPr lIns="121746" tIns="60879" rIns="121746" bIns="60879">
            <a:spAutoFit/>
          </a:bodyPr>
          <a:lstStyle/>
          <a:p>
            <a:pPr eaLnBrk="1" fontAlgn="t" hangingPunct="1">
              <a:spcAft>
                <a:spcPts val="400"/>
              </a:spcAft>
              <a:defRPr/>
            </a:pPr>
            <a:r>
              <a:rPr lang="zh-CN" altLang="en-US" sz="1500" dirty="0">
                <a:solidFill>
                  <a:srgbClr val="C00000"/>
                </a:solidFill>
                <a:latin typeface="+mn-lt"/>
                <a:ea typeface="+mn-ea"/>
                <a:cs typeface="Arial" panose="020B0604020202020204" pitchFamily="34" charset="0"/>
              </a:rPr>
              <a:t>无代理防病毒</a:t>
            </a:r>
            <a:endParaRPr lang="zh-CN" altLang="en-US" sz="1500" dirty="0">
              <a:solidFill>
                <a:srgbClr val="C00000"/>
              </a:solidFill>
              <a:latin typeface="+mn-lt"/>
              <a:ea typeface="+mn-ea"/>
              <a:cs typeface="Arial" panose="020B0604020202020204" pitchFamily="34" charset="0"/>
            </a:endParaRPr>
          </a:p>
          <a:p>
            <a:pPr marL="114300" indent="-114300" eaLnBrk="1" fontAlgn="t" hangingPunct="1">
              <a:spcBef>
                <a:spcPts val="800"/>
              </a:spcBef>
              <a:spcAft>
                <a:spcPts val="400"/>
              </a:spcAft>
              <a:buClr>
                <a:srgbClr val="000000"/>
              </a:buClr>
              <a:buSzPct val="80000"/>
              <a:buFont typeface="Arial" panose="020B0604020202020204" pitchFamily="34" charset="0"/>
              <a:buChar char="•"/>
              <a:defRPr/>
            </a:pPr>
            <a:r>
              <a:rPr lang="zh-CN" altLang="en-US" sz="1500" dirty="0">
                <a:solidFill>
                  <a:srgbClr val="000000"/>
                </a:solidFill>
                <a:latin typeface="+mn-lt"/>
                <a:ea typeface="+mn-ea"/>
                <a:cs typeface="Arial" panose="020B0604020202020204" pitchFamily="34" charset="0"/>
              </a:rPr>
              <a:t>虚拟化层防病毒</a:t>
            </a:r>
            <a:endParaRPr lang="en-US" altLang="zh-CN" sz="1500" dirty="0">
              <a:solidFill>
                <a:srgbClr val="000000"/>
              </a:solidFill>
              <a:latin typeface="+mn-lt"/>
              <a:ea typeface="+mn-ea"/>
              <a:cs typeface="Arial" panose="020B0604020202020204" pitchFamily="34" charset="0"/>
            </a:endParaRPr>
          </a:p>
          <a:p>
            <a:pPr marL="114300" indent="-114300" eaLnBrk="1" fontAlgn="t" hangingPunct="1">
              <a:spcBef>
                <a:spcPts val="800"/>
              </a:spcBef>
              <a:spcAft>
                <a:spcPts val="400"/>
              </a:spcAft>
              <a:buClr>
                <a:srgbClr val="000000"/>
              </a:buClr>
              <a:buSzPct val="80000"/>
              <a:buFont typeface="Arial" panose="020B0604020202020204" pitchFamily="34" charset="0"/>
              <a:buChar char="•"/>
              <a:defRPr/>
            </a:pPr>
            <a:r>
              <a:rPr lang="zh-CN" altLang="en-US" sz="1500" dirty="0">
                <a:solidFill>
                  <a:srgbClr val="000000"/>
                </a:solidFill>
                <a:latin typeface="+mn-lt"/>
                <a:ea typeface="+mn-ea"/>
                <a:cs typeface="Arial" panose="020B0604020202020204" pitchFamily="34" charset="0"/>
              </a:rPr>
              <a:t>虚拟机无需安装杀毒软件</a:t>
            </a:r>
            <a:endParaRPr lang="en-US" altLang="zh-CN" sz="1500" dirty="0">
              <a:solidFill>
                <a:srgbClr val="000000"/>
              </a:solidFill>
              <a:latin typeface="+mn-lt"/>
              <a:ea typeface="+mn-ea"/>
              <a:cs typeface="Arial" panose="020B0604020202020204" pitchFamily="34" charset="0"/>
            </a:endParaRPr>
          </a:p>
          <a:p>
            <a:pPr marL="114300" indent="-114300" eaLnBrk="1" fontAlgn="t" hangingPunct="1">
              <a:spcBef>
                <a:spcPts val="800"/>
              </a:spcBef>
              <a:spcAft>
                <a:spcPts val="400"/>
              </a:spcAft>
              <a:buClr>
                <a:srgbClr val="000000"/>
              </a:buClr>
              <a:buSzPct val="80000"/>
              <a:buFont typeface="Arial" panose="020B0604020202020204" pitchFamily="34" charset="0"/>
              <a:buChar char="•"/>
              <a:defRPr/>
            </a:pPr>
            <a:r>
              <a:rPr lang="zh-CN" altLang="en-US" sz="1500" dirty="0">
                <a:solidFill>
                  <a:srgbClr val="000000"/>
                </a:solidFill>
                <a:latin typeface="+mn-lt"/>
                <a:ea typeface="+mn-ea"/>
                <a:cs typeface="Arial" panose="020B0604020202020204" pitchFamily="34" charset="0"/>
              </a:rPr>
              <a:t>有效避免杀毒风暴</a:t>
            </a:r>
            <a:endParaRPr lang="zh-CN" altLang="en-US" sz="1500" dirty="0">
              <a:solidFill>
                <a:srgbClr val="000000"/>
              </a:solidFill>
              <a:latin typeface="+mn-lt"/>
              <a:ea typeface="+mn-ea"/>
              <a:cs typeface="Arial" panose="020B0604020202020204" pitchFamily="34" charset="0"/>
            </a:endParaRPr>
          </a:p>
        </p:txBody>
      </p:sp>
      <p:sp>
        <p:nvSpPr>
          <p:cNvPr id="155" name="圆角矩形 104"/>
          <p:cNvSpPr>
            <a:spLocks noChangeArrowheads="1"/>
          </p:cNvSpPr>
          <p:nvPr/>
        </p:nvSpPr>
        <p:spPr bwMode="auto">
          <a:xfrm>
            <a:off x="1458913" y="3190540"/>
            <a:ext cx="419100" cy="255588"/>
          </a:xfrm>
          <a:prstGeom prst="rect">
            <a:avLst/>
          </a:prstGeom>
          <a:gradFill flip="none" rotWithShape="1">
            <a:gsLst>
              <a:gs pos="100000">
                <a:schemeClr val="bg1">
                  <a:lumMod val="75000"/>
                </a:schemeClr>
              </a:gs>
              <a:gs pos="0">
                <a:schemeClr val="bg1">
                  <a:lumMod val="95000"/>
                </a:schemeClr>
              </a:gs>
            </a:gsLst>
            <a:lin ang="5400000" scaled="1"/>
            <a:tileRect/>
          </a:gradFill>
          <a:ln>
            <a:noFill/>
          </a:ln>
          <a:effectLst/>
        </p:spPr>
        <p:txBody>
          <a:bodyPr lIns="0" tIns="0" rIns="0" bIns="0" anchor="ctr"/>
          <a:lstStyle/>
          <a:p>
            <a:pPr algn="ctr" defTabSz="1534795" eaLnBrk="1" fontAlgn="t" hangingPunct="1">
              <a:defRPr/>
            </a:pPr>
            <a:r>
              <a:rPr lang="en-US" altLang="zh-CN" sz="1200" kern="0" dirty="0">
                <a:solidFill>
                  <a:srgbClr val="000000"/>
                </a:solidFill>
                <a:latin typeface="+mn-lt"/>
                <a:ea typeface="+mn-ea"/>
                <a:cs typeface="Arial" panose="020B0604020202020204" pitchFamily="34" charset="0"/>
              </a:rPr>
              <a:t>App</a:t>
            </a:r>
            <a:endParaRPr lang="zh-CN" altLang="en-US" sz="1200" kern="0" dirty="0">
              <a:solidFill>
                <a:srgbClr val="000000"/>
              </a:solidFill>
              <a:latin typeface="+mn-lt"/>
              <a:ea typeface="+mn-ea"/>
              <a:cs typeface="Arial" panose="020B0604020202020204" pitchFamily="34" charset="0"/>
            </a:endParaRPr>
          </a:p>
        </p:txBody>
      </p:sp>
      <p:sp>
        <p:nvSpPr>
          <p:cNvPr id="156" name="圆角矩形 104"/>
          <p:cNvSpPr>
            <a:spLocks noChangeArrowheads="1"/>
          </p:cNvSpPr>
          <p:nvPr/>
        </p:nvSpPr>
        <p:spPr bwMode="auto">
          <a:xfrm>
            <a:off x="2039938" y="3190540"/>
            <a:ext cx="419100" cy="255588"/>
          </a:xfrm>
          <a:prstGeom prst="rect">
            <a:avLst/>
          </a:prstGeom>
          <a:gradFill flip="none" rotWithShape="1">
            <a:gsLst>
              <a:gs pos="100000">
                <a:schemeClr val="bg1">
                  <a:lumMod val="75000"/>
                </a:schemeClr>
              </a:gs>
              <a:gs pos="0">
                <a:schemeClr val="bg1">
                  <a:lumMod val="95000"/>
                </a:schemeClr>
              </a:gs>
            </a:gsLst>
            <a:lin ang="5400000" scaled="1"/>
            <a:tileRect/>
          </a:gradFill>
          <a:ln>
            <a:noFill/>
          </a:ln>
          <a:effectLst/>
        </p:spPr>
        <p:txBody>
          <a:bodyPr lIns="0" tIns="0" rIns="0" bIns="0" anchor="ctr"/>
          <a:lstStyle/>
          <a:p>
            <a:pPr algn="ctr" defTabSz="1534795" eaLnBrk="1" fontAlgn="t" hangingPunct="1">
              <a:defRPr/>
            </a:pPr>
            <a:r>
              <a:rPr lang="en-US" altLang="zh-CN" sz="1200" kern="0" dirty="0">
                <a:solidFill>
                  <a:srgbClr val="000000"/>
                </a:solidFill>
                <a:latin typeface="+mn-lt"/>
                <a:ea typeface="+mn-ea"/>
                <a:cs typeface="Arial" panose="020B0604020202020204" pitchFamily="34" charset="0"/>
              </a:rPr>
              <a:t>App</a:t>
            </a:r>
            <a:endParaRPr lang="zh-CN" altLang="en-US" sz="1200" kern="0" dirty="0">
              <a:solidFill>
                <a:srgbClr val="000000"/>
              </a:solidFill>
              <a:latin typeface="+mn-lt"/>
              <a:ea typeface="+mn-ea"/>
              <a:cs typeface="Arial" panose="020B0604020202020204" pitchFamily="34" charset="0"/>
            </a:endParaRPr>
          </a:p>
        </p:txBody>
      </p:sp>
      <p:sp>
        <p:nvSpPr>
          <p:cNvPr id="157" name="圆角矩形 104"/>
          <p:cNvSpPr>
            <a:spLocks noChangeArrowheads="1"/>
          </p:cNvSpPr>
          <p:nvPr/>
        </p:nvSpPr>
        <p:spPr bwMode="auto">
          <a:xfrm>
            <a:off x="2620963" y="3190540"/>
            <a:ext cx="419100" cy="255588"/>
          </a:xfrm>
          <a:prstGeom prst="rect">
            <a:avLst/>
          </a:prstGeom>
          <a:gradFill flip="none" rotWithShape="1">
            <a:gsLst>
              <a:gs pos="100000">
                <a:schemeClr val="bg1">
                  <a:lumMod val="75000"/>
                </a:schemeClr>
              </a:gs>
              <a:gs pos="0">
                <a:schemeClr val="bg1">
                  <a:lumMod val="95000"/>
                </a:schemeClr>
              </a:gs>
            </a:gsLst>
            <a:lin ang="5400000" scaled="1"/>
            <a:tileRect/>
          </a:gradFill>
          <a:ln>
            <a:noFill/>
          </a:ln>
          <a:effectLst/>
        </p:spPr>
        <p:txBody>
          <a:bodyPr lIns="0" tIns="0" rIns="0" bIns="0" anchor="ctr"/>
          <a:lstStyle/>
          <a:p>
            <a:pPr algn="ctr" defTabSz="1534795" eaLnBrk="1" fontAlgn="t" hangingPunct="1">
              <a:defRPr/>
            </a:pPr>
            <a:r>
              <a:rPr lang="en-US" altLang="zh-CN" sz="1200" kern="0" dirty="0">
                <a:solidFill>
                  <a:srgbClr val="000000"/>
                </a:solidFill>
                <a:latin typeface="+mn-lt"/>
                <a:ea typeface="+mn-ea"/>
                <a:cs typeface="Arial" panose="020B0604020202020204" pitchFamily="34" charset="0"/>
              </a:rPr>
              <a:t>App</a:t>
            </a:r>
            <a:endParaRPr lang="zh-CN" altLang="en-US" sz="1200" kern="0" dirty="0">
              <a:solidFill>
                <a:srgbClr val="000000"/>
              </a:solidFill>
              <a:latin typeface="+mn-lt"/>
              <a:ea typeface="+mn-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500" dirty="0">
                <a:latin typeface="+mj-ea"/>
                <a:ea typeface="+mj-ea"/>
              </a:rPr>
              <a:t>资源统一管理</a:t>
            </a:r>
            <a:endParaRPr lang="zh-CN" altLang="en-US" sz="3500" dirty="0">
              <a:latin typeface="+mj-ea"/>
              <a:ea typeface="+mj-ea"/>
            </a:endParaRPr>
          </a:p>
        </p:txBody>
      </p:sp>
      <p:grpSp>
        <p:nvGrpSpPr>
          <p:cNvPr id="35843" name="组合 49"/>
          <p:cNvGrpSpPr/>
          <p:nvPr/>
        </p:nvGrpSpPr>
        <p:grpSpPr bwMode="auto">
          <a:xfrm>
            <a:off x="6118225" y="625475"/>
            <a:ext cx="2708275" cy="287338"/>
            <a:chOff x="3346465" y="88896"/>
            <a:chExt cx="6645154" cy="500066"/>
          </a:xfrm>
        </p:grpSpPr>
        <p:sp>
          <p:nvSpPr>
            <p:cNvPr id="40" name="직사각형 2"/>
            <p:cNvSpPr/>
            <p:nvPr/>
          </p:nvSpPr>
          <p:spPr>
            <a:xfrm>
              <a:off x="8347859" y="88896"/>
              <a:ext cx="1643760"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41" name="직사각형 3"/>
            <p:cNvSpPr/>
            <p:nvPr/>
          </p:nvSpPr>
          <p:spPr>
            <a:xfrm>
              <a:off x="3346465" y="88896"/>
              <a:ext cx="1643760"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42" name="직사각형 4"/>
            <p:cNvSpPr/>
            <p:nvPr/>
          </p:nvSpPr>
          <p:spPr>
            <a:xfrm>
              <a:off x="5017493" y="88896"/>
              <a:ext cx="1643760"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48" name="직사각형 5"/>
            <p:cNvSpPr/>
            <p:nvPr/>
          </p:nvSpPr>
          <p:spPr>
            <a:xfrm>
              <a:off x="6688518" y="88896"/>
              <a:ext cx="1643760" cy="500066"/>
            </a:xfrm>
            <a:prstGeom prst="rect">
              <a:avLst/>
            </a:prstGeom>
            <a:solidFill>
              <a:srgbClr val="C00000"/>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49" name="직사각형 23"/>
            <p:cNvSpPr/>
            <p:nvPr/>
          </p:nvSpPr>
          <p:spPr>
            <a:xfrm>
              <a:off x="3521749" y="88896"/>
              <a:ext cx="1238663"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高效</a:t>
              </a:r>
              <a:endParaRPr lang="ko-KR" altLang="en-US" sz="1500" smtClean="0">
                <a:solidFill>
                  <a:schemeClr val="bg1"/>
                </a:solidFill>
                <a:latin typeface="+mn-lt"/>
                <a:ea typeface="+mn-ea"/>
                <a:cs typeface="Arial" panose="020B0604020202020204" pitchFamily="34" charset="0"/>
              </a:endParaRPr>
            </a:p>
          </p:txBody>
        </p:sp>
        <p:sp>
          <p:nvSpPr>
            <p:cNvPr id="50" name="직사각형 24"/>
            <p:cNvSpPr/>
            <p:nvPr/>
          </p:nvSpPr>
          <p:spPr>
            <a:xfrm>
              <a:off x="5313525" y="88896"/>
              <a:ext cx="1234767"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dirty="0" smtClean="0">
                  <a:solidFill>
                    <a:schemeClr val="bg1"/>
                  </a:solidFill>
                  <a:latin typeface="+mn-lt"/>
                  <a:ea typeface="+mn-ea"/>
                  <a:cs typeface="Arial" panose="020B0604020202020204" pitchFamily="34" charset="0"/>
                </a:rPr>
                <a:t>安全</a:t>
              </a:r>
              <a:endParaRPr lang="ko-KR" altLang="en-US" sz="1500" dirty="0" smtClean="0">
                <a:solidFill>
                  <a:schemeClr val="bg1"/>
                </a:solidFill>
                <a:latin typeface="+mn-lt"/>
                <a:ea typeface="+mn-ea"/>
                <a:cs typeface="Arial" panose="020B0604020202020204" pitchFamily="34" charset="0"/>
              </a:endParaRPr>
            </a:p>
          </p:txBody>
        </p:sp>
        <p:sp>
          <p:nvSpPr>
            <p:cNvPr id="51" name="직사각형 25"/>
            <p:cNvSpPr/>
            <p:nvPr/>
          </p:nvSpPr>
          <p:spPr>
            <a:xfrm>
              <a:off x="6894963" y="88896"/>
              <a:ext cx="1238663"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融合</a:t>
              </a:r>
              <a:endParaRPr lang="ko-KR" altLang="en-US" sz="1500" smtClean="0">
                <a:solidFill>
                  <a:schemeClr val="bg1"/>
                </a:solidFill>
                <a:latin typeface="+mn-lt"/>
                <a:ea typeface="+mn-ea"/>
                <a:cs typeface="Arial" panose="020B0604020202020204" pitchFamily="34" charset="0"/>
              </a:endParaRPr>
            </a:p>
          </p:txBody>
        </p:sp>
        <p:sp>
          <p:nvSpPr>
            <p:cNvPr id="52" name="직사각형 26"/>
            <p:cNvSpPr/>
            <p:nvPr/>
          </p:nvSpPr>
          <p:spPr>
            <a:xfrm>
              <a:off x="8620520" y="88896"/>
              <a:ext cx="1238663"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开放</a:t>
              </a:r>
              <a:endParaRPr lang="ko-KR" altLang="en-US" sz="1500" smtClean="0">
                <a:solidFill>
                  <a:schemeClr val="bg1"/>
                </a:solidFill>
                <a:latin typeface="+mn-lt"/>
                <a:ea typeface="+mn-ea"/>
                <a:cs typeface="Arial" panose="020B0604020202020204" pitchFamily="34" charset="0"/>
              </a:endParaRPr>
            </a:p>
          </p:txBody>
        </p:sp>
      </p:grpSp>
      <p:sp>
        <p:nvSpPr>
          <p:cNvPr id="32" name="矩形 31"/>
          <p:cNvSpPr/>
          <p:nvPr/>
        </p:nvSpPr>
        <p:spPr bwMode="auto">
          <a:xfrm>
            <a:off x="265113" y="2081213"/>
            <a:ext cx="5003800" cy="3648075"/>
          </a:xfrm>
          <a:prstGeom prst="rect">
            <a:avLst/>
          </a:prstGeom>
          <a:solidFill>
            <a:schemeClr val="bg1">
              <a:lumMod val="95000"/>
              <a:alpha val="8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883" tIns="60943" rIns="121883" bIns="60943"/>
          <a:lstStyle/>
          <a:p>
            <a:pPr defTabSz="1218565" eaLnBrk="1" fontAlgn="t" hangingPunct="1">
              <a:defRPr/>
            </a:pPr>
            <a:endParaRPr lang="zh-CN" altLang="en-US" sz="2400" dirty="0">
              <a:latin typeface="+mn-lt"/>
              <a:ea typeface="+mn-ea"/>
            </a:endParaRPr>
          </a:p>
        </p:txBody>
      </p:sp>
      <p:cxnSp>
        <p:nvCxnSpPr>
          <p:cNvPr id="33" name="直接连接符 32"/>
          <p:cNvCxnSpPr/>
          <p:nvPr/>
        </p:nvCxnSpPr>
        <p:spPr bwMode="auto">
          <a:xfrm flipV="1">
            <a:off x="444500" y="4329100"/>
            <a:ext cx="2232025"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Content Placeholder 3"/>
          <p:cNvSpPr txBox="1"/>
          <p:nvPr/>
        </p:nvSpPr>
        <p:spPr bwMode="auto">
          <a:xfrm>
            <a:off x="1200150" y="1025525"/>
            <a:ext cx="3997325" cy="1190625"/>
          </a:xfrm>
          <a:prstGeom prst="rect">
            <a:avLst/>
          </a:prstGeom>
        </p:spPr>
        <p:txBody>
          <a:bodyPr lIns="121883" tIns="60943" rIns="121883" bIns="60943">
            <a:spAutoFit/>
          </a:bodyPr>
          <a:lstStyle/>
          <a:p>
            <a:pPr indent="175895" defTabSz="874395" fontAlgn="t">
              <a:spcBef>
                <a:spcPts val="800"/>
              </a:spcBef>
              <a:buFont typeface="Arial" panose="020B0604020202020204" pitchFamily="34" charset="0"/>
              <a:buChar char="•"/>
              <a:defRPr/>
            </a:pPr>
            <a:r>
              <a:rPr lang="zh-CN" altLang="en-US" sz="1400" kern="0" dirty="0">
                <a:latin typeface="+mn-lt"/>
                <a:ea typeface="+mn-ea"/>
              </a:rPr>
              <a:t>从底层硬件到上层应用能否实现统一管理，统一视图？               </a:t>
            </a:r>
            <a:endParaRPr lang="en-US" altLang="zh-CN" sz="1400" kern="0" dirty="0">
              <a:latin typeface="+mn-lt"/>
              <a:ea typeface="+mn-ea"/>
            </a:endParaRPr>
          </a:p>
          <a:p>
            <a:pPr indent="175895" defTabSz="874395" fontAlgn="t">
              <a:spcBef>
                <a:spcPts val="1600"/>
              </a:spcBef>
              <a:buFont typeface="Arial" panose="020B0604020202020204" pitchFamily="34" charset="0"/>
              <a:buChar char="•"/>
              <a:defRPr/>
            </a:pPr>
            <a:r>
              <a:rPr lang="zh-CN" altLang="en-US" sz="1400" kern="0" dirty="0">
                <a:latin typeface="+mn-lt"/>
                <a:ea typeface="+mn-ea"/>
              </a:rPr>
              <a:t>能否实现多厂商设备和软件的异构管理，提升效率？</a:t>
            </a:r>
            <a:endParaRPr lang="en-US" altLang="zh-CN" sz="1400" kern="0" dirty="0">
              <a:latin typeface="+mn-lt"/>
              <a:ea typeface="+mn-ea"/>
            </a:endParaRPr>
          </a:p>
        </p:txBody>
      </p:sp>
      <p:sp>
        <p:nvSpPr>
          <p:cNvPr id="35847" name="Content Placeholder 3"/>
          <p:cNvSpPr txBox="1"/>
          <p:nvPr/>
        </p:nvSpPr>
        <p:spPr bwMode="auto">
          <a:xfrm>
            <a:off x="5432425" y="1597025"/>
            <a:ext cx="33496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896" bIns="0">
            <a:spAutoFit/>
          </a:bodyPr>
          <a:lstStyle>
            <a:lvl1pPr marL="455930" indent="-4559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buFont typeface="FrutigerNext LT Medium"/>
              <a:buAutoNum type="arabicPeriod"/>
              <a:defRPr/>
            </a:pPr>
            <a:endParaRPr lang="zh-CN" altLang="en-US" sz="1500" smtClean="0">
              <a:solidFill>
                <a:srgbClr val="C00000"/>
              </a:solidFill>
              <a:latin typeface="+mn-lt"/>
              <a:ea typeface="+mn-ea"/>
              <a:cs typeface="Arial" panose="020B0604020202020204" pitchFamily="34" charset="0"/>
            </a:endParaRPr>
          </a:p>
        </p:txBody>
      </p:sp>
      <p:sp>
        <p:nvSpPr>
          <p:cNvPr id="36" name="Content Placeholder 3"/>
          <p:cNvSpPr txBox="1"/>
          <p:nvPr/>
        </p:nvSpPr>
        <p:spPr bwMode="auto">
          <a:xfrm>
            <a:off x="5651500" y="3810000"/>
            <a:ext cx="2797175" cy="255588"/>
          </a:xfrm>
          <a:prstGeom prst="rect">
            <a:avLst/>
          </a:prstGeom>
          <a:noFill/>
          <a:ln>
            <a:noFill/>
          </a:ln>
        </p:spPr>
        <p:txBody>
          <a:bodyPr lIns="0" tIns="0" rIns="12189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行 业 应 用</a:t>
            </a:r>
            <a:endParaRPr kumimoji="1" lang="en-US" altLang="zh-CN" sz="2100" kern="0" dirty="0">
              <a:solidFill>
                <a:srgbClr val="C00000"/>
              </a:solidFill>
              <a:latin typeface="+mn-lt"/>
              <a:ea typeface="+mn-ea"/>
              <a:cs typeface="黑体" panose="02010609060101010101" pitchFamily="2" charset="-122"/>
            </a:endParaRPr>
          </a:p>
        </p:txBody>
      </p:sp>
      <p:sp>
        <p:nvSpPr>
          <p:cNvPr id="37" name="Content Placeholder 3"/>
          <p:cNvSpPr txBox="1"/>
          <p:nvPr/>
        </p:nvSpPr>
        <p:spPr bwMode="auto">
          <a:xfrm>
            <a:off x="5664200" y="1258888"/>
            <a:ext cx="2795588" cy="255587"/>
          </a:xfrm>
          <a:prstGeom prst="rect">
            <a:avLst/>
          </a:prstGeom>
          <a:noFill/>
          <a:ln>
            <a:noFill/>
          </a:ln>
        </p:spPr>
        <p:txBody>
          <a:bodyPr lIns="0" tIns="0" rIns="12189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客 户 价 值 </a:t>
            </a:r>
            <a:endParaRPr kumimoji="1" lang="en-US" altLang="zh-CN" sz="2100" kern="0" dirty="0">
              <a:solidFill>
                <a:srgbClr val="C00000"/>
              </a:solidFill>
              <a:latin typeface="+mn-lt"/>
              <a:ea typeface="+mn-ea"/>
              <a:cs typeface="黑体" panose="02010609060101010101" pitchFamily="2" charset="-122"/>
            </a:endParaRPr>
          </a:p>
        </p:txBody>
      </p:sp>
      <p:sp>
        <p:nvSpPr>
          <p:cNvPr id="35850" name="Content Placeholder 3"/>
          <p:cNvSpPr txBox="1"/>
          <p:nvPr/>
        </p:nvSpPr>
        <p:spPr bwMode="auto">
          <a:xfrm>
            <a:off x="5651500" y="1677988"/>
            <a:ext cx="33131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896" bIns="0">
            <a:spAutoFit/>
          </a:bodyPr>
          <a:lstStyle>
            <a:lvl1pPr marL="122555" indent="-82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defRPr/>
            </a:pPr>
            <a:r>
              <a:rPr lang="zh-CN" altLang="en-US" sz="1300" smtClean="0">
                <a:solidFill>
                  <a:srgbClr val="262626"/>
                </a:solidFill>
                <a:latin typeface="+mn-lt"/>
                <a:ea typeface="+mn-ea"/>
                <a:cs typeface="Arial" panose="020B0604020202020204" pitchFamily="34" charset="0"/>
              </a:rPr>
              <a:t>各层级资源统一管理，有效降低了云计算系统内部的多厂商设备的管理复杂度，提升管理效率，让管理员可以更加聚焦于业务支撑。</a:t>
            </a:r>
            <a:endParaRPr lang="en-US" altLang="zh-CN" sz="1300" smtClean="0">
              <a:solidFill>
                <a:srgbClr val="262626"/>
              </a:solidFill>
              <a:latin typeface="+mn-lt"/>
              <a:ea typeface="+mn-ea"/>
              <a:cs typeface="Arial" panose="020B0604020202020204" pitchFamily="34" charset="0"/>
            </a:endParaRPr>
          </a:p>
        </p:txBody>
      </p:sp>
      <p:sp>
        <p:nvSpPr>
          <p:cNvPr id="35851" name="TextBox 42"/>
          <p:cNvSpPr txBox="1">
            <a:spLocks noChangeArrowheads="1"/>
          </p:cNvSpPr>
          <p:nvPr/>
        </p:nvSpPr>
        <p:spPr bwMode="auto">
          <a:xfrm>
            <a:off x="5549900" y="4194175"/>
            <a:ext cx="3414713"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lstStyle>
            <a:lvl1pPr marL="122555" indent="-82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defRPr/>
            </a:pPr>
            <a:r>
              <a:rPr lang="zh-CN" altLang="en-US" sz="1300" smtClean="0">
                <a:solidFill>
                  <a:srgbClr val="262626"/>
                </a:solidFill>
                <a:latin typeface="+mn-lt"/>
                <a:ea typeface="+mn-ea"/>
                <a:cs typeface="Arial" panose="020B0604020202020204" pitchFamily="34" charset="0"/>
              </a:rPr>
              <a:t>某研究机构需要将办公平台和实验室系统进行虚拟化改造，但有两个高性能实验项目不希望切换到虚拟化平台上。通过</a:t>
            </a:r>
            <a:r>
              <a:rPr lang="en-US" altLang="zh-CN" sz="1300" smtClean="0">
                <a:solidFill>
                  <a:srgbClr val="262626"/>
                </a:solidFill>
                <a:latin typeface="+mn-lt"/>
                <a:ea typeface="+mn-ea"/>
                <a:cs typeface="Arial" panose="020B0604020202020204" pitchFamily="34" charset="0"/>
              </a:rPr>
              <a:t>FusionManager</a:t>
            </a:r>
            <a:r>
              <a:rPr lang="zh-CN" altLang="en-US" sz="1300" smtClean="0">
                <a:solidFill>
                  <a:srgbClr val="262626"/>
                </a:solidFill>
                <a:latin typeface="+mn-lt"/>
                <a:ea typeface="+mn-ea"/>
                <a:cs typeface="Arial" panose="020B0604020202020204" pitchFamily="34" charset="0"/>
              </a:rPr>
              <a:t>的资源统一管理，实现了云和非云的所有物理资源的统一管理，简化了管理复杂度。</a:t>
            </a:r>
            <a:endParaRPr lang="zh-CN" altLang="en-US" sz="1300" smtClean="0">
              <a:solidFill>
                <a:srgbClr val="262626"/>
              </a:solidFill>
              <a:latin typeface="+mn-lt"/>
              <a:ea typeface="+mn-ea"/>
              <a:cs typeface="Arial" panose="020B0604020202020204" pitchFamily="34" charset="0"/>
            </a:endParaRPr>
          </a:p>
        </p:txBody>
      </p:sp>
      <p:grpSp>
        <p:nvGrpSpPr>
          <p:cNvPr id="4" name="组合 361"/>
          <p:cNvGrpSpPr/>
          <p:nvPr/>
        </p:nvGrpSpPr>
        <p:grpSpPr>
          <a:xfrm>
            <a:off x="516146" y="1025351"/>
            <a:ext cx="576064" cy="768085"/>
            <a:chOff x="14347825" y="2066925"/>
            <a:chExt cx="336550" cy="336550"/>
          </a:xfrm>
          <a:solidFill>
            <a:schemeClr val="tx1">
              <a:lumMod val="50000"/>
              <a:lumOff val="50000"/>
            </a:schemeClr>
          </a:solidFill>
        </p:grpSpPr>
        <p:sp>
          <p:nvSpPr>
            <p:cNvPr id="45" name="Freeform 78"/>
            <p:cNvSpPr/>
            <p:nvPr/>
          </p:nvSpPr>
          <p:spPr bwMode="auto">
            <a:xfrm>
              <a:off x="14347825" y="2066925"/>
              <a:ext cx="336550" cy="336550"/>
            </a:xfrm>
            <a:custGeom>
              <a:avLst/>
              <a:gdLst/>
              <a:ahLst/>
              <a:cxnLst>
                <a:cxn ang="0">
                  <a:pos x="0" y="106"/>
                </a:cxn>
                <a:cxn ang="0">
                  <a:pos x="8" y="66"/>
                </a:cxn>
                <a:cxn ang="0">
                  <a:pos x="32" y="32"/>
                </a:cxn>
                <a:cxn ang="0">
                  <a:pos x="66" y="8"/>
                </a:cxn>
                <a:cxn ang="0">
                  <a:pos x="106" y="0"/>
                </a:cxn>
                <a:cxn ang="0">
                  <a:pos x="106" y="14"/>
                </a:cxn>
                <a:cxn ang="0">
                  <a:pos x="88" y="16"/>
                </a:cxn>
                <a:cxn ang="0">
                  <a:pos x="54" y="30"/>
                </a:cxn>
                <a:cxn ang="0">
                  <a:pos x="30" y="54"/>
                </a:cxn>
                <a:cxn ang="0">
                  <a:pos x="16" y="88"/>
                </a:cxn>
                <a:cxn ang="0">
                  <a:pos x="14" y="106"/>
                </a:cxn>
                <a:cxn ang="0">
                  <a:pos x="20" y="142"/>
                </a:cxn>
                <a:cxn ang="0">
                  <a:pos x="40" y="172"/>
                </a:cxn>
                <a:cxn ang="0">
                  <a:pos x="70" y="192"/>
                </a:cxn>
                <a:cxn ang="0">
                  <a:pos x="106" y="198"/>
                </a:cxn>
                <a:cxn ang="0">
                  <a:pos x="124" y="198"/>
                </a:cxn>
                <a:cxn ang="0">
                  <a:pos x="158" y="184"/>
                </a:cxn>
                <a:cxn ang="0">
                  <a:pos x="182" y="158"/>
                </a:cxn>
                <a:cxn ang="0">
                  <a:pos x="196" y="124"/>
                </a:cxn>
                <a:cxn ang="0">
                  <a:pos x="198" y="106"/>
                </a:cxn>
                <a:cxn ang="0">
                  <a:pos x="192" y="70"/>
                </a:cxn>
                <a:cxn ang="0">
                  <a:pos x="172" y="40"/>
                </a:cxn>
                <a:cxn ang="0">
                  <a:pos x="142" y="22"/>
                </a:cxn>
                <a:cxn ang="0">
                  <a:pos x="106" y="14"/>
                </a:cxn>
                <a:cxn ang="0">
                  <a:pos x="106" y="0"/>
                </a:cxn>
                <a:cxn ang="0">
                  <a:pos x="128" y="2"/>
                </a:cxn>
                <a:cxn ang="0">
                  <a:pos x="166" y="18"/>
                </a:cxn>
                <a:cxn ang="0">
                  <a:pos x="194" y="48"/>
                </a:cxn>
                <a:cxn ang="0">
                  <a:pos x="210" y="86"/>
                </a:cxn>
                <a:cxn ang="0">
                  <a:pos x="212" y="106"/>
                </a:cxn>
                <a:cxn ang="0">
                  <a:pos x="204" y="148"/>
                </a:cxn>
                <a:cxn ang="0">
                  <a:pos x="180" y="182"/>
                </a:cxn>
                <a:cxn ang="0">
                  <a:pos x="148" y="204"/>
                </a:cxn>
                <a:cxn ang="0">
                  <a:pos x="106" y="212"/>
                </a:cxn>
                <a:cxn ang="0">
                  <a:pos x="84" y="210"/>
                </a:cxn>
                <a:cxn ang="0">
                  <a:pos x="48" y="194"/>
                </a:cxn>
                <a:cxn ang="0">
                  <a:pos x="18" y="166"/>
                </a:cxn>
                <a:cxn ang="0">
                  <a:pos x="2" y="128"/>
                </a:cxn>
                <a:cxn ang="0">
                  <a:pos x="0" y="106"/>
                </a:cxn>
              </a:cxnLst>
              <a:rect l="0" t="0" r="r" b="b"/>
              <a:pathLst>
                <a:path w="212" h="212">
                  <a:moveTo>
                    <a:pt x="0" y="106"/>
                  </a:moveTo>
                  <a:lnTo>
                    <a:pt x="0" y="106"/>
                  </a:lnTo>
                  <a:lnTo>
                    <a:pt x="2" y="86"/>
                  </a:lnTo>
                  <a:lnTo>
                    <a:pt x="8" y="66"/>
                  </a:lnTo>
                  <a:lnTo>
                    <a:pt x="18" y="48"/>
                  </a:lnTo>
                  <a:lnTo>
                    <a:pt x="32" y="32"/>
                  </a:lnTo>
                  <a:lnTo>
                    <a:pt x="48" y="18"/>
                  </a:lnTo>
                  <a:lnTo>
                    <a:pt x="66" y="8"/>
                  </a:lnTo>
                  <a:lnTo>
                    <a:pt x="84" y="2"/>
                  </a:lnTo>
                  <a:lnTo>
                    <a:pt x="106" y="0"/>
                  </a:lnTo>
                  <a:lnTo>
                    <a:pt x="106" y="8"/>
                  </a:lnTo>
                  <a:lnTo>
                    <a:pt x="106" y="14"/>
                  </a:lnTo>
                  <a:lnTo>
                    <a:pt x="106" y="14"/>
                  </a:lnTo>
                  <a:lnTo>
                    <a:pt x="88" y="16"/>
                  </a:lnTo>
                  <a:lnTo>
                    <a:pt x="70" y="22"/>
                  </a:lnTo>
                  <a:lnTo>
                    <a:pt x="54" y="30"/>
                  </a:lnTo>
                  <a:lnTo>
                    <a:pt x="40" y="40"/>
                  </a:lnTo>
                  <a:lnTo>
                    <a:pt x="30" y="54"/>
                  </a:lnTo>
                  <a:lnTo>
                    <a:pt x="20" y="70"/>
                  </a:lnTo>
                  <a:lnTo>
                    <a:pt x="16" y="88"/>
                  </a:lnTo>
                  <a:lnTo>
                    <a:pt x="14" y="106"/>
                  </a:lnTo>
                  <a:lnTo>
                    <a:pt x="14" y="106"/>
                  </a:lnTo>
                  <a:lnTo>
                    <a:pt x="16" y="124"/>
                  </a:lnTo>
                  <a:lnTo>
                    <a:pt x="20" y="142"/>
                  </a:lnTo>
                  <a:lnTo>
                    <a:pt x="30" y="158"/>
                  </a:lnTo>
                  <a:lnTo>
                    <a:pt x="40" y="172"/>
                  </a:lnTo>
                  <a:lnTo>
                    <a:pt x="54" y="184"/>
                  </a:lnTo>
                  <a:lnTo>
                    <a:pt x="70" y="192"/>
                  </a:lnTo>
                  <a:lnTo>
                    <a:pt x="88" y="198"/>
                  </a:lnTo>
                  <a:lnTo>
                    <a:pt x="106" y="198"/>
                  </a:lnTo>
                  <a:lnTo>
                    <a:pt x="106" y="198"/>
                  </a:lnTo>
                  <a:lnTo>
                    <a:pt x="124" y="198"/>
                  </a:lnTo>
                  <a:lnTo>
                    <a:pt x="142" y="192"/>
                  </a:lnTo>
                  <a:lnTo>
                    <a:pt x="158" y="184"/>
                  </a:lnTo>
                  <a:lnTo>
                    <a:pt x="172" y="172"/>
                  </a:lnTo>
                  <a:lnTo>
                    <a:pt x="182" y="158"/>
                  </a:lnTo>
                  <a:lnTo>
                    <a:pt x="192" y="142"/>
                  </a:lnTo>
                  <a:lnTo>
                    <a:pt x="196" y="124"/>
                  </a:lnTo>
                  <a:lnTo>
                    <a:pt x="198" y="106"/>
                  </a:lnTo>
                  <a:lnTo>
                    <a:pt x="198" y="106"/>
                  </a:lnTo>
                  <a:lnTo>
                    <a:pt x="196" y="88"/>
                  </a:lnTo>
                  <a:lnTo>
                    <a:pt x="192" y="70"/>
                  </a:lnTo>
                  <a:lnTo>
                    <a:pt x="182" y="54"/>
                  </a:lnTo>
                  <a:lnTo>
                    <a:pt x="172" y="40"/>
                  </a:lnTo>
                  <a:lnTo>
                    <a:pt x="158" y="30"/>
                  </a:lnTo>
                  <a:lnTo>
                    <a:pt x="142" y="22"/>
                  </a:lnTo>
                  <a:lnTo>
                    <a:pt x="124" y="16"/>
                  </a:lnTo>
                  <a:lnTo>
                    <a:pt x="106" y="14"/>
                  </a:lnTo>
                  <a:lnTo>
                    <a:pt x="106" y="8"/>
                  </a:lnTo>
                  <a:lnTo>
                    <a:pt x="106" y="0"/>
                  </a:lnTo>
                  <a:lnTo>
                    <a:pt x="106" y="0"/>
                  </a:lnTo>
                  <a:lnTo>
                    <a:pt x="128" y="2"/>
                  </a:lnTo>
                  <a:lnTo>
                    <a:pt x="148" y="8"/>
                  </a:lnTo>
                  <a:lnTo>
                    <a:pt x="166" y="18"/>
                  </a:lnTo>
                  <a:lnTo>
                    <a:pt x="180" y="32"/>
                  </a:lnTo>
                  <a:lnTo>
                    <a:pt x="194" y="48"/>
                  </a:lnTo>
                  <a:lnTo>
                    <a:pt x="204" y="66"/>
                  </a:lnTo>
                  <a:lnTo>
                    <a:pt x="210" y="86"/>
                  </a:lnTo>
                  <a:lnTo>
                    <a:pt x="212" y="106"/>
                  </a:lnTo>
                  <a:lnTo>
                    <a:pt x="212" y="106"/>
                  </a:lnTo>
                  <a:lnTo>
                    <a:pt x="210" y="128"/>
                  </a:lnTo>
                  <a:lnTo>
                    <a:pt x="204" y="148"/>
                  </a:lnTo>
                  <a:lnTo>
                    <a:pt x="194" y="166"/>
                  </a:lnTo>
                  <a:lnTo>
                    <a:pt x="180" y="182"/>
                  </a:lnTo>
                  <a:lnTo>
                    <a:pt x="166" y="194"/>
                  </a:lnTo>
                  <a:lnTo>
                    <a:pt x="148" y="204"/>
                  </a:lnTo>
                  <a:lnTo>
                    <a:pt x="128" y="210"/>
                  </a:lnTo>
                  <a:lnTo>
                    <a:pt x="106" y="212"/>
                  </a:lnTo>
                  <a:lnTo>
                    <a:pt x="106" y="212"/>
                  </a:lnTo>
                  <a:lnTo>
                    <a:pt x="84" y="210"/>
                  </a:lnTo>
                  <a:lnTo>
                    <a:pt x="66" y="204"/>
                  </a:lnTo>
                  <a:lnTo>
                    <a:pt x="48" y="194"/>
                  </a:lnTo>
                  <a:lnTo>
                    <a:pt x="32" y="182"/>
                  </a:lnTo>
                  <a:lnTo>
                    <a:pt x="18" y="166"/>
                  </a:lnTo>
                  <a:lnTo>
                    <a:pt x="8" y="148"/>
                  </a:lnTo>
                  <a:lnTo>
                    <a:pt x="2" y="128"/>
                  </a:lnTo>
                  <a:lnTo>
                    <a:pt x="0" y="106"/>
                  </a:lnTo>
                  <a:lnTo>
                    <a:pt x="0" y="106"/>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6" name="Freeform 79"/>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7" name="Freeform 80"/>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grpSp>
      <p:cxnSp>
        <p:nvCxnSpPr>
          <p:cNvPr id="53" name="直接连接符 52"/>
          <p:cNvCxnSpPr/>
          <p:nvPr/>
        </p:nvCxnSpPr>
        <p:spPr bwMode="auto">
          <a:xfrm>
            <a:off x="5268913" y="928688"/>
            <a:ext cx="0" cy="4800600"/>
          </a:xfrm>
          <a:prstGeom prst="line">
            <a:avLst/>
          </a:prstGeom>
          <a:noFill/>
          <a:ln w="28575">
            <a:solidFill>
              <a:schemeClr val="bg1">
                <a:lumMod val="50000"/>
              </a:schemeClr>
            </a:solidFill>
          </a:ln>
          <a:effectLst>
            <a:outerShdw blurRad="50800" dist="38100" dir="2700000" algn="tl" rotWithShape="0">
              <a:prstClr val="black">
                <a:alpha val="40000"/>
              </a:prstClr>
            </a:outerShdw>
          </a:effectLst>
        </p:spPr>
      </p:cxnSp>
      <p:cxnSp>
        <p:nvCxnSpPr>
          <p:cNvPr id="54" name="直接连接符 53"/>
          <p:cNvCxnSpPr/>
          <p:nvPr/>
        </p:nvCxnSpPr>
        <p:spPr bwMode="auto">
          <a:xfrm>
            <a:off x="2767013" y="2370138"/>
            <a:ext cx="0" cy="3167062"/>
          </a:xfrm>
          <a:prstGeom prst="line">
            <a:avLst/>
          </a:prstGeom>
          <a:noFill/>
          <a:ln w="6350" cap="flat" cmpd="sng" algn="ctr">
            <a:solidFill>
              <a:schemeClr val="bg1">
                <a:lumMod val="50000"/>
              </a:schemeClr>
            </a:solidFill>
            <a:prstDash val="sysDash"/>
            <a:round/>
            <a:headEnd type="none" w="med" len="med"/>
            <a:tailEnd type="none" w="med" len="med"/>
          </a:ln>
          <a:effectLst/>
        </p:spPr>
      </p:cxnSp>
      <p:grpSp>
        <p:nvGrpSpPr>
          <p:cNvPr id="35855" name="组合 278"/>
          <p:cNvGrpSpPr>
            <a:grpSpLocks noChangeAspect="1"/>
          </p:cNvGrpSpPr>
          <p:nvPr/>
        </p:nvGrpSpPr>
        <p:grpSpPr bwMode="auto">
          <a:xfrm>
            <a:off x="5280025" y="3746500"/>
            <a:ext cx="431800" cy="328613"/>
            <a:chOff x="5279924" y="2955978"/>
            <a:chExt cx="504954" cy="288000"/>
          </a:xfrm>
        </p:grpSpPr>
        <p:sp>
          <p:nvSpPr>
            <p:cNvPr id="56" name="Freeform 45"/>
            <p:cNvSpPr>
              <a:spLocks noChangeAspect="1"/>
            </p:cNvSpPr>
            <p:nvPr/>
          </p:nvSpPr>
          <p:spPr bwMode="auto">
            <a:xfrm>
              <a:off x="5279924" y="2955978"/>
              <a:ext cx="504954" cy="288000"/>
            </a:xfrm>
            <a:custGeom>
              <a:avLst/>
              <a:gdLst/>
              <a:ahLst/>
              <a:cxnLst>
                <a:cxn ang="0">
                  <a:pos x="120" y="754"/>
                </a:cxn>
                <a:cxn ang="0">
                  <a:pos x="805" y="754"/>
                </a:cxn>
                <a:cxn ang="0">
                  <a:pos x="1176" y="753"/>
                </a:cxn>
                <a:cxn ang="0">
                  <a:pos x="1225" y="737"/>
                </a:cxn>
                <a:cxn ang="0">
                  <a:pos x="1267" y="707"/>
                </a:cxn>
                <a:cxn ang="0">
                  <a:pos x="1297" y="667"/>
                </a:cxn>
                <a:cxn ang="0">
                  <a:pos x="1318" y="616"/>
                </a:cxn>
                <a:cxn ang="0">
                  <a:pos x="1323" y="560"/>
                </a:cxn>
                <a:cxn ang="0">
                  <a:pos x="1318" y="525"/>
                </a:cxn>
                <a:cxn ang="0">
                  <a:pos x="1299" y="474"/>
                </a:cxn>
                <a:cxn ang="0">
                  <a:pos x="1269" y="434"/>
                </a:cxn>
                <a:cxn ang="0">
                  <a:pos x="1230" y="402"/>
                </a:cxn>
                <a:cxn ang="0">
                  <a:pos x="1183" y="385"/>
                </a:cxn>
                <a:cxn ang="0">
                  <a:pos x="1149" y="381"/>
                </a:cxn>
                <a:cxn ang="0">
                  <a:pos x="1144" y="375"/>
                </a:cxn>
                <a:cxn ang="0">
                  <a:pos x="1113" y="435"/>
                </a:cxn>
                <a:cxn ang="0">
                  <a:pos x="1073" y="484"/>
                </a:cxn>
                <a:cxn ang="0">
                  <a:pos x="1103" y="397"/>
                </a:cxn>
                <a:cxn ang="0">
                  <a:pos x="1112" y="306"/>
                </a:cxn>
                <a:cxn ang="0">
                  <a:pos x="1105" y="248"/>
                </a:cxn>
                <a:cxn ang="0">
                  <a:pos x="1076" y="167"/>
                </a:cxn>
                <a:cxn ang="0">
                  <a:pos x="1027" y="98"/>
                </a:cxn>
                <a:cxn ang="0">
                  <a:pos x="984" y="59"/>
                </a:cxn>
                <a:cxn ang="0">
                  <a:pos x="896" y="15"/>
                </a:cxn>
                <a:cxn ang="0">
                  <a:pos x="840" y="4"/>
                </a:cxn>
                <a:cxn ang="0">
                  <a:pos x="769" y="2"/>
                </a:cxn>
                <a:cxn ang="0">
                  <a:pos x="724" y="10"/>
                </a:cxn>
                <a:cxn ang="0">
                  <a:pos x="678" y="25"/>
                </a:cxn>
                <a:cxn ang="0">
                  <a:pos x="607" y="73"/>
                </a:cxn>
                <a:cxn ang="0">
                  <a:pos x="550" y="137"/>
                </a:cxn>
                <a:cxn ang="0">
                  <a:pos x="521" y="187"/>
                </a:cxn>
                <a:cxn ang="0">
                  <a:pos x="503" y="243"/>
                </a:cxn>
                <a:cxn ang="0">
                  <a:pos x="489" y="248"/>
                </a:cxn>
                <a:cxn ang="0">
                  <a:pos x="452" y="213"/>
                </a:cxn>
                <a:cxn ang="0">
                  <a:pos x="424" y="194"/>
                </a:cxn>
                <a:cxn ang="0">
                  <a:pos x="376" y="177"/>
                </a:cxn>
                <a:cxn ang="0">
                  <a:pos x="326" y="171"/>
                </a:cxn>
                <a:cxn ang="0">
                  <a:pos x="292" y="174"/>
                </a:cxn>
                <a:cxn ang="0">
                  <a:pos x="241" y="186"/>
                </a:cxn>
                <a:cxn ang="0">
                  <a:pos x="192" y="211"/>
                </a:cxn>
                <a:cxn ang="0">
                  <a:pos x="159" y="236"/>
                </a:cxn>
                <a:cxn ang="0">
                  <a:pos x="118" y="284"/>
                </a:cxn>
                <a:cxn ang="0">
                  <a:pos x="91" y="336"/>
                </a:cxn>
                <a:cxn ang="0">
                  <a:pos x="81" y="380"/>
                </a:cxn>
                <a:cxn ang="0">
                  <a:pos x="84" y="446"/>
                </a:cxn>
                <a:cxn ang="0">
                  <a:pos x="110" y="510"/>
                </a:cxn>
                <a:cxn ang="0">
                  <a:pos x="86" y="513"/>
                </a:cxn>
                <a:cxn ang="0">
                  <a:pos x="56" y="527"/>
                </a:cxn>
                <a:cxn ang="0">
                  <a:pos x="31" y="548"/>
                </a:cxn>
                <a:cxn ang="0">
                  <a:pos x="12" y="577"/>
                </a:cxn>
                <a:cxn ang="0">
                  <a:pos x="2" y="613"/>
                </a:cxn>
                <a:cxn ang="0">
                  <a:pos x="0" y="638"/>
                </a:cxn>
                <a:cxn ang="0">
                  <a:pos x="7" y="673"/>
                </a:cxn>
                <a:cxn ang="0">
                  <a:pos x="22" y="704"/>
                </a:cxn>
                <a:cxn ang="0">
                  <a:pos x="44" y="729"/>
                </a:cxn>
                <a:cxn ang="0">
                  <a:pos x="73" y="746"/>
                </a:cxn>
                <a:cxn ang="0">
                  <a:pos x="105" y="754"/>
                </a:cxn>
              </a:cxnLst>
              <a:rect l="0" t="0" r="r" b="b"/>
              <a:pathLst>
                <a:path w="1323" h="756">
                  <a:moveTo>
                    <a:pt x="115" y="756"/>
                  </a:moveTo>
                  <a:lnTo>
                    <a:pt x="115" y="756"/>
                  </a:lnTo>
                  <a:lnTo>
                    <a:pt x="120" y="754"/>
                  </a:lnTo>
                  <a:lnTo>
                    <a:pt x="618" y="754"/>
                  </a:lnTo>
                  <a:lnTo>
                    <a:pt x="639" y="754"/>
                  </a:lnTo>
                  <a:lnTo>
                    <a:pt x="805" y="754"/>
                  </a:lnTo>
                  <a:lnTo>
                    <a:pt x="1159" y="754"/>
                  </a:lnTo>
                  <a:lnTo>
                    <a:pt x="1159" y="754"/>
                  </a:lnTo>
                  <a:lnTo>
                    <a:pt x="1176" y="753"/>
                  </a:lnTo>
                  <a:lnTo>
                    <a:pt x="1193" y="749"/>
                  </a:lnTo>
                  <a:lnTo>
                    <a:pt x="1210" y="744"/>
                  </a:lnTo>
                  <a:lnTo>
                    <a:pt x="1225" y="737"/>
                  </a:lnTo>
                  <a:lnTo>
                    <a:pt x="1240" y="729"/>
                  </a:lnTo>
                  <a:lnTo>
                    <a:pt x="1253" y="719"/>
                  </a:lnTo>
                  <a:lnTo>
                    <a:pt x="1267" y="707"/>
                  </a:lnTo>
                  <a:lnTo>
                    <a:pt x="1279" y="695"/>
                  </a:lnTo>
                  <a:lnTo>
                    <a:pt x="1289" y="682"/>
                  </a:lnTo>
                  <a:lnTo>
                    <a:pt x="1297" y="667"/>
                  </a:lnTo>
                  <a:lnTo>
                    <a:pt x="1306" y="651"/>
                  </a:lnTo>
                  <a:lnTo>
                    <a:pt x="1312" y="634"/>
                  </a:lnTo>
                  <a:lnTo>
                    <a:pt x="1318" y="616"/>
                  </a:lnTo>
                  <a:lnTo>
                    <a:pt x="1321" y="599"/>
                  </a:lnTo>
                  <a:lnTo>
                    <a:pt x="1323" y="580"/>
                  </a:lnTo>
                  <a:lnTo>
                    <a:pt x="1323" y="560"/>
                  </a:lnTo>
                  <a:lnTo>
                    <a:pt x="1323" y="560"/>
                  </a:lnTo>
                  <a:lnTo>
                    <a:pt x="1321" y="542"/>
                  </a:lnTo>
                  <a:lnTo>
                    <a:pt x="1318" y="525"/>
                  </a:lnTo>
                  <a:lnTo>
                    <a:pt x="1312" y="506"/>
                  </a:lnTo>
                  <a:lnTo>
                    <a:pt x="1307" y="489"/>
                  </a:lnTo>
                  <a:lnTo>
                    <a:pt x="1299" y="474"/>
                  </a:lnTo>
                  <a:lnTo>
                    <a:pt x="1291" y="459"/>
                  </a:lnTo>
                  <a:lnTo>
                    <a:pt x="1280" y="446"/>
                  </a:lnTo>
                  <a:lnTo>
                    <a:pt x="1269" y="434"/>
                  </a:lnTo>
                  <a:lnTo>
                    <a:pt x="1257" y="422"/>
                  </a:lnTo>
                  <a:lnTo>
                    <a:pt x="1243" y="412"/>
                  </a:lnTo>
                  <a:lnTo>
                    <a:pt x="1230" y="402"/>
                  </a:lnTo>
                  <a:lnTo>
                    <a:pt x="1215" y="395"/>
                  </a:lnTo>
                  <a:lnTo>
                    <a:pt x="1199" y="390"/>
                  </a:lnTo>
                  <a:lnTo>
                    <a:pt x="1183" y="385"/>
                  </a:lnTo>
                  <a:lnTo>
                    <a:pt x="1166" y="381"/>
                  </a:lnTo>
                  <a:lnTo>
                    <a:pt x="1149" y="381"/>
                  </a:lnTo>
                  <a:lnTo>
                    <a:pt x="1149" y="381"/>
                  </a:lnTo>
                  <a:lnTo>
                    <a:pt x="1142" y="381"/>
                  </a:lnTo>
                  <a:lnTo>
                    <a:pt x="1142" y="381"/>
                  </a:lnTo>
                  <a:lnTo>
                    <a:pt x="1144" y="375"/>
                  </a:lnTo>
                  <a:lnTo>
                    <a:pt x="1144" y="375"/>
                  </a:lnTo>
                  <a:lnTo>
                    <a:pt x="1130" y="407"/>
                  </a:lnTo>
                  <a:lnTo>
                    <a:pt x="1113" y="435"/>
                  </a:lnTo>
                  <a:lnTo>
                    <a:pt x="1095" y="461"/>
                  </a:lnTo>
                  <a:lnTo>
                    <a:pt x="1073" y="484"/>
                  </a:lnTo>
                  <a:lnTo>
                    <a:pt x="1073" y="484"/>
                  </a:lnTo>
                  <a:lnTo>
                    <a:pt x="1085" y="456"/>
                  </a:lnTo>
                  <a:lnTo>
                    <a:pt x="1097" y="425"/>
                  </a:lnTo>
                  <a:lnTo>
                    <a:pt x="1103" y="397"/>
                  </a:lnTo>
                  <a:lnTo>
                    <a:pt x="1108" y="366"/>
                  </a:lnTo>
                  <a:lnTo>
                    <a:pt x="1112" y="336"/>
                  </a:lnTo>
                  <a:lnTo>
                    <a:pt x="1112" y="306"/>
                  </a:lnTo>
                  <a:lnTo>
                    <a:pt x="1110" y="277"/>
                  </a:lnTo>
                  <a:lnTo>
                    <a:pt x="1105" y="248"/>
                  </a:lnTo>
                  <a:lnTo>
                    <a:pt x="1105" y="248"/>
                  </a:lnTo>
                  <a:lnTo>
                    <a:pt x="1097" y="219"/>
                  </a:lnTo>
                  <a:lnTo>
                    <a:pt x="1088" y="192"/>
                  </a:lnTo>
                  <a:lnTo>
                    <a:pt x="1076" y="167"/>
                  </a:lnTo>
                  <a:lnTo>
                    <a:pt x="1061" y="142"/>
                  </a:lnTo>
                  <a:lnTo>
                    <a:pt x="1046" y="118"/>
                  </a:lnTo>
                  <a:lnTo>
                    <a:pt x="1027" y="98"/>
                  </a:lnTo>
                  <a:lnTo>
                    <a:pt x="1007" y="78"/>
                  </a:lnTo>
                  <a:lnTo>
                    <a:pt x="984" y="59"/>
                  </a:lnTo>
                  <a:lnTo>
                    <a:pt x="984" y="59"/>
                  </a:lnTo>
                  <a:lnTo>
                    <a:pt x="957" y="42"/>
                  </a:lnTo>
                  <a:lnTo>
                    <a:pt x="926" y="27"/>
                  </a:lnTo>
                  <a:lnTo>
                    <a:pt x="896" y="15"/>
                  </a:lnTo>
                  <a:lnTo>
                    <a:pt x="862" y="7"/>
                  </a:lnTo>
                  <a:lnTo>
                    <a:pt x="862" y="7"/>
                  </a:lnTo>
                  <a:lnTo>
                    <a:pt x="840" y="4"/>
                  </a:lnTo>
                  <a:lnTo>
                    <a:pt x="817" y="2"/>
                  </a:lnTo>
                  <a:lnTo>
                    <a:pt x="793" y="0"/>
                  </a:lnTo>
                  <a:lnTo>
                    <a:pt x="769" y="2"/>
                  </a:lnTo>
                  <a:lnTo>
                    <a:pt x="769" y="2"/>
                  </a:lnTo>
                  <a:lnTo>
                    <a:pt x="746" y="5"/>
                  </a:lnTo>
                  <a:lnTo>
                    <a:pt x="724" y="10"/>
                  </a:lnTo>
                  <a:lnTo>
                    <a:pt x="700" y="17"/>
                  </a:lnTo>
                  <a:lnTo>
                    <a:pt x="678" y="25"/>
                  </a:lnTo>
                  <a:lnTo>
                    <a:pt x="678" y="25"/>
                  </a:lnTo>
                  <a:lnTo>
                    <a:pt x="653" y="39"/>
                  </a:lnTo>
                  <a:lnTo>
                    <a:pt x="629" y="56"/>
                  </a:lnTo>
                  <a:lnTo>
                    <a:pt x="607" y="73"/>
                  </a:lnTo>
                  <a:lnTo>
                    <a:pt x="585" y="93"/>
                  </a:lnTo>
                  <a:lnTo>
                    <a:pt x="567" y="113"/>
                  </a:lnTo>
                  <a:lnTo>
                    <a:pt x="550" y="137"/>
                  </a:lnTo>
                  <a:lnTo>
                    <a:pt x="535" y="162"/>
                  </a:lnTo>
                  <a:lnTo>
                    <a:pt x="521" y="187"/>
                  </a:lnTo>
                  <a:lnTo>
                    <a:pt x="521" y="187"/>
                  </a:lnTo>
                  <a:lnTo>
                    <a:pt x="515" y="206"/>
                  </a:lnTo>
                  <a:lnTo>
                    <a:pt x="508" y="225"/>
                  </a:lnTo>
                  <a:lnTo>
                    <a:pt x="503" y="243"/>
                  </a:lnTo>
                  <a:lnTo>
                    <a:pt x="499" y="262"/>
                  </a:lnTo>
                  <a:lnTo>
                    <a:pt x="499" y="262"/>
                  </a:lnTo>
                  <a:lnTo>
                    <a:pt x="489" y="248"/>
                  </a:lnTo>
                  <a:lnTo>
                    <a:pt x="478" y="235"/>
                  </a:lnTo>
                  <a:lnTo>
                    <a:pt x="466" y="223"/>
                  </a:lnTo>
                  <a:lnTo>
                    <a:pt x="452" y="213"/>
                  </a:lnTo>
                  <a:lnTo>
                    <a:pt x="452" y="213"/>
                  </a:lnTo>
                  <a:lnTo>
                    <a:pt x="439" y="203"/>
                  </a:lnTo>
                  <a:lnTo>
                    <a:pt x="424" y="194"/>
                  </a:lnTo>
                  <a:lnTo>
                    <a:pt x="408" y="187"/>
                  </a:lnTo>
                  <a:lnTo>
                    <a:pt x="393" y="182"/>
                  </a:lnTo>
                  <a:lnTo>
                    <a:pt x="376" y="177"/>
                  </a:lnTo>
                  <a:lnTo>
                    <a:pt x="359" y="174"/>
                  </a:lnTo>
                  <a:lnTo>
                    <a:pt x="343" y="172"/>
                  </a:lnTo>
                  <a:lnTo>
                    <a:pt x="326" y="171"/>
                  </a:lnTo>
                  <a:lnTo>
                    <a:pt x="326" y="171"/>
                  </a:lnTo>
                  <a:lnTo>
                    <a:pt x="309" y="172"/>
                  </a:lnTo>
                  <a:lnTo>
                    <a:pt x="292" y="174"/>
                  </a:lnTo>
                  <a:lnTo>
                    <a:pt x="275" y="177"/>
                  </a:lnTo>
                  <a:lnTo>
                    <a:pt x="258" y="181"/>
                  </a:lnTo>
                  <a:lnTo>
                    <a:pt x="241" y="186"/>
                  </a:lnTo>
                  <a:lnTo>
                    <a:pt x="224" y="192"/>
                  </a:lnTo>
                  <a:lnTo>
                    <a:pt x="209" y="201"/>
                  </a:lnTo>
                  <a:lnTo>
                    <a:pt x="192" y="211"/>
                  </a:lnTo>
                  <a:lnTo>
                    <a:pt x="192" y="211"/>
                  </a:lnTo>
                  <a:lnTo>
                    <a:pt x="176" y="223"/>
                  </a:lnTo>
                  <a:lnTo>
                    <a:pt x="159" y="236"/>
                  </a:lnTo>
                  <a:lnTo>
                    <a:pt x="144" y="252"/>
                  </a:lnTo>
                  <a:lnTo>
                    <a:pt x="130" y="267"/>
                  </a:lnTo>
                  <a:lnTo>
                    <a:pt x="118" y="284"/>
                  </a:lnTo>
                  <a:lnTo>
                    <a:pt x="108" y="300"/>
                  </a:lnTo>
                  <a:lnTo>
                    <a:pt x="100" y="317"/>
                  </a:lnTo>
                  <a:lnTo>
                    <a:pt x="91" y="336"/>
                  </a:lnTo>
                  <a:lnTo>
                    <a:pt x="91" y="336"/>
                  </a:lnTo>
                  <a:lnTo>
                    <a:pt x="86" y="358"/>
                  </a:lnTo>
                  <a:lnTo>
                    <a:pt x="81" y="380"/>
                  </a:lnTo>
                  <a:lnTo>
                    <a:pt x="79" y="402"/>
                  </a:lnTo>
                  <a:lnTo>
                    <a:pt x="81" y="424"/>
                  </a:lnTo>
                  <a:lnTo>
                    <a:pt x="84" y="446"/>
                  </a:lnTo>
                  <a:lnTo>
                    <a:pt x="90" y="467"/>
                  </a:lnTo>
                  <a:lnTo>
                    <a:pt x="98" y="489"/>
                  </a:lnTo>
                  <a:lnTo>
                    <a:pt x="110" y="510"/>
                  </a:lnTo>
                  <a:lnTo>
                    <a:pt x="110" y="510"/>
                  </a:lnTo>
                  <a:lnTo>
                    <a:pt x="98" y="510"/>
                  </a:lnTo>
                  <a:lnTo>
                    <a:pt x="86" y="513"/>
                  </a:lnTo>
                  <a:lnTo>
                    <a:pt x="76" y="516"/>
                  </a:lnTo>
                  <a:lnTo>
                    <a:pt x="66" y="520"/>
                  </a:lnTo>
                  <a:lnTo>
                    <a:pt x="56" y="527"/>
                  </a:lnTo>
                  <a:lnTo>
                    <a:pt x="46" y="533"/>
                  </a:lnTo>
                  <a:lnTo>
                    <a:pt x="37" y="540"/>
                  </a:lnTo>
                  <a:lnTo>
                    <a:pt x="31" y="548"/>
                  </a:lnTo>
                  <a:lnTo>
                    <a:pt x="24" y="557"/>
                  </a:lnTo>
                  <a:lnTo>
                    <a:pt x="17" y="567"/>
                  </a:lnTo>
                  <a:lnTo>
                    <a:pt x="12" y="577"/>
                  </a:lnTo>
                  <a:lnTo>
                    <a:pt x="7" y="589"/>
                  </a:lnTo>
                  <a:lnTo>
                    <a:pt x="4" y="601"/>
                  </a:lnTo>
                  <a:lnTo>
                    <a:pt x="2" y="613"/>
                  </a:lnTo>
                  <a:lnTo>
                    <a:pt x="0" y="624"/>
                  </a:lnTo>
                  <a:lnTo>
                    <a:pt x="0" y="638"/>
                  </a:lnTo>
                  <a:lnTo>
                    <a:pt x="0" y="638"/>
                  </a:lnTo>
                  <a:lnTo>
                    <a:pt x="2" y="650"/>
                  </a:lnTo>
                  <a:lnTo>
                    <a:pt x="4" y="661"/>
                  </a:lnTo>
                  <a:lnTo>
                    <a:pt x="7" y="673"/>
                  </a:lnTo>
                  <a:lnTo>
                    <a:pt x="12" y="683"/>
                  </a:lnTo>
                  <a:lnTo>
                    <a:pt x="17" y="694"/>
                  </a:lnTo>
                  <a:lnTo>
                    <a:pt x="22" y="704"/>
                  </a:lnTo>
                  <a:lnTo>
                    <a:pt x="29" y="712"/>
                  </a:lnTo>
                  <a:lnTo>
                    <a:pt x="36" y="721"/>
                  </a:lnTo>
                  <a:lnTo>
                    <a:pt x="44" y="729"/>
                  </a:lnTo>
                  <a:lnTo>
                    <a:pt x="52" y="736"/>
                  </a:lnTo>
                  <a:lnTo>
                    <a:pt x="63" y="741"/>
                  </a:lnTo>
                  <a:lnTo>
                    <a:pt x="73" y="746"/>
                  </a:lnTo>
                  <a:lnTo>
                    <a:pt x="83" y="749"/>
                  </a:lnTo>
                  <a:lnTo>
                    <a:pt x="93" y="753"/>
                  </a:lnTo>
                  <a:lnTo>
                    <a:pt x="105" y="754"/>
                  </a:lnTo>
                  <a:lnTo>
                    <a:pt x="115" y="756"/>
                  </a:lnTo>
                  <a:lnTo>
                    <a:pt x="115" y="756"/>
                  </a:lnTo>
                  <a:close/>
                </a:path>
              </a:pathLst>
            </a:custGeom>
            <a:solidFill>
              <a:schemeClr val="bg1">
                <a:lumMod val="50000"/>
              </a:schemeClr>
            </a:solidFill>
            <a:ln w="9525">
              <a:noFill/>
              <a:round/>
            </a:ln>
          </p:spPr>
          <p:txBody>
            <a:bodyPr/>
            <a:lstStyle/>
            <a:p>
              <a:pPr eaLnBrk="1" fontAlgn="t" hangingPunct="1">
                <a:defRPr/>
              </a:pPr>
              <a:endParaRPr lang="zh-CN" altLang="en-US">
                <a:latin typeface="+mn-lt"/>
                <a:ea typeface="+mn-ea"/>
              </a:endParaRPr>
            </a:p>
          </p:txBody>
        </p:sp>
        <p:grpSp>
          <p:nvGrpSpPr>
            <p:cNvPr id="6" name="组合 296"/>
            <p:cNvGrpSpPr>
              <a:grpSpLocks noChangeAspect="1"/>
            </p:cNvGrpSpPr>
            <p:nvPr/>
          </p:nvGrpSpPr>
          <p:grpSpPr>
            <a:xfrm>
              <a:off x="5518264" y="3055486"/>
              <a:ext cx="178586" cy="180000"/>
              <a:chOff x="12379325" y="6088063"/>
              <a:chExt cx="601663" cy="606425"/>
            </a:xfrm>
            <a:solidFill>
              <a:schemeClr val="bg1">
                <a:lumMod val="95000"/>
              </a:schemeClr>
            </a:solidFill>
          </p:grpSpPr>
          <p:sp>
            <p:nvSpPr>
              <p:cNvPr id="58"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59"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60" name="Line 723"/>
              <p:cNvSpPr>
                <a:spLocks noChangeShapeType="1"/>
              </p:cNvSpPr>
              <p:nvPr/>
            </p:nvSpPr>
            <p:spPr bwMode="auto">
              <a:xfrm>
                <a:off x="12644438" y="6370638"/>
                <a:ext cx="1588" cy="1588"/>
              </a:xfrm>
              <a:prstGeom prst="line">
                <a:avLst/>
              </a:prstGeom>
              <a:grpFill/>
              <a:ln w="9525">
                <a:noFill/>
                <a:round/>
              </a:ln>
            </p:spPr>
            <p:txBody>
              <a:bodyPr/>
              <a:lstStyle/>
              <a:p>
                <a:pPr eaLnBrk="1" fontAlgn="t" hangingPunct="1">
                  <a:defRPr/>
                </a:pPr>
                <a:endParaRPr lang="zh-CN" altLang="en-US">
                  <a:latin typeface="+mn-lt"/>
                  <a:ea typeface="+mn-ea"/>
                </a:endParaRPr>
              </a:p>
            </p:txBody>
          </p:sp>
          <p:sp>
            <p:nvSpPr>
              <p:cNvPr id="61"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a:lstStyle/>
              <a:p>
                <a:pPr eaLnBrk="1" fontAlgn="t" hangingPunct="1">
                  <a:defRPr/>
                </a:pPr>
                <a:endParaRPr lang="zh-CN" altLang="en-US">
                  <a:latin typeface="+mn-lt"/>
                  <a:ea typeface="+mn-ea"/>
                </a:endParaRPr>
              </a:p>
            </p:txBody>
          </p:sp>
          <p:sp>
            <p:nvSpPr>
              <p:cNvPr id="62"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a:lstStyle/>
              <a:p>
                <a:pPr eaLnBrk="1" fontAlgn="t" hangingPunct="1">
                  <a:defRPr/>
                </a:pPr>
                <a:endParaRPr lang="zh-CN" altLang="en-US">
                  <a:latin typeface="+mn-lt"/>
                  <a:ea typeface="+mn-ea"/>
                </a:endParaRPr>
              </a:p>
            </p:txBody>
          </p:sp>
          <p:sp>
            <p:nvSpPr>
              <p:cNvPr id="63"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64"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65"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66"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a:lstStyle/>
              <a:p>
                <a:pPr eaLnBrk="1" fontAlgn="t" hangingPunct="1">
                  <a:defRPr/>
                </a:pPr>
                <a:endParaRPr lang="zh-CN" altLang="en-US">
                  <a:latin typeface="+mn-lt"/>
                  <a:ea typeface="+mn-ea"/>
                </a:endParaRPr>
              </a:p>
            </p:txBody>
          </p:sp>
        </p:grpSp>
      </p:grpSp>
      <p:grpSp>
        <p:nvGrpSpPr>
          <p:cNvPr id="35856" name="组合 273"/>
          <p:cNvGrpSpPr>
            <a:grpSpLocks noChangeAspect="1"/>
          </p:cNvGrpSpPr>
          <p:nvPr/>
        </p:nvGrpSpPr>
        <p:grpSpPr bwMode="auto">
          <a:xfrm>
            <a:off x="5364163" y="1149350"/>
            <a:ext cx="238125" cy="481013"/>
            <a:chOff x="5364088" y="1059582"/>
            <a:chExt cx="288032" cy="436628"/>
          </a:xfrm>
        </p:grpSpPr>
        <p:grpSp>
          <p:nvGrpSpPr>
            <p:cNvPr id="8" name="组合 39"/>
            <p:cNvGrpSpPr>
              <a:grpSpLocks noChangeAspect="1"/>
            </p:cNvGrpSpPr>
            <p:nvPr/>
          </p:nvGrpSpPr>
          <p:grpSpPr>
            <a:xfrm>
              <a:off x="5364088" y="1059582"/>
              <a:ext cx="288032" cy="436628"/>
              <a:chOff x="4059238" y="2417763"/>
              <a:chExt cx="898525" cy="1362075"/>
            </a:xfrm>
            <a:solidFill>
              <a:schemeClr val="tx1">
                <a:lumMod val="50000"/>
                <a:lumOff val="50000"/>
              </a:schemeClr>
            </a:solidFill>
          </p:grpSpPr>
          <p:sp>
            <p:nvSpPr>
              <p:cNvPr id="70" name="Freeform 31"/>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71" name="Freeform 32"/>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35863" name="Freeform 31"/>
            <p:cNvSpPr/>
            <p:nvPr/>
          </p:nvSpPr>
          <p:spPr bwMode="auto">
            <a:xfrm>
              <a:off x="5483141" y="1323288"/>
              <a:ext cx="53766" cy="89343"/>
            </a:xfrm>
            <a:custGeom>
              <a:avLst/>
              <a:gdLst>
                <a:gd name="T0" fmla="*/ 536343 w 5460"/>
                <a:gd name="T1" fmla="*/ 1278328 h 6163"/>
                <a:gd name="T2" fmla="*/ 374454 w 5460"/>
                <a:gd name="T3" fmla="*/ 818888 h 6163"/>
                <a:gd name="T4" fmla="*/ 365028 w 5460"/>
                <a:gd name="T5" fmla="*/ 786325 h 6163"/>
                <a:gd name="T6" fmla="*/ 365028 w 5460"/>
                <a:gd name="T7" fmla="*/ 753344 h 6163"/>
                <a:gd name="T8" fmla="*/ 370628 w 5460"/>
                <a:gd name="T9" fmla="*/ 714141 h 6163"/>
                <a:gd name="T10" fmla="*/ 378775 w 5460"/>
                <a:gd name="T11" fmla="*/ 688218 h 6163"/>
                <a:gd name="T12" fmla="*/ 482803 w 5460"/>
                <a:gd name="T13" fmla="*/ 458605 h 6163"/>
                <a:gd name="T14" fmla="*/ 491554 w 5460"/>
                <a:gd name="T15" fmla="*/ 426042 h 6163"/>
                <a:gd name="T16" fmla="*/ 496064 w 5460"/>
                <a:gd name="T17" fmla="*/ 393479 h 6163"/>
                <a:gd name="T18" fmla="*/ 487521 w 5460"/>
                <a:gd name="T19" fmla="*/ 360282 h 6163"/>
                <a:gd name="T20" fmla="*/ 478095 w 5460"/>
                <a:gd name="T21" fmla="*/ 334776 h 6163"/>
                <a:gd name="T22" fmla="*/ 270625 w 5460"/>
                <a:gd name="T23" fmla="*/ 0 h 6163"/>
                <a:gd name="T24" fmla="*/ 266105 w 5460"/>
                <a:gd name="T25" fmla="*/ 0 h 6163"/>
                <a:gd name="T26" fmla="*/ 59140 w 5460"/>
                <a:gd name="T27" fmla="*/ 334776 h 6163"/>
                <a:gd name="T28" fmla="*/ 45581 w 5460"/>
                <a:gd name="T29" fmla="*/ 360282 h 6163"/>
                <a:gd name="T30" fmla="*/ 40467 w 5460"/>
                <a:gd name="T31" fmla="*/ 393479 h 6163"/>
                <a:gd name="T32" fmla="*/ 45581 w 5460"/>
                <a:gd name="T33" fmla="*/ 426042 h 6163"/>
                <a:gd name="T34" fmla="*/ 54620 w 5460"/>
                <a:gd name="T35" fmla="*/ 458605 h 6163"/>
                <a:gd name="T36" fmla="*/ 153534 w 5460"/>
                <a:gd name="T37" fmla="*/ 688218 h 6163"/>
                <a:gd name="T38" fmla="*/ 166795 w 5460"/>
                <a:gd name="T39" fmla="*/ 714141 h 6163"/>
                <a:gd name="T40" fmla="*/ 171315 w 5460"/>
                <a:gd name="T41" fmla="*/ 753344 h 6163"/>
                <a:gd name="T42" fmla="*/ 166795 w 5460"/>
                <a:gd name="T43" fmla="*/ 786325 h 6163"/>
                <a:gd name="T44" fmla="*/ 162474 w 5460"/>
                <a:gd name="T45" fmla="*/ 818888 h 6163"/>
                <a:gd name="T46" fmla="*/ 0 w 5460"/>
                <a:gd name="T47" fmla="*/ 1278328 h 6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60" h="6163">
                  <a:moveTo>
                    <a:pt x="5460" y="6163"/>
                  </a:moveTo>
                  <a:lnTo>
                    <a:pt x="3812" y="3948"/>
                  </a:lnTo>
                  <a:cubicBezTo>
                    <a:pt x="3779" y="3896"/>
                    <a:pt x="3749" y="3843"/>
                    <a:pt x="3716" y="3791"/>
                  </a:cubicBezTo>
                  <a:lnTo>
                    <a:pt x="3716" y="3632"/>
                  </a:lnTo>
                  <a:cubicBezTo>
                    <a:pt x="3734" y="3569"/>
                    <a:pt x="3755" y="3507"/>
                    <a:pt x="3773" y="3443"/>
                  </a:cubicBezTo>
                  <a:cubicBezTo>
                    <a:pt x="3801" y="3401"/>
                    <a:pt x="3827" y="3360"/>
                    <a:pt x="3856" y="3318"/>
                  </a:cubicBezTo>
                  <a:lnTo>
                    <a:pt x="4915" y="2211"/>
                  </a:lnTo>
                  <a:cubicBezTo>
                    <a:pt x="4943" y="2158"/>
                    <a:pt x="4976" y="2107"/>
                    <a:pt x="5004" y="2054"/>
                  </a:cubicBezTo>
                  <a:cubicBezTo>
                    <a:pt x="5020" y="2002"/>
                    <a:pt x="5037" y="1949"/>
                    <a:pt x="5050" y="1897"/>
                  </a:cubicBezTo>
                  <a:cubicBezTo>
                    <a:pt x="5022" y="1843"/>
                    <a:pt x="4993" y="1790"/>
                    <a:pt x="4963" y="1737"/>
                  </a:cubicBezTo>
                  <a:cubicBezTo>
                    <a:pt x="4932" y="1696"/>
                    <a:pt x="4900" y="1654"/>
                    <a:pt x="4867" y="1614"/>
                  </a:cubicBezTo>
                  <a:lnTo>
                    <a:pt x="2755" y="0"/>
                  </a:lnTo>
                  <a:lnTo>
                    <a:pt x="2709" y="0"/>
                  </a:lnTo>
                  <a:lnTo>
                    <a:pt x="602" y="1614"/>
                  </a:lnTo>
                  <a:cubicBezTo>
                    <a:pt x="556" y="1654"/>
                    <a:pt x="512" y="1696"/>
                    <a:pt x="464" y="1737"/>
                  </a:cubicBezTo>
                  <a:cubicBezTo>
                    <a:pt x="447" y="1790"/>
                    <a:pt x="429" y="1843"/>
                    <a:pt x="412" y="1897"/>
                  </a:cubicBezTo>
                  <a:cubicBezTo>
                    <a:pt x="429" y="1949"/>
                    <a:pt x="447" y="2002"/>
                    <a:pt x="464" y="2054"/>
                  </a:cubicBezTo>
                  <a:cubicBezTo>
                    <a:pt x="495" y="2106"/>
                    <a:pt x="525" y="2159"/>
                    <a:pt x="556" y="2211"/>
                  </a:cubicBezTo>
                  <a:lnTo>
                    <a:pt x="1563" y="3318"/>
                  </a:lnTo>
                  <a:cubicBezTo>
                    <a:pt x="1606" y="3360"/>
                    <a:pt x="1654" y="3401"/>
                    <a:pt x="1698" y="3443"/>
                  </a:cubicBezTo>
                  <a:cubicBezTo>
                    <a:pt x="1711" y="3507"/>
                    <a:pt x="1728" y="3569"/>
                    <a:pt x="1744" y="3632"/>
                  </a:cubicBezTo>
                  <a:cubicBezTo>
                    <a:pt x="1728" y="3684"/>
                    <a:pt x="1711" y="3738"/>
                    <a:pt x="1698" y="3791"/>
                  </a:cubicBezTo>
                  <a:cubicBezTo>
                    <a:pt x="1683" y="3843"/>
                    <a:pt x="1670" y="3896"/>
                    <a:pt x="1654" y="3948"/>
                  </a:cubicBezTo>
                  <a:lnTo>
                    <a:pt x="0" y="6163"/>
                  </a:lnTo>
                </a:path>
              </a:pathLst>
            </a:custGeom>
            <a:solidFill>
              <a:srgbClr val="0099C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cxnSp>
        <p:nvCxnSpPr>
          <p:cNvPr id="72" name="直接连接符 71"/>
          <p:cNvCxnSpPr/>
          <p:nvPr/>
        </p:nvCxnSpPr>
        <p:spPr bwMode="auto">
          <a:xfrm flipV="1">
            <a:off x="5148263" y="3040063"/>
            <a:ext cx="3816350"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58" name="TextBox 72"/>
          <p:cNvSpPr txBox="1">
            <a:spLocks noChangeArrowheads="1"/>
          </p:cNvSpPr>
          <p:nvPr/>
        </p:nvSpPr>
        <p:spPr bwMode="auto">
          <a:xfrm>
            <a:off x="371475" y="2318754"/>
            <a:ext cx="24495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Aft>
                <a:spcPts val="400"/>
              </a:spcAft>
              <a:defRPr/>
            </a:pPr>
            <a:r>
              <a:rPr lang="zh-CN" altLang="en-US" sz="1200" dirty="0" smtClean="0">
                <a:solidFill>
                  <a:srgbClr val="C00000"/>
                </a:solidFill>
                <a:latin typeface="+mn-lt"/>
                <a:ea typeface="+mn-ea"/>
                <a:cs typeface="Arial" panose="020B0604020202020204" pitchFamily="34" charset="0"/>
              </a:rPr>
              <a:t>硬件设备、虚拟资源，应用统一管理</a:t>
            </a:r>
            <a:endParaRPr lang="en-US" altLang="zh-CN" sz="1200" dirty="0" smtClean="0">
              <a:solidFill>
                <a:srgbClr val="C00000"/>
              </a:solidFill>
              <a:latin typeface="+mn-lt"/>
              <a:ea typeface="+mn-ea"/>
              <a:cs typeface="Arial" panose="020B0604020202020204" pitchFamily="34" charset="0"/>
            </a:endParaRPr>
          </a:p>
          <a:p>
            <a:pPr eaLnBrk="1" fontAlgn="t" hangingPunct="1">
              <a:lnSpc>
                <a:spcPct val="150000"/>
              </a:lnSpc>
              <a:spcBef>
                <a:spcPts val="800"/>
              </a:spcBef>
              <a:spcAft>
                <a:spcPts val="400"/>
              </a:spcAft>
              <a:buClr>
                <a:srgbClr val="000000"/>
              </a:buClr>
              <a:defRPr/>
            </a:pPr>
            <a:r>
              <a:rPr lang="en-US" altLang="zh-CN" sz="1200" dirty="0" smtClean="0">
                <a:solidFill>
                  <a:srgbClr val="000000"/>
                </a:solidFill>
                <a:latin typeface="+mn-lt"/>
                <a:ea typeface="+mn-ea"/>
                <a:cs typeface="Arial" panose="020B0604020202020204" pitchFamily="34" charset="0"/>
              </a:rPr>
              <a:t>FusionManager</a:t>
            </a:r>
            <a:r>
              <a:rPr lang="zh-CN" altLang="en-US" sz="1200" dirty="0" smtClean="0">
                <a:solidFill>
                  <a:srgbClr val="000000"/>
                </a:solidFill>
                <a:latin typeface="+mn-lt"/>
                <a:ea typeface="+mn-ea"/>
                <a:cs typeface="Arial" panose="020B0604020202020204" pitchFamily="34" charset="0"/>
              </a:rPr>
              <a:t>云管理系统支持直接管理底层的硬件设备、虚拟资源及上层部署的应用，实现统一管理和监控，提升运维效率</a:t>
            </a:r>
            <a:endParaRPr lang="en-US" altLang="zh-CN" sz="1200" dirty="0" smtClean="0">
              <a:solidFill>
                <a:srgbClr val="000000"/>
              </a:solidFill>
              <a:latin typeface="+mn-lt"/>
              <a:ea typeface="+mn-ea"/>
              <a:cs typeface="Arial" panose="020B0604020202020204" pitchFamily="34" charset="0"/>
            </a:endParaRPr>
          </a:p>
        </p:txBody>
      </p:sp>
      <p:sp>
        <p:nvSpPr>
          <p:cNvPr id="35859" name="TextBox 73"/>
          <p:cNvSpPr txBox="1">
            <a:spLocks noChangeArrowheads="1"/>
          </p:cNvSpPr>
          <p:nvPr/>
        </p:nvSpPr>
        <p:spPr bwMode="auto">
          <a:xfrm>
            <a:off x="311150" y="4237038"/>
            <a:ext cx="24495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50000"/>
              </a:lnSpc>
              <a:spcAft>
                <a:spcPts val="400"/>
              </a:spcAft>
            </a:pPr>
            <a:r>
              <a:rPr lang="zh-CN" altLang="en-US" sz="1200" dirty="0">
                <a:solidFill>
                  <a:srgbClr val="C00000"/>
                </a:solidFill>
                <a:latin typeface="+mn-lt"/>
                <a:ea typeface="+mn-ea"/>
                <a:cs typeface="Arial" panose="020B0604020202020204" pitchFamily="34" charset="0"/>
              </a:rPr>
              <a:t>异构硬件管理，异构虚拟化管理</a:t>
            </a:r>
            <a:endParaRPr lang="en-US" altLang="zh-CN" sz="1200" dirty="0">
              <a:solidFill>
                <a:srgbClr val="C00000"/>
              </a:solidFill>
              <a:latin typeface="+mn-lt"/>
              <a:ea typeface="+mn-ea"/>
              <a:cs typeface="Arial" panose="020B0604020202020204" pitchFamily="34" charset="0"/>
            </a:endParaRPr>
          </a:p>
          <a:p>
            <a:pPr eaLnBrk="1" fontAlgn="t" hangingPunct="1">
              <a:lnSpc>
                <a:spcPct val="150000"/>
              </a:lnSpc>
              <a:spcBef>
                <a:spcPts val="800"/>
              </a:spcBef>
              <a:spcAft>
                <a:spcPts val="400"/>
              </a:spcAft>
              <a:buClr>
                <a:srgbClr val="000000"/>
              </a:buClr>
            </a:pPr>
            <a:r>
              <a:rPr lang="en-US" altLang="zh-CN" sz="1200" dirty="0">
                <a:solidFill>
                  <a:srgbClr val="000000"/>
                </a:solidFill>
                <a:latin typeface="+mn-lt"/>
                <a:ea typeface="+mn-ea"/>
                <a:cs typeface="Arial" panose="020B0604020202020204" pitchFamily="34" charset="0"/>
              </a:rPr>
              <a:t>FusionManager</a:t>
            </a:r>
            <a:r>
              <a:rPr lang="zh-CN" altLang="en-US" sz="1200" dirty="0">
                <a:solidFill>
                  <a:srgbClr val="000000"/>
                </a:solidFill>
                <a:latin typeface="+mn-lt"/>
                <a:ea typeface="+mn-ea"/>
                <a:cs typeface="Arial" panose="020B0604020202020204" pitchFamily="34" charset="0"/>
              </a:rPr>
              <a:t>具备广泛的软硬件兼容性，能够支持异构管理业界主流厂商的服务器、存储和网络设备，也支持主流虚拟化平台，节省管理节点，降低管理维护复杂度</a:t>
            </a:r>
            <a:endParaRPr lang="en-US" altLang="zh-CN" sz="1200" dirty="0">
              <a:solidFill>
                <a:srgbClr val="000000"/>
              </a:solidFill>
              <a:latin typeface="+mn-lt"/>
              <a:ea typeface="+mn-ea"/>
              <a:cs typeface="Arial" panose="020B0604020202020204" pitchFamily="34" charset="0"/>
            </a:endParaRPr>
          </a:p>
        </p:txBody>
      </p:sp>
      <p:sp>
        <p:nvSpPr>
          <p:cNvPr id="35860" name="TextBox 74"/>
          <p:cNvSpPr txBox="1">
            <a:spLocks noChangeArrowheads="1"/>
          </p:cNvSpPr>
          <p:nvPr/>
        </p:nvSpPr>
        <p:spPr bwMode="auto">
          <a:xfrm>
            <a:off x="2778125" y="2266950"/>
            <a:ext cx="2449513"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Aft>
                <a:spcPts val="400"/>
              </a:spcAft>
              <a:defRPr/>
            </a:pPr>
            <a:r>
              <a:rPr lang="zh-CN" altLang="en-US" sz="1200" smtClean="0">
                <a:solidFill>
                  <a:srgbClr val="C00000"/>
                </a:solidFill>
                <a:latin typeface="+mn-lt"/>
                <a:ea typeface="+mn-ea"/>
                <a:cs typeface="Arial" panose="020B0604020202020204" pitchFamily="34" charset="0"/>
              </a:rPr>
              <a:t>云和非云资源的统一管理</a:t>
            </a:r>
            <a:endParaRPr lang="en-US" altLang="zh-CN" sz="1200" smtClean="0">
              <a:solidFill>
                <a:srgbClr val="C00000"/>
              </a:solidFill>
              <a:latin typeface="+mn-lt"/>
              <a:ea typeface="+mn-ea"/>
              <a:cs typeface="Arial" panose="020B0604020202020204" pitchFamily="34" charset="0"/>
            </a:endParaRPr>
          </a:p>
          <a:p>
            <a:pPr eaLnBrk="1" fontAlgn="t" hangingPunct="1">
              <a:lnSpc>
                <a:spcPct val="150000"/>
              </a:lnSpc>
              <a:spcBef>
                <a:spcPts val="800"/>
              </a:spcBef>
              <a:spcAft>
                <a:spcPts val="400"/>
              </a:spcAft>
              <a:buClr>
                <a:srgbClr val="000000"/>
              </a:buClr>
              <a:defRPr/>
            </a:pPr>
            <a:r>
              <a:rPr lang="zh-CN" altLang="en-US" sz="1200" smtClean="0">
                <a:solidFill>
                  <a:srgbClr val="000000"/>
                </a:solidFill>
                <a:latin typeface="+mn-lt"/>
                <a:ea typeface="+mn-ea"/>
                <a:cs typeface="Arial" panose="020B0604020202020204" pitchFamily="34" charset="0"/>
              </a:rPr>
              <a:t>支持对裸机物理服务器的自动发现、资源管理和自动发放等功能，快速实现资源池管理</a:t>
            </a:r>
            <a:endParaRPr lang="en-US" altLang="zh-CN" sz="1200" smtClean="0">
              <a:solidFill>
                <a:srgbClr val="000000"/>
              </a:solidFill>
              <a:latin typeface="+mn-lt"/>
              <a:ea typeface="+mn-ea"/>
              <a:cs typeface="Arial" panose="020B0604020202020204" pitchFamily="34" charset="0"/>
            </a:endParaRPr>
          </a:p>
          <a:p>
            <a:pPr eaLnBrk="1" fontAlgn="t" hangingPunct="1">
              <a:lnSpc>
                <a:spcPct val="150000"/>
              </a:lnSpc>
              <a:spcBef>
                <a:spcPts val="800"/>
              </a:spcBef>
              <a:spcAft>
                <a:spcPts val="400"/>
              </a:spcAft>
              <a:buClr>
                <a:srgbClr val="000000"/>
              </a:buClr>
              <a:defRPr/>
            </a:pPr>
            <a:r>
              <a:rPr lang="zh-CN" altLang="en-US" sz="1200" smtClean="0">
                <a:solidFill>
                  <a:srgbClr val="000000"/>
                </a:solidFill>
                <a:latin typeface="+mn-lt"/>
                <a:ea typeface="+mn-ea"/>
                <a:cs typeface="Arial" panose="020B0604020202020204" pitchFamily="34" charset="0"/>
              </a:rPr>
              <a:t>同时，基于部分关键业务诉求，可以选择部分物理服务器做为物理机使用（不进行虚拟化）</a:t>
            </a:r>
            <a:endParaRPr lang="en-US" altLang="zh-CN" sz="1200" smtClean="0">
              <a:solidFill>
                <a:srgbClr val="000000"/>
              </a:solidFill>
              <a:latin typeface="+mn-lt"/>
              <a:ea typeface="+mn-ea"/>
              <a:cs typeface="Arial" panose="020B0604020202020204" pitchFamily="34" charset="0"/>
            </a:endParaRPr>
          </a:p>
        </p:txBody>
      </p:sp>
      <p:pic>
        <p:nvPicPr>
          <p:cNvPr id="3586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3213" y="4833938"/>
            <a:ext cx="2411412"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多数据中心管理</a:t>
            </a:r>
            <a:endParaRPr lang="zh-CN" altLang="en-US" dirty="0"/>
          </a:p>
        </p:txBody>
      </p:sp>
      <p:grpSp>
        <p:nvGrpSpPr>
          <p:cNvPr id="37891" name="组合 49"/>
          <p:cNvGrpSpPr/>
          <p:nvPr/>
        </p:nvGrpSpPr>
        <p:grpSpPr bwMode="auto">
          <a:xfrm>
            <a:off x="6118225" y="625475"/>
            <a:ext cx="2708275" cy="287338"/>
            <a:chOff x="3346465" y="88896"/>
            <a:chExt cx="6645154" cy="500066"/>
          </a:xfrm>
        </p:grpSpPr>
        <p:sp>
          <p:nvSpPr>
            <p:cNvPr id="87" name="직사각형 2"/>
            <p:cNvSpPr/>
            <p:nvPr/>
          </p:nvSpPr>
          <p:spPr>
            <a:xfrm>
              <a:off x="8347859" y="88896"/>
              <a:ext cx="1643760"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88" name="직사각형 3"/>
            <p:cNvSpPr/>
            <p:nvPr/>
          </p:nvSpPr>
          <p:spPr>
            <a:xfrm>
              <a:off x="3346465" y="88896"/>
              <a:ext cx="1643760"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89" name="직사각형 4"/>
            <p:cNvSpPr/>
            <p:nvPr/>
          </p:nvSpPr>
          <p:spPr>
            <a:xfrm>
              <a:off x="5017493" y="88896"/>
              <a:ext cx="1643760"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90" name="직사각형 5"/>
            <p:cNvSpPr/>
            <p:nvPr/>
          </p:nvSpPr>
          <p:spPr>
            <a:xfrm>
              <a:off x="6688518" y="88896"/>
              <a:ext cx="1643760" cy="500066"/>
            </a:xfrm>
            <a:prstGeom prst="rect">
              <a:avLst/>
            </a:prstGeom>
            <a:solidFill>
              <a:srgbClr val="C00000"/>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91" name="직사각형 23"/>
            <p:cNvSpPr/>
            <p:nvPr/>
          </p:nvSpPr>
          <p:spPr>
            <a:xfrm>
              <a:off x="3521749" y="88896"/>
              <a:ext cx="1238663"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高效</a:t>
              </a:r>
              <a:endParaRPr lang="ko-KR" altLang="en-US" sz="1500" smtClean="0">
                <a:solidFill>
                  <a:schemeClr val="bg1"/>
                </a:solidFill>
                <a:latin typeface="+mn-lt"/>
                <a:ea typeface="+mn-ea"/>
                <a:cs typeface="Arial" panose="020B0604020202020204" pitchFamily="34" charset="0"/>
              </a:endParaRPr>
            </a:p>
          </p:txBody>
        </p:sp>
        <p:sp>
          <p:nvSpPr>
            <p:cNvPr id="92" name="직사각형 24"/>
            <p:cNvSpPr/>
            <p:nvPr/>
          </p:nvSpPr>
          <p:spPr>
            <a:xfrm>
              <a:off x="5313525" y="88896"/>
              <a:ext cx="1234767"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dirty="0" smtClean="0">
                  <a:solidFill>
                    <a:schemeClr val="bg1"/>
                  </a:solidFill>
                  <a:latin typeface="+mn-lt"/>
                  <a:ea typeface="+mn-ea"/>
                  <a:cs typeface="Arial" panose="020B0604020202020204" pitchFamily="34" charset="0"/>
                </a:rPr>
                <a:t>安全</a:t>
              </a:r>
              <a:endParaRPr lang="ko-KR" altLang="en-US" sz="1500" dirty="0" smtClean="0">
                <a:solidFill>
                  <a:schemeClr val="bg1"/>
                </a:solidFill>
                <a:latin typeface="+mn-lt"/>
                <a:ea typeface="+mn-ea"/>
                <a:cs typeface="Arial" panose="020B0604020202020204" pitchFamily="34" charset="0"/>
              </a:endParaRPr>
            </a:p>
          </p:txBody>
        </p:sp>
        <p:sp>
          <p:nvSpPr>
            <p:cNvPr id="93" name="직사각형 25"/>
            <p:cNvSpPr/>
            <p:nvPr/>
          </p:nvSpPr>
          <p:spPr>
            <a:xfrm>
              <a:off x="6894963" y="88896"/>
              <a:ext cx="1238663"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融合</a:t>
              </a:r>
              <a:endParaRPr lang="ko-KR" altLang="en-US" sz="1500" smtClean="0">
                <a:solidFill>
                  <a:schemeClr val="bg1"/>
                </a:solidFill>
                <a:latin typeface="+mn-lt"/>
                <a:ea typeface="+mn-ea"/>
                <a:cs typeface="Arial" panose="020B0604020202020204" pitchFamily="34" charset="0"/>
              </a:endParaRPr>
            </a:p>
          </p:txBody>
        </p:sp>
        <p:sp>
          <p:nvSpPr>
            <p:cNvPr id="94" name="직사각형 26"/>
            <p:cNvSpPr/>
            <p:nvPr/>
          </p:nvSpPr>
          <p:spPr>
            <a:xfrm>
              <a:off x="8620520" y="88896"/>
              <a:ext cx="1238663"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开放</a:t>
              </a:r>
              <a:endParaRPr lang="ko-KR" altLang="en-US" sz="1500" smtClean="0">
                <a:solidFill>
                  <a:schemeClr val="bg1"/>
                </a:solidFill>
                <a:latin typeface="+mn-lt"/>
                <a:ea typeface="+mn-ea"/>
                <a:cs typeface="Arial" panose="020B0604020202020204" pitchFamily="34" charset="0"/>
              </a:endParaRPr>
            </a:p>
          </p:txBody>
        </p:sp>
      </p:grpSp>
      <p:sp>
        <p:nvSpPr>
          <p:cNvPr id="75" name="矩形 74"/>
          <p:cNvSpPr/>
          <p:nvPr/>
        </p:nvSpPr>
        <p:spPr bwMode="auto">
          <a:xfrm>
            <a:off x="0" y="2133600"/>
            <a:ext cx="5003800" cy="3648075"/>
          </a:xfrm>
          <a:prstGeom prst="rect">
            <a:avLst/>
          </a:prstGeom>
          <a:solidFill>
            <a:schemeClr val="bg1">
              <a:lumMod val="95000"/>
              <a:alpha val="8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883" tIns="60943" rIns="121883" bIns="60943"/>
          <a:lstStyle/>
          <a:p>
            <a:pPr defTabSz="1218565" eaLnBrk="1" fontAlgn="t" hangingPunct="1">
              <a:defRPr/>
            </a:pPr>
            <a:endParaRPr lang="zh-CN" altLang="en-US" sz="2400" dirty="0">
              <a:latin typeface="+mn-lt"/>
              <a:ea typeface="+mn-ea"/>
            </a:endParaRPr>
          </a:p>
        </p:txBody>
      </p:sp>
      <p:sp>
        <p:nvSpPr>
          <p:cNvPr id="77" name="Content Placeholder 3"/>
          <p:cNvSpPr txBox="1"/>
          <p:nvPr/>
        </p:nvSpPr>
        <p:spPr bwMode="auto">
          <a:xfrm>
            <a:off x="957263" y="1176338"/>
            <a:ext cx="3600450" cy="815975"/>
          </a:xfrm>
          <a:prstGeom prst="rect">
            <a:avLst/>
          </a:prstGeom>
        </p:spPr>
        <p:txBody>
          <a:bodyPr lIns="121883" tIns="60943" rIns="121883" bIns="60943">
            <a:spAutoFit/>
          </a:bodyPr>
          <a:lstStyle/>
          <a:p>
            <a:pPr indent="175895" defTabSz="874395" fontAlgn="t">
              <a:spcBef>
                <a:spcPts val="800"/>
              </a:spcBef>
              <a:buFont typeface="Arial" panose="020B0604020202020204" pitchFamily="34" charset="0"/>
              <a:buChar char="•"/>
              <a:defRPr/>
            </a:pPr>
            <a:r>
              <a:rPr lang="zh-CN" altLang="en-US" sz="1500" kern="0" dirty="0">
                <a:latin typeface="+mn-lt"/>
                <a:ea typeface="+mn-ea"/>
              </a:rPr>
              <a:t>分散的多个数据中心资源，能否进行统一管理和监控，简化管理流程，提升效率？               </a:t>
            </a:r>
            <a:endParaRPr lang="zh-CN" altLang="en-US" sz="1500" kern="0" dirty="0">
              <a:latin typeface="+mn-lt"/>
              <a:ea typeface="+mn-ea"/>
            </a:endParaRPr>
          </a:p>
        </p:txBody>
      </p:sp>
      <p:sp>
        <p:nvSpPr>
          <p:cNvPr id="37894" name="Content Placeholder 3"/>
          <p:cNvSpPr txBox="1"/>
          <p:nvPr/>
        </p:nvSpPr>
        <p:spPr bwMode="auto">
          <a:xfrm>
            <a:off x="5432425" y="1647825"/>
            <a:ext cx="33496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896" bIns="0">
            <a:spAutoFit/>
          </a:bodyPr>
          <a:lstStyle>
            <a:lvl1pPr marL="455930" indent="-4559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buFont typeface="FrutigerNext LT Medium"/>
              <a:buAutoNum type="arabicPeriod"/>
              <a:defRPr/>
            </a:pPr>
            <a:endParaRPr lang="zh-CN" altLang="en-US" sz="1500" smtClean="0">
              <a:solidFill>
                <a:srgbClr val="C00000"/>
              </a:solidFill>
              <a:latin typeface="+mn-lt"/>
              <a:ea typeface="+mn-ea"/>
              <a:cs typeface="Arial" panose="020B0604020202020204" pitchFamily="34" charset="0"/>
            </a:endParaRPr>
          </a:p>
        </p:txBody>
      </p:sp>
      <p:sp>
        <p:nvSpPr>
          <p:cNvPr id="79" name="Content Placeholder 3"/>
          <p:cNvSpPr txBox="1"/>
          <p:nvPr/>
        </p:nvSpPr>
        <p:spPr bwMode="auto">
          <a:xfrm>
            <a:off x="5651500" y="3860800"/>
            <a:ext cx="2797175" cy="257175"/>
          </a:xfrm>
          <a:prstGeom prst="rect">
            <a:avLst/>
          </a:prstGeom>
          <a:noFill/>
          <a:ln>
            <a:noFill/>
          </a:ln>
        </p:spPr>
        <p:txBody>
          <a:bodyPr lIns="0" tIns="0" rIns="12189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行 业 应 用</a:t>
            </a:r>
            <a:endParaRPr kumimoji="1" lang="en-US" altLang="zh-CN" sz="2100" kern="0" dirty="0">
              <a:solidFill>
                <a:srgbClr val="C00000"/>
              </a:solidFill>
              <a:latin typeface="+mn-lt"/>
              <a:ea typeface="+mn-ea"/>
              <a:cs typeface="黑体" panose="02010609060101010101" pitchFamily="2" charset="-122"/>
            </a:endParaRPr>
          </a:p>
        </p:txBody>
      </p:sp>
      <p:sp>
        <p:nvSpPr>
          <p:cNvPr id="80" name="Content Placeholder 3"/>
          <p:cNvSpPr txBox="1"/>
          <p:nvPr/>
        </p:nvSpPr>
        <p:spPr bwMode="auto">
          <a:xfrm>
            <a:off x="5664200" y="1309688"/>
            <a:ext cx="2795588" cy="257175"/>
          </a:xfrm>
          <a:prstGeom prst="rect">
            <a:avLst/>
          </a:prstGeom>
          <a:noFill/>
          <a:ln>
            <a:noFill/>
          </a:ln>
        </p:spPr>
        <p:txBody>
          <a:bodyPr lIns="0" tIns="0" rIns="12189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客 户 价 值 </a:t>
            </a:r>
            <a:endParaRPr kumimoji="1" lang="en-US" altLang="zh-CN" sz="2100" kern="0" dirty="0">
              <a:solidFill>
                <a:srgbClr val="C00000"/>
              </a:solidFill>
              <a:latin typeface="+mn-lt"/>
              <a:ea typeface="+mn-ea"/>
              <a:cs typeface="黑体" panose="02010609060101010101" pitchFamily="2" charset="-122"/>
            </a:endParaRPr>
          </a:p>
        </p:txBody>
      </p:sp>
      <p:sp>
        <p:nvSpPr>
          <p:cNvPr id="37897" name="Content Placeholder 3"/>
          <p:cNvSpPr txBox="1"/>
          <p:nvPr/>
        </p:nvSpPr>
        <p:spPr bwMode="auto">
          <a:xfrm>
            <a:off x="5641975" y="1728788"/>
            <a:ext cx="3311525"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896" bIns="0">
            <a:spAutoFit/>
          </a:bodyPr>
          <a:lstStyle>
            <a:lvl1pPr marL="8255" indent="23177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buFont typeface="Arial" panose="020B0604020202020204" pitchFamily="34" charset="0"/>
              <a:buChar char="•"/>
              <a:defRPr/>
            </a:pPr>
            <a:r>
              <a:rPr lang="zh-CN" altLang="en-US" sz="1300" smtClean="0">
                <a:solidFill>
                  <a:srgbClr val="262626"/>
                </a:solidFill>
                <a:latin typeface="+mn-lt"/>
                <a:ea typeface="+mn-ea"/>
                <a:cs typeface="Arial" panose="020B0604020202020204" pitchFamily="34" charset="0"/>
              </a:rPr>
              <a:t>多个数据中心</a:t>
            </a:r>
            <a:r>
              <a:rPr lang="zh-CN" altLang="en-US" sz="1300" smtClean="0">
                <a:solidFill>
                  <a:srgbClr val="C00000"/>
                </a:solidFill>
                <a:latin typeface="+mn-lt"/>
                <a:ea typeface="+mn-ea"/>
                <a:cs typeface="Arial" panose="020B0604020202020204" pitchFamily="34" charset="0"/>
              </a:rPr>
              <a:t>资源集中规划，统一分配</a:t>
            </a:r>
            <a:r>
              <a:rPr lang="zh-CN" altLang="en-US" sz="1300" smtClean="0">
                <a:solidFill>
                  <a:srgbClr val="262626"/>
                </a:solidFill>
                <a:latin typeface="+mn-lt"/>
                <a:ea typeface="+mn-ea"/>
                <a:cs typeface="Arial" panose="020B0604020202020204" pitchFamily="34" charset="0"/>
              </a:rPr>
              <a:t>，扩大资源共享范围，提高资源利用率。</a:t>
            </a:r>
            <a:endParaRPr lang="zh-CN" altLang="en-US" sz="1300" smtClean="0">
              <a:solidFill>
                <a:srgbClr val="262626"/>
              </a:solidFill>
              <a:latin typeface="+mn-lt"/>
              <a:ea typeface="+mn-ea"/>
              <a:cs typeface="Arial" panose="020B0604020202020204" pitchFamily="34" charset="0"/>
            </a:endParaRPr>
          </a:p>
          <a:p>
            <a:pPr eaLnBrk="1" fontAlgn="t" hangingPunct="1">
              <a:lnSpc>
                <a:spcPct val="150000"/>
              </a:lnSpc>
              <a:spcBef>
                <a:spcPts val="800"/>
              </a:spcBef>
              <a:buFont typeface="Arial" panose="020B0604020202020204" pitchFamily="34" charset="0"/>
              <a:buChar char="•"/>
              <a:defRPr/>
            </a:pPr>
            <a:r>
              <a:rPr lang="zh-CN" altLang="en-US" sz="1300" smtClean="0">
                <a:solidFill>
                  <a:srgbClr val="262626"/>
                </a:solidFill>
                <a:latin typeface="+mn-lt"/>
                <a:ea typeface="+mn-ea"/>
                <a:cs typeface="Arial" panose="020B0604020202020204" pitchFamily="34" charset="0"/>
              </a:rPr>
              <a:t>跨地域多个数据中心</a:t>
            </a:r>
            <a:r>
              <a:rPr lang="zh-CN" altLang="en-US" sz="1300" smtClean="0">
                <a:solidFill>
                  <a:srgbClr val="C00000"/>
                </a:solidFill>
                <a:latin typeface="+mn-lt"/>
                <a:ea typeface="+mn-ea"/>
                <a:cs typeface="Arial" panose="020B0604020202020204" pitchFamily="34" charset="0"/>
              </a:rPr>
              <a:t>资源统一监控和维护</a:t>
            </a:r>
            <a:r>
              <a:rPr lang="zh-CN" altLang="en-US" sz="1300" smtClean="0">
                <a:solidFill>
                  <a:srgbClr val="262626"/>
                </a:solidFill>
                <a:latin typeface="+mn-lt"/>
                <a:ea typeface="+mn-ea"/>
                <a:cs typeface="Arial" panose="020B0604020202020204" pitchFamily="34" charset="0"/>
              </a:rPr>
              <a:t>，进一步简化数据中心管理。</a:t>
            </a:r>
            <a:endParaRPr lang="zh-CN" altLang="en-US" sz="1300" smtClean="0">
              <a:solidFill>
                <a:srgbClr val="262626"/>
              </a:solidFill>
              <a:latin typeface="+mn-lt"/>
              <a:ea typeface="+mn-ea"/>
              <a:cs typeface="Arial" panose="020B0604020202020204" pitchFamily="34" charset="0"/>
            </a:endParaRPr>
          </a:p>
        </p:txBody>
      </p:sp>
      <p:sp>
        <p:nvSpPr>
          <p:cNvPr id="37898" name="TextBox 81"/>
          <p:cNvSpPr txBox="1">
            <a:spLocks noChangeArrowheads="1"/>
          </p:cNvSpPr>
          <p:nvPr/>
        </p:nvSpPr>
        <p:spPr bwMode="auto">
          <a:xfrm>
            <a:off x="5549900" y="4244975"/>
            <a:ext cx="3414713"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lstStyle>
            <a:lvl1pPr marL="122555" indent="-82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defRPr/>
            </a:pPr>
            <a:r>
              <a:rPr lang="zh-CN" altLang="en-US" sz="1300" smtClean="0">
                <a:solidFill>
                  <a:srgbClr val="262626"/>
                </a:solidFill>
                <a:latin typeface="+mn-lt"/>
                <a:ea typeface="+mn-ea"/>
                <a:cs typeface="Arial" panose="020B0604020202020204" pitchFamily="34" charset="0"/>
              </a:rPr>
              <a:t>某运营商原本分散在全国各地的多个数据中心只能分散独立管理，但通过分层部署</a:t>
            </a:r>
            <a:r>
              <a:rPr lang="en-US" altLang="zh-CN" sz="1300" smtClean="0">
                <a:solidFill>
                  <a:srgbClr val="262626"/>
                </a:solidFill>
                <a:latin typeface="+mn-lt"/>
                <a:ea typeface="+mn-ea"/>
                <a:cs typeface="Arial" panose="020B0604020202020204" pitchFamily="34" charset="0"/>
              </a:rPr>
              <a:t>FusionManager</a:t>
            </a:r>
            <a:r>
              <a:rPr lang="zh-CN" altLang="en-US" sz="1300" smtClean="0">
                <a:solidFill>
                  <a:srgbClr val="262626"/>
                </a:solidFill>
                <a:latin typeface="+mn-lt"/>
                <a:ea typeface="+mn-ea"/>
                <a:cs typeface="Arial" panose="020B0604020202020204" pitchFamily="34" charset="0"/>
              </a:rPr>
              <a:t>实现了多数据中心的统一管理，资源统一规划和分配，统一监控和维护，运营运维效率有效提升。</a:t>
            </a:r>
            <a:endParaRPr lang="zh-CN" altLang="en-US" sz="1300" smtClean="0">
              <a:solidFill>
                <a:srgbClr val="262626"/>
              </a:solidFill>
              <a:latin typeface="+mn-lt"/>
              <a:ea typeface="+mn-ea"/>
              <a:cs typeface="Arial" panose="020B0604020202020204" pitchFamily="34" charset="0"/>
            </a:endParaRPr>
          </a:p>
        </p:txBody>
      </p:sp>
      <p:grpSp>
        <p:nvGrpSpPr>
          <p:cNvPr id="4" name="组合 361"/>
          <p:cNvGrpSpPr/>
          <p:nvPr/>
        </p:nvGrpSpPr>
        <p:grpSpPr>
          <a:xfrm>
            <a:off x="251521" y="1076739"/>
            <a:ext cx="576064" cy="768085"/>
            <a:chOff x="14347825" y="2066925"/>
            <a:chExt cx="336550" cy="336550"/>
          </a:xfrm>
          <a:solidFill>
            <a:schemeClr val="tx1">
              <a:lumMod val="50000"/>
              <a:lumOff val="50000"/>
            </a:schemeClr>
          </a:solidFill>
        </p:grpSpPr>
        <p:sp>
          <p:nvSpPr>
            <p:cNvPr id="84" name="Freeform 78"/>
            <p:cNvSpPr/>
            <p:nvPr/>
          </p:nvSpPr>
          <p:spPr bwMode="auto">
            <a:xfrm>
              <a:off x="14347825" y="2066925"/>
              <a:ext cx="336550" cy="336550"/>
            </a:xfrm>
            <a:custGeom>
              <a:avLst/>
              <a:gdLst/>
              <a:ahLst/>
              <a:cxnLst>
                <a:cxn ang="0">
                  <a:pos x="0" y="106"/>
                </a:cxn>
                <a:cxn ang="0">
                  <a:pos x="8" y="66"/>
                </a:cxn>
                <a:cxn ang="0">
                  <a:pos x="32" y="32"/>
                </a:cxn>
                <a:cxn ang="0">
                  <a:pos x="66" y="8"/>
                </a:cxn>
                <a:cxn ang="0">
                  <a:pos x="106" y="0"/>
                </a:cxn>
                <a:cxn ang="0">
                  <a:pos x="106" y="14"/>
                </a:cxn>
                <a:cxn ang="0">
                  <a:pos x="88" y="16"/>
                </a:cxn>
                <a:cxn ang="0">
                  <a:pos x="54" y="30"/>
                </a:cxn>
                <a:cxn ang="0">
                  <a:pos x="30" y="54"/>
                </a:cxn>
                <a:cxn ang="0">
                  <a:pos x="16" y="88"/>
                </a:cxn>
                <a:cxn ang="0">
                  <a:pos x="14" y="106"/>
                </a:cxn>
                <a:cxn ang="0">
                  <a:pos x="20" y="142"/>
                </a:cxn>
                <a:cxn ang="0">
                  <a:pos x="40" y="172"/>
                </a:cxn>
                <a:cxn ang="0">
                  <a:pos x="70" y="192"/>
                </a:cxn>
                <a:cxn ang="0">
                  <a:pos x="106" y="198"/>
                </a:cxn>
                <a:cxn ang="0">
                  <a:pos x="124" y="198"/>
                </a:cxn>
                <a:cxn ang="0">
                  <a:pos x="158" y="184"/>
                </a:cxn>
                <a:cxn ang="0">
                  <a:pos x="182" y="158"/>
                </a:cxn>
                <a:cxn ang="0">
                  <a:pos x="196" y="124"/>
                </a:cxn>
                <a:cxn ang="0">
                  <a:pos x="198" y="106"/>
                </a:cxn>
                <a:cxn ang="0">
                  <a:pos x="192" y="70"/>
                </a:cxn>
                <a:cxn ang="0">
                  <a:pos x="172" y="40"/>
                </a:cxn>
                <a:cxn ang="0">
                  <a:pos x="142" y="22"/>
                </a:cxn>
                <a:cxn ang="0">
                  <a:pos x="106" y="14"/>
                </a:cxn>
                <a:cxn ang="0">
                  <a:pos x="106" y="0"/>
                </a:cxn>
                <a:cxn ang="0">
                  <a:pos x="128" y="2"/>
                </a:cxn>
                <a:cxn ang="0">
                  <a:pos x="166" y="18"/>
                </a:cxn>
                <a:cxn ang="0">
                  <a:pos x="194" y="48"/>
                </a:cxn>
                <a:cxn ang="0">
                  <a:pos x="210" y="86"/>
                </a:cxn>
                <a:cxn ang="0">
                  <a:pos x="212" y="106"/>
                </a:cxn>
                <a:cxn ang="0">
                  <a:pos x="204" y="148"/>
                </a:cxn>
                <a:cxn ang="0">
                  <a:pos x="180" y="182"/>
                </a:cxn>
                <a:cxn ang="0">
                  <a:pos x="148" y="204"/>
                </a:cxn>
                <a:cxn ang="0">
                  <a:pos x="106" y="212"/>
                </a:cxn>
                <a:cxn ang="0">
                  <a:pos x="84" y="210"/>
                </a:cxn>
                <a:cxn ang="0">
                  <a:pos x="48" y="194"/>
                </a:cxn>
                <a:cxn ang="0">
                  <a:pos x="18" y="166"/>
                </a:cxn>
                <a:cxn ang="0">
                  <a:pos x="2" y="128"/>
                </a:cxn>
                <a:cxn ang="0">
                  <a:pos x="0" y="106"/>
                </a:cxn>
              </a:cxnLst>
              <a:rect l="0" t="0" r="r" b="b"/>
              <a:pathLst>
                <a:path w="212" h="212">
                  <a:moveTo>
                    <a:pt x="0" y="106"/>
                  </a:moveTo>
                  <a:lnTo>
                    <a:pt x="0" y="106"/>
                  </a:lnTo>
                  <a:lnTo>
                    <a:pt x="2" y="86"/>
                  </a:lnTo>
                  <a:lnTo>
                    <a:pt x="8" y="66"/>
                  </a:lnTo>
                  <a:lnTo>
                    <a:pt x="18" y="48"/>
                  </a:lnTo>
                  <a:lnTo>
                    <a:pt x="32" y="32"/>
                  </a:lnTo>
                  <a:lnTo>
                    <a:pt x="48" y="18"/>
                  </a:lnTo>
                  <a:lnTo>
                    <a:pt x="66" y="8"/>
                  </a:lnTo>
                  <a:lnTo>
                    <a:pt x="84" y="2"/>
                  </a:lnTo>
                  <a:lnTo>
                    <a:pt x="106" y="0"/>
                  </a:lnTo>
                  <a:lnTo>
                    <a:pt x="106" y="8"/>
                  </a:lnTo>
                  <a:lnTo>
                    <a:pt x="106" y="14"/>
                  </a:lnTo>
                  <a:lnTo>
                    <a:pt x="106" y="14"/>
                  </a:lnTo>
                  <a:lnTo>
                    <a:pt x="88" y="16"/>
                  </a:lnTo>
                  <a:lnTo>
                    <a:pt x="70" y="22"/>
                  </a:lnTo>
                  <a:lnTo>
                    <a:pt x="54" y="30"/>
                  </a:lnTo>
                  <a:lnTo>
                    <a:pt x="40" y="40"/>
                  </a:lnTo>
                  <a:lnTo>
                    <a:pt x="30" y="54"/>
                  </a:lnTo>
                  <a:lnTo>
                    <a:pt x="20" y="70"/>
                  </a:lnTo>
                  <a:lnTo>
                    <a:pt x="16" y="88"/>
                  </a:lnTo>
                  <a:lnTo>
                    <a:pt x="14" y="106"/>
                  </a:lnTo>
                  <a:lnTo>
                    <a:pt x="14" y="106"/>
                  </a:lnTo>
                  <a:lnTo>
                    <a:pt x="16" y="124"/>
                  </a:lnTo>
                  <a:lnTo>
                    <a:pt x="20" y="142"/>
                  </a:lnTo>
                  <a:lnTo>
                    <a:pt x="30" y="158"/>
                  </a:lnTo>
                  <a:lnTo>
                    <a:pt x="40" y="172"/>
                  </a:lnTo>
                  <a:lnTo>
                    <a:pt x="54" y="184"/>
                  </a:lnTo>
                  <a:lnTo>
                    <a:pt x="70" y="192"/>
                  </a:lnTo>
                  <a:lnTo>
                    <a:pt x="88" y="198"/>
                  </a:lnTo>
                  <a:lnTo>
                    <a:pt x="106" y="198"/>
                  </a:lnTo>
                  <a:lnTo>
                    <a:pt x="106" y="198"/>
                  </a:lnTo>
                  <a:lnTo>
                    <a:pt x="124" y="198"/>
                  </a:lnTo>
                  <a:lnTo>
                    <a:pt x="142" y="192"/>
                  </a:lnTo>
                  <a:lnTo>
                    <a:pt x="158" y="184"/>
                  </a:lnTo>
                  <a:lnTo>
                    <a:pt x="172" y="172"/>
                  </a:lnTo>
                  <a:lnTo>
                    <a:pt x="182" y="158"/>
                  </a:lnTo>
                  <a:lnTo>
                    <a:pt x="192" y="142"/>
                  </a:lnTo>
                  <a:lnTo>
                    <a:pt x="196" y="124"/>
                  </a:lnTo>
                  <a:lnTo>
                    <a:pt x="198" y="106"/>
                  </a:lnTo>
                  <a:lnTo>
                    <a:pt x="198" y="106"/>
                  </a:lnTo>
                  <a:lnTo>
                    <a:pt x="196" y="88"/>
                  </a:lnTo>
                  <a:lnTo>
                    <a:pt x="192" y="70"/>
                  </a:lnTo>
                  <a:lnTo>
                    <a:pt x="182" y="54"/>
                  </a:lnTo>
                  <a:lnTo>
                    <a:pt x="172" y="40"/>
                  </a:lnTo>
                  <a:lnTo>
                    <a:pt x="158" y="30"/>
                  </a:lnTo>
                  <a:lnTo>
                    <a:pt x="142" y="22"/>
                  </a:lnTo>
                  <a:lnTo>
                    <a:pt x="124" y="16"/>
                  </a:lnTo>
                  <a:lnTo>
                    <a:pt x="106" y="14"/>
                  </a:lnTo>
                  <a:lnTo>
                    <a:pt x="106" y="8"/>
                  </a:lnTo>
                  <a:lnTo>
                    <a:pt x="106" y="0"/>
                  </a:lnTo>
                  <a:lnTo>
                    <a:pt x="106" y="0"/>
                  </a:lnTo>
                  <a:lnTo>
                    <a:pt x="128" y="2"/>
                  </a:lnTo>
                  <a:lnTo>
                    <a:pt x="148" y="8"/>
                  </a:lnTo>
                  <a:lnTo>
                    <a:pt x="166" y="18"/>
                  </a:lnTo>
                  <a:lnTo>
                    <a:pt x="180" y="32"/>
                  </a:lnTo>
                  <a:lnTo>
                    <a:pt x="194" y="48"/>
                  </a:lnTo>
                  <a:lnTo>
                    <a:pt x="204" y="66"/>
                  </a:lnTo>
                  <a:lnTo>
                    <a:pt x="210" y="86"/>
                  </a:lnTo>
                  <a:lnTo>
                    <a:pt x="212" y="106"/>
                  </a:lnTo>
                  <a:lnTo>
                    <a:pt x="212" y="106"/>
                  </a:lnTo>
                  <a:lnTo>
                    <a:pt x="210" y="128"/>
                  </a:lnTo>
                  <a:lnTo>
                    <a:pt x="204" y="148"/>
                  </a:lnTo>
                  <a:lnTo>
                    <a:pt x="194" y="166"/>
                  </a:lnTo>
                  <a:lnTo>
                    <a:pt x="180" y="182"/>
                  </a:lnTo>
                  <a:lnTo>
                    <a:pt x="166" y="194"/>
                  </a:lnTo>
                  <a:lnTo>
                    <a:pt x="148" y="204"/>
                  </a:lnTo>
                  <a:lnTo>
                    <a:pt x="128" y="210"/>
                  </a:lnTo>
                  <a:lnTo>
                    <a:pt x="106" y="212"/>
                  </a:lnTo>
                  <a:lnTo>
                    <a:pt x="106" y="212"/>
                  </a:lnTo>
                  <a:lnTo>
                    <a:pt x="84" y="210"/>
                  </a:lnTo>
                  <a:lnTo>
                    <a:pt x="66" y="204"/>
                  </a:lnTo>
                  <a:lnTo>
                    <a:pt x="48" y="194"/>
                  </a:lnTo>
                  <a:lnTo>
                    <a:pt x="32" y="182"/>
                  </a:lnTo>
                  <a:lnTo>
                    <a:pt x="18" y="166"/>
                  </a:lnTo>
                  <a:lnTo>
                    <a:pt x="8" y="148"/>
                  </a:lnTo>
                  <a:lnTo>
                    <a:pt x="2" y="128"/>
                  </a:lnTo>
                  <a:lnTo>
                    <a:pt x="0" y="106"/>
                  </a:lnTo>
                  <a:lnTo>
                    <a:pt x="0" y="106"/>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86" name="Freeform 79"/>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95" name="Freeform 80"/>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grpSp>
      <p:cxnSp>
        <p:nvCxnSpPr>
          <p:cNvPr id="96" name="直接连接符 95"/>
          <p:cNvCxnSpPr/>
          <p:nvPr/>
        </p:nvCxnSpPr>
        <p:spPr bwMode="auto">
          <a:xfrm>
            <a:off x="5003800" y="981075"/>
            <a:ext cx="0" cy="4800600"/>
          </a:xfrm>
          <a:prstGeom prst="line">
            <a:avLst/>
          </a:prstGeom>
          <a:noFill/>
          <a:ln w="28575">
            <a:solidFill>
              <a:schemeClr val="bg1">
                <a:lumMod val="50000"/>
              </a:schemeClr>
            </a:solidFill>
          </a:ln>
          <a:effectLst>
            <a:outerShdw blurRad="50800" dist="38100" dir="2700000" algn="tl" rotWithShape="0">
              <a:prstClr val="black">
                <a:alpha val="40000"/>
              </a:prstClr>
            </a:outerShdw>
          </a:effectLst>
        </p:spPr>
      </p:cxnSp>
      <p:grpSp>
        <p:nvGrpSpPr>
          <p:cNvPr id="37901" name="组合 278"/>
          <p:cNvGrpSpPr>
            <a:grpSpLocks noChangeAspect="1"/>
          </p:cNvGrpSpPr>
          <p:nvPr/>
        </p:nvGrpSpPr>
        <p:grpSpPr bwMode="auto">
          <a:xfrm>
            <a:off x="5280025" y="3797300"/>
            <a:ext cx="431800" cy="328613"/>
            <a:chOff x="5279924" y="2955978"/>
            <a:chExt cx="504954" cy="288000"/>
          </a:xfrm>
        </p:grpSpPr>
        <p:sp>
          <p:nvSpPr>
            <p:cNvPr id="99" name="Freeform 45"/>
            <p:cNvSpPr>
              <a:spLocks noChangeAspect="1"/>
            </p:cNvSpPr>
            <p:nvPr/>
          </p:nvSpPr>
          <p:spPr bwMode="auto">
            <a:xfrm>
              <a:off x="5279924" y="2955978"/>
              <a:ext cx="504954" cy="288000"/>
            </a:xfrm>
            <a:custGeom>
              <a:avLst/>
              <a:gdLst/>
              <a:ahLst/>
              <a:cxnLst>
                <a:cxn ang="0">
                  <a:pos x="120" y="754"/>
                </a:cxn>
                <a:cxn ang="0">
                  <a:pos x="805" y="754"/>
                </a:cxn>
                <a:cxn ang="0">
                  <a:pos x="1176" y="753"/>
                </a:cxn>
                <a:cxn ang="0">
                  <a:pos x="1225" y="737"/>
                </a:cxn>
                <a:cxn ang="0">
                  <a:pos x="1267" y="707"/>
                </a:cxn>
                <a:cxn ang="0">
                  <a:pos x="1297" y="667"/>
                </a:cxn>
                <a:cxn ang="0">
                  <a:pos x="1318" y="616"/>
                </a:cxn>
                <a:cxn ang="0">
                  <a:pos x="1323" y="560"/>
                </a:cxn>
                <a:cxn ang="0">
                  <a:pos x="1318" y="525"/>
                </a:cxn>
                <a:cxn ang="0">
                  <a:pos x="1299" y="474"/>
                </a:cxn>
                <a:cxn ang="0">
                  <a:pos x="1269" y="434"/>
                </a:cxn>
                <a:cxn ang="0">
                  <a:pos x="1230" y="402"/>
                </a:cxn>
                <a:cxn ang="0">
                  <a:pos x="1183" y="385"/>
                </a:cxn>
                <a:cxn ang="0">
                  <a:pos x="1149" y="381"/>
                </a:cxn>
                <a:cxn ang="0">
                  <a:pos x="1144" y="375"/>
                </a:cxn>
                <a:cxn ang="0">
                  <a:pos x="1113" y="435"/>
                </a:cxn>
                <a:cxn ang="0">
                  <a:pos x="1073" y="484"/>
                </a:cxn>
                <a:cxn ang="0">
                  <a:pos x="1103" y="397"/>
                </a:cxn>
                <a:cxn ang="0">
                  <a:pos x="1112" y="306"/>
                </a:cxn>
                <a:cxn ang="0">
                  <a:pos x="1105" y="248"/>
                </a:cxn>
                <a:cxn ang="0">
                  <a:pos x="1076" y="167"/>
                </a:cxn>
                <a:cxn ang="0">
                  <a:pos x="1027" y="98"/>
                </a:cxn>
                <a:cxn ang="0">
                  <a:pos x="984" y="59"/>
                </a:cxn>
                <a:cxn ang="0">
                  <a:pos x="896" y="15"/>
                </a:cxn>
                <a:cxn ang="0">
                  <a:pos x="840" y="4"/>
                </a:cxn>
                <a:cxn ang="0">
                  <a:pos x="769" y="2"/>
                </a:cxn>
                <a:cxn ang="0">
                  <a:pos x="724" y="10"/>
                </a:cxn>
                <a:cxn ang="0">
                  <a:pos x="678" y="25"/>
                </a:cxn>
                <a:cxn ang="0">
                  <a:pos x="607" y="73"/>
                </a:cxn>
                <a:cxn ang="0">
                  <a:pos x="550" y="137"/>
                </a:cxn>
                <a:cxn ang="0">
                  <a:pos x="521" y="187"/>
                </a:cxn>
                <a:cxn ang="0">
                  <a:pos x="503" y="243"/>
                </a:cxn>
                <a:cxn ang="0">
                  <a:pos x="489" y="248"/>
                </a:cxn>
                <a:cxn ang="0">
                  <a:pos x="452" y="213"/>
                </a:cxn>
                <a:cxn ang="0">
                  <a:pos x="424" y="194"/>
                </a:cxn>
                <a:cxn ang="0">
                  <a:pos x="376" y="177"/>
                </a:cxn>
                <a:cxn ang="0">
                  <a:pos x="326" y="171"/>
                </a:cxn>
                <a:cxn ang="0">
                  <a:pos x="292" y="174"/>
                </a:cxn>
                <a:cxn ang="0">
                  <a:pos x="241" y="186"/>
                </a:cxn>
                <a:cxn ang="0">
                  <a:pos x="192" y="211"/>
                </a:cxn>
                <a:cxn ang="0">
                  <a:pos x="159" y="236"/>
                </a:cxn>
                <a:cxn ang="0">
                  <a:pos x="118" y="284"/>
                </a:cxn>
                <a:cxn ang="0">
                  <a:pos x="91" y="336"/>
                </a:cxn>
                <a:cxn ang="0">
                  <a:pos x="81" y="380"/>
                </a:cxn>
                <a:cxn ang="0">
                  <a:pos x="84" y="446"/>
                </a:cxn>
                <a:cxn ang="0">
                  <a:pos x="110" y="510"/>
                </a:cxn>
                <a:cxn ang="0">
                  <a:pos x="86" y="513"/>
                </a:cxn>
                <a:cxn ang="0">
                  <a:pos x="56" y="527"/>
                </a:cxn>
                <a:cxn ang="0">
                  <a:pos x="31" y="548"/>
                </a:cxn>
                <a:cxn ang="0">
                  <a:pos x="12" y="577"/>
                </a:cxn>
                <a:cxn ang="0">
                  <a:pos x="2" y="613"/>
                </a:cxn>
                <a:cxn ang="0">
                  <a:pos x="0" y="638"/>
                </a:cxn>
                <a:cxn ang="0">
                  <a:pos x="7" y="673"/>
                </a:cxn>
                <a:cxn ang="0">
                  <a:pos x="22" y="704"/>
                </a:cxn>
                <a:cxn ang="0">
                  <a:pos x="44" y="729"/>
                </a:cxn>
                <a:cxn ang="0">
                  <a:pos x="73" y="746"/>
                </a:cxn>
                <a:cxn ang="0">
                  <a:pos x="105" y="754"/>
                </a:cxn>
              </a:cxnLst>
              <a:rect l="0" t="0" r="r" b="b"/>
              <a:pathLst>
                <a:path w="1323" h="756">
                  <a:moveTo>
                    <a:pt x="115" y="756"/>
                  </a:moveTo>
                  <a:lnTo>
                    <a:pt x="115" y="756"/>
                  </a:lnTo>
                  <a:lnTo>
                    <a:pt x="120" y="754"/>
                  </a:lnTo>
                  <a:lnTo>
                    <a:pt x="618" y="754"/>
                  </a:lnTo>
                  <a:lnTo>
                    <a:pt x="639" y="754"/>
                  </a:lnTo>
                  <a:lnTo>
                    <a:pt x="805" y="754"/>
                  </a:lnTo>
                  <a:lnTo>
                    <a:pt x="1159" y="754"/>
                  </a:lnTo>
                  <a:lnTo>
                    <a:pt x="1159" y="754"/>
                  </a:lnTo>
                  <a:lnTo>
                    <a:pt x="1176" y="753"/>
                  </a:lnTo>
                  <a:lnTo>
                    <a:pt x="1193" y="749"/>
                  </a:lnTo>
                  <a:lnTo>
                    <a:pt x="1210" y="744"/>
                  </a:lnTo>
                  <a:lnTo>
                    <a:pt x="1225" y="737"/>
                  </a:lnTo>
                  <a:lnTo>
                    <a:pt x="1240" y="729"/>
                  </a:lnTo>
                  <a:lnTo>
                    <a:pt x="1253" y="719"/>
                  </a:lnTo>
                  <a:lnTo>
                    <a:pt x="1267" y="707"/>
                  </a:lnTo>
                  <a:lnTo>
                    <a:pt x="1279" y="695"/>
                  </a:lnTo>
                  <a:lnTo>
                    <a:pt x="1289" y="682"/>
                  </a:lnTo>
                  <a:lnTo>
                    <a:pt x="1297" y="667"/>
                  </a:lnTo>
                  <a:lnTo>
                    <a:pt x="1306" y="651"/>
                  </a:lnTo>
                  <a:lnTo>
                    <a:pt x="1312" y="634"/>
                  </a:lnTo>
                  <a:lnTo>
                    <a:pt x="1318" y="616"/>
                  </a:lnTo>
                  <a:lnTo>
                    <a:pt x="1321" y="599"/>
                  </a:lnTo>
                  <a:lnTo>
                    <a:pt x="1323" y="580"/>
                  </a:lnTo>
                  <a:lnTo>
                    <a:pt x="1323" y="560"/>
                  </a:lnTo>
                  <a:lnTo>
                    <a:pt x="1323" y="560"/>
                  </a:lnTo>
                  <a:lnTo>
                    <a:pt x="1321" y="542"/>
                  </a:lnTo>
                  <a:lnTo>
                    <a:pt x="1318" y="525"/>
                  </a:lnTo>
                  <a:lnTo>
                    <a:pt x="1312" y="506"/>
                  </a:lnTo>
                  <a:lnTo>
                    <a:pt x="1307" y="489"/>
                  </a:lnTo>
                  <a:lnTo>
                    <a:pt x="1299" y="474"/>
                  </a:lnTo>
                  <a:lnTo>
                    <a:pt x="1291" y="459"/>
                  </a:lnTo>
                  <a:lnTo>
                    <a:pt x="1280" y="446"/>
                  </a:lnTo>
                  <a:lnTo>
                    <a:pt x="1269" y="434"/>
                  </a:lnTo>
                  <a:lnTo>
                    <a:pt x="1257" y="422"/>
                  </a:lnTo>
                  <a:lnTo>
                    <a:pt x="1243" y="412"/>
                  </a:lnTo>
                  <a:lnTo>
                    <a:pt x="1230" y="402"/>
                  </a:lnTo>
                  <a:lnTo>
                    <a:pt x="1215" y="395"/>
                  </a:lnTo>
                  <a:lnTo>
                    <a:pt x="1199" y="390"/>
                  </a:lnTo>
                  <a:lnTo>
                    <a:pt x="1183" y="385"/>
                  </a:lnTo>
                  <a:lnTo>
                    <a:pt x="1166" y="381"/>
                  </a:lnTo>
                  <a:lnTo>
                    <a:pt x="1149" y="381"/>
                  </a:lnTo>
                  <a:lnTo>
                    <a:pt x="1149" y="381"/>
                  </a:lnTo>
                  <a:lnTo>
                    <a:pt x="1142" y="381"/>
                  </a:lnTo>
                  <a:lnTo>
                    <a:pt x="1142" y="381"/>
                  </a:lnTo>
                  <a:lnTo>
                    <a:pt x="1144" y="375"/>
                  </a:lnTo>
                  <a:lnTo>
                    <a:pt x="1144" y="375"/>
                  </a:lnTo>
                  <a:lnTo>
                    <a:pt x="1130" y="407"/>
                  </a:lnTo>
                  <a:lnTo>
                    <a:pt x="1113" y="435"/>
                  </a:lnTo>
                  <a:lnTo>
                    <a:pt x="1095" y="461"/>
                  </a:lnTo>
                  <a:lnTo>
                    <a:pt x="1073" y="484"/>
                  </a:lnTo>
                  <a:lnTo>
                    <a:pt x="1073" y="484"/>
                  </a:lnTo>
                  <a:lnTo>
                    <a:pt x="1085" y="456"/>
                  </a:lnTo>
                  <a:lnTo>
                    <a:pt x="1097" y="425"/>
                  </a:lnTo>
                  <a:lnTo>
                    <a:pt x="1103" y="397"/>
                  </a:lnTo>
                  <a:lnTo>
                    <a:pt x="1108" y="366"/>
                  </a:lnTo>
                  <a:lnTo>
                    <a:pt x="1112" y="336"/>
                  </a:lnTo>
                  <a:lnTo>
                    <a:pt x="1112" y="306"/>
                  </a:lnTo>
                  <a:lnTo>
                    <a:pt x="1110" y="277"/>
                  </a:lnTo>
                  <a:lnTo>
                    <a:pt x="1105" y="248"/>
                  </a:lnTo>
                  <a:lnTo>
                    <a:pt x="1105" y="248"/>
                  </a:lnTo>
                  <a:lnTo>
                    <a:pt x="1097" y="219"/>
                  </a:lnTo>
                  <a:lnTo>
                    <a:pt x="1088" y="192"/>
                  </a:lnTo>
                  <a:lnTo>
                    <a:pt x="1076" y="167"/>
                  </a:lnTo>
                  <a:lnTo>
                    <a:pt x="1061" y="142"/>
                  </a:lnTo>
                  <a:lnTo>
                    <a:pt x="1046" y="118"/>
                  </a:lnTo>
                  <a:lnTo>
                    <a:pt x="1027" y="98"/>
                  </a:lnTo>
                  <a:lnTo>
                    <a:pt x="1007" y="78"/>
                  </a:lnTo>
                  <a:lnTo>
                    <a:pt x="984" y="59"/>
                  </a:lnTo>
                  <a:lnTo>
                    <a:pt x="984" y="59"/>
                  </a:lnTo>
                  <a:lnTo>
                    <a:pt x="957" y="42"/>
                  </a:lnTo>
                  <a:lnTo>
                    <a:pt x="926" y="27"/>
                  </a:lnTo>
                  <a:lnTo>
                    <a:pt x="896" y="15"/>
                  </a:lnTo>
                  <a:lnTo>
                    <a:pt x="862" y="7"/>
                  </a:lnTo>
                  <a:lnTo>
                    <a:pt x="862" y="7"/>
                  </a:lnTo>
                  <a:lnTo>
                    <a:pt x="840" y="4"/>
                  </a:lnTo>
                  <a:lnTo>
                    <a:pt x="817" y="2"/>
                  </a:lnTo>
                  <a:lnTo>
                    <a:pt x="793" y="0"/>
                  </a:lnTo>
                  <a:lnTo>
                    <a:pt x="769" y="2"/>
                  </a:lnTo>
                  <a:lnTo>
                    <a:pt x="769" y="2"/>
                  </a:lnTo>
                  <a:lnTo>
                    <a:pt x="746" y="5"/>
                  </a:lnTo>
                  <a:lnTo>
                    <a:pt x="724" y="10"/>
                  </a:lnTo>
                  <a:lnTo>
                    <a:pt x="700" y="17"/>
                  </a:lnTo>
                  <a:lnTo>
                    <a:pt x="678" y="25"/>
                  </a:lnTo>
                  <a:lnTo>
                    <a:pt x="678" y="25"/>
                  </a:lnTo>
                  <a:lnTo>
                    <a:pt x="653" y="39"/>
                  </a:lnTo>
                  <a:lnTo>
                    <a:pt x="629" y="56"/>
                  </a:lnTo>
                  <a:lnTo>
                    <a:pt x="607" y="73"/>
                  </a:lnTo>
                  <a:lnTo>
                    <a:pt x="585" y="93"/>
                  </a:lnTo>
                  <a:lnTo>
                    <a:pt x="567" y="113"/>
                  </a:lnTo>
                  <a:lnTo>
                    <a:pt x="550" y="137"/>
                  </a:lnTo>
                  <a:lnTo>
                    <a:pt x="535" y="162"/>
                  </a:lnTo>
                  <a:lnTo>
                    <a:pt x="521" y="187"/>
                  </a:lnTo>
                  <a:lnTo>
                    <a:pt x="521" y="187"/>
                  </a:lnTo>
                  <a:lnTo>
                    <a:pt x="515" y="206"/>
                  </a:lnTo>
                  <a:lnTo>
                    <a:pt x="508" y="225"/>
                  </a:lnTo>
                  <a:lnTo>
                    <a:pt x="503" y="243"/>
                  </a:lnTo>
                  <a:lnTo>
                    <a:pt x="499" y="262"/>
                  </a:lnTo>
                  <a:lnTo>
                    <a:pt x="499" y="262"/>
                  </a:lnTo>
                  <a:lnTo>
                    <a:pt x="489" y="248"/>
                  </a:lnTo>
                  <a:lnTo>
                    <a:pt x="478" y="235"/>
                  </a:lnTo>
                  <a:lnTo>
                    <a:pt x="466" y="223"/>
                  </a:lnTo>
                  <a:lnTo>
                    <a:pt x="452" y="213"/>
                  </a:lnTo>
                  <a:lnTo>
                    <a:pt x="452" y="213"/>
                  </a:lnTo>
                  <a:lnTo>
                    <a:pt x="439" y="203"/>
                  </a:lnTo>
                  <a:lnTo>
                    <a:pt x="424" y="194"/>
                  </a:lnTo>
                  <a:lnTo>
                    <a:pt x="408" y="187"/>
                  </a:lnTo>
                  <a:lnTo>
                    <a:pt x="393" y="182"/>
                  </a:lnTo>
                  <a:lnTo>
                    <a:pt x="376" y="177"/>
                  </a:lnTo>
                  <a:lnTo>
                    <a:pt x="359" y="174"/>
                  </a:lnTo>
                  <a:lnTo>
                    <a:pt x="343" y="172"/>
                  </a:lnTo>
                  <a:lnTo>
                    <a:pt x="326" y="171"/>
                  </a:lnTo>
                  <a:lnTo>
                    <a:pt x="326" y="171"/>
                  </a:lnTo>
                  <a:lnTo>
                    <a:pt x="309" y="172"/>
                  </a:lnTo>
                  <a:lnTo>
                    <a:pt x="292" y="174"/>
                  </a:lnTo>
                  <a:lnTo>
                    <a:pt x="275" y="177"/>
                  </a:lnTo>
                  <a:lnTo>
                    <a:pt x="258" y="181"/>
                  </a:lnTo>
                  <a:lnTo>
                    <a:pt x="241" y="186"/>
                  </a:lnTo>
                  <a:lnTo>
                    <a:pt x="224" y="192"/>
                  </a:lnTo>
                  <a:lnTo>
                    <a:pt x="209" y="201"/>
                  </a:lnTo>
                  <a:lnTo>
                    <a:pt x="192" y="211"/>
                  </a:lnTo>
                  <a:lnTo>
                    <a:pt x="192" y="211"/>
                  </a:lnTo>
                  <a:lnTo>
                    <a:pt x="176" y="223"/>
                  </a:lnTo>
                  <a:lnTo>
                    <a:pt x="159" y="236"/>
                  </a:lnTo>
                  <a:lnTo>
                    <a:pt x="144" y="252"/>
                  </a:lnTo>
                  <a:lnTo>
                    <a:pt x="130" y="267"/>
                  </a:lnTo>
                  <a:lnTo>
                    <a:pt x="118" y="284"/>
                  </a:lnTo>
                  <a:lnTo>
                    <a:pt x="108" y="300"/>
                  </a:lnTo>
                  <a:lnTo>
                    <a:pt x="100" y="317"/>
                  </a:lnTo>
                  <a:lnTo>
                    <a:pt x="91" y="336"/>
                  </a:lnTo>
                  <a:lnTo>
                    <a:pt x="91" y="336"/>
                  </a:lnTo>
                  <a:lnTo>
                    <a:pt x="86" y="358"/>
                  </a:lnTo>
                  <a:lnTo>
                    <a:pt x="81" y="380"/>
                  </a:lnTo>
                  <a:lnTo>
                    <a:pt x="79" y="402"/>
                  </a:lnTo>
                  <a:lnTo>
                    <a:pt x="81" y="424"/>
                  </a:lnTo>
                  <a:lnTo>
                    <a:pt x="84" y="446"/>
                  </a:lnTo>
                  <a:lnTo>
                    <a:pt x="90" y="467"/>
                  </a:lnTo>
                  <a:lnTo>
                    <a:pt x="98" y="489"/>
                  </a:lnTo>
                  <a:lnTo>
                    <a:pt x="110" y="510"/>
                  </a:lnTo>
                  <a:lnTo>
                    <a:pt x="110" y="510"/>
                  </a:lnTo>
                  <a:lnTo>
                    <a:pt x="98" y="510"/>
                  </a:lnTo>
                  <a:lnTo>
                    <a:pt x="86" y="513"/>
                  </a:lnTo>
                  <a:lnTo>
                    <a:pt x="76" y="516"/>
                  </a:lnTo>
                  <a:lnTo>
                    <a:pt x="66" y="520"/>
                  </a:lnTo>
                  <a:lnTo>
                    <a:pt x="56" y="527"/>
                  </a:lnTo>
                  <a:lnTo>
                    <a:pt x="46" y="533"/>
                  </a:lnTo>
                  <a:lnTo>
                    <a:pt x="37" y="540"/>
                  </a:lnTo>
                  <a:lnTo>
                    <a:pt x="31" y="548"/>
                  </a:lnTo>
                  <a:lnTo>
                    <a:pt x="24" y="557"/>
                  </a:lnTo>
                  <a:lnTo>
                    <a:pt x="17" y="567"/>
                  </a:lnTo>
                  <a:lnTo>
                    <a:pt x="12" y="577"/>
                  </a:lnTo>
                  <a:lnTo>
                    <a:pt x="7" y="589"/>
                  </a:lnTo>
                  <a:lnTo>
                    <a:pt x="4" y="601"/>
                  </a:lnTo>
                  <a:lnTo>
                    <a:pt x="2" y="613"/>
                  </a:lnTo>
                  <a:lnTo>
                    <a:pt x="0" y="624"/>
                  </a:lnTo>
                  <a:lnTo>
                    <a:pt x="0" y="638"/>
                  </a:lnTo>
                  <a:lnTo>
                    <a:pt x="0" y="638"/>
                  </a:lnTo>
                  <a:lnTo>
                    <a:pt x="2" y="650"/>
                  </a:lnTo>
                  <a:lnTo>
                    <a:pt x="4" y="661"/>
                  </a:lnTo>
                  <a:lnTo>
                    <a:pt x="7" y="673"/>
                  </a:lnTo>
                  <a:lnTo>
                    <a:pt x="12" y="683"/>
                  </a:lnTo>
                  <a:lnTo>
                    <a:pt x="17" y="694"/>
                  </a:lnTo>
                  <a:lnTo>
                    <a:pt x="22" y="704"/>
                  </a:lnTo>
                  <a:lnTo>
                    <a:pt x="29" y="712"/>
                  </a:lnTo>
                  <a:lnTo>
                    <a:pt x="36" y="721"/>
                  </a:lnTo>
                  <a:lnTo>
                    <a:pt x="44" y="729"/>
                  </a:lnTo>
                  <a:lnTo>
                    <a:pt x="52" y="736"/>
                  </a:lnTo>
                  <a:lnTo>
                    <a:pt x="63" y="741"/>
                  </a:lnTo>
                  <a:lnTo>
                    <a:pt x="73" y="746"/>
                  </a:lnTo>
                  <a:lnTo>
                    <a:pt x="83" y="749"/>
                  </a:lnTo>
                  <a:lnTo>
                    <a:pt x="93" y="753"/>
                  </a:lnTo>
                  <a:lnTo>
                    <a:pt x="105" y="754"/>
                  </a:lnTo>
                  <a:lnTo>
                    <a:pt x="115" y="756"/>
                  </a:lnTo>
                  <a:lnTo>
                    <a:pt x="115" y="756"/>
                  </a:lnTo>
                  <a:close/>
                </a:path>
              </a:pathLst>
            </a:custGeom>
            <a:solidFill>
              <a:schemeClr val="bg1">
                <a:lumMod val="50000"/>
              </a:schemeClr>
            </a:solidFill>
            <a:ln w="9525">
              <a:noFill/>
              <a:round/>
            </a:ln>
          </p:spPr>
          <p:txBody>
            <a:bodyPr/>
            <a:lstStyle/>
            <a:p>
              <a:pPr eaLnBrk="1" fontAlgn="t" hangingPunct="1">
                <a:defRPr/>
              </a:pPr>
              <a:endParaRPr lang="zh-CN" altLang="en-US">
                <a:latin typeface="+mn-lt"/>
                <a:ea typeface="+mn-ea"/>
              </a:endParaRPr>
            </a:p>
          </p:txBody>
        </p:sp>
        <p:grpSp>
          <p:nvGrpSpPr>
            <p:cNvPr id="6" name="组合 296"/>
            <p:cNvGrpSpPr>
              <a:grpSpLocks noChangeAspect="1"/>
            </p:cNvGrpSpPr>
            <p:nvPr/>
          </p:nvGrpSpPr>
          <p:grpSpPr>
            <a:xfrm>
              <a:off x="5518264" y="3055486"/>
              <a:ext cx="178586" cy="180000"/>
              <a:chOff x="12379325" y="6088063"/>
              <a:chExt cx="601663" cy="606425"/>
            </a:xfrm>
            <a:solidFill>
              <a:schemeClr val="bg1">
                <a:lumMod val="95000"/>
              </a:schemeClr>
            </a:solidFill>
          </p:grpSpPr>
          <p:sp>
            <p:nvSpPr>
              <p:cNvPr id="101"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102"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103" name="Line 723"/>
              <p:cNvSpPr>
                <a:spLocks noChangeShapeType="1"/>
              </p:cNvSpPr>
              <p:nvPr/>
            </p:nvSpPr>
            <p:spPr bwMode="auto">
              <a:xfrm>
                <a:off x="12644438" y="6370638"/>
                <a:ext cx="1588" cy="1588"/>
              </a:xfrm>
              <a:prstGeom prst="line">
                <a:avLst/>
              </a:prstGeom>
              <a:grpFill/>
              <a:ln w="9525">
                <a:noFill/>
                <a:round/>
              </a:ln>
            </p:spPr>
            <p:txBody>
              <a:bodyPr/>
              <a:lstStyle/>
              <a:p>
                <a:pPr eaLnBrk="1" fontAlgn="t" hangingPunct="1">
                  <a:defRPr/>
                </a:pPr>
                <a:endParaRPr lang="zh-CN" altLang="en-US">
                  <a:latin typeface="+mn-lt"/>
                  <a:ea typeface="+mn-ea"/>
                </a:endParaRPr>
              </a:p>
            </p:txBody>
          </p:sp>
          <p:sp>
            <p:nvSpPr>
              <p:cNvPr id="104"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a:lstStyle/>
              <a:p>
                <a:pPr eaLnBrk="1" fontAlgn="t" hangingPunct="1">
                  <a:defRPr/>
                </a:pPr>
                <a:endParaRPr lang="zh-CN" altLang="en-US">
                  <a:latin typeface="+mn-lt"/>
                  <a:ea typeface="+mn-ea"/>
                </a:endParaRPr>
              </a:p>
            </p:txBody>
          </p:sp>
          <p:sp>
            <p:nvSpPr>
              <p:cNvPr id="105"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a:lstStyle/>
              <a:p>
                <a:pPr eaLnBrk="1" fontAlgn="t" hangingPunct="1">
                  <a:defRPr/>
                </a:pPr>
                <a:endParaRPr lang="zh-CN" altLang="en-US">
                  <a:latin typeface="+mn-lt"/>
                  <a:ea typeface="+mn-ea"/>
                </a:endParaRPr>
              </a:p>
            </p:txBody>
          </p:sp>
          <p:sp>
            <p:nvSpPr>
              <p:cNvPr id="106"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107"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108"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109"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a:lstStyle/>
              <a:p>
                <a:pPr eaLnBrk="1" fontAlgn="t" hangingPunct="1">
                  <a:defRPr/>
                </a:pPr>
                <a:endParaRPr lang="zh-CN" altLang="en-US">
                  <a:latin typeface="+mn-lt"/>
                  <a:ea typeface="+mn-ea"/>
                </a:endParaRPr>
              </a:p>
            </p:txBody>
          </p:sp>
        </p:grpSp>
      </p:grpSp>
      <p:grpSp>
        <p:nvGrpSpPr>
          <p:cNvPr id="37902" name="组合 273"/>
          <p:cNvGrpSpPr>
            <a:grpSpLocks noChangeAspect="1"/>
          </p:cNvGrpSpPr>
          <p:nvPr/>
        </p:nvGrpSpPr>
        <p:grpSpPr bwMode="auto">
          <a:xfrm>
            <a:off x="5364163" y="1201738"/>
            <a:ext cx="238125" cy="479425"/>
            <a:chOff x="5364088" y="1059582"/>
            <a:chExt cx="288032" cy="436628"/>
          </a:xfrm>
        </p:grpSpPr>
        <p:grpSp>
          <p:nvGrpSpPr>
            <p:cNvPr id="8" name="组合 39"/>
            <p:cNvGrpSpPr>
              <a:grpSpLocks noChangeAspect="1"/>
            </p:cNvGrpSpPr>
            <p:nvPr/>
          </p:nvGrpSpPr>
          <p:grpSpPr>
            <a:xfrm>
              <a:off x="5364088" y="1059582"/>
              <a:ext cx="288032" cy="436628"/>
              <a:chOff x="4059238" y="2417763"/>
              <a:chExt cx="898525" cy="1362075"/>
            </a:xfrm>
            <a:solidFill>
              <a:schemeClr val="tx1">
                <a:lumMod val="50000"/>
                <a:lumOff val="50000"/>
              </a:schemeClr>
            </a:solidFill>
          </p:grpSpPr>
          <p:sp>
            <p:nvSpPr>
              <p:cNvPr id="113" name="Freeform 31"/>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114" name="Freeform 32"/>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37937" name="Freeform 31"/>
            <p:cNvSpPr/>
            <p:nvPr/>
          </p:nvSpPr>
          <p:spPr bwMode="auto">
            <a:xfrm>
              <a:off x="5483141" y="1322715"/>
              <a:ext cx="53766" cy="89639"/>
            </a:xfrm>
            <a:custGeom>
              <a:avLst/>
              <a:gdLst>
                <a:gd name="T0" fmla="*/ 536343 w 5460"/>
                <a:gd name="T1" fmla="*/ 1278328 h 6163"/>
                <a:gd name="T2" fmla="*/ 374454 w 5460"/>
                <a:gd name="T3" fmla="*/ 818888 h 6163"/>
                <a:gd name="T4" fmla="*/ 365028 w 5460"/>
                <a:gd name="T5" fmla="*/ 786325 h 6163"/>
                <a:gd name="T6" fmla="*/ 365028 w 5460"/>
                <a:gd name="T7" fmla="*/ 753344 h 6163"/>
                <a:gd name="T8" fmla="*/ 370628 w 5460"/>
                <a:gd name="T9" fmla="*/ 714141 h 6163"/>
                <a:gd name="T10" fmla="*/ 378775 w 5460"/>
                <a:gd name="T11" fmla="*/ 688218 h 6163"/>
                <a:gd name="T12" fmla="*/ 482803 w 5460"/>
                <a:gd name="T13" fmla="*/ 458605 h 6163"/>
                <a:gd name="T14" fmla="*/ 491554 w 5460"/>
                <a:gd name="T15" fmla="*/ 426042 h 6163"/>
                <a:gd name="T16" fmla="*/ 496064 w 5460"/>
                <a:gd name="T17" fmla="*/ 393479 h 6163"/>
                <a:gd name="T18" fmla="*/ 487521 w 5460"/>
                <a:gd name="T19" fmla="*/ 360282 h 6163"/>
                <a:gd name="T20" fmla="*/ 478095 w 5460"/>
                <a:gd name="T21" fmla="*/ 334776 h 6163"/>
                <a:gd name="T22" fmla="*/ 270625 w 5460"/>
                <a:gd name="T23" fmla="*/ 0 h 6163"/>
                <a:gd name="T24" fmla="*/ 266105 w 5460"/>
                <a:gd name="T25" fmla="*/ 0 h 6163"/>
                <a:gd name="T26" fmla="*/ 59140 w 5460"/>
                <a:gd name="T27" fmla="*/ 334776 h 6163"/>
                <a:gd name="T28" fmla="*/ 45581 w 5460"/>
                <a:gd name="T29" fmla="*/ 360282 h 6163"/>
                <a:gd name="T30" fmla="*/ 40467 w 5460"/>
                <a:gd name="T31" fmla="*/ 393479 h 6163"/>
                <a:gd name="T32" fmla="*/ 45581 w 5460"/>
                <a:gd name="T33" fmla="*/ 426042 h 6163"/>
                <a:gd name="T34" fmla="*/ 54620 w 5460"/>
                <a:gd name="T35" fmla="*/ 458605 h 6163"/>
                <a:gd name="T36" fmla="*/ 153534 w 5460"/>
                <a:gd name="T37" fmla="*/ 688218 h 6163"/>
                <a:gd name="T38" fmla="*/ 166795 w 5460"/>
                <a:gd name="T39" fmla="*/ 714141 h 6163"/>
                <a:gd name="T40" fmla="*/ 171315 w 5460"/>
                <a:gd name="T41" fmla="*/ 753344 h 6163"/>
                <a:gd name="T42" fmla="*/ 166795 w 5460"/>
                <a:gd name="T43" fmla="*/ 786325 h 6163"/>
                <a:gd name="T44" fmla="*/ 162474 w 5460"/>
                <a:gd name="T45" fmla="*/ 818888 h 6163"/>
                <a:gd name="T46" fmla="*/ 0 w 5460"/>
                <a:gd name="T47" fmla="*/ 1278328 h 6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60" h="6163">
                  <a:moveTo>
                    <a:pt x="5460" y="6163"/>
                  </a:moveTo>
                  <a:lnTo>
                    <a:pt x="3812" y="3948"/>
                  </a:lnTo>
                  <a:cubicBezTo>
                    <a:pt x="3779" y="3896"/>
                    <a:pt x="3749" y="3843"/>
                    <a:pt x="3716" y="3791"/>
                  </a:cubicBezTo>
                  <a:lnTo>
                    <a:pt x="3716" y="3632"/>
                  </a:lnTo>
                  <a:cubicBezTo>
                    <a:pt x="3734" y="3569"/>
                    <a:pt x="3755" y="3507"/>
                    <a:pt x="3773" y="3443"/>
                  </a:cubicBezTo>
                  <a:cubicBezTo>
                    <a:pt x="3801" y="3401"/>
                    <a:pt x="3827" y="3360"/>
                    <a:pt x="3856" y="3318"/>
                  </a:cubicBezTo>
                  <a:lnTo>
                    <a:pt x="4915" y="2211"/>
                  </a:lnTo>
                  <a:cubicBezTo>
                    <a:pt x="4943" y="2158"/>
                    <a:pt x="4976" y="2107"/>
                    <a:pt x="5004" y="2054"/>
                  </a:cubicBezTo>
                  <a:cubicBezTo>
                    <a:pt x="5020" y="2002"/>
                    <a:pt x="5037" y="1949"/>
                    <a:pt x="5050" y="1897"/>
                  </a:cubicBezTo>
                  <a:cubicBezTo>
                    <a:pt x="5022" y="1843"/>
                    <a:pt x="4993" y="1790"/>
                    <a:pt x="4963" y="1737"/>
                  </a:cubicBezTo>
                  <a:cubicBezTo>
                    <a:pt x="4932" y="1696"/>
                    <a:pt x="4900" y="1654"/>
                    <a:pt x="4867" y="1614"/>
                  </a:cubicBezTo>
                  <a:lnTo>
                    <a:pt x="2755" y="0"/>
                  </a:lnTo>
                  <a:lnTo>
                    <a:pt x="2709" y="0"/>
                  </a:lnTo>
                  <a:lnTo>
                    <a:pt x="602" y="1614"/>
                  </a:lnTo>
                  <a:cubicBezTo>
                    <a:pt x="556" y="1654"/>
                    <a:pt x="512" y="1696"/>
                    <a:pt x="464" y="1737"/>
                  </a:cubicBezTo>
                  <a:cubicBezTo>
                    <a:pt x="447" y="1790"/>
                    <a:pt x="429" y="1843"/>
                    <a:pt x="412" y="1897"/>
                  </a:cubicBezTo>
                  <a:cubicBezTo>
                    <a:pt x="429" y="1949"/>
                    <a:pt x="447" y="2002"/>
                    <a:pt x="464" y="2054"/>
                  </a:cubicBezTo>
                  <a:cubicBezTo>
                    <a:pt x="495" y="2106"/>
                    <a:pt x="525" y="2159"/>
                    <a:pt x="556" y="2211"/>
                  </a:cubicBezTo>
                  <a:lnTo>
                    <a:pt x="1563" y="3318"/>
                  </a:lnTo>
                  <a:cubicBezTo>
                    <a:pt x="1606" y="3360"/>
                    <a:pt x="1654" y="3401"/>
                    <a:pt x="1698" y="3443"/>
                  </a:cubicBezTo>
                  <a:cubicBezTo>
                    <a:pt x="1711" y="3507"/>
                    <a:pt x="1728" y="3569"/>
                    <a:pt x="1744" y="3632"/>
                  </a:cubicBezTo>
                  <a:cubicBezTo>
                    <a:pt x="1728" y="3684"/>
                    <a:pt x="1711" y="3738"/>
                    <a:pt x="1698" y="3791"/>
                  </a:cubicBezTo>
                  <a:cubicBezTo>
                    <a:pt x="1683" y="3843"/>
                    <a:pt x="1670" y="3896"/>
                    <a:pt x="1654" y="3948"/>
                  </a:cubicBezTo>
                  <a:lnTo>
                    <a:pt x="0" y="6163"/>
                  </a:lnTo>
                </a:path>
              </a:pathLst>
            </a:custGeom>
            <a:solidFill>
              <a:srgbClr val="0099C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cxnSp>
        <p:nvCxnSpPr>
          <p:cNvPr id="115" name="直接连接符 114"/>
          <p:cNvCxnSpPr/>
          <p:nvPr/>
        </p:nvCxnSpPr>
        <p:spPr bwMode="auto">
          <a:xfrm flipV="1">
            <a:off x="5094288" y="3290888"/>
            <a:ext cx="3816350"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7904" name="组合 145"/>
          <p:cNvGrpSpPr/>
          <p:nvPr/>
        </p:nvGrpSpPr>
        <p:grpSpPr bwMode="auto">
          <a:xfrm>
            <a:off x="339725" y="2276475"/>
            <a:ext cx="4200525" cy="3457575"/>
            <a:chOff x="328613" y="1860245"/>
            <a:chExt cx="4792026" cy="2954351"/>
          </a:xfrm>
        </p:grpSpPr>
        <p:pic>
          <p:nvPicPr>
            <p:cNvPr id="37906"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8613" y="2177142"/>
              <a:ext cx="4710747" cy="263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7" name="Picture 2"/>
            <p:cNvPicPr>
              <a:picLocks noChangeAspect="1" noChangeArrowheads="1"/>
            </p:cNvPicPr>
            <p:nvPr/>
          </p:nvPicPr>
          <p:blipFill>
            <a:blip r:embed="rId2">
              <a:extLst>
                <a:ext uri="{28A0092B-C50C-407E-A947-70E740481C1C}">
                  <a14:useLocalDpi xmlns:a14="http://schemas.microsoft.com/office/drawing/2010/main" val="0"/>
                </a:ext>
              </a:extLst>
            </a:blip>
            <a:srcRect r="76695" b="91624"/>
            <a:stretch>
              <a:fillRect/>
            </a:stretch>
          </p:blipFill>
          <p:spPr bwMode="auto">
            <a:xfrm>
              <a:off x="2097104" y="1860245"/>
              <a:ext cx="1653195" cy="31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8" name="直接连接符 117"/>
            <p:cNvCxnSpPr>
              <a:stCxn id="37916" idx="3"/>
              <a:endCxn id="37907" idx="2"/>
            </p:cNvCxnSpPr>
            <p:nvPr/>
          </p:nvCxnSpPr>
          <p:spPr bwMode="auto">
            <a:xfrm flipV="1">
              <a:off x="1149017" y="2176299"/>
              <a:ext cx="1774824" cy="610403"/>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19" name="直接连接符 118"/>
            <p:cNvCxnSpPr>
              <a:stCxn id="37907" idx="2"/>
              <a:endCxn id="37914" idx="3"/>
            </p:cNvCxnSpPr>
            <p:nvPr/>
          </p:nvCxnSpPr>
          <p:spPr bwMode="auto">
            <a:xfrm flipH="1">
              <a:off x="2128792" y="2176299"/>
              <a:ext cx="795049" cy="1125855"/>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20" name="直接连接符 119"/>
            <p:cNvCxnSpPr>
              <a:stCxn id="37907" idx="2"/>
              <a:endCxn id="37921" idx="1"/>
            </p:cNvCxnSpPr>
            <p:nvPr/>
          </p:nvCxnSpPr>
          <p:spPr bwMode="auto">
            <a:xfrm>
              <a:off x="2923842" y="2176299"/>
              <a:ext cx="1311197" cy="374381"/>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21" name="直接连接符 120"/>
            <p:cNvCxnSpPr>
              <a:stCxn id="37907" idx="2"/>
              <a:endCxn id="37920" idx="0"/>
            </p:cNvCxnSpPr>
            <p:nvPr/>
          </p:nvCxnSpPr>
          <p:spPr bwMode="auto">
            <a:xfrm>
              <a:off x="2923842" y="2176299"/>
              <a:ext cx="713552" cy="515452"/>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grpSp>
          <p:nvGrpSpPr>
            <p:cNvPr id="37912" name="组合 122"/>
            <p:cNvGrpSpPr/>
            <p:nvPr/>
          </p:nvGrpSpPr>
          <p:grpSpPr bwMode="auto">
            <a:xfrm>
              <a:off x="402368" y="2809803"/>
              <a:ext cx="1301891" cy="522193"/>
              <a:chOff x="402368" y="2809803"/>
              <a:chExt cx="1301891" cy="522193"/>
            </a:xfrm>
          </p:grpSpPr>
          <p:sp>
            <p:nvSpPr>
              <p:cNvPr id="124" name="平行四边形 123"/>
              <p:cNvSpPr/>
              <p:nvPr/>
            </p:nvSpPr>
            <p:spPr bwMode="auto">
              <a:xfrm>
                <a:off x="448142" y="2845029"/>
                <a:ext cx="1035918" cy="486966"/>
              </a:xfrm>
              <a:prstGeom prst="parallelogram">
                <a:avLst/>
              </a:prstGeom>
              <a:solidFill>
                <a:schemeClr val="bg1">
                  <a:lumMod val="85000"/>
                </a:schemeClr>
              </a:solidFill>
              <a:ln>
                <a:noFill/>
              </a:ln>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a:lstStyle/>
              <a:p>
                <a:pPr defTabSz="1218565" eaLnBrk="1" fontAlgn="t" hangingPunct="1">
                  <a:defRPr/>
                </a:pPr>
                <a:endParaRPr lang="zh-CN" altLang="en-US" sz="1300" dirty="0">
                  <a:solidFill>
                    <a:schemeClr val="tx1"/>
                  </a:solidFill>
                </a:endParaRPr>
              </a:p>
            </p:txBody>
          </p:sp>
          <p:sp>
            <p:nvSpPr>
              <p:cNvPr id="37934" name="TextBox 124"/>
              <p:cNvSpPr txBox="1">
                <a:spLocks noChangeArrowheads="1"/>
              </p:cNvSpPr>
              <p:nvPr/>
            </p:nvSpPr>
            <p:spPr bwMode="auto">
              <a:xfrm>
                <a:off x="1053031" y="2809761"/>
                <a:ext cx="568668" cy="23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200" smtClean="0">
                    <a:latin typeface="+mn-lt"/>
                    <a:ea typeface="+mn-ea"/>
                  </a:rPr>
                  <a:t>DC1</a:t>
                </a:r>
                <a:endParaRPr lang="zh-CN" altLang="en-US" sz="1200" smtClean="0">
                  <a:latin typeface="+mn-lt"/>
                  <a:ea typeface="+mn-ea"/>
                </a:endParaRPr>
              </a:p>
            </p:txBody>
          </p:sp>
          <p:sp>
            <p:nvSpPr>
              <p:cNvPr id="37935" name="TextBox 125"/>
              <p:cNvSpPr txBox="1">
                <a:spLocks noChangeArrowheads="1"/>
              </p:cNvSpPr>
              <p:nvPr/>
            </p:nvSpPr>
            <p:spPr bwMode="auto">
              <a:xfrm>
                <a:off x="402867" y="2961684"/>
                <a:ext cx="1302141" cy="34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mtClean="0">
                    <a:solidFill>
                      <a:srgbClr val="FF0000"/>
                    </a:solidFill>
                    <a:latin typeface="+mn-lt"/>
                    <a:ea typeface="+mn-ea"/>
                  </a:rPr>
                  <a:t>本地</a:t>
                </a:r>
                <a:endParaRPr lang="en-US" altLang="zh-CN" smtClean="0">
                  <a:solidFill>
                    <a:srgbClr val="FF0000"/>
                  </a:solidFill>
                  <a:latin typeface="+mn-lt"/>
                  <a:ea typeface="+mn-ea"/>
                </a:endParaRPr>
              </a:p>
              <a:p>
                <a:pPr eaLnBrk="1" fontAlgn="t" hangingPunct="1">
                  <a:defRPr/>
                </a:pPr>
                <a:r>
                  <a:rPr lang="en-US" altLang="zh-CN" smtClean="0">
                    <a:solidFill>
                      <a:srgbClr val="FF0000"/>
                    </a:solidFill>
                    <a:latin typeface="+mn-lt"/>
                    <a:ea typeface="+mn-ea"/>
                  </a:rPr>
                  <a:t>FusionManager</a:t>
                </a:r>
                <a:endParaRPr lang="zh-CN" altLang="en-US" smtClean="0">
                  <a:solidFill>
                    <a:srgbClr val="FF0000"/>
                  </a:solidFill>
                  <a:latin typeface="+mn-lt"/>
                  <a:ea typeface="+mn-ea"/>
                </a:endParaRPr>
              </a:p>
            </p:txBody>
          </p:sp>
        </p:grpSp>
        <p:grpSp>
          <p:nvGrpSpPr>
            <p:cNvPr id="37913" name="组合 126"/>
            <p:cNvGrpSpPr/>
            <p:nvPr/>
          </p:nvGrpSpPr>
          <p:grpSpPr bwMode="auto">
            <a:xfrm>
              <a:off x="1388006" y="3286203"/>
              <a:ext cx="1312681" cy="554460"/>
              <a:chOff x="1388006" y="3286203"/>
              <a:chExt cx="1312681" cy="554460"/>
            </a:xfrm>
          </p:grpSpPr>
          <p:sp>
            <p:nvSpPr>
              <p:cNvPr id="128" name="平行四边形 127"/>
              <p:cNvSpPr/>
              <p:nvPr/>
            </p:nvSpPr>
            <p:spPr bwMode="auto">
              <a:xfrm>
                <a:off x="1442407" y="3352341"/>
                <a:ext cx="1037728" cy="488322"/>
              </a:xfrm>
              <a:prstGeom prst="parallelogram">
                <a:avLst/>
              </a:prstGeom>
              <a:solidFill>
                <a:schemeClr val="bg1">
                  <a:lumMod val="85000"/>
                </a:schemeClr>
              </a:solidFill>
              <a:ln>
                <a:noFill/>
              </a:ln>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a:lstStyle/>
              <a:p>
                <a:pPr defTabSz="1218565" eaLnBrk="1" fontAlgn="t" hangingPunct="1">
                  <a:defRPr/>
                </a:pPr>
                <a:endParaRPr lang="zh-CN" altLang="en-US" sz="1300" dirty="0">
                  <a:solidFill>
                    <a:schemeClr val="tx1"/>
                  </a:solidFill>
                </a:endParaRPr>
              </a:p>
            </p:txBody>
          </p:sp>
          <p:sp>
            <p:nvSpPr>
              <p:cNvPr id="37931" name="TextBox 128"/>
              <p:cNvSpPr txBox="1">
                <a:spLocks noChangeArrowheads="1"/>
              </p:cNvSpPr>
              <p:nvPr/>
            </p:nvSpPr>
            <p:spPr bwMode="auto">
              <a:xfrm>
                <a:off x="2034618" y="3285876"/>
                <a:ext cx="568668" cy="23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200" smtClean="0">
                    <a:latin typeface="+mn-lt"/>
                    <a:ea typeface="+mn-ea"/>
                  </a:rPr>
                  <a:t>DC2</a:t>
                </a:r>
                <a:endParaRPr lang="zh-CN" altLang="en-US" sz="1200" smtClean="0">
                  <a:latin typeface="+mn-lt"/>
                  <a:ea typeface="+mn-ea"/>
                </a:endParaRPr>
              </a:p>
            </p:txBody>
          </p:sp>
          <p:sp>
            <p:nvSpPr>
              <p:cNvPr id="37932" name="TextBox 129"/>
              <p:cNvSpPr txBox="1">
                <a:spLocks noChangeArrowheads="1"/>
              </p:cNvSpPr>
              <p:nvPr/>
            </p:nvSpPr>
            <p:spPr bwMode="auto">
              <a:xfrm>
                <a:off x="1388076" y="3497482"/>
                <a:ext cx="1313007" cy="34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mtClean="0">
                    <a:solidFill>
                      <a:srgbClr val="FF0000"/>
                    </a:solidFill>
                    <a:latin typeface="+mn-lt"/>
                    <a:ea typeface="+mn-ea"/>
                  </a:rPr>
                  <a:t>本地</a:t>
                </a:r>
                <a:r>
                  <a:rPr lang="en-US" altLang="zh-CN" smtClean="0">
                    <a:solidFill>
                      <a:srgbClr val="FF0000"/>
                    </a:solidFill>
                    <a:latin typeface="+mn-lt"/>
                    <a:ea typeface="+mn-ea"/>
                  </a:rPr>
                  <a:t>FusionManager</a:t>
                </a:r>
                <a:endParaRPr lang="zh-CN" altLang="en-US" smtClean="0">
                  <a:solidFill>
                    <a:srgbClr val="FF0000"/>
                  </a:solidFill>
                  <a:latin typeface="+mn-lt"/>
                  <a:ea typeface="+mn-ea"/>
                </a:endParaRPr>
              </a:p>
            </p:txBody>
          </p:sp>
        </p:grpSp>
        <p:pic>
          <p:nvPicPr>
            <p:cNvPr id="37914" name="Picture 4" descr="c:\users\H00150~1\appdata\roaming\360se6\USERDA~1\Temp\T013AC~1.JPG"/>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41068" t="9134" r="42282" b="44501"/>
            <a:stretch>
              <a:fillRect/>
            </a:stretch>
          </p:blipFill>
          <p:spPr bwMode="auto">
            <a:xfrm>
              <a:off x="1795474" y="2953657"/>
              <a:ext cx="333571" cy="69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15" name="组合 131"/>
            <p:cNvGrpSpPr/>
            <p:nvPr/>
          </p:nvGrpSpPr>
          <p:grpSpPr bwMode="auto">
            <a:xfrm>
              <a:off x="3190064" y="3083087"/>
              <a:ext cx="1077136" cy="524266"/>
              <a:chOff x="-1707056" y="3418367"/>
              <a:chExt cx="1077136" cy="524266"/>
            </a:xfrm>
          </p:grpSpPr>
          <p:sp>
            <p:nvSpPr>
              <p:cNvPr id="133" name="平行四边形 132"/>
              <p:cNvSpPr/>
              <p:nvPr/>
            </p:nvSpPr>
            <p:spPr bwMode="auto">
              <a:xfrm>
                <a:off x="-1707055" y="3455668"/>
                <a:ext cx="1037730" cy="486966"/>
              </a:xfrm>
              <a:prstGeom prst="parallelogram">
                <a:avLst/>
              </a:prstGeom>
              <a:solidFill>
                <a:schemeClr val="bg1">
                  <a:lumMod val="85000"/>
                </a:schemeClr>
              </a:solidFill>
              <a:ln>
                <a:noFill/>
              </a:ln>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a:lstStyle/>
              <a:p>
                <a:pPr defTabSz="1218565" eaLnBrk="1" fontAlgn="t" hangingPunct="1">
                  <a:defRPr/>
                </a:pPr>
                <a:endParaRPr lang="zh-CN" altLang="en-US" sz="1300" dirty="0">
                  <a:solidFill>
                    <a:schemeClr val="tx1"/>
                  </a:solidFill>
                </a:endParaRPr>
              </a:p>
            </p:txBody>
          </p:sp>
          <p:sp>
            <p:nvSpPr>
              <p:cNvPr id="37929" name="TextBox 133"/>
              <p:cNvSpPr txBox="1">
                <a:spLocks noChangeArrowheads="1"/>
              </p:cNvSpPr>
              <p:nvPr/>
            </p:nvSpPr>
            <p:spPr bwMode="auto">
              <a:xfrm>
                <a:off x="-1198150" y="3419044"/>
                <a:ext cx="568668" cy="23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200" smtClean="0">
                    <a:latin typeface="+mn-lt"/>
                    <a:ea typeface="+mn-ea"/>
                  </a:rPr>
                  <a:t>DC4</a:t>
                </a:r>
                <a:endParaRPr lang="zh-CN" altLang="en-US" sz="1200" smtClean="0">
                  <a:latin typeface="+mn-lt"/>
                  <a:ea typeface="+mn-ea"/>
                </a:endParaRPr>
              </a:p>
            </p:txBody>
          </p:sp>
        </p:grpSp>
        <p:pic>
          <p:nvPicPr>
            <p:cNvPr id="37916" name="Picture 4" descr="c:\users\H00150~1\appdata\roaming\360se6\USERDA~1\Temp\T013AC~1.JPG"/>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41068" t="9134" r="42282" b="44501"/>
            <a:stretch>
              <a:fillRect/>
            </a:stretch>
          </p:blipFill>
          <p:spPr bwMode="auto">
            <a:xfrm>
              <a:off x="815464" y="2438402"/>
              <a:ext cx="333571" cy="69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17" name="组合 135"/>
            <p:cNvGrpSpPr/>
            <p:nvPr/>
          </p:nvGrpSpPr>
          <p:grpSpPr bwMode="auto">
            <a:xfrm>
              <a:off x="2271810" y="3952241"/>
              <a:ext cx="1365104" cy="538163"/>
              <a:chOff x="2576610" y="3749041"/>
              <a:chExt cx="1365104" cy="538163"/>
            </a:xfrm>
          </p:grpSpPr>
          <p:sp>
            <p:nvSpPr>
              <p:cNvPr id="137" name="平行四边形 136"/>
              <p:cNvSpPr/>
              <p:nvPr/>
            </p:nvSpPr>
            <p:spPr bwMode="auto">
              <a:xfrm>
                <a:off x="2621940" y="3798882"/>
                <a:ext cx="1035918" cy="488322"/>
              </a:xfrm>
              <a:prstGeom prst="parallelogram">
                <a:avLst/>
              </a:prstGeom>
              <a:solidFill>
                <a:schemeClr val="bg1">
                  <a:lumMod val="85000"/>
                </a:schemeClr>
              </a:solidFill>
              <a:ln>
                <a:noFill/>
              </a:ln>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a:lstStyle/>
              <a:p>
                <a:pPr defTabSz="1218565" eaLnBrk="1" fontAlgn="t" hangingPunct="1">
                  <a:defRPr/>
                </a:pPr>
                <a:endParaRPr lang="zh-CN" altLang="en-US" sz="1300" dirty="0">
                  <a:solidFill>
                    <a:schemeClr val="tx1"/>
                  </a:solidFill>
                </a:endParaRPr>
              </a:p>
            </p:txBody>
          </p:sp>
          <p:sp>
            <p:nvSpPr>
              <p:cNvPr id="37926" name="TextBox 137"/>
              <p:cNvSpPr txBox="1">
                <a:spLocks noChangeArrowheads="1"/>
              </p:cNvSpPr>
              <p:nvPr/>
            </p:nvSpPr>
            <p:spPr bwMode="auto">
              <a:xfrm>
                <a:off x="3226830" y="3748693"/>
                <a:ext cx="568668" cy="23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200" smtClean="0">
                    <a:latin typeface="+mn-lt"/>
                    <a:ea typeface="+mn-ea"/>
                  </a:rPr>
                  <a:t>DC3</a:t>
                </a:r>
                <a:endParaRPr lang="zh-CN" altLang="en-US" sz="1200" smtClean="0">
                  <a:latin typeface="+mn-lt"/>
                  <a:ea typeface="+mn-ea"/>
                </a:endParaRPr>
              </a:p>
            </p:txBody>
          </p:sp>
          <p:sp>
            <p:nvSpPr>
              <p:cNvPr id="37927" name="TextBox 138"/>
              <p:cNvSpPr txBox="1">
                <a:spLocks noChangeArrowheads="1"/>
              </p:cNvSpPr>
              <p:nvPr/>
            </p:nvSpPr>
            <p:spPr bwMode="auto">
              <a:xfrm>
                <a:off x="2576665" y="3933171"/>
                <a:ext cx="1365528" cy="34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mtClean="0">
                    <a:solidFill>
                      <a:srgbClr val="FF0000"/>
                    </a:solidFill>
                    <a:latin typeface="+mn-lt"/>
                    <a:ea typeface="+mn-ea"/>
                  </a:rPr>
                  <a:t>本地</a:t>
                </a:r>
                <a:endParaRPr lang="en-US" altLang="zh-CN" smtClean="0">
                  <a:solidFill>
                    <a:srgbClr val="FF0000"/>
                  </a:solidFill>
                  <a:latin typeface="+mn-lt"/>
                  <a:ea typeface="+mn-ea"/>
                </a:endParaRPr>
              </a:p>
              <a:p>
                <a:pPr eaLnBrk="1" fontAlgn="t" hangingPunct="1">
                  <a:defRPr/>
                </a:pPr>
                <a:r>
                  <a:rPr lang="en-US" altLang="zh-CN" smtClean="0">
                    <a:solidFill>
                      <a:srgbClr val="FF0000"/>
                    </a:solidFill>
                    <a:latin typeface="+mn-lt"/>
                    <a:ea typeface="+mn-ea"/>
                  </a:rPr>
                  <a:t>FusionManager</a:t>
                </a:r>
                <a:endParaRPr lang="zh-CN" altLang="en-US" smtClean="0">
                  <a:solidFill>
                    <a:srgbClr val="FF0000"/>
                  </a:solidFill>
                  <a:latin typeface="+mn-lt"/>
                  <a:ea typeface="+mn-ea"/>
                </a:endParaRPr>
              </a:p>
            </p:txBody>
          </p:sp>
        </p:grpSp>
        <p:pic>
          <p:nvPicPr>
            <p:cNvPr id="37918" name="Picture 4" descr="c:\users\H00150~1\appdata\roaming\360se6\USERDA~1\Temp\T013AC~1.JPG"/>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41068" t="9134" r="42282" b="44501"/>
            <a:stretch>
              <a:fillRect/>
            </a:stretch>
          </p:blipFill>
          <p:spPr bwMode="auto">
            <a:xfrm>
              <a:off x="2686651" y="3600994"/>
              <a:ext cx="333571" cy="69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19" name="组合 140"/>
            <p:cNvGrpSpPr/>
            <p:nvPr/>
          </p:nvGrpSpPr>
          <p:grpSpPr bwMode="auto">
            <a:xfrm>
              <a:off x="4068558" y="2507367"/>
              <a:ext cx="1052081" cy="571116"/>
              <a:chOff x="4180318" y="2507367"/>
              <a:chExt cx="1052081" cy="571116"/>
            </a:xfrm>
          </p:grpSpPr>
          <p:sp>
            <p:nvSpPr>
              <p:cNvPr id="142" name="平行四边形 141"/>
              <p:cNvSpPr/>
              <p:nvPr/>
            </p:nvSpPr>
            <p:spPr bwMode="auto">
              <a:xfrm>
                <a:off x="4180182" y="2591373"/>
                <a:ext cx="939932" cy="486966"/>
              </a:xfrm>
              <a:prstGeom prst="parallelogram">
                <a:avLst/>
              </a:prstGeom>
              <a:solidFill>
                <a:schemeClr val="bg1">
                  <a:lumMod val="85000"/>
                </a:schemeClr>
              </a:solidFill>
              <a:ln>
                <a:noFill/>
              </a:ln>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a:lstStyle/>
              <a:p>
                <a:pPr defTabSz="1218565" eaLnBrk="1" fontAlgn="t" hangingPunct="1">
                  <a:defRPr/>
                </a:pPr>
                <a:endParaRPr lang="zh-CN" altLang="en-US" sz="1300" dirty="0">
                  <a:solidFill>
                    <a:schemeClr val="tx1"/>
                  </a:solidFill>
                </a:endParaRPr>
              </a:p>
            </p:txBody>
          </p:sp>
          <p:sp>
            <p:nvSpPr>
              <p:cNvPr id="37924" name="TextBox 142"/>
              <p:cNvSpPr txBox="1">
                <a:spLocks noChangeArrowheads="1"/>
              </p:cNvSpPr>
              <p:nvPr/>
            </p:nvSpPr>
            <p:spPr bwMode="auto">
              <a:xfrm>
                <a:off x="4578612" y="2507273"/>
                <a:ext cx="653787" cy="23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200" smtClean="0">
                    <a:latin typeface="+mn-lt"/>
                    <a:ea typeface="+mn-ea"/>
                  </a:rPr>
                  <a:t>DC n</a:t>
                </a:r>
                <a:endParaRPr lang="zh-CN" altLang="en-US" sz="1200" smtClean="0">
                  <a:latin typeface="+mn-lt"/>
                  <a:ea typeface="+mn-ea"/>
                </a:endParaRPr>
              </a:p>
            </p:txBody>
          </p:sp>
        </p:grpSp>
        <p:pic>
          <p:nvPicPr>
            <p:cNvPr id="37920" name="Picture 4" descr="c:\users\H00150~1\appdata\roaming\360se6\USERDA~1\Temp\T013AC~1.JPG"/>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41068" t="9134" r="42282" b="44501"/>
            <a:stretch>
              <a:fillRect/>
            </a:stretch>
          </p:blipFill>
          <p:spPr bwMode="auto">
            <a:xfrm>
              <a:off x="3470127" y="2692402"/>
              <a:ext cx="333571" cy="69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1" name="Picture 4" descr="c:\users\H00150~1\appdata\roaming\360se6\USERDA~1\Temp\T013AC~1.JPG"/>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41068" t="9134" r="42282" b="44501"/>
            <a:stretch>
              <a:fillRect/>
            </a:stretch>
          </p:blipFill>
          <p:spPr bwMode="auto">
            <a:xfrm>
              <a:off x="4234465" y="2202775"/>
              <a:ext cx="333571" cy="69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2" name="直接连接符 121"/>
            <p:cNvCxnSpPr>
              <a:stCxn id="37907" idx="2"/>
              <a:endCxn id="37918" idx="0"/>
            </p:cNvCxnSpPr>
            <p:nvPr/>
          </p:nvCxnSpPr>
          <p:spPr bwMode="auto">
            <a:xfrm flipH="1">
              <a:off x="2853210" y="2176299"/>
              <a:ext cx="70631" cy="1424274"/>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grpSp>
      <p:sp>
        <p:nvSpPr>
          <p:cNvPr id="37905" name="TextBox 158"/>
          <p:cNvSpPr txBox="1">
            <a:spLocks noChangeArrowheads="1"/>
          </p:cNvSpPr>
          <p:nvPr/>
        </p:nvSpPr>
        <p:spPr bwMode="auto">
          <a:xfrm>
            <a:off x="3321050" y="2193925"/>
            <a:ext cx="1254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mtClean="0">
                <a:solidFill>
                  <a:srgbClr val="FF0000"/>
                </a:solidFill>
                <a:latin typeface="+mn-lt"/>
                <a:ea typeface="+mn-ea"/>
              </a:rPr>
              <a:t>TOP</a:t>
            </a:r>
            <a:endParaRPr lang="en-US" altLang="zh-CN" smtClean="0">
              <a:solidFill>
                <a:srgbClr val="FF0000"/>
              </a:solidFill>
              <a:latin typeface="+mn-lt"/>
              <a:ea typeface="+mn-ea"/>
            </a:endParaRPr>
          </a:p>
          <a:p>
            <a:pPr eaLnBrk="1" fontAlgn="t" hangingPunct="1">
              <a:defRPr/>
            </a:pPr>
            <a:r>
              <a:rPr lang="en-US" altLang="zh-CN" smtClean="0">
                <a:solidFill>
                  <a:srgbClr val="FF0000"/>
                </a:solidFill>
                <a:latin typeface="+mn-lt"/>
                <a:ea typeface="+mn-ea"/>
              </a:rPr>
              <a:t>FusionManager</a:t>
            </a:r>
            <a:endParaRPr lang="zh-CN" altLang="en-US" smtClean="0">
              <a:solidFill>
                <a:srgbClr val="FF0000"/>
              </a:solidFill>
              <a:latin typeface="+mn-lt"/>
              <a:ea typeface="+mn-ea"/>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混合云管理</a:t>
            </a:r>
            <a:endParaRPr lang="zh-CN" altLang="en-US" dirty="0"/>
          </a:p>
        </p:txBody>
      </p:sp>
      <p:grpSp>
        <p:nvGrpSpPr>
          <p:cNvPr id="39939" name="组合 49"/>
          <p:cNvGrpSpPr/>
          <p:nvPr/>
        </p:nvGrpSpPr>
        <p:grpSpPr bwMode="auto">
          <a:xfrm>
            <a:off x="6118225" y="625475"/>
            <a:ext cx="2708275" cy="287338"/>
            <a:chOff x="3346465" y="88896"/>
            <a:chExt cx="6645154" cy="500066"/>
          </a:xfrm>
        </p:grpSpPr>
        <p:sp>
          <p:nvSpPr>
            <p:cNvPr id="217" name="직사각형 2"/>
            <p:cNvSpPr/>
            <p:nvPr/>
          </p:nvSpPr>
          <p:spPr>
            <a:xfrm>
              <a:off x="8347859" y="88896"/>
              <a:ext cx="1643760"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218" name="직사각형 3"/>
            <p:cNvSpPr/>
            <p:nvPr/>
          </p:nvSpPr>
          <p:spPr>
            <a:xfrm>
              <a:off x="3346465" y="88896"/>
              <a:ext cx="1643760"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219" name="직사각형 4"/>
            <p:cNvSpPr/>
            <p:nvPr/>
          </p:nvSpPr>
          <p:spPr>
            <a:xfrm>
              <a:off x="5017493" y="88896"/>
              <a:ext cx="1643760"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220" name="직사각형 5"/>
            <p:cNvSpPr/>
            <p:nvPr/>
          </p:nvSpPr>
          <p:spPr>
            <a:xfrm>
              <a:off x="6688518" y="88896"/>
              <a:ext cx="1643760" cy="500066"/>
            </a:xfrm>
            <a:prstGeom prst="rect">
              <a:avLst/>
            </a:prstGeom>
            <a:solidFill>
              <a:srgbClr val="C00000"/>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221" name="직사각형 23"/>
            <p:cNvSpPr/>
            <p:nvPr/>
          </p:nvSpPr>
          <p:spPr>
            <a:xfrm>
              <a:off x="3521749" y="88896"/>
              <a:ext cx="1238663"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高效</a:t>
              </a:r>
              <a:endParaRPr lang="ko-KR" altLang="en-US" sz="1500" smtClean="0">
                <a:solidFill>
                  <a:schemeClr val="bg1"/>
                </a:solidFill>
                <a:latin typeface="+mn-lt"/>
                <a:ea typeface="+mn-ea"/>
                <a:cs typeface="Arial" panose="020B0604020202020204" pitchFamily="34" charset="0"/>
              </a:endParaRPr>
            </a:p>
          </p:txBody>
        </p:sp>
        <p:sp>
          <p:nvSpPr>
            <p:cNvPr id="222" name="직사각형 24"/>
            <p:cNvSpPr/>
            <p:nvPr/>
          </p:nvSpPr>
          <p:spPr>
            <a:xfrm>
              <a:off x="5313525" y="88896"/>
              <a:ext cx="1234767"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安全</a:t>
              </a:r>
              <a:endParaRPr lang="ko-KR" altLang="en-US" sz="1500" smtClean="0">
                <a:solidFill>
                  <a:schemeClr val="bg1"/>
                </a:solidFill>
                <a:latin typeface="+mn-lt"/>
                <a:ea typeface="+mn-ea"/>
                <a:cs typeface="Arial" panose="020B0604020202020204" pitchFamily="34" charset="0"/>
              </a:endParaRPr>
            </a:p>
          </p:txBody>
        </p:sp>
        <p:sp>
          <p:nvSpPr>
            <p:cNvPr id="223" name="직사각형 25"/>
            <p:cNvSpPr/>
            <p:nvPr/>
          </p:nvSpPr>
          <p:spPr>
            <a:xfrm>
              <a:off x="6894963" y="88896"/>
              <a:ext cx="1238663"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融合</a:t>
              </a:r>
              <a:endParaRPr lang="ko-KR" altLang="en-US" sz="1500" smtClean="0">
                <a:solidFill>
                  <a:schemeClr val="bg1"/>
                </a:solidFill>
                <a:latin typeface="+mn-lt"/>
                <a:ea typeface="+mn-ea"/>
                <a:cs typeface="Arial" panose="020B0604020202020204" pitchFamily="34" charset="0"/>
              </a:endParaRPr>
            </a:p>
          </p:txBody>
        </p:sp>
        <p:sp>
          <p:nvSpPr>
            <p:cNvPr id="224" name="직사각형 26"/>
            <p:cNvSpPr/>
            <p:nvPr/>
          </p:nvSpPr>
          <p:spPr>
            <a:xfrm>
              <a:off x="8620520" y="88896"/>
              <a:ext cx="1238663"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开放</a:t>
              </a:r>
              <a:endParaRPr lang="ko-KR" altLang="en-US" sz="1500" smtClean="0">
                <a:solidFill>
                  <a:schemeClr val="bg1"/>
                </a:solidFill>
                <a:latin typeface="+mn-lt"/>
                <a:ea typeface="+mn-ea"/>
                <a:cs typeface="Arial" panose="020B0604020202020204" pitchFamily="34" charset="0"/>
              </a:endParaRPr>
            </a:p>
          </p:txBody>
        </p:sp>
      </p:grpSp>
      <p:sp>
        <p:nvSpPr>
          <p:cNvPr id="203" name="矩形 202"/>
          <p:cNvSpPr/>
          <p:nvPr/>
        </p:nvSpPr>
        <p:spPr bwMode="auto">
          <a:xfrm>
            <a:off x="0" y="2208213"/>
            <a:ext cx="5003800" cy="3648075"/>
          </a:xfrm>
          <a:prstGeom prst="rect">
            <a:avLst/>
          </a:prstGeom>
          <a:solidFill>
            <a:schemeClr val="bg1">
              <a:lumMod val="95000"/>
              <a:alpha val="8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883" tIns="60943" rIns="121883" bIns="60943"/>
          <a:lstStyle/>
          <a:p>
            <a:pPr defTabSz="1218565" eaLnBrk="1" fontAlgn="t" hangingPunct="1">
              <a:defRPr/>
            </a:pPr>
            <a:endParaRPr lang="zh-CN" altLang="en-US" sz="2400" dirty="0">
              <a:latin typeface="+mn-lt"/>
              <a:ea typeface="+mn-ea"/>
            </a:endParaRPr>
          </a:p>
        </p:txBody>
      </p:sp>
      <p:sp>
        <p:nvSpPr>
          <p:cNvPr id="205" name="Content Placeholder 3"/>
          <p:cNvSpPr txBox="1"/>
          <p:nvPr/>
        </p:nvSpPr>
        <p:spPr bwMode="auto">
          <a:xfrm>
            <a:off x="1000125" y="1052513"/>
            <a:ext cx="3600450" cy="1149350"/>
          </a:xfrm>
          <a:prstGeom prst="rect">
            <a:avLst/>
          </a:prstGeom>
        </p:spPr>
        <p:txBody>
          <a:bodyPr lIns="121883" tIns="60943" rIns="121883" bIns="60943">
            <a:spAutoFit/>
          </a:bodyPr>
          <a:lstStyle/>
          <a:p>
            <a:pPr indent="175895" defTabSz="874395" fontAlgn="t">
              <a:spcBef>
                <a:spcPts val="800"/>
              </a:spcBef>
              <a:buFont typeface="Arial" panose="020B0604020202020204" pitchFamily="34" charset="0"/>
              <a:buChar char="•"/>
              <a:defRPr/>
            </a:pPr>
            <a:r>
              <a:rPr lang="zh-CN" altLang="en-US" sz="1500" kern="0" dirty="0">
                <a:latin typeface="+mn-lt"/>
                <a:ea typeface="+mn-ea"/>
              </a:rPr>
              <a:t>如何实现私有云资源无缝扩展到公有云资源，实现</a:t>
            </a:r>
            <a:r>
              <a:rPr lang="en-US" altLang="zh-CN" sz="1500" kern="0" dirty="0">
                <a:latin typeface="+mn-lt"/>
                <a:ea typeface="+mn-ea"/>
              </a:rPr>
              <a:t>IT</a:t>
            </a:r>
            <a:r>
              <a:rPr lang="zh-CN" altLang="en-US" sz="1500" kern="0" dirty="0">
                <a:latin typeface="+mn-lt"/>
                <a:ea typeface="+mn-ea"/>
              </a:rPr>
              <a:t>投资的效率和成本之间的最佳平衡？</a:t>
            </a:r>
            <a:endParaRPr lang="en-US" altLang="zh-CN" sz="1500" kern="0" dirty="0">
              <a:latin typeface="+mn-lt"/>
              <a:ea typeface="+mn-ea"/>
            </a:endParaRPr>
          </a:p>
          <a:p>
            <a:pPr indent="175895" defTabSz="874395" fontAlgn="t">
              <a:spcBef>
                <a:spcPts val="800"/>
              </a:spcBef>
              <a:buFont typeface="Arial" panose="020B0604020202020204" pitchFamily="34" charset="0"/>
              <a:buChar char="•"/>
              <a:defRPr/>
            </a:pPr>
            <a:r>
              <a:rPr lang="zh-CN" altLang="en-US" sz="1500" kern="0" dirty="0">
                <a:latin typeface="+mn-lt"/>
                <a:ea typeface="+mn-ea"/>
              </a:rPr>
              <a:t>混合云如何落地？</a:t>
            </a:r>
            <a:endParaRPr lang="en-US" altLang="zh-CN" sz="1500" kern="0" dirty="0">
              <a:latin typeface="+mn-lt"/>
              <a:ea typeface="+mn-ea"/>
            </a:endParaRPr>
          </a:p>
        </p:txBody>
      </p:sp>
      <p:sp>
        <p:nvSpPr>
          <p:cNvPr id="39942" name="Content Placeholder 3"/>
          <p:cNvSpPr txBox="1"/>
          <p:nvPr/>
        </p:nvSpPr>
        <p:spPr bwMode="auto">
          <a:xfrm>
            <a:off x="5432425" y="1724025"/>
            <a:ext cx="33496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896" bIns="0">
            <a:spAutoFit/>
          </a:bodyPr>
          <a:lstStyle>
            <a:lvl1pPr marL="455930" indent="-4559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buFont typeface="FrutigerNext LT Medium"/>
              <a:buAutoNum type="arabicPeriod"/>
              <a:defRPr/>
            </a:pPr>
            <a:endParaRPr lang="zh-CN" altLang="en-US" sz="1500" smtClean="0">
              <a:solidFill>
                <a:srgbClr val="C00000"/>
              </a:solidFill>
              <a:latin typeface="+mn-lt"/>
              <a:ea typeface="+mn-ea"/>
              <a:cs typeface="Arial" panose="020B0604020202020204" pitchFamily="34" charset="0"/>
            </a:endParaRPr>
          </a:p>
        </p:txBody>
      </p:sp>
      <p:sp>
        <p:nvSpPr>
          <p:cNvPr id="207" name="Content Placeholder 3"/>
          <p:cNvSpPr txBox="1"/>
          <p:nvPr/>
        </p:nvSpPr>
        <p:spPr bwMode="auto">
          <a:xfrm>
            <a:off x="5616575" y="4125913"/>
            <a:ext cx="2795588" cy="257175"/>
          </a:xfrm>
          <a:prstGeom prst="rect">
            <a:avLst/>
          </a:prstGeom>
          <a:noFill/>
          <a:ln>
            <a:noFill/>
          </a:ln>
        </p:spPr>
        <p:txBody>
          <a:bodyPr lIns="0" tIns="0" rIns="12189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行 业 应 用</a:t>
            </a:r>
            <a:endParaRPr kumimoji="1" lang="en-US" altLang="zh-CN" sz="2100" kern="0" dirty="0">
              <a:solidFill>
                <a:srgbClr val="C00000"/>
              </a:solidFill>
              <a:latin typeface="+mn-lt"/>
              <a:ea typeface="+mn-ea"/>
              <a:cs typeface="黑体" panose="02010609060101010101" pitchFamily="2" charset="-122"/>
            </a:endParaRPr>
          </a:p>
        </p:txBody>
      </p:sp>
      <p:sp>
        <p:nvSpPr>
          <p:cNvPr id="208" name="Content Placeholder 3"/>
          <p:cNvSpPr txBox="1"/>
          <p:nvPr/>
        </p:nvSpPr>
        <p:spPr bwMode="auto">
          <a:xfrm>
            <a:off x="5664200" y="1385888"/>
            <a:ext cx="2795588" cy="255587"/>
          </a:xfrm>
          <a:prstGeom prst="rect">
            <a:avLst/>
          </a:prstGeom>
          <a:noFill/>
          <a:ln>
            <a:noFill/>
          </a:ln>
        </p:spPr>
        <p:txBody>
          <a:bodyPr lIns="0" tIns="0" rIns="121896" bIns="0">
            <a:spAutoFit/>
          </a:bodyPr>
          <a:lstStyle/>
          <a:p>
            <a:pPr algn="ctr" eaLnBrk="1" fontAlgn="t" hangingPunct="1">
              <a:lnSpc>
                <a:spcPts val="2000"/>
              </a:lnSpc>
              <a:defRPr/>
            </a:pPr>
            <a:r>
              <a:rPr kumimoji="1" lang="zh-CN" altLang="en-US" sz="2100" kern="0" dirty="0">
                <a:solidFill>
                  <a:srgbClr val="C00000"/>
                </a:solidFill>
                <a:latin typeface="+mn-lt"/>
                <a:ea typeface="+mn-ea"/>
                <a:cs typeface="黑体" panose="02010609060101010101" pitchFamily="2" charset="-122"/>
              </a:rPr>
              <a:t>客 户 价 值 </a:t>
            </a:r>
            <a:endParaRPr kumimoji="1" lang="en-US" altLang="zh-CN" sz="2100" kern="0" dirty="0">
              <a:solidFill>
                <a:srgbClr val="C00000"/>
              </a:solidFill>
              <a:latin typeface="+mn-lt"/>
              <a:ea typeface="+mn-ea"/>
              <a:cs typeface="黑体" panose="02010609060101010101" pitchFamily="2" charset="-122"/>
            </a:endParaRPr>
          </a:p>
        </p:txBody>
      </p:sp>
      <p:sp>
        <p:nvSpPr>
          <p:cNvPr id="39945" name="Content Placeholder 3"/>
          <p:cNvSpPr txBox="1"/>
          <p:nvPr/>
        </p:nvSpPr>
        <p:spPr bwMode="auto">
          <a:xfrm>
            <a:off x="5651500" y="1665288"/>
            <a:ext cx="33131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896" bIns="0">
            <a:spAutoFit/>
          </a:bodyPr>
          <a:lstStyle>
            <a:lvl1pPr marL="303530" indent="-3035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Font typeface="FrutigerNext LT Medium"/>
              <a:buAutoNum type="arabicPeriod"/>
              <a:defRPr/>
            </a:pPr>
            <a:r>
              <a:rPr lang="zh-CN" altLang="en-US" sz="1300" dirty="0" smtClean="0">
                <a:latin typeface="+mn-lt"/>
                <a:ea typeface="+mn-ea"/>
              </a:rPr>
              <a:t>敏捷：统一管理企业在公有云和私有云的资源</a:t>
            </a:r>
            <a:endParaRPr lang="zh-CN" altLang="en-US" sz="1300" dirty="0" smtClean="0">
              <a:latin typeface="+mn-lt"/>
              <a:ea typeface="+mn-ea"/>
            </a:endParaRPr>
          </a:p>
          <a:p>
            <a:pPr eaLnBrk="1" fontAlgn="t" hangingPunct="1">
              <a:lnSpc>
                <a:spcPct val="150000"/>
              </a:lnSpc>
              <a:buFont typeface="FrutigerNext LT Medium"/>
              <a:buAutoNum type="arabicPeriod"/>
              <a:defRPr/>
            </a:pPr>
            <a:r>
              <a:rPr lang="zh-CN" altLang="en-US" sz="1300" dirty="0" smtClean="0">
                <a:latin typeface="+mn-lt"/>
                <a:ea typeface="+mn-ea"/>
              </a:rPr>
              <a:t>业务可移植： 业务资源在公有云与私有云之间流动</a:t>
            </a:r>
            <a:endParaRPr lang="zh-CN" altLang="en-US" sz="1300" dirty="0" smtClean="0">
              <a:latin typeface="+mn-lt"/>
              <a:ea typeface="+mn-ea"/>
            </a:endParaRPr>
          </a:p>
          <a:p>
            <a:pPr eaLnBrk="1" fontAlgn="t" hangingPunct="1">
              <a:lnSpc>
                <a:spcPct val="150000"/>
              </a:lnSpc>
              <a:buFont typeface="FrutigerNext LT Medium"/>
              <a:buAutoNum type="arabicPeriod"/>
              <a:defRPr/>
            </a:pPr>
            <a:r>
              <a:rPr lang="zh-CN" altLang="en-US" sz="1300" dirty="0" smtClean="0">
                <a:latin typeface="+mn-lt"/>
                <a:ea typeface="+mn-ea"/>
              </a:rPr>
              <a:t>灵活扩展：通过混合云实现最优的资源配置和调度</a:t>
            </a:r>
            <a:endParaRPr lang="zh-CN" altLang="en-US" sz="1300" dirty="0" smtClean="0">
              <a:latin typeface="+mn-lt"/>
              <a:ea typeface="+mn-ea"/>
            </a:endParaRPr>
          </a:p>
        </p:txBody>
      </p:sp>
      <p:grpSp>
        <p:nvGrpSpPr>
          <p:cNvPr id="4" name="组合 361"/>
          <p:cNvGrpSpPr/>
          <p:nvPr/>
        </p:nvGrpSpPr>
        <p:grpSpPr>
          <a:xfrm>
            <a:off x="251521" y="1151978"/>
            <a:ext cx="576064" cy="768085"/>
            <a:chOff x="14347825" y="2066925"/>
            <a:chExt cx="336550" cy="336550"/>
          </a:xfrm>
          <a:solidFill>
            <a:schemeClr val="tx1">
              <a:lumMod val="50000"/>
              <a:lumOff val="50000"/>
            </a:schemeClr>
          </a:solidFill>
        </p:grpSpPr>
        <p:sp>
          <p:nvSpPr>
            <p:cNvPr id="212" name="Freeform 78"/>
            <p:cNvSpPr/>
            <p:nvPr/>
          </p:nvSpPr>
          <p:spPr bwMode="auto">
            <a:xfrm>
              <a:off x="14347825" y="2066925"/>
              <a:ext cx="336550" cy="336550"/>
            </a:xfrm>
            <a:custGeom>
              <a:avLst/>
              <a:gdLst/>
              <a:ahLst/>
              <a:cxnLst>
                <a:cxn ang="0">
                  <a:pos x="0" y="106"/>
                </a:cxn>
                <a:cxn ang="0">
                  <a:pos x="8" y="66"/>
                </a:cxn>
                <a:cxn ang="0">
                  <a:pos x="32" y="32"/>
                </a:cxn>
                <a:cxn ang="0">
                  <a:pos x="66" y="8"/>
                </a:cxn>
                <a:cxn ang="0">
                  <a:pos x="106" y="0"/>
                </a:cxn>
                <a:cxn ang="0">
                  <a:pos x="106" y="14"/>
                </a:cxn>
                <a:cxn ang="0">
                  <a:pos x="88" y="16"/>
                </a:cxn>
                <a:cxn ang="0">
                  <a:pos x="54" y="30"/>
                </a:cxn>
                <a:cxn ang="0">
                  <a:pos x="30" y="54"/>
                </a:cxn>
                <a:cxn ang="0">
                  <a:pos x="16" y="88"/>
                </a:cxn>
                <a:cxn ang="0">
                  <a:pos x="14" y="106"/>
                </a:cxn>
                <a:cxn ang="0">
                  <a:pos x="20" y="142"/>
                </a:cxn>
                <a:cxn ang="0">
                  <a:pos x="40" y="172"/>
                </a:cxn>
                <a:cxn ang="0">
                  <a:pos x="70" y="192"/>
                </a:cxn>
                <a:cxn ang="0">
                  <a:pos x="106" y="198"/>
                </a:cxn>
                <a:cxn ang="0">
                  <a:pos x="124" y="198"/>
                </a:cxn>
                <a:cxn ang="0">
                  <a:pos x="158" y="184"/>
                </a:cxn>
                <a:cxn ang="0">
                  <a:pos x="182" y="158"/>
                </a:cxn>
                <a:cxn ang="0">
                  <a:pos x="196" y="124"/>
                </a:cxn>
                <a:cxn ang="0">
                  <a:pos x="198" y="106"/>
                </a:cxn>
                <a:cxn ang="0">
                  <a:pos x="192" y="70"/>
                </a:cxn>
                <a:cxn ang="0">
                  <a:pos x="172" y="40"/>
                </a:cxn>
                <a:cxn ang="0">
                  <a:pos x="142" y="22"/>
                </a:cxn>
                <a:cxn ang="0">
                  <a:pos x="106" y="14"/>
                </a:cxn>
                <a:cxn ang="0">
                  <a:pos x="106" y="0"/>
                </a:cxn>
                <a:cxn ang="0">
                  <a:pos x="128" y="2"/>
                </a:cxn>
                <a:cxn ang="0">
                  <a:pos x="166" y="18"/>
                </a:cxn>
                <a:cxn ang="0">
                  <a:pos x="194" y="48"/>
                </a:cxn>
                <a:cxn ang="0">
                  <a:pos x="210" y="86"/>
                </a:cxn>
                <a:cxn ang="0">
                  <a:pos x="212" y="106"/>
                </a:cxn>
                <a:cxn ang="0">
                  <a:pos x="204" y="148"/>
                </a:cxn>
                <a:cxn ang="0">
                  <a:pos x="180" y="182"/>
                </a:cxn>
                <a:cxn ang="0">
                  <a:pos x="148" y="204"/>
                </a:cxn>
                <a:cxn ang="0">
                  <a:pos x="106" y="212"/>
                </a:cxn>
                <a:cxn ang="0">
                  <a:pos x="84" y="210"/>
                </a:cxn>
                <a:cxn ang="0">
                  <a:pos x="48" y="194"/>
                </a:cxn>
                <a:cxn ang="0">
                  <a:pos x="18" y="166"/>
                </a:cxn>
                <a:cxn ang="0">
                  <a:pos x="2" y="128"/>
                </a:cxn>
                <a:cxn ang="0">
                  <a:pos x="0" y="106"/>
                </a:cxn>
              </a:cxnLst>
              <a:rect l="0" t="0" r="r" b="b"/>
              <a:pathLst>
                <a:path w="212" h="212">
                  <a:moveTo>
                    <a:pt x="0" y="106"/>
                  </a:moveTo>
                  <a:lnTo>
                    <a:pt x="0" y="106"/>
                  </a:lnTo>
                  <a:lnTo>
                    <a:pt x="2" y="86"/>
                  </a:lnTo>
                  <a:lnTo>
                    <a:pt x="8" y="66"/>
                  </a:lnTo>
                  <a:lnTo>
                    <a:pt x="18" y="48"/>
                  </a:lnTo>
                  <a:lnTo>
                    <a:pt x="32" y="32"/>
                  </a:lnTo>
                  <a:lnTo>
                    <a:pt x="48" y="18"/>
                  </a:lnTo>
                  <a:lnTo>
                    <a:pt x="66" y="8"/>
                  </a:lnTo>
                  <a:lnTo>
                    <a:pt x="84" y="2"/>
                  </a:lnTo>
                  <a:lnTo>
                    <a:pt x="106" y="0"/>
                  </a:lnTo>
                  <a:lnTo>
                    <a:pt x="106" y="8"/>
                  </a:lnTo>
                  <a:lnTo>
                    <a:pt x="106" y="14"/>
                  </a:lnTo>
                  <a:lnTo>
                    <a:pt x="106" y="14"/>
                  </a:lnTo>
                  <a:lnTo>
                    <a:pt x="88" y="16"/>
                  </a:lnTo>
                  <a:lnTo>
                    <a:pt x="70" y="22"/>
                  </a:lnTo>
                  <a:lnTo>
                    <a:pt x="54" y="30"/>
                  </a:lnTo>
                  <a:lnTo>
                    <a:pt x="40" y="40"/>
                  </a:lnTo>
                  <a:lnTo>
                    <a:pt x="30" y="54"/>
                  </a:lnTo>
                  <a:lnTo>
                    <a:pt x="20" y="70"/>
                  </a:lnTo>
                  <a:lnTo>
                    <a:pt x="16" y="88"/>
                  </a:lnTo>
                  <a:lnTo>
                    <a:pt x="14" y="106"/>
                  </a:lnTo>
                  <a:lnTo>
                    <a:pt x="14" y="106"/>
                  </a:lnTo>
                  <a:lnTo>
                    <a:pt x="16" y="124"/>
                  </a:lnTo>
                  <a:lnTo>
                    <a:pt x="20" y="142"/>
                  </a:lnTo>
                  <a:lnTo>
                    <a:pt x="30" y="158"/>
                  </a:lnTo>
                  <a:lnTo>
                    <a:pt x="40" y="172"/>
                  </a:lnTo>
                  <a:lnTo>
                    <a:pt x="54" y="184"/>
                  </a:lnTo>
                  <a:lnTo>
                    <a:pt x="70" y="192"/>
                  </a:lnTo>
                  <a:lnTo>
                    <a:pt x="88" y="198"/>
                  </a:lnTo>
                  <a:lnTo>
                    <a:pt x="106" y="198"/>
                  </a:lnTo>
                  <a:lnTo>
                    <a:pt x="106" y="198"/>
                  </a:lnTo>
                  <a:lnTo>
                    <a:pt x="124" y="198"/>
                  </a:lnTo>
                  <a:lnTo>
                    <a:pt x="142" y="192"/>
                  </a:lnTo>
                  <a:lnTo>
                    <a:pt x="158" y="184"/>
                  </a:lnTo>
                  <a:lnTo>
                    <a:pt x="172" y="172"/>
                  </a:lnTo>
                  <a:lnTo>
                    <a:pt x="182" y="158"/>
                  </a:lnTo>
                  <a:lnTo>
                    <a:pt x="192" y="142"/>
                  </a:lnTo>
                  <a:lnTo>
                    <a:pt x="196" y="124"/>
                  </a:lnTo>
                  <a:lnTo>
                    <a:pt x="198" y="106"/>
                  </a:lnTo>
                  <a:lnTo>
                    <a:pt x="198" y="106"/>
                  </a:lnTo>
                  <a:lnTo>
                    <a:pt x="196" y="88"/>
                  </a:lnTo>
                  <a:lnTo>
                    <a:pt x="192" y="70"/>
                  </a:lnTo>
                  <a:lnTo>
                    <a:pt x="182" y="54"/>
                  </a:lnTo>
                  <a:lnTo>
                    <a:pt x="172" y="40"/>
                  </a:lnTo>
                  <a:lnTo>
                    <a:pt x="158" y="30"/>
                  </a:lnTo>
                  <a:lnTo>
                    <a:pt x="142" y="22"/>
                  </a:lnTo>
                  <a:lnTo>
                    <a:pt x="124" y="16"/>
                  </a:lnTo>
                  <a:lnTo>
                    <a:pt x="106" y="14"/>
                  </a:lnTo>
                  <a:lnTo>
                    <a:pt x="106" y="8"/>
                  </a:lnTo>
                  <a:lnTo>
                    <a:pt x="106" y="0"/>
                  </a:lnTo>
                  <a:lnTo>
                    <a:pt x="106" y="0"/>
                  </a:lnTo>
                  <a:lnTo>
                    <a:pt x="128" y="2"/>
                  </a:lnTo>
                  <a:lnTo>
                    <a:pt x="148" y="8"/>
                  </a:lnTo>
                  <a:lnTo>
                    <a:pt x="166" y="18"/>
                  </a:lnTo>
                  <a:lnTo>
                    <a:pt x="180" y="32"/>
                  </a:lnTo>
                  <a:lnTo>
                    <a:pt x="194" y="48"/>
                  </a:lnTo>
                  <a:lnTo>
                    <a:pt x="204" y="66"/>
                  </a:lnTo>
                  <a:lnTo>
                    <a:pt x="210" y="86"/>
                  </a:lnTo>
                  <a:lnTo>
                    <a:pt x="212" y="106"/>
                  </a:lnTo>
                  <a:lnTo>
                    <a:pt x="212" y="106"/>
                  </a:lnTo>
                  <a:lnTo>
                    <a:pt x="210" y="128"/>
                  </a:lnTo>
                  <a:lnTo>
                    <a:pt x="204" y="148"/>
                  </a:lnTo>
                  <a:lnTo>
                    <a:pt x="194" y="166"/>
                  </a:lnTo>
                  <a:lnTo>
                    <a:pt x="180" y="182"/>
                  </a:lnTo>
                  <a:lnTo>
                    <a:pt x="166" y="194"/>
                  </a:lnTo>
                  <a:lnTo>
                    <a:pt x="148" y="204"/>
                  </a:lnTo>
                  <a:lnTo>
                    <a:pt x="128" y="210"/>
                  </a:lnTo>
                  <a:lnTo>
                    <a:pt x="106" y="212"/>
                  </a:lnTo>
                  <a:lnTo>
                    <a:pt x="106" y="212"/>
                  </a:lnTo>
                  <a:lnTo>
                    <a:pt x="84" y="210"/>
                  </a:lnTo>
                  <a:lnTo>
                    <a:pt x="66" y="204"/>
                  </a:lnTo>
                  <a:lnTo>
                    <a:pt x="48" y="194"/>
                  </a:lnTo>
                  <a:lnTo>
                    <a:pt x="32" y="182"/>
                  </a:lnTo>
                  <a:lnTo>
                    <a:pt x="18" y="166"/>
                  </a:lnTo>
                  <a:lnTo>
                    <a:pt x="8" y="148"/>
                  </a:lnTo>
                  <a:lnTo>
                    <a:pt x="2" y="128"/>
                  </a:lnTo>
                  <a:lnTo>
                    <a:pt x="0" y="106"/>
                  </a:lnTo>
                  <a:lnTo>
                    <a:pt x="0" y="106"/>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13" name="Freeform 79"/>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14" name="Freeform 80"/>
            <p:cNvSpPr>
              <a:spLocks noEditPoints="1"/>
            </p:cNvSpPr>
            <p:nvPr/>
          </p:nvSpPr>
          <p:spPr bwMode="auto">
            <a:xfrm>
              <a:off x="14446250" y="2130425"/>
              <a:ext cx="155575" cy="219075"/>
            </a:xfrm>
            <a:custGeom>
              <a:avLst/>
              <a:gdLst/>
              <a:ahLst/>
              <a:cxnLst>
                <a:cxn ang="0">
                  <a:pos x="56" y="96"/>
                </a:cxn>
                <a:cxn ang="0">
                  <a:pos x="34" y="96"/>
                </a:cxn>
                <a:cxn ang="0">
                  <a:pos x="26" y="94"/>
                </a:cxn>
                <a:cxn ang="0">
                  <a:pos x="26" y="82"/>
                </a:cxn>
                <a:cxn ang="0">
                  <a:pos x="28" y="78"/>
                </a:cxn>
                <a:cxn ang="0">
                  <a:pos x="34" y="68"/>
                </a:cxn>
                <a:cxn ang="0">
                  <a:pos x="52" y="52"/>
                </a:cxn>
                <a:cxn ang="0">
                  <a:pos x="60" y="40"/>
                </a:cxn>
                <a:cxn ang="0">
                  <a:pos x="60" y="36"/>
                </a:cxn>
                <a:cxn ang="0">
                  <a:pos x="56" y="32"/>
                </a:cxn>
                <a:cxn ang="0">
                  <a:pos x="48" y="30"/>
                </a:cxn>
                <a:cxn ang="0">
                  <a:pos x="42" y="30"/>
                </a:cxn>
                <a:cxn ang="0">
                  <a:pos x="36" y="34"/>
                </a:cxn>
                <a:cxn ang="0">
                  <a:pos x="32" y="48"/>
                </a:cxn>
                <a:cxn ang="0">
                  <a:pos x="24" y="48"/>
                </a:cxn>
                <a:cxn ang="0">
                  <a:pos x="6" y="38"/>
                </a:cxn>
                <a:cxn ang="0">
                  <a:pos x="0" y="26"/>
                </a:cxn>
                <a:cxn ang="0">
                  <a:pos x="2" y="20"/>
                </a:cxn>
                <a:cxn ang="0">
                  <a:pos x="10" y="12"/>
                </a:cxn>
                <a:cxn ang="0">
                  <a:pos x="26" y="4"/>
                </a:cxn>
                <a:cxn ang="0">
                  <a:pos x="48" y="0"/>
                </a:cxn>
                <a:cxn ang="0">
                  <a:pos x="66" y="2"/>
                </a:cxn>
                <a:cxn ang="0">
                  <a:pos x="82" y="10"/>
                </a:cxn>
                <a:cxn ang="0">
                  <a:pos x="88" y="16"/>
                </a:cxn>
                <a:cxn ang="0">
                  <a:pos x="98" y="30"/>
                </a:cxn>
                <a:cxn ang="0">
                  <a:pos x="98" y="40"/>
                </a:cxn>
                <a:cxn ang="0">
                  <a:pos x="94" y="54"/>
                </a:cxn>
                <a:cxn ang="0">
                  <a:pos x="88" y="62"/>
                </a:cxn>
                <a:cxn ang="0">
                  <a:pos x="76" y="72"/>
                </a:cxn>
                <a:cxn ang="0">
                  <a:pos x="64" y="84"/>
                </a:cxn>
                <a:cxn ang="0">
                  <a:pos x="62" y="90"/>
                </a:cxn>
                <a:cxn ang="0">
                  <a:pos x="62" y="96"/>
                </a:cxn>
                <a:cxn ang="0">
                  <a:pos x="24" y="122"/>
                </a:cxn>
                <a:cxn ang="0">
                  <a:pos x="30" y="110"/>
                </a:cxn>
                <a:cxn ang="0">
                  <a:pos x="44" y="106"/>
                </a:cxn>
                <a:cxn ang="0">
                  <a:pos x="52" y="106"/>
                </a:cxn>
                <a:cxn ang="0">
                  <a:pos x="62" y="116"/>
                </a:cxn>
                <a:cxn ang="0">
                  <a:pos x="62" y="122"/>
                </a:cxn>
                <a:cxn ang="0">
                  <a:pos x="58" y="134"/>
                </a:cxn>
                <a:cxn ang="0">
                  <a:pos x="44" y="138"/>
                </a:cxn>
                <a:cxn ang="0">
                  <a:pos x="36" y="136"/>
                </a:cxn>
                <a:cxn ang="0">
                  <a:pos x="26" y="128"/>
                </a:cxn>
                <a:cxn ang="0">
                  <a:pos x="24" y="122"/>
                </a:cxn>
              </a:cxnLst>
              <a:rect l="0" t="0" r="r" b="b"/>
              <a:pathLst>
                <a:path w="98" h="138">
                  <a:moveTo>
                    <a:pt x="62" y="96"/>
                  </a:moveTo>
                  <a:lnTo>
                    <a:pt x="56" y="96"/>
                  </a:lnTo>
                  <a:lnTo>
                    <a:pt x="56" y="96"/>
                  </a:lnTo>
                  <a:lnTo>
                    <a:pt x="34" y="96"/>
                  </a:lnTo>
                  <a:lnTo>
                    <a:pt x="26" y="94"/>
                  </a:lnTo>
                  <a:lnTo>
                    <a:pt x="26" y="94"/>
                  </a:lnTo>
                  <a:lnTo>
                    <a:pt x="26" y="82"/>
                  </a:lnTo>
                  <a:lnTo>
                    <a:pt x="26" y="82"/>
                  </a:lnTo>
                  <a:lnTo>
                    <a:pt x="28" y="78"/>
                  </a:lnTo>
                  <a:lnTo>
                    <a:pt x="28" y="78"/>
                  </a:lnTo>
                  <a:lnTo>
                    <a:pt x="34" y="68"/>
                  </a:lnTo>
                  <a:lnTo>
                    <a:pt x="34" y="68"/>
                  </a:lnTo>
                  <a:lnTo>
                    <a:pt x="52" y="52"/>
                  </a:lnTo>
                  <a:lnTo>
                    <a:pt x="52" y="52"/>
                  </a:lnTo>
                  <a:lnTo>
                    <a:pt x="58" y="46"/>
                  </a:lnTo>
                  <a:lnTo>
                    <a:pt x="60" y="40"/>
                  </a:lnTo>
                  <a:lnTo>
                    <a:pt x="60" y="40"/>
                  </a:lnTo>
                  <a:lnTo>
                    <a:pt x="60" y="36"/>
                  </a:lnTo>
                  <a:lnTo>
                    <a:pt x="56" y="32"/>
                  </a:lnTo>
                  <a:lnTo>
                    <a:pt x="56" y="32"/>
                  </a:lnTo>
                  <a:lnTo>
                    <a:pt x="54" y="30"/>
                  </a:lnTo>
                  <a:lnTo>
                    <a:pt x="48" y="30"/>
                  </a:lnTo>
                  <a:lnTo>
                    <a:pt x="48" y="30"/>
                  </a:lnTo>
                  <a:lnTo>
                    <a:pt x="42" y="30"/>
                  </a:lnTo>
                  <a:lnTo>
                    <a:pt x="36" y="34"/>
                  </a:lnTo>
                  <a:lnTo>
                    <a:pt x="36" y="34"/>
                  </a:lnTo>
                  <a:lnTo>
                    <a:pt x="34" y="40"/>
                  </a:lnTo>
                  <a:lnTo>
                    <a:pt x="32" y="48"/>
                  </a:lnTo>
                  <a:lnTo>
                    <a:pt x="24" y="48"/>
                  </a:lnTo>
                  <a:lnTo>
                    <a:pt x="24" y="48"/>
                  </a:lnTo>
                  <a:lnTo>
                    <a:pt x="14" y="44"/>
                  </a:lnTo>
                  <a:lnTo>
                    <a:pt x="6" y="38"/>
                  </a:lnTo>
                  <a:lnTo>
                    <a:pt x="2" y="30"/>
                  </a:lnTo>
                  <a:lnTo>
                    <a:pt x="0" y="26"/>
                  </a:lnTo>
                  <a:lnTo>
                    <a:pt x="2" y="20"/>
                  </a:lnTo>
                  <a:lnTo>
                    <a:pt x="2" y="20"/>
                  </a:lnTo>
                  <a:lnTo>
                    <a:pt x="10" y="12"/>
                  </a:lnTo>
                  <a:lnTo>
                    <a:pt x="10" y="12"/>
                  </a:lnTo>
                  <a:lnTo>
                    <a:pt x="16" y="8"/>
                  </a:lnTo>
                  <a:lnTo>
                    <a:pt x="26" y="4"/>
                  </a:lnTo>
                  <a:lnTo>
                    <a:pt x="36" y="2"/>
                  </a:lnTo>
                  <a:lnTo>
                    <a:pt x="48" y="0"/>
                  </a:lnTo>
                  <a:lnTo>
                    <a:pt x="48" y="0"/>
                  </a:lnTo>
                  <a:lnTo>
                    <a:pt x="66" y="2"/>
                  </a:lnTo>
                  <a:lnTo>
                    <a:pt x="74" y="6"/>
                  </a:lnTo>
                  <a:lnTo>
                    <a:pt x="82" y="10"/>
                  </a:lnTo>
                  <a:lnTo>
                    <a:pt x="82" y="10"/>
                  </a:lnTo>
                  <a:lnTo>
                    <a:pt x="88" y="16"/>
                  </a:lnTo>
                  <a:lnTo>
                    <a:pt x="94" y="22"/>
                  </a:lnTo>
                  <a:lnTo>
                    <a:pt x="98" y="30"/>
                  </a:lnTo>
                  <a:lnTo>
                    <a:pt x="98" y="40"/>
                  </a:lnTo>
                  <a:lnTo>
                    <a:pt x="98" y="40"/>
                  </a:lnTo>
                  <a:lnTo>
                    <a:pt x="98" y="48"/>
                  </a:lnTo>
                  <a:lnTo>
                    <a:pt x="94" y="54"/>
                  </a:lnTo>
                  <a:lnTo>
                    <a:pt x="94" y="54"/>
                  </a:lnTo>
                  <a:lnTo>
                    <a:pt x="88" y="62"/>
                  </a:lnTo>
                  <a:lnTo>
                    <a:pt x="76" y="72"/>
                  </a:lnTo>
                  <a:lnTo>
                    <a:pt x="76" y="72"/>
                  </a:lnTo>
                  <a:lnTo>
                    <a:pt x="68" y="78"/>
                  </a:lnTo>
                  <a:lnTo>
                    <a:pt x="64" y="84"/>
                  </a:lnTo>
                  <a:lnTo>
                    <a:pt x="64" y="84"/>
                  </a:lnTo>
                  <a:lnTo>
                    <a:pt x="62" y="90"/>
                  </a:lnTo>
                  <a:lnTo>
                    <a:pt x="62" y="96"/>
                  </a:lnTo>
                  <a:lnTo>
                    <a:pt x="62" y="96"/>
                  </a:lnTo>
                  <a:close/>
                  <a:moveTo>
                    <a:pt x="24" y="122"/>
                  </a:moveTo>
                  <a:lnTo>
                    <a:pt x="24" y="122"/>
                  </a:lnTo>
                  <a:lnTo>
                    <a:pt x="26" y="116"/>
                  </a:lnTo>
                  <a:lnTo>
                    <a:pt x="30" y="110"/>
                  </a:lnTo>
                  <a:lnTo>
                    <a:pt x="36" y="106"/>
                  </a:lnTo>
                  <a:lnTo>
                    <a:pt x="44" y="106"/>
                  </a:lnTo>
                  <a:lnTo>
                    <a:pt x="44" y="106"/>
                  </a:lnTo>
                  <a:lnTo>
                    <a:pt x="52" y="106"/>
                  </a:lnTo>
                  <a:lnTo>
                    <a:pt x="58" y="110"/>
                  </a:lnTo>
                  <a:lnTo>
                    <a:pt x="62" y="116"/>
                  </a:lnTo>
                  <a:lnTo>
                    <a:pt x="62" y="122"/>
                  </a:lnTo>
                  <a:lnTo>
                    <a:pt x="62" y="122"/>
                  </a:lnTo>
                  <a:lnTo>
                    <a:pt x="62" y="128"/>
                  </a:lnTo>
                  <a:lnTo>
                    <a:pt x="58" y="134"/>
                  </a:lnTo>
                  <a:lnTo>
                    <a:pt x="52" y="136"/>
                  </a:lnTo>
                  <a:lnTo>
                    <a:pt x="44" y="138"/>
                  </a:lnTo>
                  <a:lnTo>
                    <a:pt x="44" y="138"/>
                  </a:lnTo>
                  <a:lnTo>
                    <a:pt x="36" y="136"/>
                  </a:lnTo>
                  <a:lnTo>
                    <a:pt x="30" y="134"/>
                  </a:lnTo>
                  <a:lnTo>
                    <a:pt x="26" y="128"/>
                  </a:lnTo>
                  <a:lnTo>
                    <a:pt x="24" y="122"/>
                  </a:lnTo>
                  <a:lnTo>
                    <a:pt x="24" y="122"/>
                  </a:lnTo>
                  <a:close/>
                </a:path>
              </a:pathLst>
            </a:custGeom>
            <a:grpFill/>
            <a:ln w="9525">
              <a:noFill/>
              <a:round/>
            </a:ln>
          </p:spPr>
          <p:txBody>
            <a:bodyPr/>
            <a:lstStyle/>
            <a:p>
              <a:pPr eaLnBrk="1" fontAlgn="t" hangingPunct="1">
                <a:defRPr/>
              </a:pPr>
              <a:endParaRPr lang="zh-CN" altLang="en-US">
                <a:latin typeface="+mn-lt"/>
                <a:ea typeface="+mn-ea"/>
              </a:endParaRPr>
            </a:p>
          </p:txBody>
        </p:sp>
      </p:grpSp>
      <p:cxnSp>
        <p:nvCxnSpPr>
          <p:cNvPr id="216" name="直接连接符 215"/>
          <p:cNvCxnSpPr/>
          <p:nvPr/>
        </p:nvCxnSpPr>
        <p:spPr bwMode="auto">
          <a:xfrm>
            <a:off x="5003800" y="1055688"/>
            <a:ext cx="0" cy="4800600"/>
          </a:xfrm>
          <a:prstGeom prst="line">
            <a:avLst/>
          </a:prstGeom>
          <a:noFill/>
          <a:ln w="28575">
            <a:solidFill>
              <a:schemeClr val="bg1">
                <a:lumMod val="50000"/>
              </a:schemeClr>
            </a:solidFill>
          </a:ln>
          <a:effectLst>
            <a:outerShdw blurRad="50800" dist="38100" dir="2700000" algn="tl" rotWithShape="0">
              <a:prstClr val="black">
                <a:alpha val="40000"/>
              </a:prstClr>
            </a:outerShdw>
          </a:effectLst>
        </p:spPr>
      </p:cxnSp>
      <p:grpSp>
        <p:nvGrpSpPr>
          <p:cNvPr id="39948" name="组合 278"/>
          <p:cNvGrpSpPr>
            <a:grpSpLocks noChangeAspect="1"/>
          </p:cNvGrpSpPr>
          <p:nvPr/>
        </p:nvGrpSpPr>
        <p:grpSpPr bwMode="auto">
          <a:xfrm>
            <a:off x="5243513" y="4062413"/>
            <a:ext cx="431800" cy="328612"/>
            <a:chOff x="5279924" y="2955978"/>
            <a:chExt cx="504954" cy="288000"/>
          </a:xfrm>
        </p:grpSpPr>
        <p:sp>
          <p:nvSpPr>
            <p:cNvPr id="251" name="Freeform 45"/>
            <p:cNvSpPr>
              <a:spLocks noChangeAspect="1"/>
            </p:cNvSpPr>
            <p:nvPr/>
          </p:nvSpPr>
          <p:spPr bwMode="auto">
            <a:xfrm>
              <a:off x="5279924" y="2955978"/>
              <a:ext cx="504954" cy="288000"/>
            </a:xfrm>
            <a:custGeom>
              <a:avLst/>
              <a:gdLst/>
              <a:ahLst/>
              <a:cxnLst>
                <a:cxn ang="0">
                  <a:pos x="120" y="754"/>
                </a:cxn>
                <a:cxn ang="0">
                  <a:pos x="805" y="754"/>
                </a:cxn>
                <a:cxn ang="0">
                  <a:pos x="1176" y="753"/>
                </a:cxn>
                <a:cxn ang="0">
                  <a:pos x="1225" y="737"/>
                </a:cxn>
                <a:cxn ang="0">
                  <a:pos x="1267" y="707"/>
                </a:cxn>
                <a:cxn ang="0">
                  <a:pos x="1297" y="667"/>
                </a:cxn>
                <a:cxn ang="0">
                  <a:pos x="1318" y="616"/>
                </a:cxn>
                <a:cxn ang="0">
                  <a:pos x="1323" y="560"/>
                </a:cxn>
                <a:cxn ang="0">
                  <a:pos x="1318" y="525"/>
                </a:cxn>
                <a:cxn ang="0">
                  <a:pos x="1299" y="474"/>
                </a:cxn>
                <a:cxn ang="0">
                  <a:pos x="1269" y="434"/>
                </a:cxn>
                <a:cxn ang="0">
                  <a:pos x="1230" y="402"/>
                </a:cxn>
                <a:cxn ang="0">
                  <a:pos x="1183" y="385"/>
                </a:cxn>
                <a:cxn ang="0">
                  <a:pos x="1149" y="381"/>
                </a:cxn>
                <a:cxn ang="0">
                  <a:pos x="1144" y="375"/>
                </a:cxn>
                <a:cxn ang="0">
                  <a:pos x="1113" y="435"/>
                </a:cxn>
                <a:cxn ang="0">
                  <a:pos x="1073" y="484"/>
                </a:cxn>
                <a:cxn ang="0">
                  <a:pos x="1103" y="397"/>
                </a:cxn>
                <a:cxn ang="0">
                  <a:pos x="1112" y="306"/>
                </a:cxn>
                <a:cxn ang="0">
                  <a:pos x="1105" y="248"/>
                </a:cxn>
                <a:cxn ang="0">
                  <a:pos x="1076" y="167"/>
                </a:cxn>
                <a:cxn ang="0">
                  <a:pos x="1027" y="98"/>
                </a:cxn>
                <a:cxn ang="0">
                  <a:pos x="984" y="59"/>
                </a:cxn>
                <a:cxn ang="0">
                  <a:pos x="896" y="15"/>
                </a:cxn>
                <a:cxn ang="0">
                  <a:pos x="840" y="4"/>
                </a:cxn>
                <a:cxn ang="0">
                  <a:pos x="769" y="2"/>
                </a:cxn>
                <a:cxn ang="0">
                  <a:pos x="724" y="10"/>
                </a:cxn>
                <a:cxn ang="0">
                  <a:pos x="678" y="25"/>
                </a:cxn>
                <a:cxn ang="0">
                  <a:pos x="607" y="73"/>
                </a:cxn>
                <a:cxn ang="0">
                  <a:pos x="550" y="137"/>
                </a:cxn>
                <a:cxn ang="0">
                  <a:pos x="521" y="187"/>
                </a:cxn>
                <a:cxn ang="0">
                  <a:pos x="503" y="243"/>
                </a:cxn>
                <a:cxn ang="0">
                  <a:pos x="489" y="248"/>
                </a:cxn>
                <a:cxn ang="0">
                  <a:pos x="452" y="213"/>
                </a:cxn>
                <a:cxn ang="0">
                  <a:pos x="424" y="194"/>
                </a:cxn>
                <a:cxn ang="0">
                  <a:pos x="376" y="177"/>
                </a:cxn>
                <a:cxn ang="0">
                  <a:pos x="326" y="171"/>
                </a:cxn>
                <a:cxn ang="0">
                  <a:pos x="292" y="174"/>
                </a:cxn>
                <a:cxn ang="0">
                  <a:pos x="241" y="186"/>
                </a:cxn>
                <a:cxn ang="0">
                  <a:pos x="192" y="211"/>
                </a:cxn>
                <a:cxn ang="0">
                  <a:pos x="159" y="236"/>
                </a:cxn>
                <a:cxn ang="0">
                  <a:pos x="118" y="284"/>
                </a:cxn>
                <a:cxn ang="0">
                  <a:pos x="91" y="336"/>
                </a:cxn>
                <a:cxn ang="0">
                  <a:pos x="81" y="380"/>
                </a:cxn>
                <a:cxn ang="0">
                  <a:pos x="84" y="446"/>
                </a:cxn>
                <a:cxn ang="0">
                  <a:pos x="110" y="510"/>
                </a:cxn>
                <a:cxn ang="0">
                  <a:pos x="86" y="513"/>
                </a:cxn>
                <a:cxn ang="0">
                  <a:pos x="56" y="527"/>
                </a:cxn>
                <a:cxn ang="0">
                  <a:pos x="31" y="548"/>
                </a:cxn>
                <a:cxn ang="0">
                  <a:pos x="12" y="577"/>
                </a:cxn>
                <a:cxn ang="0">
                  <a:pos x="2" y="613"/>
                </a:cxn>
                <a:cxn ang="0">
                  <a:pos x="0" y="638"/>
                </a:cxn>
                <a:cxn ang="0">
                  <a:pos x="7" y="673"/>
                </a:cxn>
                <a:cxn ang="0">
                  <a:pos x="22" y="704"/>
                </a:cxn>
                <a:cxn ang="0">
                  <a:pos x="44" y="729"/>
                </a:cxn>
                <a:cxn ang="0">
                  <a:pos x="73" y="746"/>
                </a:cxn>
                <a:cxn ang="0">
                  <a:pos x="105" y="754"/>
                </a:cxn>
              </a:cxnLst>
              <a:rect l="0" t="0" r="r" b="b"/>
              <a:pathLst>
                <a:path w="1323" h="756">
                  <a:moveTo>
                    <a:pt x="115" y="756"/>
                  </a:moveTo>
                  <a:lnTo>
                    <a:pt x="115" y="756"/>
                  </a:lnTo>
                  <a:lnTo>
                    <a:pt x="120" y="754"/>
                  </a:lnTo>
                  <a:lnTo>
                    <a:pt x="618" y="754"/>
                  </a:lnTo>
                  <a:lnTo>
                    <a:pt x="639" y="754"/>
                  </a:lnTo>
                  <a:lnTo>
                    <a:pt x="805" y="754"/>
                  </a:lnTo>
                  <a:lnTo>
                    <a:pt x="1159" y="754"/>
                  </a:lnTo>
                  <a:lnTo>
                    <a:pt x="1159" y="754"/>
                  </a:lnTo>
                  <a:lnTo>
                    <a:pt x="1176" y="753"/>
                  </a:lnTo>
                  <a:lnTo>
                    <a:pt x="1193" y="749"/>
                  </a:lnTo>
                  <a:lnTo>
                    <a:pt x="1210" y="744"/>
                  </a:lnTo>
                  <a:lnTo>
                    <a:pt x="1225" y="737"/>
                  </a:lnTo>
                  <a:lnTo>
                    <a:pt x="1240" y="729"/>
                  </a:lnTo>
                  <a:lnTo>
                    <a:pt x="1253" y="719"/>
                  </a:lnTo>
                  <a:lnTo>
                    <a:pt x="1267" y="707"/>
                  </a:lnTo>
                  <a:lnTo>
                    <a:pt x="1279" y="695"/>
                  </a:lnTo>
                  <a:lnTo>
                    <a:pt x="1289" y="682"/>
                  </a:lnTo>
                  <a:lnTo>
                    <a:pt x="1297" y="667"/>
                  </a:lnTo>
                  <a:lnTo>
                    <a:pt x="1306" y="651"/>
                  </a:lnTo>
                  <a:lnTo>
                    <a:pt x="1312" y="634"/>
                  </a:lnTo>
                  <a:lnTo>
                    <a:pt x="1318" y="616"/>
                  </a:lnTo>
                  <a:lnTo>
                    <a:pt x="1321" y="599"/>
                  </a:lnTo>
                  <a:lnTo>
                    <a:pt x="1323" y="580"/>
                  </a:lnTo>
                  <a:lnTo>
                    <a:pt x="1323" y="560"/>
                  </a:lnTo>
                  <a:lnTo>
                    <a:pt x="1323" y="560"/>
                  </a:lnTo>
                  <a:lnTo>
                    <a:pt x="1321" y="542"/>
                  </a:lnTo>
                  <a:lnTo>
                    <a:pt x="1318" y="525"/>
                  </a:lnTo>
                  <a:lnTo>
                    <a:pt x="1312" y="506"/>
                  </a:lnTo>
                  <a:lnTo>
                    <a:pt x="1307" y="489"/>
                  </a:lnTo>
                  <a:lnTo>
                    <a:pt x="1299" y="474"/>
                  </a:lnTo>
                  <a:lnTo>
                    <a:pt x="1291" y="459"/>
                  </a:lnTo>
                  <a:lnTo>
                    <a:pt x="1280" y="446"/>
                  </a:lnTo>
                  <a:lnTo>
                    <a:pt x="1269" y="434"/>
                  </a:lnTo>
                  <a:lnTo>
                    <a:pt x="1257" y="422"/>
                  </a:lnTo>
                  <a:lnTo>
                    <a:pt x="1243" y="412"/>
                  </a:lnTo>
                  <a:lnTo>
                    <a:pt x="1230" y="402"/>
                  </a:lnTo>
                  <a:lnTo>
                    <a:pt x="1215" y="395"/>
                  </a:lnTo>
                  <a:lnTo>
                    <a:pt x="1199" y="390"/>
                  </a:lnTo>
                  <a:lnTo>
                    <a:pt x="1183" y="385"/>
                  </a:lnTo>
                  <a:lnTo>
                    <a:pt x="1166" y="381"/>
                  </a:lnTo>
                  <a:lnTo>
                    <a:pt x="1149" y="381"/>
                  </a:lnTo>
                  <a:lnTo>
                    <a:pt x="1149" y="381"/>
                  </a:lnTo>
                  <a:lnTo>
                    <a:pt x="1142" y="381"/>
                  </a:lnTo>
                  <a:lnTo>
                    <a:pt x="1142" y="381"/>
                  </a:lnTo>
                  <a:lnTo>
                    <a:pt x="1144" y="375"/>
                  </a:lnTo>
                  <a:lnTo>
                    <a:pt x="1144" y="375"/>
                  </a:lnTo>
                  <a:lnTo>
                    <a:pt x="1130" y="407"/>
                  </a:lnTo>
                  <a:lnTo>
                    <a:pt x="1113" y="435"/>
                  </a:lnTo>
                  <a:lnTo>
                    <a:pt x="1095" y="461"/>
                  </a:lnTo>
                  <a:lnTo>
                    <a:pt x="1073" y="484"/>
                  </a:lnTo>
                  <a:lnTo>
                    <a:pt x="1073" y="484"/>
                  </a:lnTo>
                  <a:lnTo>
                    <a:pt x="1085" y="456"/>
                  </a:lnTo>
                  <a:lnTo>
                    <a:pt x="1097" y="425"/>
                  </a:lnTo>
                  <a:lnTo>
                    <a:pt x="1103" y="397"/>
                  </a:lnTo>
                  <a:lnTo>
                    <a:pt x="1108" y="366"/>
                  </a:lnTo>
                  <a:lnTo>
                    <a:pt x="1112" y="336"/>
                  </a:lnTo>
                  <a:lnTo>
                    <a:pt x="1112" y="306"/>
                  </a:lnTo>
                  <a:lnTo>
                    <a:pt x="1110" y="277"/>
                  </a:lnTo>
                  <a:lnTo>
                    <a:pt x="1105" y="248"/>
                  </a:lnTo>
                  <a:lnTo>
                    <a:pt x="1105" y="248"/>
                  </a:lnTo>
                  <a:lnTo>
                    <a:pt x="1097" y="219"/>
                  </a:lnTo>
                  <a:lnTo>
                    <a:pt x="1088" y="192"/>
                  </a:lnTo>
                  <a:lnTo>
                    <a:pt x="1076" y="167"/>
                  </a:lnTo>
                  <a:lnTo>
                    <a:pt x="1061" y="142"/>
                  </a:lnTo>
                  <a:lnTo>
                    <a:pt x="1046" y="118"/>
                  </a:lnTo>
                  <a:lnTo>
                    <a:pt x="1027" y="98"/>
                  </a:lnTo>
                  <a:lnTo>
                    <a:pt x="1007" y="78"/>
                  </a:lnTo>
                  <a:lnTo>
                    <a:pt x="984" y="59"/>
                  </a:lnTo>
                  <a:lnTo>
                    <a:pt x="984" y="59"/>
                  </a:lnTo>
                  <a:lnTo>
                    <a:pt x="957" y="42"/>
                  </a:lnTo>
                  <a:lnTo>
                    <a:pt x="926" y="27"/>
                  </a:lnTo>
                  <a:lnTo>
                    <a:pt x="896" y="15"/>
                  </a:lnTo>
                  <a:lnTo>
                    <a:pt x="862" y="7"/>
                  </a:lnTo>
                  <a:lnTo>
                    <a:pt x="862" y="7"/>
                  </a:lnTo>
                  <a:lnTo>
                    <a:pt x="840" y="4"/>
                  </a:lnTo>
                  <a:lnTo>
                    <a:pt x="817" y="2"/>
                  </a:lnTo>
                  <a:lnTo>
                    <a:pt x="793" y="0"/>
                  </a:lnTo>
                  <a:lnTo>
                    <a:pt x="769" y="2"/>
                  </a:lnTo>
                  <a:lnTo>
                    <a:pt x="769" y="2"/>
                  </a:lnTo>
                  <a:lnTo>
                    <a:pt x="746" y="5"/>
                  </a:lnTo>
                  <a:lnTo>
                    <a:pt x="724" y="10"/>
                  </a:lnTo>
                  <a:lnTo>
                    <a:pt x="700" y="17"/>
                  </a:lnTo>
                  <a:lnTo>
                    <a:pt x="678" y="25"/>
                  </a:lnTo>
                  <a:lnTo>
                    <a:pt x="678" y="25"/>
                  </a:lnTo>
                  <a:lnTo>
                    <a:pt x="653" y="39"/>
                  </a:lnTo>
                  <a:lnTo>
                    <a:pt x="629" y="56"/>
                  </a:lnTo>
                  <a:lnTo>
                    <a:pt x="607" y="73"/>
                  </a:lnTo>
                  <a:lnTo>
                    <a:pt x="585" y="93"/>
                  </a:lnTo>
                  <a:lnTo>
                    <a:pt x="567" y="113"/>
                  </a:lnTo>
                  <a:lnTo>
                    <a:pt x="550" y="137"/>
                  </a:lnTo>
                  <a:lnTo>
                    <a:pt x="535" y="162"/>
                  </a:lnTo>
                  <a:lnTo>
                    <a:pt x="521" y="187"/>
                  </a:lnTo>
                  <a:lnTo>
                    <a:pt x="521" y="187"/>
                  </a:lnTo>
                  <a:lnTo>
                    <a:pt x="515" y="206"/>
                  </a:lnTo>
                  <a:lnTo>
                    <a:pt x="508" y="225"/>
                  </a:lnTo>
                  <a:lnTo>
                    <a:pt x="503" y="243"/>
                  </a:lnTo>
                  <a:lnTo>
                    <a:pt x="499" y="262"/>
                  </a:lnTo>
                  <a:lnTo>
                    <a:pt x="499" y="262"/>
                  </a:lnTo>
                  <a:lnTo>
                    <a:pt x="489" y="248"/>
                  </a:lnTo>
                  <a:lnTo>
                    <a:pt x="478" y="235"/>
                  </a:lnTo>
                  <a:lnTo>
                    <a:pt x="466" y="223"/>
                  </a:lnTo>
                  <a:lnTo>
                    <a:pt x="452" y="213"/>
                  </a:lnTo>
                  <a:lnTo>
                    <a:pt x="452" y="213"/>
                  </a:lnTo>
                  <a:lnTo>
                    <a:pt x="439" y="203"/>
                  </a:lnTo>
                  <a:lnTo>
                    <a:pt x="424" y="194"/>
                  </a:lnTo>
                  <a:lnTo>
                    <a:pt x="408" y="187"/>
                  </a:lnTo>
                  <a:lnTo>
                    <a:pt x="393" y="182"/>
                  </a:lnTo>
                  <a:lnTo>
                    <a:pt x="376" y="177"/>
                  </a:lnTo>
                  <a:lnTo>
                    <a:pt x="359" y="174"/>
                  </a:lnTo>
                  <a:lnTo>
                    <a:pt x="343" y="172"/>
                  </a:lnTo>
                  <a:lnTo>
                    <a:pt x="326" y="171"/>
                  </a:lnTo>
                  <a:lnTo>
                    <a:pt x="326" y="171"/>
                  </a:lnTo>
                  <a:lnTo>
                    <a:pt x="309" y="172"/>
                  </a:lnTo>
                  <a:lnTo>
                    <a:pt x="292" y="174"/>
                  </a:lnTo>
                  <a:lnTo>
                    <a:pt x="275" y="177"/>
                  </a:lnTo>
                  <a:lnTo>
                    <a:pt x="258" y="181"/>
                  </a:lnTo>
                  <a:lnTo>
                    <a:pt x="241" y="186"/>
                  </a:lnTo>
                  <a:lnTo>
                    <a:pt x="224" y="192"/>
                  </a:lnTo>
                  <a:lnTo>
                    <a:pt x="209" y="201"/>
                  </a:lnTo>
                  <a:lnTo>
                    <a:pt x="192" y="211"/>
                  </a:lnTo>
                  <a:lnTo>
                    <a:pt x="192" y="211"/>
                  </a:lnTo>
                  <a:lnTo>
                    <a:pt x="176" y="223"/>
                  </a:lnTo>
                  <a:lnTo>
                    <a:pt x="159" y="236"/>
                  </a:lnTo>
                  <a:lnTo>
                    <a:pt x="144" y="252"/>
                  </a:lnTo>
                  <a:lnTo>
                    <a:pt x="130" y="267"/>
                  </a:lnTo>
                  <a:lnTo>
                    <a:pt x="118" y="284"/>
                  </a:lnTo>
                  <a:lnTo>
                    <a:pt x="108" y="300"/>
                  </a:lnTo>
                  <a:lnTo>
                    <a:pt x="100" y="317"/>
                  </a:lnTo>
                  <a:lnTo>
                    <a:pt x="91" y="336"/>
                  </a:lnTo>
                  <a:lnTo>
                    <a:pt x="91" y="336"/>
                  </a:lnTo>
                  <a:lnTo>
                    <a:pt x="86" y="358"/>
                  </a:lnTo>
                  <a:lnTo>
                    <a:pt x="81" y="380"/>
                  </a:lnTo>
                  <a:lnTo>
                    <a:pt x="79" y="402"/>
                  </a:lnTo>
                  <a:lnTo>
                    <a:pt x="81" y="424"/>
                  </a:lnTo>
                  <a:lnTo>
                    <a:pt x="84" y="446"/>
                  </a:lnTo>
                  <a:lnTo>
                    <a:pt x="90" y="467"/>
                  </a:lnTo>
                  <a:lnTo>
                    <a:pt x="98" y="489"/>
                  </a:lnTo>
                  <a:lnTo>
                    <a:pt x="110" y="510"/>
                  </a:lnTo>
                  <a:lnTo>
                    <a:pt x="110" y="510"/>
                  </a:lnTo>
                  <a:lnTo>
                    <a:pt x="98" y="510"/>
                  </a:lnTo>
                  <a:lnTo>
                    <a:pt x="86" y="513"/>
                  </a:lnTo>
                  <a:lnTo>
                    <a:pt x="76" y="516"/>
                  </a:lnTo>
                  <a:lnTo>
                    <a:pt x="66" y="520"/>
                  </a:lnTo>
                  <a:lnTo>
                    <a:pt x="56" y="527"/>
                  </a:lnTo>
                  <a:lnTo>
                    <a:pt x="46" y="533"/>
                  </a:lnTo>
                  <a:lnTo>
                    <a:pt x="37" y="540"/>
                  </a:lnTo>
                  <a:lnTo>
                    <a:pt x="31" y="548"/>
                  </a:lnTo>
                  <a:lnTo>
                    <a:pt x="24" y="557"/>
                  </a:lnTo>
                  <a:lnTo>
                    <a:pt x="17" y="567"/>
                  </a:lnTo>
                  <a:lnTo>
                    <a:pt x="12" y="577"/>
                  </a:lnTo>
                  <a:lnTo>
                    <a:pt x="7" y="589"/>
                  </a:lnTo>
                  <a:lnTo>
                    <a:pt x="4" y="601"/>
                  </a:lnTo>
                  <a:lnTo>
                    <a:pt x="2" y="613"/>
                  </a:lnTo>
                  <a:lnTo>
                    <a:pt x="0" y="624"/>
                  </a:lnTo>
                  <a:lnTo>
                    <a:pt x="0" y="638"/>
                  </a:lnTo>
                  <a:lnTo>
                    <a:pt x="0" y="638"/>
                  </a:lnTo>
                  <a:lnTo>
                    <a:pt x="2" y="650"/>
                  </a:lnTo>
                  <a:lnTo>
                    <a:pt x="4" y="661"/>
                  </a:lnTo>
                  <a:lnTo>
                    <a:pt x="7" y="673"/>
                  </a:lnTo>
                  <a:lnTo>
                    <a:pt x="12" y="683"/>
                  </a:lnTo>
                  <a:lnTo>
                    <a:pt x="17" y="694"/>
                  </a:lnTo>
                  <a:lnTo>
                    <a:pt x="22" y="704"/>
                  </a:lnTo>
                  <a:lnTo>
                    <a:pt x="29" y="712"/>
                  </a:lnTo>
                  <a:lnTo>
                    <a:pt x="36" y="721"/>
                  </a:lnTo>
                  <a:lnTo>
                    <a:pt x="44" y="729"/>
                  </a:lnTo>
                  <a:lnTo>
                    <a:pt x="52" y="736"/>
                  </a:lnTo>
                  <a:lnTo>
                    <a:pt x="63" y="741"/>
                  </a:lnTo>
                  <a:lnTo>
                    <a:pt x="73" y="746"/>
                  </a:lnTo>
                  <a:lnTo>
                    <a:pt x="83" y="749"/>
                  </a:lnTo>
                  <a:lnTo>
                    <a:pt x="93" y="753"/>
                  </a:lnTo>
                  <a:lnTo>
                    <a:pt x="105" y="754"/>
                  </a:lnTo>
                  <a:lnTo>
                    <a:pt x="115" y="756"/>
                  </a:lnTo>
                  <a:lnTo>
                    <a:pt x="115" y="756"/>
                  </a:lnTo>
                  <a:close/>
                </a:path>
              </a:pathLst>
            </a:custGeom>
            <a:solidFill>
              <a:schemeClr val="bg1">
                <a:lumMod val="50000"/>
              </a:schemeClr>
            </a:solidFill>
            <a:ln w="9525">
              <a:noFill/>
              <a:round/>
            </a:ln>
          </p:spPr>
          <p:txBody>
            <a:bodyPr/>
            <a:lstStyle/>
            <a:p>
              <a:pPr eaLnBrk="1" fontAlgn="t" hangingPunct="1">
                <a:defRPr/>
              </a:pPr>
              <a:endParaRPr lang="zh-CN" altLang="en-US">
                <a:latin typeface="+mn-lt"/>
                <a:ea typeface="+mn-ea"/>
              </a:endParaRPr>
            </a:p>
          </p:txBody>
        </p:sp>
        <p:grpSp>
          <p:nvGrpSpPr>
            <p:cNvPr id="6" name="组合 296"/>
            <p:cNvGrpSpPr>
              <a:grpSpLocks noChangeAspect="1"/>
            </p:cNvGrpSpPr>
            <p:nvPr/>
          </p:nvGrpSpPr>
          <p:grpSpPr>
            <a:xfrm>
              <a:off x="5518264" y="3055486"/>
              <a:ext cx="178586" cy="180000"/>
              <a:chOff x="12379325" y="6088063"/>
              <a:chExt cx="601663" cy="606425"/>
            </a:xfrm>
            <a:solidFill>
              <a:schemeClr val="bg1">
                <a:lumMod val="95000"/>
              </a:schemeClr>
            </a:solidFill>
          </p:grpSpPr>
          <p:sp>
            <p:nvSpPr>
              <p:cNvPr id="253"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4"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5" name="Line 723"/>
              <p:cNvSpPr>
                <a:spLocks noChangeShapeType="1"/>
              </p:cNvSpPr>
              <p:nvPr/>
            </p:nvSpPr>
            <p:spPr bwMode="auto">
              <a:xfrm>
                <a:off x="12644438" y="6370638"/>
                <a:ext cx="1588" cy="1588"/>
              </a:xfrm>
              <a:prstGeom prst="line">
                <a:avLst/>
              </a:prstGeom>
              <a:grpFill/>
              <a:ln w="9525">
                <a:noFill/>
                <a:round/>
              </a:ln>
            </p:spPr>
            <p:txBody>
              <a:bodyPr/>
              <a:lstStyle/>
              <a:p>
                <a:pPr eaLnBrk="1" fontAlgn="t" hangingPunct="1">
                  <a:defRPr/>
                </a:pPr>
                <a:endParaRPr lang="zh-CN" altLang="en-US">
                  <a:latin typeface="+mn-lt"/>
                  <a:ea typeface="+mn-ea"/>
                </a:endParaRPr>
              </a:p>
            </p:txBody>
          </p:sp>
          <p:sp>
            <p:nvSpPr>
              <p:cNvPr id="256"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a:lstStyle/>
              <a:p>
                <a:pPr eaLnBrk="1" fontAlgn="t" hangingPunct="1">
                  <a:defRPr/>
                </a:pPr>
                <a:endParaRPr lang="zh-CN" altLang="en-US">
                  <a:latin typeface="+mn-lt"/>
                  <a:ea typeface="+mn-ea"/>
                </a:endParaRPr>
              </a:p>
            </p:txBody>
          </p:sp>
          <p:sp>
            <p:nvSpPr>
              <p:cNvPr id="257"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a:lstStyle/>
              <a:p>
                <a:pPr eaLnBrk="1" fontAlgn="t" hangingPunct="1">
                  <a:defRPr/>
                </a:pPr>
                <a:endParaRPr lang="zh-CN" altLang="en-US">
                  <a:latin typeface="+mn-lt"/>
                  <a:ea typeface="+mn-ea"/>
                </a:endParaRPr>
              </a:p>
            </p:txBody>
          </p:sp>
          <p:sp>
            <p:nvSpPr>
              <p:cNvPr id="258"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59"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60"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61"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a:lstStyle/>
              <a:p>
                <a:pPr eaLnBrk="1" fontAlgn="t" hangingPunct="1">
                  <a:defRPr/>
                </a:pPr>
                <a:endParaRPr lang="zh-CN" altLang="en-US">
                  <a:latin typeface="+mn-lt"/>
                  <a:ea typeface="+mn-ea"/>
                </a:endParaRPr>
              </a:p>
            </p:txBody>
          </p:sp>
        </p:grpSp>
      </p:grpSp>
      <p:grpSp>
        <p:nvGrpSpPr>
          <p:cNvPr id="39949" name="组合 273"/>
          <p:cNvGrpSpPr>
            <a:grpSpLocks noChangeAspect="1"/>
          </p:cNvGrpSpPr>
          <p:nvPr/>
        </p:nvGrpSpPr>
        <p:grpSpPr bwMode="auto">
          <a:xfrm>
            <a:off x="5364163" y="1276350"/>
            <a:ext cx="238125" cy="481013"/>
            <a:chOff x="5364088" y="1059582"/>
            <a:chExt cx="288032" cy="436628"/>
          </a:xfrm>
        </p:grpSpPr>
        <p:grpSp>
          <p:nvGrpSpPr>
            <p:cNvPr id="8" name="组合 39"/>
            <p:cNvGrpSpPr>
              <a:grpSpLocks noChangeAspect="1"/>
            </p:cNvGrpSpPr>
            <p:nvPr/>
          </p:nvGrpSpPr>
          <p:grpSpPr>
            <a:xfrm>
              <a:off x="5364088" y="1059582"/>
              <a:ext cx="288032" cy="436628"/>
              <a:chOff x="4059238" y="2417763"/>
              <a:chExt cx="898525" cy="1362075"/>
            </a:xfrm>
            <a:solidFill>
              <a:schemeClr val="tx1">
                <a:lumMod val="50000"/>
                <a:lumOff val="50000"/>
              </a:schemeClr>
            </a:solidFill>
          </p:grpSpPr>
          <p:sp>
            <p:nvSpPr>
              <p:cNvPr id="265" name="Freeform 31"/>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266" name="Freeform 32"/>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39977" name="Freeform 31"/>
            <p:cNvSpPr/>
            <p:nvPr/>
          </p:nvSpPr>
          <p:spPr bwMode="auto">
            <a:xfrm>
              <a:off x="5483141" y="1323288"/>
              <a:ext cx="53766" cy="89343"/>
            </a:xfrm>
            <a:custGeom>
              <a:avLst/>
              <a:gdLst>
                <a:gd name="T0" fmla="*/ 536343 w 5460"/>
                <a:gd name="T1" fmla="*/ 1278328 h 6163"/>
                <a:gd name="T2" fmla="*/ 374454 w 5460"/>
                <a:gd name="T3" fmla="*/ 818888 h 6163"/>
                <a:gd name="T4" fmla="*/ 365028 w 5460"/>
                <a:gd name="T5" fmla="*/ 786325 h 6163"/>
                <a:gd name="T6" fmla="*/ 365028 w 5460"/>
                <a:gd name="T7" fmla="*/ 753344 h 6163"/>
                <a:gd name="T8" fmla="*/ 370628 w 5460"/>
                <a:gd name="T9" fmla="*/ 714141 h 6163"/>
                <a:gd name="T10" fmla="*/ 378775 w 5460"/>
                <a:gd name="T11" fmla="*/ 688218 h 6163"/>
                <a:gd name="T12" fmla="*/ 482803 w 5460"/>
                <a:gd name="T13" fmla="*/ 458605 h 6163"/>
                <a:gd name="T14" fmla="*/ 491554 w 5460"/>
                <a:gd name="T15" fmla="*/ 426042 h 6163"/>
                <a:gd name="T16" fmla="*/ 496064 w 5460"/>
                <a:gd name="T17" fmla="*/ 393479 h 6163"/>
                <a:gd name="T18" fmla="*/ 487521 w 5460"/>
                <a:gd name="T19" fmla="*/ 360282 h 6163"/>
                <a:gd name="T20" fmla="*/ 478095 w 5460"/>
                <a:gd name="T21" fmla="*/ 334776 h 6163"/>
                <a:gd name="T22" fmla="*/ 270625 w 5460"/>
                <a:gd name="T23" fmla="*/ 0 h 6163"/>
                <a:gd name="T24" fmla="*/ 266105 w 5460"/>
                <a:gd name="T25" fmla="*/ 0 h 6163"/>
                <a:gd name="T26" fmla="*/ 59140 w 5460"/>
                <a:gd name="T27" fmla="*/ 334776 h 6163"/>
                <a:gd name="T28" fmla="*/ 45581 w 5460"/>
                <a:gd name="T29" fmla="*/ 360282 h 6163"/>
                <a:gd name="T30" fmla="*/ 40467 w 5460"/>
                <a:gd name="T31" fmla="*/ 393479 h 6163"/>
                <a:gd name="T32" fmla="*/ 45581 w 5460"/>
                <a:gd name="T33" fmla="*/ 426042 h 6163"/>
                <a:gd name="T34" fmla="*/ 54620 w 5460"/>
                <a:gd name="T35" fmla="*/ 458605 h 6163"/>
                <a:gd name="T36" fmla="*/ 153534 w 5460"/>
                <a:gd name="T37" fmla="*/ 688218 h 6163"/>
                <a:gd name="T38" fmla="*/ 166795 w 5460"/>
                <a:gd name="T39" fmla="*/ 714141 h 6163"/>
                <a:gd name="T40" fmla="*/ 171315 w 5460"/>
                <a:gd name="T41" fmla="*/ 753344 h 6163"/>
                <a:gd name="T42" fmla="*/ 166795 w 5460"/>
                <a:gd name="T43" fmla="*/ 786325 h 6163"/>
                <a:gd name="T44" fmla="*/ 162474 w 5460"/>
                <a:gd name="T45" fmla="*/ 818888 h 6163"/>
                <a:gd name="T46" fmla="*/ 0 w 5460"/>
                <a:gd name="T47" fmla="*/ 1278328 h 6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60" h="6163">
                  <a:moveTo>
                    <a:pt x="5460" y="6163"/>
                  </a:moveTo>
                  <a:lnTo>
                    <a:pt x="3812" y="3948"/>
                  </a:lnTo>
                  <a:cubicBezTo>
                    <a:pt x="3779" y="3896"/>
                    <a:pt x="3749" y="3843"/>
                    <a:pt x="3716" y="3791"/>
                  </a:cubicBezTo>
                  <a:lnTo>
                    <a:pt x="3716" y="3632"/>
                  </a:lnTo>
                  <a:cubicBezTo>
                    <a:pt x="3734" y="3569"/>
                    <a:pt x="3755" y="3507"/>
                    <a:pt x="3773" y="3443"/>
                  </a:cubicBezTo>
                  <a:cubicBezTo>
                    <a:pt x="3801" y="3401"/>
                    <a:pt x="3827" y="3360"/>
                    <a:pt x="3856" y="3318"/>
                  </a:cubicBezTo>
                  <a:lnTo>
                    <a:pt x="4915" y="2211"/>
                  </a:lnTo>
                  <a:cubicBezTo>
                    <a:pt x="4943" y="2158"/>
                    <a:pt x="4976" y="2107"/>
                    <a:pt x="5004" y="2054"/>
                  </a:cubicBezTo>
                  <a:cubicBezTo>
                    <a:pt x="5020" y="2002"/>
                    <a:pt x="5037" y="1949"/>
                    <a:pt x="5050" y="1897"/>
                  </a:cubicBezTo>
                  <a:cubicBezTo>
                    <a:pt x="5022" y="1843"/>
                    <a:pt x="4993" y="1790"/>
                    <a:pt x="4963" y="1737"/>
                  </a:cubicBezTo>
                  <a:cubicBezTo>
                    <a:pt x="4932" y="1696"/>
                    <a:pt x="4900" y="1654"/>
                    <a:pt x="4867" y="1614"/>
                  </a:cubicBezTo>
                  <a:lnTo>
                    <a:pt x="2755" y="0"/>
                  </a:lnTo>
                  <a:lnTo>
                    <a:pt x="2709" y="0"/>
                  </a:lnTo>
                  <a:lnTo>
                    <a:pt x="602" y="1614"/>
                  </a:lnTo>
                  <a:cubicBezTo>
                    <a:pt x="556" y="1654"/>
                    <a:pt x="512" y="1696"/>
                    <a:pt x="464" y="1737"/>
                  </a:cubicBezTo>
                  <a:cubicBezTo>
                    <a:pt x="447" y="1790"/>
                    <a:pt x="429" y="1843"/>
                    <a:pt x="412" y="1897"/>
                  </a:cubicBezTo>
                  <a:cubicBezTo>
                    <a:pt x="429" y="1949"/>
                    <a:pt x="447" y="2002"/>
                    <a:pt x="464" y="2054"/>
                  </a:cubicBezTo>
                  <a:cubicBezTo>
                    <a:pt x="495" y="2106"/>
                    <a:pt x="525" y="2159"/>
                    <a:pt x="556" y="2211"/>
                  </a:cubicBezTo>
                  <a:lnTo>
                    <a:pt x="1563" y="3318"/>
                  </a:lnTo>
                  <a:cubicBezTo>
                    <a:pt x="1606" y="3360"/>
                    <a:pt x="1654" y="3401"/>
                    <a:pt x="1698" y="3443"/>
                  </a:cubicBezTo>
                  <a:cubicBezTo>
                    <a:pt x="1711" y="3507"/>
                    <a:pt x="1728" y="3569"/>
                    <a:pt x="1744" y="3632"/>
                  </a:cubicBezTo>
                  <a:cubicBezTo>
                    <a:pt x="1728" y="3684"/>
                    <a:pt x="1711" y="3738"/>
                    <a:pt x="1698" y="3791"/>
                  </a:cubicBezTo>
                  <a:cubicBezTo>
                    <a:pt x="1683" y="3843"/>
                    <a:pt x="1670" y="3896"/>
                    <a:pt x="1654" y="3948"/>
                  </a:cubicBezTo>
                  <a:lnTo>
                    <a:pt x="0" y="6163"/>
                  </a:lnTo>
                </a:path>
              </a:pathLst>
            </a:custGeom>
            <a:solidFill>
              <a:srgbClr val="0099C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cxnSp>
        <p:nvCxnSpPr>
          <p:cNvPr id="267" name="直接连接符 266"/>
          <p:cNvCxnSpPr/>
          <p:nvPr/>
        </p:nvCxnSpPr>
        <p:spPr bwMode="auto">
          <a:xfrm flipV="1">
            <a:off x="5111750" y="3357563"/>
            <a:ext cx="3816350" cy="0"/>
          </a:xfrm>
          <a:prstGeom prst="line">
            <a:avLst/>
          </a:prstGeom>
          <a:noFill/>
          <a:ln w="635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951" name="组合 92"/>
          <p:cNvGrpSpPr/>
          <p:nvPr/>
        </p:nvGrpSpPr>
        <p:grpSpPr bwMode="auto">
          <a:xfrm>
            <a:off x="5248275" y="3575050"/>
            <a:ext cx="3543300" cy="2452688"/>
            <a:chOff x="5252484" y="871868"/>
            <a:chExt cx="3585129" cy="2286002"/>
          </a:xfrm>
        </p:grpSpPr>
        <p:sp>
          <p:nvSpPr>
            <p:cNvPr id="39953" name="圆角矩形 93"/>
            <p:cNvSpPr>
              <a:spLocks noChangeArrowheads="1"/>
            </p:cNvSpPr>
            <p:nvPr/>
          </p:nvSpPr>
          <p:spPr bwMode="auto">
            <a:xfrm>
              <a:off x="5252484" y="871868"/>
              <a:ext cx="3585129" cy="2286002"/>
            </a:xfrm>
            <a:prstGeom prst="roundRect">
              <a:avLst>
                <a:gd name="adj" fmla="val 2986"/>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defTabSz="1217295">
                <a:defRPr sz="1000">
                  <a:solidFill>
                    <a:schemeClr val="tx1"/>
                  </a:solidFill>
                  <a:latin typeface="FrutigerNext LT Regular"/>
                  <a:ea typeface="宋体" panose="02010600030101010101" pitchFamily="2" charset="-122"/>
                </a:defRPr>
              </a:lvl1pPr>
              <a:lvl2pPr marL="742950" indent="-285750" defTabSz="1217295">
                <a:defRPr sz="1000">
                  <a:solidFill>
                    <a:schemeClr val="tx1"/>
                  </a:solidFill>
                  <a:latin typeface="FrutigerNext LT Regular"/>
                  <a:ea typeface="宋体" panose="02010600030101010101" pitchFamily="2" charset="-122"/>
                </a:defRPr>
              </a:lvl2pPr>
              <a:lvl3pPr marL="1143000" indent="-228600" defTabSz="1217295">
                <a:defRPr sz="1000">
                  <a:solidFill>
                    <a:schemeClr val="tx1"/>
                  </a:solidFill>
                  <a:latin typeface="FrutigerNext LT Regular"/>
                  <a:ea typeface="宋体" panose="02010600030101010101" pitchFamily="2" charset="-122"/>
                </a:defRPr>
              </a:lvl3pPr>
              <a:lvl4pPr marL="1600200" indent="-228600" defTabSz="1217295">
                <a:defRPr sz="1000">
                  <a:solidFill>
                    <a:schemeClr val="tx1"/>
                  </a:solidFill>
                  <a:latin typeface="FrutigerNext LT Regular"/>
                  <a:ea typeface="宋体" panose="02010600030101010101" pitchFamily="2" charset="-122"/>
                </a:defRPr>
              </a:lvl4pPr>
              <a:lvl5pPr marL="2057400" indent="-228600" defTabSz="1217295">
                <a:defRPr sz="1000">
                  <a:solidFill>
                    <a:schemeClr val="tx1"/>
                  </a:solidFill>
                  <a:latin typeface="FrutigerNext LT Regular"/>
                  <a:ea typeface="宋体" panose="02010600030101010101" pitchFamily="2" charset="-122"/>
                </a:defRPr>
              </a:lvl5pPr>
              <a:lvl6pPr marL="2514600" indent="-228600" defTabSz="12172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2172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2172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2172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endParaRPr lang="zh-CN" altLang="en-US" sz="1500" smtClean="0">
                <a:solidFill>
                  <a:schemeClr val="tx2"/>
                </a:solidFill>
                <a:latin typeface="+mn-lt"/>
                <a:ea typeface="+mn-ea"/>
              </a:endParaRPr>
            </a:p>
          </p:txBody>
        </p:sp>
        <p:sp>
          <p:nvSpPr>
            <p:cNvPr id="95" name="矩形 94"/>
            <p:cNvSpPr/>
            <p:nvPr/>
          </p:nvSpPr>
          <p:spPr bwMode="auto">
            <a:xfrm>
              <a:off x="5329584" y="968043"/>
              <a:ext cx="2120238" cy="2089213"/>
            </a:xfrm>
            <a:prstGeom prst="rect">
              <a:avLst/>
            </a:prstGeom>
            <a:solidFill>
              <a:schemeClr val="bg1">
                <a:lumMod val="85000"/>
              </a:schemeClr>
            </a:solidFill>
            <a:ln w="9525" cap="flat" cmpd="sng" algn="ctr">
              <a:noFill/>
              <a:prstDash val="lgDash"/>
              <a:round/>
              <a:headEnd type="none" w="med" len="med"/>
              <a:tailEnd type="none" w="med" len="med"/>
            </a:ln>
            <a:effectLst/>
          </p:spPr>
          <p:txBody>
            <a:bodyPr lIns="36000" tIns="36000" rIns="36000" bIns="36000"/>
            <a:lstStyle/>
            <a:p>
              <a:pPr eaLnBrk="1" fontAlgn="t" hangingPunct="1">
                <a:defRPr/>
              </a:pPr>
              <a:endParaRPr lang="zh-CN" altLang="en-US" sz="1200" dirty="0">
                <a:latin typeface="+mn-lt"/>
                <a:ea typeface="+mn-ea"/>
                <a:cs typeface="Arial" panose="020B0604020202020204" pitchFamily="34" charset="0"/>
              </a:endParaRPr>
            </a:p>
          </p:txBody>
        </p:sp>
        <p:sp>
          <p:nvSpPr>
            <p:cNvPr id="96" name="矩形 95"/>
            <p:cNvSpPr/>
            <p:nvPr/>
          </p:nvSpPr>
          <p:spPr bwMode="auto">
            <a:xfrm>
              <a:off x="7942937" y="968043"/>
              <a:ext cx="841670" cy="2089213"/>
            </a:xfrm>
            <a:prstGeom prst="rect">
              <a:avLst/>
            </a:prstGeom>
            <a:solidFill>
              <a:schemeClr val="bg1">
                <a:lumMod val="85000"/>
              </a:schemeClr>
            </a:solidFill>
            <a:ln w="9525" cap="flat" cmpd="sng" algn="ctr">
              <a:noFill/>
              <a:prstDash val="lgDash"/>
              <a:round/>
              <a:headEnd type="none" w="med" len="med"/>
              <a:tailEnd type="none" w="med" len="med"/>
            </a:ln>
            <a:effectLst/>
          </p:spPr>
          <p:txBody>
            <a:bodyPr lIns="36000" tIns="36000" rIns="36000" bIns="36000"/>
            <a:lstStyle/>
            <a:p>
              <a:pPr eaLnBrk="1" fontAlgn="t" hangingPunct="1">
                <a:defRPr/>
              </a:pPr>
              <a:endParaRPr lang="zh-CN" altLang="en-US" sz="1300" dirty="0">
                <a:latin typeface="+mn-lt"/>
                <a:ea typeface="+mn-ea"/>
                <a:cs typeface="Arial" panose="020B0604020202020204" pitchFamily="34" charset="0"/>
              </a:endParaRPr>
            </a:p>
          </p:txBody>
        </p:sp>
        <p:sp>
          <p:nvSpPr>
            <p:cNvPr id="97" name="矩形 96"/>
            <p:cNvSpPr/>
            <p:nvPr/>
          </p:nvSpPr>
          <p:spPr bwMode="auto">
            <a:xfrm>
              <a:off x="5334403" y="2256785"/>
              <a:ext cx="827213" cy="210105"/>
            </a:xfrm>
            <a:prstGeom prst="rect">
              <a:avLst/>
            </a:prstGeom>
            <a:solidFill>
              <a:schemeClr val="bg1">
                <a:lumMod val="75000"/>
              </a:schemeClr>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anchor="ctr" anchorCtr="1"/>
            <a:lstStyle/>
            <a:p>
              <a:pPr algn="ctr" eaLnBrk="1" fontAlgn="t" hangingPunct="1">
                <a:defRPr/>
              </a:pPr>
              <a:r>
                <a:rPr lang="en-US" altLang="zh-CN" sz="1500" dirty="0">
                  <a:solidFill>
                    <a:schemeClr val="tx1"/>
                  </a:solidFill>
                  <a:cs typeface="Arial" panose="020B0604020202020204" pitchFamily="34" charset="0"/>
                </a:rPr>
                <a:t>Web Server</a:t>
              </a:r>
              <a:endParaRPr lang="zh-CN" altLang="en-US" sz="1500" dirty="0">
                <a:solidFill>
                  <a:schemeClr val="tx1"/>
                </a:solidFill>
                <a:cs typeface="Arial" panose="020B0604020202020204" pitchFamily="34" charset="0"/>
              </a:endParaRPr>
            </a:p>
          </p:txBody>
        </p:sp>
        <p:sp>
          <p:nvSpPr>
            <p:cNvPr id="98" name="矩形 97"/>
            <p:cNvSpPr/>
            <p:nvPr/>
          </p:nvSpPr>
          <p:spPr bwMode="auto">
            <a:xfrm>
              <a:off x="5927105" y="2725823"/>
              <a:ext cx="745296" cy="211584"/>
            </a:xfrm>
            <a:prstGeom prst="rect">
              <a:avLst/>
            </a:prstGeom>
            <a:solidFill>
              <a:schemeClr val="bg1">
                <a:lumMod val="50000"/>
              </a:schemeClr>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anchor="ctr" anchorCtr="1"/>
            <a:lstStyle/>
            <a:p>
              <a:pPr algn="ctr" eaLnBrk="1" fontAlgn="t" hangingPunct="1">
                <a:defRPr/>
              </a:pPr>
              <a:r>
                <a:rPr lang="en-US" altLang="zh-CN" sz="1500" dirty="0">
                  <a:solidFill>
                    <a:schemeClr val="tx1"/>
                  </a:solidFill>
                  <a:cs typeface="Arial" panose="020B0604020202020204" pitchFamily="34" charset="0"/>
                </a:rPr>
                <a:t>DB</a:t>
              </a:r>
              <a:endParaRPr lang="zh-CN" altLang="en-US" sz="1500" dirty="0">
                <a:solidFill>
                  <a:schemeClr val="tx1"/>
                </a:solidFill>
                <a:cs typeface="Arial" panose="020B0604020202020204" pitchFamily="34" charset="0"/>
              </a:endParaRPr>
            </a:p>
          </p:txBody>
        </p:sp>
        <p:cxnSp>
          <p:nvCxnSpPr>
            <p:cNvPr id="39958" name="直接连接符 98"/>
            <p:cNvCxnSpPr>
              <a:cxnSpLocks noChangeShapeType="1"/>
              <a:stCxn id="101" idx="2"/>
              <a:endCxn id="108" idx="1"/>
            </p:cNvCxnSpPr>
            <p:nvPr/>
          </p:nvCxnSpPr>
          <p:spPr bwMode="auto">
            <a:xfrm>
              <a:off x="6246388" y="1909072"/>
              <a:ext cx="1112397" cy="358284"/>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cxnSp>
          <p:nvCxnSpPr>
            <p:cNvPr id="39959" name="直接连接符 99"/>
            <p:cNvCxnSpPr>
              <a:cxnSpLocks noChangeShapeType="1"/>
              <a:stCxn id="97" idx="2"/>
              <a:endCxn id="98" idx="0"/>
            </p:cNvCxnSpPr>
            <p:nvPr/>
          </p:nvCxnSpPr>
          <p:spPr bwMode="auto">
            <a:xfrm>
              <a:off x="5747912" y="2467505"/>
              <a:ext cx="552503" cy="258461"/>
            </a:xfrm>
            <a:prstGeom prst="line">
              <a:avLst/>
            </a:prstGeom>
            <a:noFill/>
            <a:ln w="19050" algn="ctr">
              <a:solidFill>
                <a:srgbClr val="C00000"/>
              </a:solidFill>
              <a:round/>
              <a:tailEnd type="stealth" w="med" len="med"/>
            </a:ln>
            <a:extLst>
              <a:ext uri="{909E8E84-426E-40DD-AFC4-6F175D3DCCD1}">
                <a14:hiddenFill xmlns:a14="http://schemas.microsoft.com/office/drawing/2010/main">
                  <a:noFill/>
                </a14:hiddenFill>
              </a:ext>
            </a:extLst>
          </p:spPr>
        </p:cxnSp>
        <p:sp>
          <p:nvSpPr>
            <p:cNvPr id="101" name="矩形 100"/>
            <p:cNvSpPr/>
            <p:nvPr/>
          </p:nvSpPr>
          <p:spPr bwMode="auto">
            <a:xfrm>
              <a:off x="5694201" y="1672339"/>
              <a:ext cx="1103487" cy="236738"/>
            </a:xfrm>
            <a:prstGeom prst="rect">
              <a:avLst/>
            </a:prstGeom>
            <a:solidFill>
              <a:schemeClr val="bg1">
                <a:lumMod val="65000"/>
              </a:schemeClr>
            </a:solidFill>
            <a:ln w="9525" cap="flat" cmpd="sng" algn="ctr">
              <a:solidFill>
                <a:schemeClr val="bg1"/>
              </a:solidFill>
              <a:prstDash val="solid"/>
              <a:round/>
              <a:headEnd type="none" w="med" len="med"/>
              <a:tailEnd type="none" w="med" len="med"/>
            </a:ln>
            <a:effectLst/>
          </p:spPr>
          <p:txBody>
            <a:bodyPr lIns="0" tIns="0" rIns="0" bIns="0" anchor="ctr" anchorCtr="1"/>
            <a:lstStyle/>
            <a:p>
              <a:pPr algn="ctr" eaLnBrk="1" fontAlgn="t" hangingPunct="1">
                <a:defRPr/>
              </a:pPr>
              <a:r>
                <a:rPr lang="en-US" altLang="zh-CN" sz="1500" dirty="0">
                  <a:latin typeface="+mn-lt"/>
                  <a:ea typeface="+mn-ea"/>
                  <a:cs typeface="Arial" panose="020B0604020202020204" pitchFamily="34" charset="0"/>
                </a:rPr>
                <a:t>Load Balance</a:t>
              </a:r>
              <a:endParaRPr lang="zh-CN" altLang="en-US" sz="1500" dirty="0">
                <a:latin typeface="+mn-lt"/>
                <a:ea typeface="+mn-ea"/>
                <a:cs typeface="Arial" panose="020B0604020202020204" pitchFamily="34" charset="0"/>
              </a:endParaRPr>
            </a:p>
          </p:txBody>
        </p:sp>
        <p:sp>
          <p:nvSpPr>
            <p:cNvPr id="102" name="矩形 101"/>
            <p:cNvSpPr/>
            <p:nvPr/>
          </p:nvSpPr>
          <p:spPr bwMode="auto">
            <a:xfrm>
              <a:off x="6323847" y="2256785"/>
              <a:ext cx="827213" cy="210105"/>
            </a:xfrm>
            <a:prstGeom prst="rect">
              <a:avLst/>
            </a:prstGeom>
            <a:solidFill>
              <a:schemeClr val="bg1">
                <a:lumMod val="75000"/>
              </a:schemeClr>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anchor="ctr" anchorCtr="1"/>
            <a:lstStyle/>
            <a:p>
              <a:pPr algn="ctr" eaLnBrk="1" fontAlgn="t" hangingPunct="1">
                <a:defRPr/>
              </a:pPr>
              <a:r>
                <a:rPr lang="en-US" altLang="zh-CN" sz="1500" dirty="0">
                  <a:solidFill>
                    <a:schemeClr val="tx1"/>
                  </a:solidFill>
                  <a:cs typeface="Arial" panose="020B0604020202020204" pitchFamily="34" charset="0"/>
                </a:rPr>
                <a:t>Web Server</a:t>
              </a:r>
              <a:endParaRPr lang="zh-CN" altLang="en-US" sz="1500" dirty="0">
                <a:solidFill>
                  <a:schemeClr val="tx1"/>
                </a:solidFill>
                <a:cs typeface="Arial" panose="020B0604020202020204" pitchFamily="34" charset="0"/>
              </a:endParaRPr>
            </a:p>
          </p:txBody>
        </p:sp>
        <p:sp>
          <p:nvSpPr>
            <p:cNvPr id="103" name="矩形 102"/>
            <p:cNvSpPr/>
            <p:nvPr/>
          </p:nvSpPr>
          <p:spPr bwMode="auto">
            <a:xfrm>
              <a:off x="8012005" y="1920914"/>
              <a:ext cx="717990" cy="705775"/>
            </a:xfrm>
            <a:prstGeom prst="rect">
              <a:avLst/>
            </a:prstGeom>
            <a:solidFill>
              <a:schemeClr val="accent5">
                <a:lumMod val="75000"/>
              </a:scheme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anchor="ctr" anchorCtr="1"/>
            <a:lstStyle/>
            <a:p>
              <a:pPr algn="ctr" eaLnBrk="1" fontAlgn="t" hangingPunct="1">
                <a:defRPr/>
              </a:pPr>
              <a:r>
                <a:rPr lang="en-US" altLang="zh-CN" sz="1500" dirty="0">
                  <a:solidFill>
                    <a:schemeClr val="tx1"/>
                  </a:solidFill>
                  <a:cs typeface="Arial" panose="020B0604020202020204" pitchFamily="34" charset="0"/>
                </a:rPr>
                <a:t>AWS</a:t>
              </a:r>
              <a:endParaRPr lang="en-US" altLang="zh-CN" sz="1500" dirty="0">
                <a:solidFill>
                  <a:schemeClr val="tx1"/>
                </a:solidFill>
                <a:cs typeface="Arial" panose="020B0604020202020204" pitchFamily="34" charset="0"/>
              </a:endParaRPr>
            </a:p>
            <a:p>
              <a:pPr algn="ctr" eaLnBrk="1" fontAlgn="t" hangingPunct="1">
                <a:defRPr/>
              </a:pPr>
              <a:r>
                <a:rPr lang="en-US" altLang="zh-CN" sz="1500" dirty="0">
                  <a:solidFill>
                    <a:schemeClr val="tx1"/>
                  </a:solidFill>
                  <a:cs typeface="Arial" panose="020B0604020202020204" pitchFamily="34" charset="0"/>
                </a:rPr>
                <a:t>web Server</a:t>
              </a:r>
              <a:endParaRPr lang="zh-CN" altLang="en-US" sz="1500" dirty="0">
                <a:solidFill>
                  <a:schemeClr val="tx1"/>
                </a:solidFill>
                <a:cs typeface="Arial" panose="020B0604020202020204" pitchFamily="34" charset="0"/>
              </a:endParaRPr>
            </a:p>
          </p:txBody>
        </p:sp>
        <p:cxnSp>
          <p:nvCxnSpPr>
            <p:cNvPr id="39963" name="直接连接符 103"/>
            <p:cNvCxnSpPr>
              <a:cxnSpLocks noChangeShapeType="1"/>
              <a:stCxn id="102" idx="2"/>
              <a:endCxn id="98" idx="0"/>
            </p:cNvCxnSpPr>
            <p:nvPr/>
          </p:nvCxnSpPr>
          <p:spPr bwMode="auto">
            <a:xfrm flipH="1">
              <a:off x="6300415" y="2467505"/>
              <a:ext cx="437270" cy="258461"/>
            </a:xfrm>
            <a:prstGeom prst="line">
              <a:avLst/>
            </a:prstGeom>
            <a:noFill/>
            <a:ln w="19050" algn="ctr">
              <a:solidFill>
                <a:srgbClr val="C00000"/>
              </a:solidFill>
              <a:round/>
              <a:tailEnd type="stealth" w="med" len="med"/>
            </a:ln>
            <a:extLst>
              <a:ext uri="{909E8E84-426E-40DD-AFC4-6F175D3DCCD1}">
                <a14:hiddenFill xmlns:a14="http://schemas.microsoft.com/office/drawing/2010/main">
                  <a:noFill/>
                </a14:hiddenFill>
              </a:ext>
            </a:extLst>
          </p:spPr>
        </p:cxnSp>
        <p:cxnSp>
          <p:nvCxnSpPr>
            <p:cNvPr id="39964" name="直接连接符 104"/>
            <p:cNvCxnSpPr>
              <a:cxnSpLocks noChangeShapeType="1"/>
              <a:stCxn id="108" idx="3"/>
              <a:endCxn id="103" idx="1"/>
            </p:cNvCxnSpPr>
            <p:nvPr/>
          </p:nvCxnSpPr>
          <p:spPr bwMode="auto">
            <a:xfrm>
              <a:off x="7634789" y="2267356"/>
              <a:ext cx="377982" cy="6132"/>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39965" name="矩形 105"/>
            <p:cNvSpPr>
              <a:spLocks noChangeArrowheads="1"/>
            </p:cNvSpPr>
            <p:nvPr/>
          </p:nvSpPr>
          <p:spPr bwMode="auto">
            <a:xfrm>
              <a:off x="5360103" y="988758"/>
              <a:ext cx="812758" cy="34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900" dirty="0" smtClean="0">
                  <a:latin typeface="+mn-lt"/>
                  <a:ea typeface="+mn-ea"/>
                  <a:cs typeface="Arial" panose="020B0604020202020204" pitchFamily="34" charset="0"/>
                </a:rPr>
                <a:t>私有云</a:t>
              </a:r>
              <a:endParaRPr lang="zh-CN" altLang="en-US" sz="1900" dirty="0" smtClean="0">
                <a:latin typeface="+mn-lt"/>
                <a:ea typeface="+mn-ea"/>
                <a:cs typeface="Arial" panose="020B0604020202020204" pitchFamily="34" charset="0"/>
              </a:endParaRPr>
            </a:p>
          </p:txBody>
        </p:sp>
        <p:cxnSp>
          <p:nvCxnSpPr>
            <p:cNvPr id="39966" name="直接连接符 106"/>
            <p:cNvCxnSpPr>
              <a:cxnSpLocks noChangeShapeType="1"/>
              <a:endCxn id="98" idx="3"/>
            </p:cNvCxnSpPr>
            <p:nvPr/>
          </p:nvCxnSpPr>
          <p:spPr bwMode="auto">
            <a:xfrm flipH="1">
              <a:off x="6673020" y="2392329"/>
              <a:ext cx="1386459" cy="439159"/>
            </a:xfrm>
            <a:prstGeom prst="line">
              <a:avLst/>
            </a:prstGeom>
            <a:noFill/>
            <a:ln w="19050" algn="ctr">
              <a:solidFill>
                <a:srgbClr val="00B050"/>
              </a:solidFill>
              <a:prstDash val="dash"/>
              <a:round/>
            </a:ln>
            <a:extLst>
              <a:ext uri="{909E8E84-426E-40DD-AFC4-6F175D3DCCD1}">
                <a14:hiddenFill xmlns:a14="http://schemas.microsoft.com/office/drawing/2010/main">
                  <a:noFill/>
                </a14:hiddenFill>
              </a:ext>
            </a:extLst>
          </p:spPr>
        </p:cxnSp>
        <p:sp>
          <p:nvSpPr>
            <p:cNvPr id="108" name="矩形 107"/>
            <p:cNvSpPr/>
            <p:nvPr/>
          </p:nvSpPr>
          <p:spPr bwMode="auto">
            <a:xfrm>
              <a:off x="7358785" y="1752996"/>
              <a:ext cx="276004" cy="1028718"/>
            </a:xfrm>
            <a:prstGeom prst="rect">
              <a:avLst/>
            </a:prstGeom>
            <a:solidFill>
              <a:schemeClr val="bg1">
                <a:lumMod val="75000"/>
              </a:schemeClr>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wordArtVertRtl" lIns="36000" tIns="36000" rIns="36000" bIns="36000" anchor="ctr" anchorCtr="1"/>
            <a:lstStyle/>
            <a:p>
              <a:pPr algn="ctr" eaLnBrk="1" fontAlgn="t" hangingPunct="1">
                <a:defRPr/>
              </a:pPr>
              <a:r>
                <a:rPr lang="en-US" altLang="zh-CN" sz="1900" dirty="0">
                  <a:solidFill>
                    <a:schemeClr val="tx1"/>
                  </a:solidFill>
                  <a:cs typeface="Arial" panose="020B0604020202020204" pitchFamily="34" charset="0"/>
                </a:rPr>
                <a:t>VPN</a:t>
              </a:r>
              <a:endParaRPr lang="zh-CN" altLang="en-US" sz="1900" dirty="0">
                <a:solidFill>
                  <a:schemeClr val="tx1"/>
                </a:solidFill>
                <a:cs typeface="Arial" panose="020B0604020202020204" pitchFamily="34" charset="0"/>
              </a:endParaRPr>
            </a:p>
          </p:txBody>
        </p:sp>
        <p:cxnSp>
          <p:nvCxnSpPr>
            <p:cNvPr id="39968" name="曲线连接符 108"/>
            <p:cNvCxnSpPr>
              <a:cxnSpLocks noChangeShapeType="1"/>
              <a:stCxn id="101" idx="2"/>
              <a:endCxn id="97" idx="0"/>
            </p:cNvCxnSpPr>
            <p:nvPr/>
          </p:nvCxnSpPr>
          <p:spPr bwMode="auto">
            <a:xfrm rot="5400000">
              <a:off x="5823454" y="1833529"/>
              <a:ext cx="347391" cy="498474"/>
            </a:xfrm>
            <a:prstGeom prst="curvedConnector3">
              <a:avLst>
                <a:gd name="adj1" fmla="val 50000"/>
              </a:avLst>
            </a:prstGeom>
            <a:noFill/>
            <a:ln w="19050" algn="ctr">
              <a:solidFill>
                <a:srgbClr val="C00000"/>
              </a:solidFill>
              <a:round/>
              <a:tailEnd type="arrow" w="med" len="med"/>
            </a:ln>
            <a:extLst>
              <a:ext uri="{909E8E84-426E-40DD-AFC4-6F175D3DCCD1}">
                <a14:hiddenFill xmlns:a14="http://schemas.microsoft.com/office/drawing/2010/main">
                  <a:noFill/>
                </a14:hiddenFill>
              </a:ext>
            </a:extLst>
          </p:spPr>
        </p:cxnSp>
        <p:cxnSp>
          <p:nvCxnSpPr>
            <p:cNvPr id="39969" name="曲线连接符 109"/>
            <p:cNvCxnSpPr>
              <a:cxnSpLocks noChangeShapeType="1"/>
              <a:stCxn id="101" idx="2"/>
              <a:endCxn id="102" idx="0"/>
            </p:cNvCxnSpPr>
            <p:nvPr/>
          </p:nvCxnSpPr>
          <p:spPr bwMode="auto">
            <a:xfrm rot="16200000" flipH="1">
              <a:off x="6318340" y="1837116"/>
              <a:ext cx="347391" cy="491299"/>
            </a:xfrm>
            <a:prstGeom prst="curvedConnector3">
              <a:avLst>
                <a:gd name="adj1" fmla="val 50000"/>
              </a:avLst>
            </a:prstGeom>
            <a:noFill/>
            <a:ln w="19050" algn="ctr">
              <a:solidFill>
                <a:srgbClr val="C00000"/>
              </a:solidFill>
              <a:round/>
              <a:tailEnd type="arrow" w="med" len="med"/>
            </a:ln>
            <a:extLst>
              <a:ext uri="{909E8E84-426E-40DD-AFC4-6F175D3DCCD1}">
                <a14:hiddenFill xmlns:a14="http://schemas.microsoft.com/office/drawing/2010/main">
                  <a:noFill/>
                </a14:hiddenFill>
              </a:ext>
            </a:extLst>
          </p:spPr>
        </p:cxnSp>
        <p:sp>
          <p:nvSpPr>
            <p:cNvPr id="39970" name="矩形 110"/>
            <p:cNvSpPr>
              <a:spLocks noChangeArrowheads="1"/>
            </p:cNvSpPr>
            <p:nvPr/>
          </p:nvSpPr>
          <p:spPr bwMode="auto">
            <a:xfrm>
              <a:off x="7949362" y="972482"/>
              <a:ext cx="812758" cy="34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900" smtClean="0">
                  <a:latin typeface="+mn-lt"/>
                  <a:ea typeface="+mn-ea"/>
                  <a:cs typeface="Arial" panose="020B0604020202020204" pitchFamily="34" charset="0"/>
                </a:rPr>
                <a:t>公有云</a:t>
              </a:r>
              <a:endParaRPr lang="zh-CN" altLang="en-US" sz="1900" smtClean="0">
                <a:latin typeface="+mn-lt"/>
                <a:ea typeface="+mn-ea"/>
                <a:cs typeface="Arial" panose="020B0604020202020204" pitchFamily="34" charset="0"/>
              </a:endParaRPr>
            </a:p>
          </p:txBody>
        </p:sp>
        <p:sp>
          <p:nvSpPr>
            <p:cNvPr id="39971" name="矩形 111"/>
            <p:cNvSpPr>
              <a:spLocks noChangeArrowheads="1"/>
            </p:cNvSpPr>
            <p:nvPr/>
          </p:nvSpPr>
          <p:spPr bwMode="auto">
            <a:xfrm>
              <a:off x="7045049" y="1841015"/>
              <a:ext cx="383892" cy="41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200" smtClean="0">
                  <a:latin typeface="+mn-lt"/>
                  <a:ea typeface="+mn-ea"/>
                  <a:cs typeface="Arial" panose="020B0604020202020204" pitchFamily="34" charset="0"/>
                </a:rPr>
                <a:t>公网</a:t>
              </a:r>
              <a:endParaRPr lang="en-US" altLang="zh-CN" sz="1200" smtClean="0">
                <a:latin typeface="+mn-lt"/>
                <a:ea typeface="+mn-ea"/>
                <a:cs typeface="Arial" panose="020B0604020202020204" pitchFamily="34" charset="0"/>
              </a:endParaRPr>
            </a:p>
            <a:p>
              <a:pPr algn="ctr" eaLnBrk="1" fontAlgn="t" hangingPunct="1">
                <a:defRPr/>
              </a:pPr>
              <a:r>
                <a:rPr lang="en-US" altLang="zh-CN" sz="1200" smtClean="0">
                  <a:latin typeface="+mn-lt"/>
                  <a:ea typeface="+mn-ea"/>
                  <a:cs typeface="Arial" panose="020B0604020202020204" pitchFamily="34" charset="0"/>
                </a:rPr>
                <a:t>IP</a:t>
              </a:r>
              <a:endParaRPr lang="zh-CN" altLang="en-US" sz="1200" smtClean="0">
                <a:latin typeface="+mn-lt"/>
                <a:ea typeface="+mn-ea"/>
                <a:cs typeface="Arial" panose="020B0604020202020204" pitchFamily="34" charset="0"/>
              </a:endParaRPr>
            </a:p>
          </p:txBody>
        </p:sp>
        <p:sp>
          <p:nvSpPr>
            <p:cNvPr id="39972" name="矩形 112"/>
            <p:cNvSpPr>
              <a:spLocks noChangeArrowheads="1"/>
            </p:cNvSpPr>
            <p:nvPr/>
          </p:nvSpPr>
          <p:spPr bwMode="auto">
            <a:xfrm>
              <a:off x="7587958" y="1849892"/>
              <a:ext cx="383892" cy="41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200" smtClean="0">
                  <a:latin typeface="+mn-lt"/>
                  <a:ea typeface="+mn-ea"/>
                  <a:cs typeface="Arial" panose="020B0604020202020204" pitchFamily="34" charset="0"/>
                </a:rPr>
                <a:t>公网</a:t>
              </a:r>
              <a:endParaRPr lang="en-US" altLang="zh-CN" sz="1200" smtClean="0">
                <a:latin typeface="+mn-lt"/>
                <a:ea typeface="+mn-ea"/>
                <a:cs typeface="Arial" panose="020B0604020202020204" pitchFamily="34" charset="0"/>
              </a:endParaRPr>
            </a:p>
            <a:p>
              <a:pPr algn="ctr" eaLnBrk="1" fontAlgn="t" hangingPunct="1">
                <a:defRPr/>
              </a:pPr>
              <a:r>
                <a:rPr lang="en-US" altLang="zh-CN" sz="1200" smtClean="0">
                  <a:latin typeface="+mn-lt"/>
                  <a:ea typeface="+mn-ea"/>
                  <a:cs typeface="Arial" panose="020B0604020202020204" pitchFamily="34" charset="0"/>
                </a:rPr>
                <a:t>IP</a:t>
              </a:r>
              <a:endParaRPr lang="zh-CN" altLang="en-US" sz="1200" smtClean="0">
                <a:latin typeface="+mn-lt"/>
                <a:ea typeface="+mn-ea"/>
                <a:cs typeface="Arial" panose="020B0604020202020204" pitchFamily="34" charset="0"/>
              </a:endParaRPr>
            </a:p>
          </p:txBody>
        </p:sp>
        <p:cxnSp>
          <p:nvCxnSpPr>
            <p:cNvPr id="39973" name="直接箭头连接符 113"/>
            <p:cNvCxnSpPr>
              <a:cxnSpLocks noChangeShapeType="1"/>
            </p:cNvCxnSpPr>
            <p:nvPr/>
          </p:nvCxnSpPr>
          <p:spPr bwMode="auto">
            <a:xfrm>
              <a:off x="6257148" y="1266649"/>
              <a:ext cx="0" cy="447399"/>
            </a:xfrm>
            <a:prstGeom prst="straightConnector1">
              <a:avLst/>
            </a:prstGeom>
            <a:noFill/>
            <a:ln w="38100" cmpd="dbl" algn="ctr">
              <a:solidFill>
                <a:srgbClr val="C00000"/>
              </a:solidFill>
              <a:round/>
              <a:tailEnd type="stealth" w="med" len="med"/>
            </a:ln>
            <a:extLst>
              <a:ext uri="{909E8E84-426E-40DD-AFC4-6F175D3DCCD1}">
                <a14:hiddenFill xmlns:a14="http://schemas.microsoft.com/office/drawing/2010/main">
                  <a:noFill/>
                </a14:hiddenFill>
              </a:ext>
            </a:extLst>
          </p:spPr>
        </p:cxnSp>
        <p:sp>
          <p:nvSpPr>
            <p:cNvPr id="39974" name="矩形 114"/>
            <p:cNvSpPr>
              <a:spLocks noChangeArrowheads="1"/>
            </p:cNvSpPr>
            <p:nvPr/>
          </p:nvSpPr>
          <p:spPr bwMode="auto">
            <a:xfrm>
              <a:off x="6277265" y="1289119"/>
              <a:ext cx="748508" cy="25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300" smtClean="0">
                  <a:latin typeface="+mn-lt"/>
                  <a:ea typeface="+mn-ea"/>
                  <a:cs typeface="Arial" panose="020B0604020202020204" pitchFamily="34" charset="0"/>
                </a:rPr>
                <a:t>业务需求</a:t>
              </a:r>
              <a:endParaRPr lang="zh-CN" altLang="en-US" sz="1300" smtClean="0">
                <a:latin typeface="+mn-lt"/>
                <a:ea typeface="+mn-ea"/>
                <a:cs typeface="Arial" panose="020B0604020202020204" pitchFamily="34" charset="0"/>
              </a:endParaRPr>
            </a:p>
          </p:txBody>
        </p:sp>
        <p:cxnSp>
          <p:nvCxnSpPr>
            <p:cNvPr id="39975" name="曲线连接符 115"/>
            <p:cNvCxnSpPr>
              <a:cxnSpLocks noChangeShapeType="1"/>
              <a:endCxn id="103" idx="1"/>
            </p:cNvCxnSpPr>
            <p:nvPr/>
          </p:nvCxnSpPr>
          <p:spPr bwMode="auto">
            <a:xfrm>
              <a:off x="6474752" y="1930018"/>
              <a:ext cx="1538020" cy="343470"/>
            </a:xfrm>
            <a:prstGeom prst="curvedConnector3">
              <a:avLst>
                <a:gd name="adj1" fmla="val 50000"/>
              </a:avLst>
            </a:prstGeom>
            <a:noFill/>
            <a:ln w="25400" algn="ctr">
              <a:solidFill>
                <a:srgbClr val="00B050"/>
              </a:solidFill>
              <a:prstDash val="sysDash"/>
              <a:round/>
              <a:tailEnd type="arrow" w="med" len="med"/>
            </a:ln>
            <a:extLst>
              <a:ext uri="{909E8E84-426E-40DD-AFC4-6F175D3DCCD1}">
                <a14:hiddenFill xmlns:a14="http://schemas.microsoft.com/office/drawing/2010/main">
                  <a:noFill/>
                </a14:hiddenFill>
              </a:ext>
            </a:extLst>
          </p:spPr>
        </p:cxnSp>
      </p:grpSp>
      <p:pic>
        <p:nvPicPr>
          <p:cNvPr id="3995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838" y="2751138"/>
            <a:ext cx="4478337" cy="311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组合 49"/>
          <p:cNvGrpSpPr/>
          <p:nvPr/>
        </p:nvGrpSpPr>
        <p:grpSpPr bwMode="auto">
          <a:xfrm>
            <a:off x="6118225" y="625475"/>
            <a:ext cx="2708275" cy="287338"/>
            <a:chOff x="3346465" y="88896"/>
            <a:chExt cx="6645914" cy="500066"/>
          </a:xfrm>
        </p:grpSpPr>
        <p:sp>
          <p:nvSpPr>
            <p:cNvPr id="99" name="직사각형 2"/>
            <p:cNvSpPr/>
            <p:nvPr/>
          </p:nvSpPr>
          <p:spPr>
            <a:xfrm>
              <a:off x="6688900" y="88896"/>
              <a:ext cx="1643948"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102" name="직사각형 3"/>
            <p:cNvSpPr/>
            <p:nvPr/>
          </p:nvSpPr>
          <p:spPr>
            <a:xfrm>
              <a:off x="3346465" y="88896"/>
              <a:ext cx="1643948"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103" name="직사각형 4"/>
            <p:cNvSpPr/>
            <p:nvPr/>
          </p:nvSpPr>
          <p:spPr>
            <a:xfrm>
              <a:off x="5017684" y="88896"/>
              <a:ext cx="1643948"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104" name="직사각형 5"/>
            <p:cNvSpPr/>
            <p:nvPr/>
          </p:nvSpPr>
          <p:spPr>
            <a:xfrm>
              <a:off x="8348431" y="88896"/>
              <a:ext cx="1643948" cy="500066"/>
            </a:xfrm>
            <a:prstGeom prst="rect">
              <a:avLst/>
            </a:prstGeom>
            <a:solidFill>
              <a:srgbClr val="C00000"/>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107" name="직사각형 23"/>
            <p:cNvSpPr/>
            <p:nvPr/>
          </p:nvSpPr>
          <p:spPr>
            <a:xfrm>
              <a:off x="3521769" y="88896"/>
              <a:ext cx="123880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高效</a:t>
              </a:r>
              <a:endParaRPr lang="ko-KR" altLang="en-US" sz="1500" smtClean="0">
                <a:solidFill>
                  <a:schemeClr val="bg1"/>
                </a:solidFill>
                <a:latin typeface="+mn-lt"/>
                <a:ea typeface="+mn-ea"/>
                <a:cs typeface="Arial" panose="020B0604020202020204" pitchFamily="34" charset="0"/>
              </a:endParaRPr>
            </a:p>
          </p:txBody>
        </p:sp>
        <p:sp>
          <p:nvSpPr>
            <p:cNvPr id="111" name="직사각형 24"/>
            <p:cNvSpPr/>
            <p:nvPr/>
          </p:nvSpPr>
          <p:spPr>
            <a:xfrm>
              <a:off x="5309853" y="88896"/>
              <a:ext cx="123880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安全</a:t>
              </a:r>
              <a:endParaRPr lang="ko-KR" altLang="en-US" sz="1500" smtClean="0">
                <a:solidFill>
                  <a:schemeClr val="bg1"/>
                </a:solidFill>
                <a:latin typeface="+mn-lt"/>
                <a:ea typeface="+mn-ea"/>
                <a:cs typeface="Arial" panose="020B0604020202020204" pitchFamily="34" charset="0"/>
              </a:endParaRPr>
            </a:p>
          </p:txBody>
        </p:sp>
        <p:sp>
          <p:nvSpPr>
            <p:cNvPr id="118" name="직사각형 25"/>
            <p:cNvSpPr/>
            <p:nvPr/>
          </p:nvSpPr>
          <p:spPr>
            <a:xfrm>
              <a:off x="6895369" y="88896"/>
              <a:ext cx="123880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融合</a:t>
              </a:r>
              <a:endParaRPr lang="ko-KR" altLang="en-US" sz="1500" smtClean="0">
                <a:solidFill>
                  <a:schemeClr val="bg1"/>
                </a:solidFill>
                <a:latin typeface="+mn-lt"/>
                <a:ea typeface="+mn-ea"/>
                <a:cs typeface="Arial" panose="020B0604020202020204" pitchFamily="34" charset="0"/>
              </a:endParaRPr>
            </a:p>
          </p:txBody>
        </p:sp>
        <p:sp>
          <p:nvSpPr>
            <p:cNvPr id="119" name="직사각형 26"/>
            <p:cNvSpPr/>
            <p:nvPr/>
          </p:nvSpPr>
          <p:spPr>
            <a:xfrm>
              <a:off x="8621124" y="88896"/>
              <a:ext cx="123880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开放</a:t>
              </a:r>
              <a:endParaRPr lang="ko-KR" altLang="en-US" sz="1500" smtClean="0">
                <a:solidFill>
                  <a:schemeClr val="bg1"/>
                </a:solidFill>
                <a:latin typeface="+mn-lt"/>
                <a:ea typeface="+mn-ea"/>
                <a:cs typeface="Arial" panose="020B0604020202020204" pitchFamily="34" charset="0"/>
              </a:endParaRPr>
            </a:p>
          </p:txBody>
        </p:sp>
      </p:grpSp>
      <p:sp>
        <p:nvSpPr>
          <p:cNvPr id="94" name="标题 93"/>
          <p:cNvSpPr>
            <a:spLocks noGrp="1"/>
          </p:cNvSpPr>
          <p:nvPr>
            <p:ph type="title"/>
          </p:nvPr>
        </p:nvSpPr>
        <p:spPr/>
        <p:txBody>
          <a:bodyPr/>
          <a:lstStyle/>
          <a:p>
            <a:r>
              <a:rPr lang="zh-CN" altLang="en-US" smtClean="0"/>
              <a:t>提供开放</a:t>
            </a:r>
            <a:r>
              <a:rPr lang="en-US" altLang="zh-CN" smtClean="0"/>
              <a:t>API</a:t>
            </a:r>
            <a:r>
              <a:rPr lang="zh-CN" altLang="en-US" smtClean="0"/>
              <a:t>接口</a:t>
            </a:r>
            <a:endParaRPr lang="zh-CN" altLang="en-US" dirty="0"/>
          </a:p>
        </p:txBody>
      </p:sp>
      <p:sp>
        <p:nvSpPr>
          <p:cNvPr id="41988" name="矩形 92"/>
          <p:cNvSpPr>
            <a:spLocks noChangeArrowheads="1"/>
          </p:cNvSpPr>
          <p:nvPr/>
        </p:nvSpPr>
        <p:spPr bwMode="auto">
          <a:xfrm>
            <a:off x="4392613" y="2744788"/>
            <a:ext cx="2590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Font typeface="Wingdings" panose="05000000000000000000" pitchFamily="2" charset="2"/>
              <a:buChar char="p"/>
              <a:defRPr/>
            </a:pPr>
            <a:r>
              <a:rPr lang="en-US" altLang="zh-CN" sz="1600" b="1" smtClean="0">
                <a:solidFill>
                  <a:srgbClr val="0070C0"/>
                </a:solidFill>
                <a:latin typeface="+mn-lt"/>
                <a:ea typeface="+mn-ea"/>
              </a:rPr>
              <a:t>SNMP </a:t>
            </a:r>
            <a:r>
              <a:rPr lang="zh-CN" altLang="en-US" sz="1600" b="1" smtClean="0">
                <a:solidFill>
                  <a:srgbClr val="0070C0"/>
                </a:solidFill>
                <a:latin typeface="+mn-lt"/>
                <a:ea typeface="+mn-ea"/>
              </a:rPr>
              <a:t>网管接口</a:t>
            </a:r>
            <a:endParaRPr lang="zh-CN" altLang="en-US" sz="1600" b="1" smtClean="0">
              <a:solidFill>
                <a:srgbClr val="0070C0"/>
              </a:solidFill>
              <a:latin typeface="+mn-lt"/>
              <a:ea typeface="+mn-ea"/>
            </a:endParaRPr>
          </a:p>
        </p:txBody>
      </p:sp>
      <p:sp>
        <p:nvSpPr>
          <p:cNvPr id="41989" name="矩形 94"/>
          <p:cNvSpPr>
            <a:spLocks noChangeArrowheads="1"/>
          </p:cNvSpPr>
          <p:nvPr/>
        </p:nvSpPr>
        <p:spPr bwMode="auto">
          <a:xfrm>
            <a:off x="4356100" y="2133600"/>
            <a:ext cx="3125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200000"/>
              </a:lnSpc>
              <a:buFont typeface="Wingdings" panose="05000000000000000000" pitchFamily="2" charset="2"/>
              <a:buChar char="p"/>
              <a:defRPr/>
            </a:pPr>
            <a:r>
              <a:rPr lang="en-US" altLang="zh-CN" sz="1600" b="1" smtClean="0">
                <a:solidFill>
                  <a:srgbClr val="0070C0"/>
                </a:solidFill>
                <a:latin typeface="+mn-lt"/>
                <a:ea typeface="+mn-ea"/>
              </a:rPr>
              <a:t>FusionSphere </a:t>
            </a:r>
            <a:r>
              <a:rPr lang="zh-CN" altLang="en-US" sz="1600" b="1" smtClean="0">
                <a:solidFill>
                  <a:srgbClr val="0070C0"/>
                </a:solidFill>
                <a:latin typeface="+mn-lt"/>
                <a:ea typeface="+mn-ea"/>
              </a:rPr>
              <a:t>开放</a:t>
            </a:r>
            <a:r>
              <a:rPr lang="en-US" altLang="zh-CN" sz="1600" b="1" smtClean="0">
                <a:solidFill>
                  <a:srgbClr val="0070C0"/>
                </a:solidFill>
                <a:latin typeface="+mn-lt"/>
                <a:ea typeface="+mn-ea"/>
              </a:rPr>
              <a:t> API</a:t>
            </a:r>
            <a:endParaRPr lang="en-US" altLang="zh-CN" sz="1600" b="1" smtClean="0">
              <a:solidFill>
                <a:srgbClr val="0070C0"/>
              </a:solidFill>
              <a:latin typeface="+mn-lt"/>
              <a:ea typeface="+mn-ea"/>
            </a:endParaRPr>
          </a:p>
        </p:txBody>
      </p:sp>
      <p:sp>
        <p:nvSpPr>
          <p:cNvPr id="41990" name="Puzzle3"/>
          <p:cNvSpPr>
            <a:spLocks noEditPoints="1" noChangeArrowheads="1"/>
          </p:cNvSpPr>
          <p:nvPr/>
        </p:nvSpPr>
        <p:spPr bwMode="gray">
          <a:xfrm>
            <a:off x="2093913" y="2490788"/>
            <a:ext cx="1458912" cy="1141412"/>
          </a:xfrm>
          <a:custGeom>
            <a:avLst/>
            <a:gdLst>
              <a:gd name="T0" fmla="*/ 47393094 w 21600"/>
              <a:gd name="T1" fmla="*/ 44128045 h 21600"/>
              <a:gd name="T2" fmla="*/ 93732529 w 21600"/>
              <a:gd name="T3" fmla="*/ 58874612 h 21600"/>
              <a:gd name="T4" fmla="*/ 60113658 w 21600"/>
              <a:gd name="T5" fmla="*/ 38530370 h 21600"/>
              <a:gd name="T6" fmla="*/ 93732529 w 21600"/>
              <a:gd name="T7" fmla="*/ 19612787 h 21600"/>
              <a:gd name="T8" fmla="*/ 47890205 w 21600"/>
              <a:gd name="T9" fmla="*/ 145160 h 21600"/>
              <a:gd name="T10" fmla="*/ 3156181 w 21600"/>
              <a:gd name="T11" fmla="*/ 18990189 h 21600"/>
              <a:gd name="T12" fmla="*/ 36779712 w 21600"/>
              <a:gd name="T13" fmla="*/ 37762612 h 21600"/>
              <a:gd name="T14" fmla="*/ 3156181 w 21600"/>
              <a:gd name="T15" fmla="*/ 58874612 h 21600"/>
              <a:gd name="T16" fmla="*/ 0 60000 65536"/>
              <a:gd name="T17" fmla="*/ 0 60000 65536"/>
              <a:gd name="T18" fmla="*/ 0 60000 65536"/>
              <a:gd name="T19" fmla="*/ 0 60000 65536"/>
              <a:gd name="T20" fmla="*/ 0 60000 65536"/>
              <a:gd name="T21" fmla="*/ 0 60000 65536"/>
              <a:gd name="T22" fmla="*/ 0 60000 65536"/>
              <a:gd name="T23" fmla="*/ 0 60000 65536"/>
              <a:gd name="T24" fmla="*/ 2273 w 21600"/>
              <a:gd name="T25" fmla="*/ 7719 h 21600"/>
              <a:gd name="T26" fmla="*/ 19149 w 21600"/>
              <a:gd name="T27" fmla="*/ 202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66CCFF"/>
          </a:solidFill>
          <a:ln w="57150">
            <a:solidFill>
              <a:srgbClr val="FFFFFF"/>
            </a:solidFill>
            <a:miter lim="800000"/>
          </a:ln>
          <a:effectLst>
            <a:outerShdw dist="135003" dir="2471156" algn="ctr" rotWithShape="0">
              <a:srgbClr val="000000">
                <a:alpha val="50000"/>
              </a:srgbClr>
            </a:outerShdw>
          </a:effectLst>
        </p:spPr>
        <p:txBody>
          <a:bodyPr/>
          <a:lstStyle/>
          <a:p>
            <a:pPr>
              <a:defRPr/>
            </a:pPr>
            <a:endParaRPr lang="en-US">
              <a:latin typeface="+mn-lt"/>
              <a:ea typeface="+mn-ea"/>
            </a:endParaRPr>
          </a:p>
        </p:txBody>
      </p:sp>
      <p:sp>
        <p:nvSpPr>
          <p:cNvPr id="41991" name="Puzzle2"/>
          <p:cNvSpPr>
            <a:spLocks noEditPoints="1" noChangeArrowheads="1"/>
          </p:cNvSpPr>
          <p:nvPr/>
        </p:nvSpPr>
        <p:spPr bwMode="gray">
          <a:xfrm>
            <a:off x="1670050" y="3322638"/>
            <a:ext cx="2327275" cy="1039812"/>
          </a:xfrm>
          <a:custGeom>
            <a:avLst/>
            <a:gdLst>
              <a:gd name="T0" fmla="*/ 127785 w 21600"/>
              <a:gd name="T1" fmla="*/ 31009456 h 21600"/>
              <a:gd name="T2" fmla="*/ 48795415 w 21600"/>
              <a:gd name="T3" fmla="*/ 49020733 h 21600"/>
              <a:gd name="T4" fmla="*/ 120769195 w 21600"/>
              <a:gd name="T5" fmla="*/ 32221030 h 21600"/>
              <a:gd name="T6" fmla="*/ 195332501 w 21600"/>
              <a:gd name="T7" fmla="*/ 49087888 h 21600"/>
              <a:gd name="T8" fmla="*/ 250828312 w 21600"/>
              <a:gd name="T9" fmla="*/ 34940668 h 21600"/>
              <a:gd name="T10" fmla="*/ 196122158 w 21600"/>
              <a:gd name="T11" fmla="*/ 13294719 h 21600"/>
              <a:gd name="T12" fmla="*/ 125414156 w 21600"/>
              <a:gd name="T13" fmla="*/ 64844 h 21600"/>
              <a:gd name="T14" fmla="*/ 48795415 w 21600"/>
              <a:gd name="T15" fmla="*/ 13653791 h 21600"/>
              <a:gd name="T16" fmla="*/ 0 60000 65536"/>
              <a:gd name="T17" fmla="*/ 0 60000 65536"/>
              <a:gd name="T18" fmla="*/ 0 60000 65536"/>
              <a:gd name="T19" fmla="*/ 0 60000 65536"/>
              <a:gd name="T20" fmla="*/ 0 60000 65536"/>
              <a:gd name="T21" fmla="*/ 0 60000 65536"/>
              <a:gd name="T22" fmla="*/ 0 60000 65536"/>
              <a:gd name="T23" fmla="*/ 0 60000 65536"/>
              <a:gd name="T24" fmla="*/ 5388 w 21600"/>
              <a:gd name="T25" fmla="*/ 6742 h 21600"/>
              <a:gd name="T26" fmla="*/ 16177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66CCFF"/>
          </a:solidFill>
          <a:ln w="57150">
            <a:solidFill>
              <a:srgbClr val="FFFFFF"/>
            </a:solidFill>
            <a:miter lim="800000"/>
          </a:ln>
          <a:effectLst>
            <a:outerShdw dist="135003" dir="2471156" algn="ctr" rotWithShape="0">
              <a:srgbClr val="000000">
                <a:alpha val="50000"/>
              </a:srgbClr>
            </a:outerShdw>
          </a:effectLst>
        </p:spPr>
        <p:txBody>
          <a:bodyPr/>
          <a:lstStyle/>
          <a:p>
            <a:pPr>
              <a:defRPr/>
            </a:pPr>
            <a:endParaRPr lang="en-US">
              <a:latin typeface="+mn-lt"/>
              <a:ea typeface="+mn-ea"/>
            </a:endParaRPr>
          </a:p>
        </p:txBody>
      </p:sp>
      <p:sp>
        <p:nvSpPr>
          <p:cNvPr id="41992" name="Puzzle4"/>
          <p:cNvSpPr>
            <a:spLocks noEditPoints="1" noChangeArrowheads="1"/>
          </p:cNvSpPr>
          <p:nvPr/>
        </p:nvSpPr>
        <p:spPr bwMode="gray">
          <a:xfrm>
            <a:off x="768350" y="3309938"/>
            <a:ext cx="1403350" cy="1328737"/>
          </a:xfrm>
          <a:custGeom>
            <a:avLst/>
            <a:gdLst>
              <a:gd name="T0" fmla="*/ 35071016 w 21600"/>
              <a:gd name="T1" fmla="*/ 43874404 h 21600"/>
              <a:gd name="T2" fmla="*/ 1912519 w 21600"/>
              <a:gd name="T3" fmla="*/ 64102887 h 21600"/>
              <a:gd name="T4" fmla="*/ 48551427 w 21600"/>
              <a:gd name="T5" fmla="*/ 81746545 h 21600"/>
              <a:gd name="T6" fmla="*/ 88321327 w 21600"/>
              <a:gd name="T7" fmla="*/ 63395211 h 21600"/>
              <a:gd name="T8" fmla="*/ 58987868 w 21600"/>
              <a:gd name="T9" fmla="*/ 41206287 h 21600"/>
              <a:gd name="T10" fmla="*/ 88798401 w 21600"/>
              <a:gd name="T11" fmla="*/ 17848014 h 21600"/>
              <a:gd name="T12" fmla="*/ 46871110 w 21600"/>
              <a:gd name="T13" fmla="*/ 41646 h 21600"/>
              <a:gd name="T14" fmla="*/ 1912519 w 21600"/>
              <a:gd name="T15" fmla="*/ 17848014 h 21600"/>
              <a:gd name="T16" fmla="*/ 0 60000 65536"/>
              <a:gd name="T17" fmla="*/ 0 60000 65536"/>
              <a:gd name="T18" fmla="*/ 0 60000 65536"/>
              <a:gd name="T19" fmla="*/ 0 60000 65536"/>
              <a:gd name="T20" fmla="*/ 0 60000 65536"/>
              <a:gd name="T21" fmla="*/ 0 60000 65536"/>
              <a:gd name="T22" fmla="*/ 0 60000 65536"/>
              <a:gd name="T23" fmla="*/ 0 60000 65536"/>
              <a:gd name="T24" fmla="*/ 2076 w 21600"/>
              <a:gd name="T25" fmla="*/ 5664 h 21600"/>
              <a:gd name="T26" fmla="*/ 20203 w 21600"/>
              <a:gd name="T27" fmla="*/ 1598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66CCFF"/>
          </a:solidFill>
          <a:ln w="57150">
            <a:solidFill>
              <a:srgbClr val="FFFFFF"/>
            </a:solidFill>
            <a:miter lim="800000"/>
          </a:ln>
          <a:effectLst>
            <a:outerShdw dist="135003" dir="2471156" algn="ctr" rotWithShape="0">
              <a:srgbClr val="000000">
                <a:alpha val="50000"/>
              </a:srgbClr>
            </a:outerShdw>
          </a:effectLst>
        </p:spPr>
        <p:txBody>
          <a:bodyPr/>
          <a:lstStyle/>
          <a:p>
            <a:pPr>
              <a:defRPr/>
            </a:pPr>
            <a:endParaRPr lang="en-US">
              <a:latin typeface="+mn-lt"/>
              <a:ea typeface="+mn-ea"/>
            </a:endParaRPr>
          </a:p>
        </p:txBody>
      </p:sp>
      <p:sp>
        <p:nvSpPr>
          <p:cNvPr id="41993" name="Puzzle1"/>
          <p:cNvSpPr>
            <a:spLocks noEditPoints="1" noChangeArrowheads="1"/>
          </p:cNvSpPr>
          <p:nvPr/>
        </p:nvSpPr>
        <p:spPr bwMode="gray">
          <a:xfrm>
            <a:off x="287338" y="2836863"/>
            <a:ext cx="2355850" cy="792162"/>
          </a:xfrm>
          <a:custGeom>
            <a:avLst/>
            <a:gdLst>
              <a:gd name="T0" fmla="*/ 199213512 w 21600"/>
              <a:gd name="T1" fmla="*/ 28351148 h 21600"/>
              <a:gd name="T2" fmla="*/ 202021990 w 21600"/>
              <a:gd name="T3" fmla="*/ 700770 h 21600"/>
              <a:gd name="T4" fmla="*/ 56229559 w 21600"/>
              <a:gd name="T5" fmla="*/ 1151385 h 21600"/>
              <a:gd name="T6" fmla="*/ 59978196 w 21600"/>
              <a:gd name="T7" fmla="*/ 28251614 h 21600"/>
              <a:gd name="T8" fmla="*/ 128655695 w 21600"/>
              <a:gd name="T9" fmla="*/ 17331074 h 21600"/>
              <a:gd name="T10" fmla="*/ 129060334 w 21600"/>
              <a:gd name="T11" fmla="*/ 11720844 h 21600"/>
              <a:gd name="T12" fmla="*/ 257049629 w 21600"/>
              <a:gd name="T13" fmla="*/ 13450581 h 21600"/>
              <a:gd name="T14" fmla="*/ 666400 w 21600"/>
              <a:gd name="T15" fmla="*/ 13450581 h 21600"/>
              <a:gd name="T16" fmla="*/ 0 60000 65536"/>
              <a:gd name="T17" fmla="*/ 0 60000 65536"/>
              <a:gd name="T18" fmla="*/ 0 60000 65536"/>
              <a:gd name="T19" fmla="*/ 0 60000 65536"/>
              <a:gd name="T20" fmla="*/ 0 60000 65536"/>
              <a:gd name="T21" fmla="*/ 0 60000 65536"/>
              <a:gd name="T22" fmla="*/ 0 60000 65536"/>
              <a:gd name="T23" fmla="*/ 0 60000 65536"/>
              <a:gd name="T24" fmla="*/ 6086 w 21600"/>
              <a:gd name="T25" fmla="*/ 2569 h 21600"/>
              <a:gd name="T26" fmla="*/ 16132 w 21600"/>
              <a:gd name="T27" fmla="*/ 1955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adFill rotWithShape="1">
            <a:gsLst>
              <a:gs pos="0">
                <a:srgbClr val="31789C"/>
              </a:gs>
              <a:gs pos="50000">
                <a:srgbClr val="4BAEE0"/>
              </a:gs>
              <a:gs pos="100000">
                <a:srgbClr val="5BD0FF"/>
              </a:gs>
            </a:gsLst>
            <a:lin ang="5400000" scaled="1"/>
          </a:gradFill>
          <a:ln w="57150">
            <a:solidFill>
              <a:srgbClr val="FFFFFF"/>
            </a:solidFill>
            <a:miter lim="800000"/>
          </a:ln>
          <a:effectLst>
            <a:outerShdw dist="135003" dir="2471156" algn="ctr" rotWithShape="0">
              <a:srgbClr val="000000">
                <a:alpha val="50000"/>
              </a:srgbClr>
            </a:outerShdw>
          </a:effectLst>
        </p:spPr>
        <p:txBody>
          <a:bodyPr/>
          <a:lstStyle/>
          <a:p>
            <a:pPr>
              <a:defRPr/>
            </a:pPr>
            <a:endParaRPr lang="en-US">
              <a:latin typeface="+mn-lt"/>
              <a:ea typeface="+mn-ea"/>
            </a:endParaRPr>
          </a:p>
        </p:txBody>
      </p:sp>
      <p:sp>
        <p:nvSpPr>
          <p:cNvPr id="41994" name="Puzzle4"/>
          <p:cNvSpPr>
            <a:spLocks noEditPoints="1" noChangeArrowheads="1"/>
          </p:cNvSpPr>
          <p:nvPr/>
        </p:nvSpPr>
        <p:spPr bwMode="gray">
          <a:xfrm>
            <a:off x="827088" y="1484313"/>
            <a:ext cx="1403350" cy="1328737"/>
          </a:xfrm>
          <a:custGeom>
            <a:avLst/>
            <a:gdLst>
              <a:gd name="T0" fmla="*/ 35071016 w 21600"/>
              <a:gd name="T1" fmla="*/ 43874404 h 21600"/>
              <a:gd name="T2" fmla="*/ 1912519 w 21600"/>
              <a:gd name="T3" fmla="*/ 64102887 h 21600"/>
              <a:gd name="T4" fmla="*/ 48551427 w 21600"/>
              <a:gd name="T5" fmla="*/ 81746545 h 21600"/>
              <a:gd name="T6" fmla="*/ 88321327 w 21600"/>
              <a:gd name="T7" fmla="*/ 63395211 h 21600"/>
              <a:gd name="T8" fmla="*/ 58987868 w 21600"/>
              <a:gd name="T9" fmla="*/ 41206287 h 21600"/>
              <a:gd name="T10" fmla="*/ 88798401 w 21600"/>
              <a:gd name="T11" fmla="*/ 17848014 h 21600"/>
              <a:gd name="T12" fmla="*/ 46871110 w 21600"/>
              <a:gd name="T13" fmla="*/ 41646 h 21600"/>
              <a:gd name="T14" fmla="*/ 1912519 w 21600"/>
              <a:gd name="T15" fmla="*/ 17848014 h 21600"/>
              <a:gd name="T16" fmla="*/ 0 60000 65536"/>
              <a:gd name="T17" fmla="*/ 0 60000 65536"/>
              <a:gd name="T18" fmla="*/ 0 60000 65536"/>
              <a:gd name="T19" fmla="*/ 0 60000 65536"/>
              <a:gd name="T20" fmla="*/ 0 60000 65536"/>
              <a:gd name="T21" fmla="*/ 0 60000 65536"/>
              <a:gd name="T22" fmla="*/ 0 60000 65536"/>
              <a:gd name="T23" fmla="*/ 0 60000 65536"/>
              <a:gd name="T24" fmla="*/ 2076 w 21600"/>
              <a:gd name="T25" fmla="*/ 5664 h 21600"/>
              <a:gd name="T26" fmla="*/ 20203 w 21600"/>
              <a:gd name="T27" fmla="*/ 1598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66CCFF"/>
          </a:solidFill>
          <a:ln w="57150">
            <a:solidFill>
              <a:srgbClr val="FFFFFF"/>
            </a:solidFill>
            <a:miter lim="800000"/>
          </a:ln>
          <a:effectLst>
            <a:outerShdw dist="135003" dir="2471156" algn="ctr" rotWithShape="0">
              <a:srgbClr val="000000">
                <a:alpha val="50000"/>
              </a:srgbClr>
            </a:outerShdw>
          </a:effectLst>
        </p:spPr>
        <p:txBody>
          <a:bodyPr/>
          <a:lstStyle/>
          <a:p>
            <a:pPr>
              <a:defRPr/>
            </a:pPr>
            <a:endParaRPr lang="en-US">
              <a:latin typeface="+mn-lt"/>
              <a:ea typeface="+mn-ea"/>
            </a:endParaRPr>
          </a:p>
        </p:txBody>
      </p:sp>
      <p:sp>
        <p:nvSpPr>
          <p:cNvPr id="41995" name="Puzzle2"/>
          <p:cNvSpPr>
            <a:spLocks noEditPoints="1" noChangeArrowheads="1"/>
          </p:cNvSpPr>
          <p:nvPr/>
        </p:nvSpPr>
        <p:spPr bwMode="gray">
          <a:xfrm>
            <a:off x="1763713" y="1412875"/>
            <a:ext cx="2327275" cy="1039813"/>
          </a:xfrm>
          <a:custGeom>
            <a:avLst/>
            <a:gdLst>
              <a:gd name="T0" fmla="*/ 127785 w 21600"/>
              <a:gd name="T1" fmla="*/ 31009486 h 21600"/>
              <a:gd name="T2" fmla="*/ 48795415 w 21600"/>
              <a:gd name="T3" fmla="*/ 49020780 h 21600"/>
              <a:gd name="T4" fmla="*/ 120769195 w 21600"/>
              <a:gd name="T5" fmla="*/ 32221061 h 21600"/>
              <a:gd name="T6" fmla="*/ 195332501 w 21600"/>
              <a:gd name="T7" fmla="*/ 49087935 h 21600"/>
              <a:gd name="T8" fmla="*/ 250828312 w 21600"/>
              <a:gd name="T9" fmla="*/ 34940701 h 21600"/>
              <a:gd name="T10" fmla="*/ 196122158 w 21600"/>
              <a:gd name="T11" fmla="*/ 13294731 h 21600"/>
              <a:gd name="T12" fmla="*/ 125414156 w 21600"/>
              <a:gd name="T13" fmla="*/ 64844 h 21600"/>
              <a:gd name="T14" fmla="*/ 48795415 w 21600"/>
              <a:gd name="T15" fmla="*/ 13653804 h 21600"/>
              <a:gd name="T16" fmla="*/ 0 60000 65536"/>
              <a:gd name="T17" fmla="*/ 0 60000 65536"/>
              <a:gd name="T18" fmla="*/ 0 60000 65536"/>
              <a:gd name="T19" fmla="*/ 0 60000 65536"/>
              <a:gd name="T20" fmla="*/ 0 60000 65536"/>
              <a:gd name="T21" fmla="*/ 0 60000 65536"/>
              <a:gd name="T22" fmla="*/ 0 60000 65536"/>
              <a:gd name="T23" fmla="*/ 0 60000 65536"/>
              <a:gd name="T24" fmla="*/ 5388 w 21600"/>
              <a:gd name="T25" fmla="*/ 6742 h 21600"/>
              <a:gd name="T26" fmla="*/ 16177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adFill rotWithShape="1">
            <a:gsLst>
              <a:gs pos="0">
                <a:srgbClr val="97E4FF"/>
              </a:gs>
              <a:gs pos="50000">
                <a:srgbClr val="BFECFF"/>
              </a:gs>
              <a:gs pos="100000">
                <a:srgbClr val="DFF5FF"/>
              </a:gs>
            </a:gsLst>
            <a:lin ang="8100000" scaled="1"/>
          </a:gradFill>
          <a:ln w="57150">
            <a:solidFill>
              <a:srgbClr val="FFFFFF"/>
            </a:solidFill>
            <a:miter lim="800000"/>
          </a:ln>
          <a:effectLst>
            <a:outerShdw dist="135003" dir="2471156" algn="ctr" rotWithShape="0">
              <a:srgbClr val="000000">
                <a:alpha val="50000"/>
              </a:srgbClr>
            </a:outerShdw>
          </a:effectLst>
        </p:spPr>
        <p:txBody>
          <a:bodyPr/>
          <a:lstStyle/>
          <a:p>
            <a:pPr>
              <a:defRPr/>
            </a:pPr>
            <a:endParaRPr lang="en-US">
              <a:latin typeface="+mn-lt"/>
              <a:ea typeface="+mn-ea"/>
            </a:endParaRPr>
          </a:p>
        </p:txBody>
      </p:sp>
      <p:sp>
        <p:nvSpPr>
          <p:cNvPr id="41996" name="TextBox 113"/>
          <p:cNvSpPr txBox="1">
            <a:spLocks noChangeArrowheads="1"/>
          </p:cNvSpPr>
          <p:nvPr/>
        </p:nvSpPr>
        <p:spPr bwMode="auto">
          <a:xfrm>
            <a:off x="971550" y="5013325"/>
            <a:ext cx="68405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sp>
        <p:nvSpPr>
          <p:cNvPr id="41997" name="TextBox 114"/>
          <p:cNvSpPr txBox="1">
            <a:spLocks noChangeArrowheads="1"/>
          </p:cNvSpPr>
          <p:nvPr/>
        </p:nvSpPr>
        <p:spPr bwMode="auto">
          <a:xfrm>
            <a:off x="719138" y="5013325"/>
            <a:ext cx="7489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800" smtClean="0">
                <a:latin typeface="+mn-lt"/>
                <a:ea typeface="+mn-ea"/>
              </a:rPr>
              <a:t>第三方管理平台，可以通过</a:t>
            </a:r>
            <a:r>
              <a:rPr lang="en-US" altLang="zh-CN" sz="1800" smtClean="0">
                <a:latin typeface="+mn-lt"/>
                <a:ea typeface="+mn-ea"/>
              </a:rPr>
              <a:t>API</a:t>
            </a:r>
            <a:r>
              <a:rPr lang="zh-CN" altLang="en-US" sz="1800" smtClean="0">
                <a:latin typeface="+mn-lt"/>
                <a:ea typeface="+mn-ea"/>
              </a:rPr>
              <a:t>，实现虚拟机、</a:t>
            </a:r>
            <a:r>
              <a:rPr lang="en-US" altLang="zh-CN" sz="1800" smtClean="0">
                <a:latin typeface="+mn-lt"/>
                <a:ea typeface="+mn-ea"/>
              </a:rPr>
              <a:t>VPC</a:t>
            </a:r>
            <a:r>
              <a:rPr lang="zh-CN" altLang="en-US" sz="1800" smtClean="0">
                <a:latin typeface="+mn-lt"/>
                <a:ea typeface="+mn-ea"/>
              </a:rPr>
              <a:t>、虚拟存储、虚拟网络、虚拟防火墙等的管理。</a:t>
            </a:r>
            <a:endParaRPr lang="en-US" altLang="zh-CN" sz="1800" smtClean="0">
              <a:latin typeface="+mn-lt"/>
              <a:ea typeface="+mn-ea"/>
            </a:endParaRPr>
          </a:p>
          <a:p>
            <a:pPr eaLnBrk="1" fontAlgn="t" hangingPunct="1">
              <a:defRPr/>
            </a:pPr>
            <a:r>
              <a:rPr lang="zh-CN" altLang="en-US" sz="1800" smtClean="0">
                <a:latin typeface="+mn-lt"/>
                <a:ea typeface="+mn-ea"/>
              </a:rPr>
              <a:t>通过</a:t>
            </a:r>
            <a:r>
              <a:rPr lang="en-US" altLang="zh-CN" sz="1800" smtClean="0">
                <a:latin typeface="+mn-lt"/>
                <a:ea typeface="+mn-ea"/>
              </a:rPr>
              <a:t>SNMP</a:t>
            </a:r>
            <a:r>
              <a:rPr lang="zh-CN" altLang="en-US" sz="1800" smtClean="0">
                <a:latin typeface="+mn-lt"/>
                <a:ea typeface="+mn-ea"/>
              </a:rPr>
              <a:t>网管接口，可以监控云平台的告警上报</a:t>
            </a:r>
            <a:endParaRPr lang="zh-CN" altLang="en-US" sz="1800" smtClean="0">
              <a:latin typeface="+mn-lt"/>
              <a:ea typeface="+mn-ea"/>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FusionSphere</a:t>
            </a:r>
            <a:r>
              <a:rPr lang="zh-CN" altLang="en-US" smtClean="0"/>
              <a:t>版本介绍</a:t>
            </a:r>
            <a:endParaRPr lang="zh-CN" altLang="en-US" dirty="0"/>
          </a:p>
        </p:txBody>
      </p:sp>
      <p:graphicFrame>
        <p:nvGraphicFramePr>
          <p:cNvPr id="4" name="表格 3"/>
          <p:cNvGraphicFramePr>
            <a:graphicFrameLocks noGrp="1"/>
          </p:cNvGraphicFramePr>
          <p:nvPr/>
        </p:nvGraphicFramePr>
        <p:xfrm>
          <a:off x="522288" y="1183990"/>
          <a:ext cx="8096250" cy="4956178"/>
        </p:xfrm>
        <a:graphic>
          <a:graphicData uri="http://schemas.openxmlformats.org/drawingml/2006/table">
            <a:tbl>
              <a:tblPr/>
              <a:tblGrid>
                <a:gridCol w="1035896"/>
                <a:gridCol w="2036015"/>
                <a:gridCol w="1610542"/>
                <a:gridCol w="784623"/>
                <a:gridCol w="702030"/>
                <a:gridCol w="770858"/>
                <a:gridCol w="1156286"/>
              </a:tblGrid>
              <a:tr h="309806">
                <a:tc rowSpan="2">
                  <a:txBody>
                    <a:bodyPr/>
                    <a:lstStyle/>
                    <a:p>
                      <a:pPr algn="ctr" fontAlgn="t">
                        <a:lnSpc>
                          <a:spcPts val="1440"/>
                        </a:lnSpc>
                        <a:spcAft>
                          <a:spcPts val="0"/>
                        </a:spcAft>
                      </a:pPr>
                      <a:r>
                        <a:rPr lang="zh-CN" sz="1600" b="1" kern="1200" dirty="0">
                          <a:solidFill>
                            <a:schemeClr val="tx1"/>
                          </a:solidFill>
                          <a:latin typeface="+mn-lt"/>
                          <a:ea typeface="+mn-ea"/>
                          <a:cs typeface="Arial" panose="020B0604020202020204" pitchFamily="34" charset="0"/>
                        </a:rPr>
                        <a:t>分类 </a:t>
                      </a:r>
                      <a:endParaRPr lang="zh-CN" sz="1600" b="1" kern="100" dirty="0">
                        <a:solidFill>
                          <a:schemeClr val="tx1"/>
                        </a:solidFill>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rowSpan="2">
                  <a:txBody>
                    <a:bodyPr/>
                    <a:lstStyle/>
                    <a:p>
                      <a:pPr algn="ctr" fontAlgn="t">
                        <a:lnSpc>
                          <a:spcPts val="1440"/>
                        </a:lnSpc>
                        <a:spcAft>
                          <a:spcPts val="0"/>
                        </a:spcAft>
                      </a:pPr>
                      <a:r>
                        <a:rPr lang="zh-CN" sz="1600" b="1" kern="1200" dirty="0">
                          <a:solidFill>
                            <a:schemeClr val="tx1"/>
                          </a:solidFill>
                          <a:latin typeface="+mn-lt"/>
                          <a:ea typeface="+mn-ea"/>
                          <a:cs typeface="Arial" panose="020B0604020202020204" pitchFamily="34" charset="0"/>
                        </a:rPr>
                        <a:t>功能特性 </a:t>
                      </a:r>
                      <a:endParaRPr lang="zh-CN" sz="1600" b="1" kern="100" dirty="0">
                        <a:solidFill>
                          <a:schemeClr val="tx1"/>
                        </a:solidFill>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rowSpan="2">
                  <a:txBody>
                    <a:bodyPr/>
                    <a:lstStyle/>
                    <a:p>
                      <a:pPr algn="ctr" fontAlgn="t">
                        <a:lnSpc>
                          <a:spcPts val="1440"/>
                        </a:lnSpc>
                        <a:spcAft>
                          <a:spcPts val="0"/>
                        </a:spcAft>
                      </a:pPr>
                      <a:r>
                        <a:rPr lang="zh-CN" sz="1600" b="0" kern="1200" dirty="0">
                          <a:solidFill>
                            <a:schemeClr val="tx1"/>
                          </a:solidFill>
                          <a:latin typeface="+mn-lt"/>
                          <a:ea typeface="+mn-ea"/>
                          <a:cs typeface="Arial" panose="020B0604020202020204" pitchFamily="34" charset="0"/>
                        </a:rPr>
                        <a:t>产品 </a:t>
                      </a:r>
                      <a:endParaRPr lang="zh-CN" sz="1600" b="0" kern="100" dirty="0">
                        <a:solidFill>
                          <a:schemeClr val="tx1"/>
                        </a:solidFill>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gridSpan="4">
                  <a:txBody>
                    <a:bodyPr/>
                    <a:lstStyle/>
                    <a:p>
                      <a:pPr algn="ctr" fontAlgn="t">
                        <a:lnSpc>
                          <a:spcPts val="1440"/>
                        </a:lnSpc>
                        <a:spcAft>
                          <a:spcPts val="0"/>
                        </a:spcAft>
                      </a:pPr>
                      <a:r>
                        <a:rPr lang="en-US" sz="1600" b="0" kern="1200" dirty="0" smtClean="0">
                          <a:solidFill>
                            <a:schemeClr val="tx1"/>
                          </a:solidFill>
                          <a:latin typeface="+mn-lt"/>
                          <a:ea typeface="+mn-ea"/>
                          <a:cs typeface="Arial" panose="020B0604020202020204" pitchFamily="34" charset="0"/>
                        </a:rPr>
                        <a:t>FusionSphere</a:t>
                      </a:r>
                      <a:r>
                        <a:rPr lang="zh-CN" sz="1600" b="0" kern="1200" dirty="0" smtClean="0">
                          <a:solidFill>
                            <a:schemeClr val="tx1"/>
                          </a:solidFill>
                          <a:latin typeface="+mn-lt"/>
                          <a:ea typeface="+mn-ea"/>
                          <a:cs typeface="Arial" panose="020B0604020202020204" pitchFamily="34" charset="0"/>
                        </a:rPr>
                        <a:t>版</a:t>
                      </a:r>
                      <a:r>
                        <a:rPr lang="zh-CN" sz="1600" b="0" kern="1200" dirty="0">
                          <a:solidFill>
                            <a:schemeClr val="tx1"/>
                          </a:solidFill>
                          <a:latin typeface="+mn-lt"/>
                          <a:ea typeface="+mn-ea"/>
                          <a:cs typeface="Arial" panose="020B0604020202020204" pitchFamily="34" charset="0"/>
                        </a:rPr>
                        <a:t>本 </a:t>
                      </a:r>
                      <a:endParaRPr lang="zh-CN" sz="1600" b="0" kern="100" dirty="0">
                        <a:solidFill>
                          <a:schemeClr val="tx1"/>
                        </a:solidFill>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hMerge="1">
                  <a:tcPr/>
                </a:tc>
                <a:tc hMerge="1">
                  <a:tcPr/>
                </a:tc>
                <a:tc hMerge="1">
                  <a:tcPr/>
                </a:tc>
              </a:tr>
              <a:tr h="338309">
                <a:tc vMerge="1">
                  <a:tcPr/>
                </a:tc>
                <a:tc vMerge="1">
                  <a:tcPr/>
                </a:tc>
                <a:tc vMerge="1">
                  <a:tcPr/>
                </a:tc>
                <a:tc>
                  <a:txBody>
                    <a:bodyPr/>
                    <a:lstStyle/>
                    <a:p>
                      <a:pPr algn="ctr" fontAlgn="t">
                        <a:lnSpc>
                          <a:spcPts val="1570"/>
                        </a:lnSpc>
                        <a:spcAft>
                          <a:spcPts val="0"/>
                        </a:spcAft>
                      </a:pPr>
                      <a:r>
                        <a:rPr lang="zh-CN" altLang="en-US" sz="1600" b="0" kern="1200" dirty="0" smtClean="0">
                          <a:solidFill>
                            <a:schemeClr val="tx1"/>
                          </a:solidFill>
                          <a:latin typeface="+mn-lt"/>
                          <a:ea typeface="+mn-ea"/>
                          <a:cs typeface="Arial" panose="020B0604020202020204" pitchFamily="34" charset="0"/>
                        </a:rPr>
                        <a:t>试用</a:t>
                      </a:r>
                      <a:r>
                        <a:rPr lang="zh-CN" sz="1600" b="0" kern="1200" dirty="0" smtClean="0">
                          <a:solidFill>
                            <a:schemeClr val="tx1"/>
                          </a:solidFill>
                          <a:latin typeface="+mn-lt"/>
                          <a:ea typeface="+mn-ea"/>
                          <a:cs typeface="Arial" panose="020B0604020202020204" pitchFamily="34" charset="0"/>
                        </a:rPr>
                        <a:t>版 </a:t>
                      </a:r>
                      <a:endParaRPr lang="zh-CN" sz="1600" b="0" kern="100" dirty="0">
                        <a:solidFill>
                          <a:schemeClr val="tx1"/>
                        </a:solidFill>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t">
                        <a:lnSpc>
                          <a:spcPts val="1570"/>
                        </a:lnSpc>
                        <a:spcAft>
                          <a:spcPts val="0"/>
                        </a:spcAft>
                      </a:pPr>
                      <a:r>
                        <a:rPr lang="zh-CN" sz="1600" b="0" kern="1200" dirty="0">
                          <a:solidFill>
                            <a:schemeClr val="tx1"/>
                          </a:solidFill>
                          <a:latin typeface="+mn-lt"/>
                          <a:ea typeface="+mn-ea"/>
                          <a:cs typeface="Arial" panose="020B0604020202020204" pitchFamily="34" charset="0"/>
                        </a:rPr>
                        <a:t>标准版 </a:t>
                      </a:r>
                      <a:endParaRPr lang="zh-CN" sz="1600" b="0" kern="100" dirty="0">
                        <a:solidFill>
                          <a:schemeClr val="tx1"/>
                        </a:solidFill>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t">
                        <a:lnSpc>
                          <a:spcPts val="1570"/>
                        </a:lnSpc>
                        <a:spcAft>
                          <a:spcPts val="0"/>
                        </a:spcAft>
                      </a:pPr>
                      <a:r>
                        <a:rPr lang="zh-CN" sz="1600" b="0" kern="1200" dirty="0">
                          <a:solidFill>
                            <a:schemeClr val="tx1"/>
                          </a:solidFill>
                          <a:latin typeface="+mn-lt"/>
                          <a:ea typeface="+mn-ea"/>
                          <a:cs typeface="Arial" panose="020B0604020202020204" pitchFamily="34" charset="0"/>
                        </a:rPr>
                        <a:t>高级版 </a:t>
                      </a:r>
                      <a:endParaRPr lang="zh-CN" sz="1600" b="0" kern="100" dirty="0">
                        <a:solidFill>
                          <a:schemeClr val="tx1"/>
                        </a:solidFill>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t">
                        <a:lnSpc>
                          <a:spcPts val="1570"/>
                        </a:lnSpc>
                        <a:spcAft>
                          <a:spcPts val="0"/>
                        </a:spcAft>
                      </a:pPr>
                      <a:r>
                        <a:rPr lang="zh-CN" sz="1600" b="0" kern="1200" dirty="0">
                          <a:solidFill>
                            <a:schemeClr val="tx1"/>
                          </a:solidFill>
                          <a:latin typeface="+mn-lt"/>
                          <a:ea typeface="+mn-ea"/>
                          <a:cs typeface="Arial" panose="020B0604020202020204" pitchFamily="34" charset="0"/>
                        </a:rPr>
                        <a:t>铂金</a:t>
                      </a:r>
                      <a:r>
                        <a:rPr lang="zh-CN" sz="1600" b="0" kern="1200" dirty="0" smtClean="0">
                          <a:solidFill>
                            <a:schemeClr val="tx1"/>
                          </a:solidFill>
                          <a:latin typeface="+mn-lt"/>
                          <a:ea typeface="+mn-ea"/>
                          <a:cs typeface="Arial" panose="020B0604020202020204" pitchFamily="34" charset="0"/>
                        </a:rPr>
                        <a:t>版</a:t>
                      </a:r>
                      <a:endParaRPr lang="zh-CN" sz="1600" b="0" kern="100" dirty="0">
                        <a:solidFill>
                          <a:schemeClr val="tx1"/>
                        </a:solidFill>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55675">
                <a:tc rowSpan="5">
                  <a:txBody>
                    <a:bodyPr/>
                    <a:lstStyle/>
                    <a:p>
                      <a:pPr fontAlgn="t">
                        <a:lnSpc>
                          <a:spcPts val="1440"/>
                        </a:lnSpc>
                        <a:spcAft>
                          <a:spcPts val="0"/>
                        </a:spcAft>
                      </a:pPr>
                      <a:r>
                        <a:rPr lang="zh-CN" sz="1600" kern="1200" dirty="0">
                          <a:solidFill>
                            <a:srgbClr val="000000"/>
                          </a:solidFill>
                          <a:latin typeface="+mn-lt"/>
                          <a:ea typeface="+mn-ea"/>
                          <a:cs typeface="Arial" panose="020B0604020202020204" pitchFamily="34" charset="0"/>
                        </a:rPr>
                        <a:t>虚拟化 </a:t>
                      </a:r>
                      <a:endParaRPr lang="zh-CN" sz="16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lnSpc>
                          <a:spcPts val="1440"/>
                        </a:lnSpc>
                        <a:spcAft>
                          <a:spcPts val="0"/>
                        </a:spcAft>
                      </a:pPr>
                      <a:r>
                        <a:rPr lang="zh-CN" sz="1300" kern="1200" dirty="0">
                          <a:solidFill>
                            <a:srgbClr val="000000"/>
                          </a:solidFill>
                          <a:latin typeface="+mn-lt"/>
                          <a:ea typeface="+mn-ea"/>
                          <a:cs typeface="Arial" panose="020B0604020202020204" pitchFamily="34" charset="0"/>
                        </a:rPr>
                        <a:t>虚拟计</a:t>
                      </a:r>
                      <a:r>
                        <a:rPr lang="zh-CN" sz="1300" kern="1200" dirty="0" smtClean="0">
                          <a:solidFill>
                            <a:srgbClr val="000000"/>
                          </a:solidFill>
                          <a:latin typeface="+mn-lt"/>
                          <a:ea typeface="+mn-ea"/>
                          <a:cs typeface="Arial" panose="020B0604020202020204" pitchFamily="34" charset="0"/>
                        </a:rPr>
                        <a:t>算</a:t>
                      </a:r>
                      <a:r>
                        <a:rPr lang="zh-CN" altLang="en-US" sz="1300" kern="1200" dirty="0" smtClean="0">
                          <a:solidFill>
                            <a:srgbClr val="000000"/>
                          </a:solidFill>
                          <a:latin typeface="+mn-lt"/>
                          <a:ea typeface="+mn-ea"/>
                          <a:cs typeface="Arial" panose="020B0604020202020204" pitchFamily="34" charset="0"/>
                        </a:rPr>
                        <a:t>，虚拟存储，虚拟网络</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5">
                  <a:txBody>
                    <a:bodyPr/>
                    <a:lstStyle/>
                    <a:p>
                      <a:pPr algn="ctr" fontAlgn="t">
                        <a:lnSpc>
                          <a:spcPts val="1440"/>
                        </a:lnSpc>
                        <a:spcAft>
                          <a:spcPts val="0"/>
                        </a:spcAft>
                      </a:pPr>
                      <a:r>
                        <a:rPr lang="en-US" sz="1400" kern="1200" dirty="0" smtClean="0">
                          <a:solidFill>
                            <a:srgbClr val="000000"/>
                          </a:solidFill>
                          <a:latin typeface="+mn-lt"/>
                          <a:ea typeface="+mn-ea"/>
                          <a:cs typeface="Arial" panose="020B0604020202020204" pitchFamily="34" charset="0"/>
                        </a:rPr>
                        <a:t>FusionCompute </a:t>
                      </a:r>
                      <a:endParaRPr lang="zh-CN" sz="14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177838">
                <a:tc vMerge="1">
                  <a:tcPr/>
                </a:tc>
                <a:tc>
                  <a:txBody>
                    <a:bodyPr/>
                    <a:lstStyle/>
                    <a:p>
                      <a:pPr fontAlgn="t">
                        <a:lnSpc>
                          <a:spcPts val="1440"/>
                        </a:lnSpc>
                        <a:spcAft>
                          <a:spcPts val="0"/>
                        </a:spcAft>
                      </a:pPr>
                      <a:r>
                        <a:rPr lang="zh-CN" sz="1300" kern="1200" dirty="0">
                          <a:solidFill>
                            <a:srgbClr val="000000"/>
                          </a:solidFill>
                          <a:latin typeface="+mn-lt"/>
                          <a:ea typeface="+mn-ea"/>
                          <a:cs typeface="Arial" panose="020B0604020202020204" pitchFamily="34" charset="0"/>
                        </a:rPr>
                        <a:t>虚拟机可靠性</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177838">
                <a:tc vMerge="1">
                  <a:tcPr/>
                </a:tc>
                <a:tc>
                  <a:txBody>
                    <a:bodyPr/>
                    <a:lstStyle/>
                    <a:p>
                      <a:pPr fontAlgn="t">
                        <a:lnSpc>
                          <a:spcPts val="1440"/>
                        </a:lnSpc>
                        <a:spcAft>
                          <a:spcPts val="0"/>
                        </a:spcAft>
                      </a:pPr>
                      <a:r>
                        <a:rPr lang="zh-CN" sz="1300" kern="1200">
                          <a:solidFill>
                            <a:srgbClr val="000000"/>
                          </a:solidFill>
                          <a:latin typeface="+mn-lt"/>
                          <a:ea typeface="+mn-ea"/>
                          <a:cs typeface="Arial" panose="020B0604020202020204" pitchFamily="34" charset="0"/>
                        </a:rPr>
                        <a:t>安全管理</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177838">
                <a:tc vMerge="1">
                  <a:tcPr/>
                </a:tc>
                <a:tc>
                  <a:txBody>
                    <a:bodyPr/>
                    <a:lstStyle/>
                    <a:p>
                      <a:pPr fontAlgn="t">
                        <a:lnSpc>
                          <a:spcPts val="1440"/>
                        </a:lnSpc>
                        <a:spcAft>
                          <a:spcPts val="0"/>
                        </a:spcAft>
                      </a:pPr>
                      <a:r>
                        <a:rPr lang="zh-CN" sz="1300" kern="1200">
                          <a:latin typeface="+mn-lt"/>
                          <a:ea typeface="+mn-ea"/>
                          <a:cs typeface="Arial" panose="020B0604020202020204" pitchFamily="34" charset="0"/>
                        </a:rPr>
                        <a:t>虚拟化防病毒</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en-I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198162">
                <a:tc vMerge="1">
                  <a:tcPr/>
                </a:tc>
                <a:tc>
                  <a:txBody>
                    <a:bodyPr/>
                    <a:lstStyle/>
                    <a:p>
                      <a:pPr fontAlgn="t">
                        <a:lnSpc>
                          <a:spcPts val="1440"/>
                        </a:lnSpc>
                        <a:spcAft>
                          <a:spcPts val="0"/>
                        </a:spcAft>
                      </a:pPr>
                      <a:r>
                        <a:rPr lang="en-US" sz="1300" kern="1200">
                          <a:latin typeface="+mn-lt"/>
                          <a:ea typeface="+mn-ea"/>
                          <a:cs typeface="Arial" panose="020B0604020202020204" pitchFamily="34" charset="0"/>
                        </a:rPr>
                        <a:t>VXLAN</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55675">
                <a:tc rowSpan="7">
                  <a:txBody>
                    <a:bodyPr/>
                    <a:lstStyle/>
                    <a:p>
                      <a:pPr fontAlgn="t">
                        <a:lnSpc>
                          <a:spcPts val="1440"/>
                        </a:lnSpc>
                        <a:spcAft>
                          <a:spcPts val="0"/>
                        </a:spcAft>
                      </a:pPr>
                      <a:r>
                        <a:rPr lang="zh-CN" sz="1600" kern="1200" dirty="0">
                          <a:solidFill>
                            <a:srgbClr val="000000"/>
                          </a:solidFill>
                          <a:latin typeface="+mn-lt"/>
                          <a:ea typeface="+mn-ea"/>
                          <a:cs typeface="Arial" panose="020B0604020202020204" pitchFamily="34" charset="0"/>
                        </a:rPr>
                        <a:t>虚拟数据中心</a:t>
                      </a:r>
                      <a:endParaRPr lang="zh-CN" sz="16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t" latinLnBrk="0" hangingPunct="1">
                        <a:lnSpc>
                          <a:spcPts val="1440"/>
                        </a:lnSpc>
                        <a:spcBef>
                          <a:spcPts val="0"/>
                        </a:spcBef>
                        <a:spcAft>
                          <a:spcPts val="0"/>
                        </a:spcAft>
                        <a:buClrTx/>
                        <a:buSzTx/>
                        <a:buFontTx/>
                        <a:buNone/>
                        <a:defRPr/>
                      </a:pPr>
                      <a:r>
                        <a:rPr lang="zh-CN" sz="1300" kern="1200" dirty="0">
                          <a:latin typeface="+mn-lt"/>
                          <a:ea typeface="+mn-ea"/>
                          <a:cs typeface="Arial" panose="020B0604020202020204" pitchFamily="34" charset="0"/>
                        </a:rPr>
                        <a:t>虚机管</a:t>
                      </a:r>
                      <a:r>
                        <a:rPr lang="zh-CN" sz="1300" kern="1200" dirty="0" smtClean="0">
                          <a:latin typeface="+mn-lt"/>
                          <a:ea typeface="+mn-ea"/>
                          <a:cs typeface="Arial" panose="020B0604020202020204" pitchFamily="34" charset="0"/>
                        </a:rPr>
                        <a:t>理</a:t>
                      </a:r>
                      <a:r>
                        <a:rPr lang="zh-CN" altLang="en-US" sz="1300" kern="1200" dirty="0" smtClean="0">
                          <a:latin typeface="+mn-lt"/>
                          <a:ea typeface="+mn-ea"/>
                          <a:cs typeface="Arial" panose="020B0604020202020204" pitchFamily="34" charset="0"/>
                        </a:rPr>
                        <a:t>，</a:t>
                      </a:r>
                      <a:r>
                        <a:rPr lang="zh-CN" altLang="zh-CN" sz="1300" kern="1200" dirty="0" smtClean="0">
                          <a:latin typeface="+mn-lt"/>
                          <a:ea typeface="+mn-ea"/>
                          <a:cs typeface="Arial" panose="020B0604020202020204" pitchFamily="34" charset="0"/>
                        </a:rPr>
                        <a:t>基础设施运维管理</a:t>
                      </a:r>
                      <a:endParaRPr lang="zh-CN" altLang="zh-CN" sz="1300" kern="100" dirty="0" smtClean="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rowSpan="10">
                  <a:txBody>
                    <a:bodyPr/>
                    <a:lstStyle/>
                    <a:p>
                      <a:pPr algn="ctr" fontAlgn="t">
                        <a:lnSpc>
                          <a:spcPts val="1440"/>
                        </a:lnSpc>
                        <a:spcAft>
                          <a:spcPts val="0"/>
                        </a:spcAft>
                      </a:pPr>
                      <a:r>
                        <a:rPr lang="en-US" sz="1400" kern="1200" dirty="0" smtClean="0">
                          <a:solidFill>
                            <a:srgbClr val="000000"/>
                          </a:solidFill>
                          <a:latin typeface="+mn-lt"/>
                          <a:ea typeface="+mn-ea"/>
                          <a:cs typeface="Arial" panose="020B0604020202020204" pitchFamily="34" charset="0"/>
                        </a:rPr>
                        <a:t>FusionManager </a:t>
                      </a:r>
                      <a:endParaRPr lang="zh-CN" sz="14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8162">
                <a:tc vMerge="1">
                  <a:tcPr/>
                </a:tc>
                <a:tc>
                  <a:txBody>
                    <a:bodyPr/>
                    <a:lstStyle/>
                    <a:p>
                      <a:pPr fontAlgn="t">
                        <a:lnSpc>
                          <a:spcPts val="1440"/>
                        </a:lnSpc>
                        <a:spcAft>
                          <a:spcPts val="0"/>
                        </a:spcAft>
                      </a:pPr>
                      <a:r>
                        <a:rPr lang="en-IN" sz="1300" kern="1200" dirty="0">
                          <a:latin typeface="+mn-lt"/>
                          <a:ea typeface="+mn-ea"/>
                          <a:cs typeface="Arial" panose="020B0604020202020204" pitchFamily="34" charset="0"/>
                        </a:rPr>
                        <a:t>VPC</a:t>
                      </a:r>
                      <a:r>
                        <a:rPr lang="zh-CN" sz="1300" kern="1200" dirty="0">
                          <a:latin typeface="+mn-lt"/>
                          <a:ea typeface="+mn-ea"/>
                          <a:cs typeface="Arial" panose="020B0604020202020204" pitchFamily="34" charset="0"/>
                        </a:rPr>
                        <a:t>管理</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8162">
                <a:tc vMerge="1">
                  <a:tcPr/>
                </a:tc>
                <a:tc>
                  <a:txBody>
                    <a:bodyPr/>
                    <a:lstStyle/>
                    <a:p>
                      <a:pPr fontAlgn="t">
                        <a:lnSpc>
                          <a:spcPts val="1440"/>
                        </a:lnSpc>
                        <a:spcAft>
                          <a:spcPts val="0"/>
                        </a:spcAft>
                      </a:pPr>
                      <a:r>
                        <a:rPr lang="zh-CN" sz="1300" kern="1200">
                          <a:latin typeface="+mn-lt"/>
                          <a:ea typeface="+mn-ea"/>
                          <a:cs typeface="Arial" panose="020B0604020202020204" pitchFamily="34" charset="0"/>
                        </a:rPr>
                        <a:t>计量</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8162">
                <a:tc vMerge="1">
                  <a:tcPr/>
                </a:tc>
                <a:tc>
                  <a:txBody>
                    <a:bodyPr/>
                    <a:lstStyle/>
                    <a:p>
                      <a:pPr fontAlgn="t">
                        <a:lnSpc>
                          <a:spcPts val="1440"/>
                        </a:lnSpc>
                        <a:spcAft>
                          <a:spcPts val="0"/>
                        </a:spcAft>
                      </a:pPr>
                      <a:r>
                        <a:rPr lang="zh-CN" sz="1300" kern="1200">
                          <a:latin typeface="+mn-lt"/>
                          <a:ea typeface="+mn-ea"/>
                          <a:cs typeface="Arial" panose="020B0604020202020204" pitchFamily="34" charset="0"/>
                        </a:rPr>
                        <a:t>应用自动部署</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8162">
                <a:tc vMerge="1">
                  <a:tcPr/>
                </a:tc>
                <a:tc>
                  <a:txBody>
                    <a:bodyPr/>
                    <a:lstStyle/>
                    <a:p>
                      <a:pPr fontAlgn="t">
                        <a:lnSpc>
                          <a:spcPts val="1440"/>
                        </a:lnSpc>
                        <a:spcAft>
                          <a:spcPts val="0"/>
                        </a:spcAft>
                      </a:pPr>
                      <a:r>
                        <a:rPr lang="zh-CN" sz="1300" kern="1200">
                          <a:latin typeface="+mn-lt"/>
                          <a:ea typeface="+mn-ea"/>
                          <a:cs typeface="Arial" panose="020B0604020202020204" pitchFamily="34" charset="0"/>
                        </a:rPr>
                        <a:t>应用监控</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8162">
                <a:tc vMerge="1">
                  <a:tcPr/>
                </a:tc>
                <a:tc>
                  <a:txBody>
                    <a:bodyPr/>
                    <a:lstStyle/>
                    <a:p>
                      <a:pPr fontAlgn="t">
                        <a:lnSpc>
                          <a:spcPts val="1440"/>
                        </a:lnSpc>
                        <a:spcAft>
                          <a:spcPts val="0"/>
                        </a:spcAft>
                      </a:pPr>
                      <a:r>
                        <a:rPr lang="en-US" sz="1300" kern="1200" dirty="0">
                          <a:solidFill>
                            <a:srgbClr val="000000"/>
                          </a:solidFill>
                          <a:latin typeface="+mn-lt"/>
                          <a:ea typeface="+mn-ea"/>
                          <a:cs typeface="Arial" panose="020B0604020202020204" pitchFamily="34" charset="0"/>
                        </a:rPr>
                        <a:t>Hypervisor</a:t>
                      </a:r>
                      <a:r>
                        <a:rPr lang="zh-CN" sz="1300" kern="1200" dirty="0">
                          <a:solidFill>
                            <a:srgbClr val="000000"/>
                          </a:solidFill>
                          <a:latin typeface="+mn-lt"/>
                          <a:ea typeface="+mn-ea"/>
                          <a:cs typeface="Arial" panose="020B0604020202020204" pitchFamily="34" charset="0"/>
                        </a:rPr>
                        <a:t>兼容性</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8162">
                <a:tc vMerge="1">
                  <a:tcPr/>
                </a:tc>
                <a:tc>
                  <a:txBody>
                    <a:bodyPr/>
                    <a:lstStyle/>
                    <a:p>
                      <a:pPr fontAlgn="t">
                        <a:lnSpc>
                          <a:spcPts val="1440"/>
                        </a:lnSpc>
                        <a:spcAft>
                          <a:spcPts val="0"/>
                        </a:spcAft>
                      </a:pPr>
                      <a:r>
                        <a:rPr lang="zh-CN" sz="1300" kern="1200">
                          <a:solidFill>
                            <a:srgbClr val="000000"/>
                          </a:solidFill>
                          <a:latin typeface="+mn-lt"/>
                          <a:ea typeface="+mn-ea"/>
                          <a:cs typeface="Arial" panose="020B0604020202020204" pitchFamily="34" charset="0"/>
                        </a:rPr>
                        <a:t>硬件管理</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8162">
                <a:tc rowSpan="3">
                  <a:txBody>
                    <a:bodyPr/>
                    <a:lstStyle/>
                    <a:p>
                      <a:pPr fontAlgn="t">
                        <a:lnSpc>
                          <a:spcPts val="1440"/>
                        </a:lnSpc>
                        <a:spcAft>
                          <a:spcPts val="0"/>
                        </a:spcAft>
                      </a:pPr>
                      <a:r>
                        <a:rPr lang="zh-CN" sz="1600" kern="1200">
                          <a:solidFill>
                            <a:srgbClr val="000000"/>
                          </a:solidFill>
                          <a:latin typeface="+mn-lt"/>
                          <a:ea typeface="+mn-ea"/>
                          <a:cs typeface="Arial" panose="020B0604020202020204" pitchFamily="34" charset="0"/>
                        </a:rPr>
                        <a:t>云基础服务 </a:t>
                      </a:r>
                      <a:endParaRPr lang="zh-CN" sz="16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fontAlgn="t">
                        <a:lnSpc>
                          <a:spcPts val="1440"/>
                        </a:lnSpc>
                        <a:spcAft>
                          <a:spcPts val="0"/>
                        </a:spcAft>
                      </a:pPr>
                      <a:r>
                        <a:rPr lang="zh-CN" sz="1300" kern="1200">
                          <a:solidFill>
                            <a:srgbClr val="000000"/>
                          </a:solidFill>
                          <a:latin typeface="+mn-lt"/>
                          <a:ea typeface="+mn-ea"/>
                          <a:cs typeface="Arial" panose="020B0604020202020204" pitchFamily="34" charset="0"/>
                        </a:rPr>
                        <a:t>云基础服务</a:t>
                      </a:r>
                      <a:r>
                        <a:rPr lang="en-IN" sz="1300" kern="1200">
                          <a:solidFill>
                            <a:srgbClr val="000000"/>
                          </a:solidFill>
                          <a:latin typeface="+mn-lt"/>
                          <a:ea typeface="+mn-ea"/>
                          <a:cs typeface="Arial" panose="020B0604020202020204" pitchFamily="34" charset="0"/>
                        </a:rPr>
                        <a:t>API</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cPr/>
                </a:tc>
                <a:tc>
                  <a:txBody>
                    <a:bodyPr/>
                    <a:lstStyle/>
                    <a:p>
                      <a:endParaRPr lang="zh-CN" sz="1300" kern="100">
                        <a:latin typeface="+mn-lt"/>
                        <a:ea typeface="+mn-ea"/>
                        <a:cs typeface="Arial" panose="020B0604020202020204" pitchFamily="34" charset="0"/>
                      </a:endParaRPr>
                    </a:p>
                  </a:txBody>
                  <a:tcPr marL="36003" marR="360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8162">
                <a:tc vMerge="1">
                  <a:tcPr/>
                </a:tc>
                <a:tc>
                  <a:txBody>
                    <a:bodyPr/>
                    <a:lstStyle/>
                    <a:p>
                      <a:pPr fontAlgn="t">
                        <a:lnSpc>
                          <a:spcPts val="1440"/>
                        </a:lnSpc>
                        <a:spcAft>
                          <a:spcPts val="0"/>
                        </a:spcAft>
                      </a:pPr>
                      <a:r>
                        <a:rPr lang="zh-CN" sz="1300" kern="1200">
                          <a:solidFill>
                            <a:srgbClr val="000000"/>
                          </a:solidFill>
                          <a:latin typeface="+mn-lt"/>
                          <a:ea typeface="+mn-ea"/>
                          <a:cs typeface="Arial" panose="020B0604020202020204" pitchFamily="34" charset="0"/>
                        </a:rPr>
                        <a:t>多数据中心管理</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cPr/>
                </a:tc>
                <a:tc>
                  <a:txBody>
                    <a:bodyPr/>
                    <a:lstStyle/>
                    <a:p>
                      <a:endParaRPr lang="zh-CN" sz="1300" kern="100">
                        <a:latin typeface="+mn-lt"/>
                        <a:ea typeface="+mn-ea"/>
                        <a:cs typeface="Arial" panose="020B0604020202020204" pitchFamily="34" charset="0"/>
                      </a:endParaRPr>
                    </a:p>
                  </a:txBody>
                  <a:tcPr marL="36003" marR="360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8162">
                <a:tc vMerge="1">
                  <a:tcPr/>
                </a:tc>
                <a:tc>
                  <a:txBody>
                    <a:bodyPr/>
                    <a:lstStyle/>
                    <a:p>
                      <a:pPr fontAlgn="t">
                        <a:lnSpc>
                          <a:spcPts val="1440"/>
                        </a:lnSpc>
                        <a:spcAft>
                          <a:spcPts val="0"/>
                        </a:spcAft>
                      </a:pPr>
                      <a:r>
                        <a:rPr lang="zh-CN" sz="1300" kern="1200">
                          <a:solidFill>
                            <a:srgbClr val="000000"/>
                          </a:solidFill>
                          <a:latin typeface="+mn-lt"/>
                          <a:ea typeface="+mn-ea"/>
                          <a:cs typeface="Arial" panose="020B0604020202020204" pitchFamily="34" charset="0"/>
                        </a:rPr>
                        <a:t>负载均衡服务</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a:solidFill>
                            <a:srgbClr val="0070C0"/>
                          </a:solidFill>
                          <a:latin typeface="+mn-lt"/>
                          <a:ea typeface="+mn-ea"/>
                          <a:cs typeface="Arial" panose="020B0604020202020204" pitchFamily="34" charset="0"/>
                        </a:rPr>
                        <a:t>★ </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319418">
                <a:tc rowSpan="3">
                  <a:txBody>
                    <a:bodyPr/>
                    <a:lstStyle/>
                    <a:p>
                      <a:pPr fontAlgn="t">
                        <a:lnSpc>
                          <a:spcPts val="1440"/>
                        </a:lnSpc>
                        <a:spcAft>
                          <a:spcPts val="0"/>
                        </a:spcAft>
                      </a:pPr>
                      <a:r>
                        <a:rPr lang="zh-CN" sz="1600" kern="1200" dirty="0">
                          <a:solidFill>
                            <a:srgbClr val="000000"/>
                          </a:solidFill>
                          <a:latin typeface="+mn-lt"/>
                          <a:ea typeface="+mn-ea"/>
                          <a:cs typeface="Arial" panose="020B0604020202020204" pitchFamily="34" charset="0"/>
                        </a:rPr>
                        <a:t>容灾备份 </a:t>
                      </a:r>
                      <a:endParaRPr lang="zh-CN" sz="16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lnSpc>
                          <a:spcPts val="1440"/>
                        </a:lnSpc>
                        <a:spcAft>
                          <a:spcPts val="0"/>
                        </a:spcAft>
                      </a:pPr>
                      <a:r>
                        <a:rPr lang="zh-CN" sz="1300" kern="1200" dirty="0">
                          <a:solidFill>
                            <a:srgbClr val="000000"/>
                          </a:solidFill>
                          <a:latin typeface="+mn-lt"/>
                          <a:ea typeface="+mn-ea"/>
                          <a:cs typeface="Arial" panose="020B0604020202020204" pitchFamily="34" charset="0"/>
                        </a:rPr>
                        <a:t>数据备份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en-US" altLang="zh-CN" sz="1400" kern="1200" dirty="0" smtClean="0">
                          <a:solidFill>
                            <a:srgbClr val="000000"/>
                          </a:solidFill>
                          <a:latin typeface="+mn-lt"/>
                          <a:ea typeface="+mn-ea"/>
                          <a:cs typeface="Arial" panose="020B0604020202020204" pitchFamily="34" charset="0"/>
                        </a:rPr>
                        <a:t>HyperDP</a:t>
                      </a:r>
                      <a:endParaRPr lang="zh-CN" sz="14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zh-CN" sz="1300" kern="100" dirty="0">
                        <a:latin typeface="+mn-lt"/>
                        <a:ea typeface="+mn-ea"/>
                        <a:cs typeface="Arial" panose="020B0604020202020204" pitchFamily="34" charset="0"/>
                      </a:endParaRPr>
                    </a:p>
                  </a:txBody>
                  <a:tcPr marL="36003" marR="360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198162">
                <a:tc vMerge="1">
                  <a:tcPr/>
                </a:tc>
                <a:tc>
                  <a:txBody>
                    <a:bodyPr/>
                    <a:lstStyle/>
                    <a:p>
                      <a:pPr fontAlgn="t">
                        <a:lnSpc>
                          <a:spcPts val="1440"/>
                        </a:lnSpc>
                        <a:spcAft>
                          <a:spcPts val="0"/>
                        </a:spcAft>
                      </a:pPr>
                      <a:r>
                        <a:rPr lang="zh-CN" sz="1300" kern="1200" dirty="0">
                          <a:solidFill>
                            <a:srgbClr val="000000"/>
                          </a:solidFill>
                          <a:latin typeface="+mn-lt"/>
                          <a:ea typeface="+mn-ea"/>
                          <a:cs typeface="Arial" panose="020B0604020202020204" pitchFamily="34" charset="0"/>
                        </a:rPr>
                        <a:t>异地容灾 </a:t>
                      </a:r>
                      <a:r>
                        <a:rPr lang="en-IN" sz="1300" kern="1200" dirty="0">
                          <a:solidFill>
                            <a:srgbClr val="000000"/>
                          </a:solidFill>
                          <a:latin typeface="+mn-lt"/>
                          <a:ea typeface="+mn-ea"/>
                          <a:cs typeface="Arial" panose="020B0604020202020204" pitchFamily="34" charset="0"/>
                        </a:rPr>
                        <a:t>–</a:t>
                      </a:r>
                      <a:r>
                        <a:rPr lang="zh-CN" sz="1300" kern="1200" dirty="0">
                          <a:solidFill>
                            <a:srgbClr val="000000"/>
                          </a:solidFill>
                          <a:latin typeface="+mn-lt"/>
                          <a:ea typeface="+mn-ea"/>
                          <a:cs typeface="Arial" panose="020B0604020202020204" pitchFamily="34" charset="0"/>
                        </a:rPr>
                        <a:t>阵列复制</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t">
                        <a:lnSpc>
                          <a:spcPts val="1440"/>
                        </a:lnSpc>
                        <a:spcAft>
                          <a:spcPts val="0"/>
                        </a:spcAft>
                      </a:pPr>
                      <a:r>
                        <a:rPr lang="en-US" altLang="zh-CN" sz="1400" kern="1200" dirty="0" err="1" smtClean="0">
                          <a:solidFill>
                            <a:srgbClr val="000000"/>
                          </a:solidFill>
                          <a:latin typeface="+mn-lt"/>
                          <a:ea typeface="+mn-ea"/>
                          <a:cs typeface="Arial" panose="020B0604020202020204" pitchFamily="34" charset="0"/>
                        </a:rPr>
                        <a:t>UltraVR</a:t>
                      </a:r>
                      <a:endParaRPr lang="zh-CN" altLang="zh-CN" sz="14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198162">
                <a:tc vMerge="1">
                  <a:tcPr/>
                </a:tc>
                <a:tc>
                  <a:txBody>
                    <a:bodyPr/>
                    <a:lstStyle/>
                    <a:p>
                      <a:pPr fontAlgn="t">
                        <a:lnSpc>
                          <a:spcPts val="1440"/>
                        </a:lnSpc>
                        <a:spcAft>
                          <a:spcPts val="0"/>
                        </a:spcAft>
                      </a:pPr>
                      <a:r>
                        <a:rPr lang="zh-CN" sz="1300" kern="1200">
                          <a:solidFill>
                            <a:srgbClr val="000000"/>
                          </a:solidFill>
                          <a:latin typeface="+mn-lt"/>
                          <a:ea typeface="+mn-ea"/>
                          <a:cs typeface="Arial" panose="020B0604020202020204" pitchFamily="34" charset="0"/>
                        </a:rPr>
                        <a:t>异地容灾 </a:t>
                      </a:r>
                      <a:r>
                        <a:rPr lang="en-IN" sz="1300" kern="1200">
                          <a:solidFill>
                            <a:srgbClr val="000000"/>
                          </a:solidFill>
                          <a:latin typeface="+mn-lt"/>
                          <a:ea typeface="+mn-ea"/>
                          <a:cs typeface="Arial" panose="020B0604020202020204" pitchFamily="34" charset="0"/>
                        </a:rPr>
                        <a:t>–</a:t>
                      </a:r>
                      <a:r>
                        <a:rPr lang="zh-CN" sz="1300" kern="1200">
                          <a:solidFill>
                            <a:srgbClr val="000000"/>
                          </a:solidFill>
                          <a:latin typeface="+mn-lt"/>
                          <a:ea typeface="+mn-ea"/>
                          <a:cs typeface="Arial" panose="020B0604020202020204" pitchFamily="34" charset="0"/>
                        </a:rPr>
                        <a:t>主机复制</a:t>
                      </a:r>
                      <a:endParaRPr lang="zh-CN" sz="1300" kern="10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cPr/>
                </a:tc>
                <a:tc>
                  <a:txBody>
                    <a:bodyPr/>
                    <a:lstStyle/>
                    <a:p>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altLang="zh-CN" sz="1300" kern="1200" dirty="0" smtClean="0">
                          <a:solidFill>
                            <a:srgbClr val="0070C0"/>
                          </a:solidFill>
                          <a:latin typeface="+mn-lt"/>
                          <a:ea typeface="+mn-ea"/>
                          <a:cs typeface="Arial" panose="020B0604020202020204" pitchFamily="34" charset="0"/>
                        </a:rPr>
                        <a:t>☆</a:t>
                      </a:r>
                      <a:endParaRPr lang="zh-CN" alt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65837">
                <a:tc>
                  <a:txBody>
                    <a:bodyPr/>
                    <a:lstStyle/>
                    <a:p>
                      <a:pPr>
                        <a:lnSpc>
                          <a:spcPct val="150000"/>
                        </a:lnSpc>
                        <a:spcAft>
                          <a:spcPts val="0"/>
                        </a:spcAft>
                      </a:pPr>
                      <a:r>
                        <a:rPr lang="zh-CN" sz="1600" kern="100" dirty="0">
                          <a:latin typeface="+mn-lt"/>
                          <a:ea typeface="+mn-ea"/>
                          <a:cs typeface="Arial" panose="020B0604020202020204" pitchFamily="34" charset="0"/>
                        </a:rPr>
                        <a:t>性能优化</a:t>
                      </a:r>
                      <a:endParaRPr lang="zh-CN" sz="16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fontAlgn="t">
                        <a:lnSpc>
                          <a:spcPts val="1440"/>
                        </a:lnSpc>
                        <a:spcAft>
                          <a:spcPts val="0"/>
                        </a:spcAft>
                      </a:pPr>
                      <a:r>
                        <a:rPr lang="zh-CN" sz="1300" kern="1200" dirty="0">
                          <a:solidFill>
                            <a:srgbClr val="000000"/>
                          </a:solidFill>
                          <a:latin typeface="+mn-lt"/>
                          <a:ea typeface="+mn-ea"/>
                          <a:cs typeface="Arial" panose="020B0604020202020204" pitchFamily="34" charset="0"/>
                        </a:rPr>
                        <a:t>系统运行洞察</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en-US" sz="1400" kern="1200" dirty="0">
                          <a:solidFill>
                            <a:srgbClr val="000000"/>
                          </a:solidFill>
                          <a:latin typeface="+mn-lt"/>
                          <a:ea typeface="+mn-ea"/>
                          <a:cs typeface="Arial" panose="020B0604020202020204" pitchFamily="34" charset="0"/>
                        </a:rPr>
                        <a:t>FusionSphere SOI</a:t>
                      </a:r>
                      <a:endParaRPr lang="zh-CN" sz="14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en-IN" sz="1300" kern="1200" dirty="0">
                          <a:solidFill>
                            <a:srgbClr val="0070C0"/>
                          </a:solidFill>
                          <a:latin typeface="+mn-lt"/>
                          <a:ea typeface="+mn-ea"/>
                          <a:cs typeface="Arial" panose="020B0604020202020204" pitchFamily="34" charset="0"/>
                        </a:rPr>
                        <a:t> </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t">
                        <a:lnSpc>
                          <a:spcPts val="1440"/>
                        </a:lnSpc>
                        <a:spcAft>
                          <a:spcPts val="0"/>
                        </a:spcAft>
                      </a:pPr>
                      <a:r>
                        <a:rPr lang="zh-CN" sz="1300" kern="1200" dirty="0">
                          <a:solidFill>
                            <a:srgbClr val="0070C0"/>
                          </a:solidFill>
                          <a:latin typeface="+mn-lt"/>
                          <a:ea typeface="+mn-ea"/>
                          <a:cs typeface="Arial" panose="020B0604020202020204" pitchFamily="34" charset="0"/>
                        </a:rPr>
                        <a:t>★</a:t>
                      </a:r>
                      <a:endParaRPr lang="zh-CN" sz="1300" kern="100" dirty="0">
                        <a:latin typeface="+mn-lt"/>
                        <a:ea typeface="+mn-ea"/>
                        <a:cs typeface="Arial" panose="020B0604020202020204" pitchFamily="34" charset="0"/>
                      </a:endParaRPr>
                    </a:p>
                  </a:txBody>
                  <a:tcPr marL="36003" marR="36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bl>
          </a:graphicData>
        </a:graphic>
      </p:graphicFrame>
      <p:sp>
        <p:nvSpPr>
          <p:cNvPr id="6" name="矩形 5"/>
          <p:cNvSpPr/>
          <p:nvPr/>
        </p:nvSpPr>
        <p:spPr>
          <a:xfrm>
            <a:off x="5777892" y="796231"/>
            <a:ext cx="325438" cy="271462"/>
          </a:xfrm>
          <a:prstGeom prst="rect">
            <a:avLst/>
          </a:prstGeom>
        </p:spPr>
        <p:txBody>
          <a:bodyPr wrap="none">
            <a:spAutoFit/>
          </a:bodyPr>
          <a:lstStyle/>
          <a:p>
            <a:pPr algn="ctr" eaLnBrk="1" fontAlgn="t" hangingPunct="1">
              <a:lnSpc>
                <a:spcPts val="1440"/>
              </a:lnSpc>
              <a:spcAft>
                <a:spcPts val="0"/>
              </a:spcAft>
              <a:defRPr/>
            </a:pPr>
            <a:r>
              <a:rPr lang="zh-CN" altLang="zh-CN" sz="1100" dirty="0">
                <a:solidFill>
                  <a:srgbClr val="0070C0"/>
                </a:solidFill>
                <a:latin typeface="+mn-lt"/>
                <a:ea typeface="+mn-ea"/>
                <a:cs typeface="Arial" panose="020B0604020202020204" pitchFamily="34" charset="0"/>
              </a:rPr>
              <a:t>★</a:t>
            </a:r>
            <a:endParaRPr lang="zh-CN" altLang="zh-CN" sz="1100" kern="100" dirty="0">
              <a:latin typeface="+mn-lt"/>
              <a:ea typeface="+mn-ea"/>
              <a:cs typeface="Arial" panose="020B0604020202020204" pitchFamily="34" charset="0"/>
            </a:endParaRPr>
          </a:p>
        </p:txBody>
      </p:sp>
      <p:sp>
        <p:nvSpPr>
          <p:cNvPr id="7" name="矩形 6"/>
          <p:cNvSpPr/>
          <p:nvPr/>
        </p:nvSpPr>
        <p:spPr>
          <a:xfrm>
            <a:off x="6895492" y="796231"/>
            <a:ext cx="325438" cy="271462"/>
          </a:xfrm>
          <a:prstGeom prst="rect">
            <a:avLst/>
          </a:prstGeom>
        </p:spPr>
        <p:txBody>
          <a:bodyPr wrap="none">
            <a:spAutoFit/>
          </a:bodyPr>
          <a:lstStyle/>
          <a:p>
            <a:pPr algn="ctr" eaLnBrk="1" fontAlgn="t" hangingPunct="1">
              <a:lnSpc>
                <a:spcPts val="1440"/>
              </a:lnSpc>
              <a:spcAft>
                <a:spcPts val="0"/>
              </a:spcAft>
              <a:defRPr/>
            </a:pPr>
            <a:r>
              <a:rPr lang="zh-CN" altLang="zh-CN" sz="1100" dirty="0">
                <a:solidFill>
                  <a:srgbClr val="0070C0"/>
                </a:solidFill>
                <a:latin typeface="+mn-lt"/>
                <a:ea typeface="+mn-ea"/>
                <a:cs typeface="Arial" panose="020B0604020202020204" pitchFamily="34" charset="0"/>
              </a:rPr>
              <a:t>☆</a:t>
            </a:r>
            <a:endParaRPr lang="zh-CN" altLang="zh-CN" sz="1100" kern="100" dirty="0">
              <a:latin typeface="+mn-lt"/>
              <a:ea typeface="+mn-ea"/>
              <a:cs typeface="Arial" panose="020B0604020202020204" pitchFamily="34" charset="0"/>
            </a:endParaRPr>
          </a:p>
        </p:txBody>
      </p:sp>
      <p:sp>
        <p:nvSpPr>
          <p:cNvPr id="44195" name="TextBox 7"/>
          <p:cNvSpPr txBox="1">
            <a:spLocks noChangeArrowheads="1"/>
          </p:cNvSpPr>
          <p:nvPr/>
        </p:nvSpPr>
        <p:spPr bwMode="auto">
          <a:xfrm>
            <a:off x="6012842" y="800993"/>
            <a:ext cx="7556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r>
              <a:rPr lang="zh-CN" altLang="en-US" sz="1100" dirty="0"/>
              <a:t>标准能力</a:t>
            </a:r>
            <a:endParaRPr lang="zh-CN" altLang="en-US" sz="1100" dirty="0"/>
          </a:p>
        </p:txBody>
      </p:sp>
      <p:sp>
        <p:nvSpPr>
          <p:cNvPr id="44196" name="TextBox 8"/>
          <p:cNvSpPr txBox="1">
            <a:spLocks noChangeArrowheads="1"/>
          </p:cNvSpPr>
          <p:nvPr/>
        </p:nvSpPr>
        <p:spPr bwMode="auto">
          <a:xfrm>
            <a:off x="7200292" y="800993"/>
            <a:ext cx="757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r>
              <a:rPr lang="zh-CN" altLang="en-US" sz="1100" dirty="0"/>
              <a:t>可选能力</a:t>
            </a:r>
            <a:endParaRPr lang="zh-CN" altLang="en-US" sz="1100"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sz="quarter" idx="10"/>
          </p:nvPr>
        </p:nvSpPr>
        <p:spPr/>
        <p:txBody>
          <a:bodyPr>
            <a:spAutoFit/>
          </a:bodyPr>
          <a:lstStyle/>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FusionSphere</a:t>
            </a:r>
            <a:r>
              <a:rPr lang="zh-CN" altLang="en-US" smtClean="0">
                <a:solidFill>
                  <a:srgbClr val="777777"/>
                </a:solidFill>
              </a:rPr>
              <a:t>虚拟化解决方案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b="1" smtClean="0"/>
              <a:t>华为</a:t>
            </a:r>
            <a:r>
              <a:rPr lang="en-US" altLang="zh-CN" b="1" smtClean="0"/>
              <a:t>FusionCube</a:t>
            </a:r>
            <a:r>
              <a:rPr lang="zh-CN" altLang="en-US" b="1" smtClean="0"/>
              <a:t>融合一体机解决方案</a:t>
            </a:r>
            <a:endParaRPr lang="en-US" altLang="zh-CN" b="1" smtClean="0"/>
          </a:p>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FusionAccess</a:t>
            </a:r>
            <a:r>
              <a:rPr lang="zh-CN" altLang="en-US" smtClean="0">
                <a:solidFill>
                  <a:srgbClr val="777777"/>
                </a:solidFill>
              </a:rPr>
              <a:t>桌面云解决方案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FusionCloud</a:t>
            </a:r>
            <a:r>
              <a:rPr lang="zh-CN" altLang="en-US" smtClean="0">
                <a:solidFill>
                  <a:srgbClr val="777777"/>
                </a:solidFill>
              </a:rPr>
              <a:t>解决方案总结</a:t>
            </a:r>
            <a:endParaRPr lang="zh-CN" altLang="en-US" smtClean="0">
              <a:solidFill>
                <a:srgbClr val="777777"/>
              </a:solidFill>
            </a:endParaRPr>
          </a:p>
        </p:txBody>
      </p:sp>
      <p:pic>
        <p:nvPicPr>
          <p:cNvPr id="46084" name="Picture 18" descr="目录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4850" y="506413"/>
            <a:ext cx="6175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16"/>
          <p:cNvSpPr>
            <a:spLocks noGrp="1" noChangeArrowheads="1"/>
          </p:cNvSpPr>
          <p:nvPr>
            <p:ph idx="1"/>
          </p:nvPr>
        </p:nvSpPr>
        <p:spPr/>
        <p:txBody>
          <a:bodyPr/>
          <a:lstStyle/>
          <a:p>
            <a:pPr eaLnBrk="1" hangingPunct="1"/>
            <a:r>
              <a:rPr lang="zh-CN" altLang="en-US" smtClean="0"/>
              <a:t>学完本课程后，您将能够</a:t>
            </a:r>
            <a:r>
              <a:rPr lang="en-US" altLang="zh-CN" smtClean="0"/>
              <a:t>:</a:t>
            </a:r>
            <a:endParaRPr lang="en-US" altLang="zh-CN" smtClean="0"/>
          </a:p>
          <a:p>
            <a:pPr lvl="1" eaLnBrk="1" hangingPunct="1"/>
            <a:r>
              <a:rPr lang="zh-CN" altLang="en-US" smtClean="0"/>
              <a:t>了解与掌握华为</a:t>
            </a:r>
            <a:r>
              <a:rPr lang="en-US" altLang="zh-CN" smtClean="0"/>
              <a:t>FusionSphere</a:t>
            </a:r>
            <a:r>
              <a:rPr lang="zh-CN" altLang="en-US" smtClean="0"/>
              <a:t>虚拟化解决方案主要亮点</a:t>
            </a:r>
            <a:endParaRPr lang="zh-CN" altLang="en-US" smtClean="0"/>
          </a:p>
          <a:p>
            <a:pPr lvl="1" eaLnBrk="1" hangingPunct="1"/>
            <a:r>
              <a:rPr lang="zh-CN" altLang="en-US" smtClean="0"/>
              <a:t>了解与掌握华为</a:t>
            </a:r>
            <a:r>
              <a:rPr lang="en-US" altLang="zh-CN" smtClean="0"/>
              <a:t>FusionCube</a:t>
            </a:r>
            <a:r>
              <a:rPr lang="zh-CN" altLang="en-US" smtClean="0"/>
              <a:t>融合一体机主要亮点</a:t>
            </a:r>
            <a:endParaRPr lang="zh-CN" altLang="en-US" smtClean="0"/>
          </a:p>
          <a:p>
            <a:pPr lvl="1" eaLnBrk="1" hangingPunct="1"/>
            <a:r>
              <a:rPr lang="zh-CN" altLang="en-US" smtClean="0"/>
              <a:t>了解与掌握华为</a:t>
            </a:r>
            <a:r>
              <a:rPr lang="en-US" altLang="zh-CN" smtClean="0"/>
              <a:t>FusionAccess</a:t>
            </a:r>
            <a:r>
              <a:rPr lang="zh-CN" altLang="en-US" smtClean="0"/>
              <a:t>桌面云解决方案主要亮点</a:t>
            </a:r>
            <a:endParaRPr lang="zh-CN" altLang="en-US" smtClean="0"/>
          </a:p>
        </p:txBody>
      </p:sp>
      <p:pic>
        <p:nvPicPr>
          <p:cNvPr id="11268" name="Picture 14" descr="目标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0088" y="508000"/>
            <a:ext cx="6223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 descr="image002"/>
          <p:cNvPicPr>
            <a:picLocks noChangeAspect="1" noChangeArrowheads="1"/>
          </p:cNvPicPr>
          <p:nvPr/>
        </p:nvPicPr>
        <p:blipFill>
          <a:blip r:embed="rId1"/>
          <a:srcRect l="6272" t="1841" r="4188" b="4633"/>
          <a:stretch>
            <a:fillRect/>
          </a:stretch>
        </p:blipFill>
        <p:spPr bwMode="auto">
          <a:xfrm>
            <a:off x="3887788" y="1520825"/>
            <a:ext cx="1368425" cy="4192588"/>
          </a:xfrm>
          <a:prstGeom prst="rect">
            <a:avLst/>
          </a:prstGeom>
          <a:ln>
            <a:noFill/>
          </a:ln>
          <a:effectLst>
            <a:outerShdw blurRad="292100" dist="139700" dir="2700000" algn="tl" rotWithShape="0">
              <a:srgbClr val="333333">
                <a:alpha val="65000"/>
              </a:srgbClr>
            </a:outerShdw>
          </a:effectLst>
        </p:spPr>
      </p:pic>
      <p:sp>
        <p:nvSpPr>
          <p:cNvPr id="11" name="标题 1"/>
          <p:cNvSpPr txBox="1"/>
          <p:nvPr/>
        </p:nvSpPr>
        <p:spPr bwMode="auto">
          <a:xfrm>
            <a:off x="684213" y="387350"/>
            <a:ext cx="7713662" cy="868363"/>
          </a:xfrm>
          <a:prstGeom prst="rect">
            <a:avLst/>
          </a:prstGeom>
          <a:noFill/>
          <a:ln w="9525">
            <a:noFill/>
            <a:miter lim="800000"/>
          </a:ln>
        </p:spPr>
        <p:txBody>
          <a:bodyPr vert="horz" wrap="square" lIns="80128" tIns="40064" rIns="80128" bIns="40064" numCol="1" anchor="ctr" anchorCtr="0" compatLnSpc="1"/>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pPr>
              <a:defRPr/>
            </a:pPr>
            <a:r>
              <a:rPr lang="en-US" altLang="zh-CN" dirty="0">
                <a:latin typeface="+mj-ea"/>
              </a:rPr>
              <a:t>FusionCube</a:t>
            </a:r>
            <a:r>
              <a:rPr lang="zh-CN" altLang="en-US" dirty="0">
                <a:latin typeface="+mj-ea"/>
              </a:rPr>
              <a:t>融合一体机</a:t>
            </a:r>
            <a:r>
              <a:rPr lang="en-US" altLang="zh-CN" dirty="0">
                <a:latin typeface="+mj-ea"/>
              </a:rPr>
              <a:t>——</a:t>
            </a:r>
            <a:r>
              <a:rPr lang="zh-CN" altLang="en-US" dirty="0">
                <a:latin typeface="+mj-ea"/>
              </a:rPr>
              <a:t>真正超融合架构的</a:t>
            </a:r>
            <a:r>
              <a:rPr lang="en-US" altLang="zh-CN" dirty="0">
                <a:latin typeface="+mj-ea"/>
              </a:rPr>
              <a:t>IT</a:t>
            </a:r>
            <a:r>
              <a:rPr lang="zh-CN" altLang="en-US" dirty="0">
                <a:latin typeface="+mj-ea"/>
              </a:rPr>
              <a:t>基础设施</a:t>
            </a:r>
            <a:endParaRPr lang="zh-CN" altLang="en-US" kern="0" dirty="0">
              <a:latin typeface="+mj-ea"/>
            </a:endParaRPr>
          </a:p>
        </p:txBody>
      </p:sp>
      <p:sp>
        <p:nvSpPr>
          <p:cNvPr id="7" name="Title 6"/>
          <p:cNvSpPr>
            <a:spLocks noGrp="1"/>
          </p:cNvSpPr>
          <p:nvPr>
            <p:ph type="title"/>
          </p:nvPr>
        </p:nvSpPr>
        <p:spPr/>
        <p:txBody>
          <a:bodyPr/>
          <a:lstStyle/>
          <a:p>
            <a:endParaRPr lang="en-US"/>
          </a:p>
        </p:txBody>
      </p:sp>
    </p:spTree>
  </p:cSld>
  <p:clrMapOvr>
    <a:masterClrMapping/>
  </p:clrMapOvr>
  <p:transition advClick="0" advTm="8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3365500" y="1736725"/>
            <a:ext cx="1366838" cy="2646363"/>
          </a:xfrm>
          <a:prstGeom prst="rect">
            <a:avLst/>
          </a:prstGeom>
          <a:noFill/>
        </p:spPr>
        <p:txBody>
          <a:bodyPr>
            <a:spAutoFit/>
          </a:bodyPr>
          <a:lstStyle/>
          <a:p>
            <a:pPr eaLnBrk="1" fontAlgn="t" hangingPunct="1">
              <a:defRPr/>
            </a:pPr>
            <a:r>
              <a:rPr lang="zh-CN" altLang="en-US" sz="16600" b="1" dirty="0">
                <a:solidFill>
                  <a:srgbClr val="C00000"/>
                </a:solidFill>
                <a:effectLst>
                  <a:outerShdw blurRad="38100" dist="38100" dir="2700000" algn="tl">
                    <a:srgbClr val="000000">
                      <a:alpha val="43137"/>
                    </a:srgbClr>
                  </a:outerShdw>
                </a:effectLst>
                <a:latin typeface="+mn-lt"/>
                <a:ea typeface="+mn-ea"/>
              </a:rPr>
              <a:t>融</a:t>
            </a:r>
            <a:endParaRPr lang="zh-CN" altLang="en-US" sz="16600" b="1" dirty="0">
              <a:solidFill>
                <a:srgbClr val="C00000"/>
              </a:solidFill>
              <a:effectLst>
                <a:outerShdw blurRad="38100" dist="38100" dir="2700000" algn="tl">
                  <a:srgbClr val="000000">
                    <a:alpha val="43137"/>
                  </a:srgbClr>
                </a:outerShdw>
              </a:effectLst>
              <a:latin typeface="+mn-lt"/>
              <a:ea typeface="+mn-ea"/>
            </a:endParaRPr>
          </a:p>
        </p:txBody>
      </p:sp>
      <p:sp>
        <p:nvSpPr>
          <p:cNvPr id="60" name="椭圆 59"/>
          <p:cNvSpPr/>
          <p:nvPr/>
        </p:nvSpPr>
        <p:spPr bwMode="auto">
          <a:xfrm>
            <a:off x="3438525" y="4184650"/>
            <a:ext cx="3563938" cy="1882775"/>
          </a:xfrm>
          <a:prstGeom prst="ellipse">
            <a:avLst/>
          </a:prstGeom>
          <a:solidFill>
            <a:schemeClr val="bg1">
              <a:lumMod val="9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a:lstStyle/>
          <a:p>
            <a:pPr eaLnBrk="1" hangingPunct="1">
              <a:buClr>
                <a:srgbClr val="CC9900"/>
              </a:buClr>
              <a:buFont typeface="Wingdings" panose="05000000000000000000" pitchFamily="2" charset="2"/>
              <a:buChar char="n"/>
              <a:defRPr/>
            </a:pPr>
            <a:endParaRPr lang="zh-CN" altLang="en-US" sz="1800">
              <a:latin typeface="+mn-lt"/>
              <a:ea typeface="+mn-ea"/>
            </a:endParaRPr>
          </a:p>
        </p:txBody>
      </p:sp>
      <p:sp>
        <p:nvSpPr>
          <p:cNvPr id="29" name="椭圆 28"/>
          <p:cNvSpPr/>
          <p:nvPr/>
        </p:nvSpPr>
        <p:spPr bwMode="auto">
          <a:xfrm>
            <a:off x="4818063" y="4503738"/>
            <a:ext cx="847725" cy="466725"/>
          </a:xfrm>
          <a:prstGeom prst="ellipse">
            <a:avLst/>
          </a:prstGeom>
          <a:noFill/>
          <a:ln>
            <a:solidFill>
              <a:schemeClr val="bg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t" hangingPunct="1">
              <a:buClr>
                <a:srgbClr val="CC9900"/>
              </a:buClr>
              <a:buFont typeface="Wingdings" panose="05000000000000000000" pitchFamily="2" charset="2"/>
              <a:buChar char="n"/>
              <a:defRPr/>
            </a:pPr>
            <a:endParaRPr lang="zh-CN" altLang="en-US" sz="1400">
              <a:solidFill>
                <a:srgbClr val="000000"/>
              </a:solidFill>
              <a:latin typeface="+mn-lt"/>
              <a:ea typeface="+mn-ea"/>
            </a:endParaRPr>
          </a:p>
        </p:txBody>
      </p:sp>
      <p:pic>
        <p:nvPicPr>
          <p:cNvPr id="50181" name="Picture 6" descr="C:\Users\ytx-003\Desktop\ptt\p7\p7_0003_矢量智能对象-副本-8.png"/>
          <p:cNvPicPr>
            <a:picLocks noChangeAspect="1" noChangeArrowheads="1"/>
          </p:cNvPicPr>
          <p:nvPr/>
        </p:nvPicPr>
        <p:blipFill>
          <a:blip r:embed="rId1">
            <a:lum bright="42000" contrast="52000"/>
            <a:extLst>
              <a:ext uri="{28A0092B-C50C-407E-A947-70E740481C1C}">
                <a14:useLocalDpi xmlns:a14="http://schemas.microsoft.com/office/drawing/2010/main" val="0"/>
              </a:ext>
            </a:extLst>
          </a:blip>
          <a:srcRect/>
          <a:stretch>
            <a:fillRect/>
          </a:stretch>
        </p:blipFill>
        <p:spPr bwMode="auto">
          <a:xfrm>
            <a:off x="4838700" y="4521200"/>
            <a:ext cx="7921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151"/>
          <p:cNvSpPr>
            <a:spLocks noEditPoints="1"/>
          </p:cNvSpPr>
          <p:nvPr/>
        </p:nvSpPr>
        <p:spPr bwMode="auto">
          <a:xfrm>
            <a:off x="5154613" y="4384675"/>
            <a:ext cx="130175" cy="171450"/>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50183" name="Freeform 131"/>
          <p:cNvSpPr>
            <a:spLocks noEditPoints="1"/>
          </p:cNvSpPr>
          <p:nvPr/>
        </p:nvSpPr>
        <p:spPr bwMode="auto">
          <a:xfrm>
            <a:off x="5329238" y="4406900"/>
            <a:ext cx="150812" cy="187325"/>
          </a:xfrm>
          <a:custGeom>
            <a:avLst/>
            <a:gdLst>
              <a:gd name="T0" fmla="*/ 27053392 w 291"/>
              <a:gd name="T1" fmla="*/ 1067028 h 362"/>
              <a:gd name="T2" fmla="*/ 10821668 w 291"/>
              <a:gd name="T3" fmla="*/ 5068124 h 362"/>
              <a:gd name="T4" fmla="*/ 1623172 w 291"/>
              <a:gd name="T5" fmla="*/ 12003807 h 362"/>
              <a:gd name="T6" fmla="*/ 0 w 291"/>
              <a:gd name="T7" fmla="*/ 29876268 h 362"/>
              <a:gd name="T8" fmla="*/ 4328460 w 291"/>
              <a:gd name="T9" fmla="*/ 38145476 h 362"/>
              <a:gd name="T10" fmla="*/ 16502772 w 291"/>
              <a:gd name="T11" fmla="*/ 44014130 h 362"/>
              <a:gd name="T12" fmla="*/ 34899244 w 291"/>
              <a:gd name="T13" fmla="*/ 46948716 h 362"/>
              <a:gd name="T14" fmla="*/ 51672545 w 291"/>
              <a:gd name="T15" fmla="*/ 46148186 h 362"/>
              <a:gd name="T16" fmla="*/ 67633740 w 291"/>
              <a:gd name="T17" fmla="*/ 41880074 h 362"/>
              <a:gd name="T18" fmla="*/ 76832236 w 291"/>
              <a:gd name="T19" fmla="*/ 34944392 h 362"/>
              <a:gd name="T20" fmla="*/ 78725937 w 291"/>
              <a:gd name="T21" fmla="*/ 17071931 h 362"/>
              <a:gd name="T22" fmla="*/ 74126948 w 291"/>
              <a:gd name="T23" fmla="*/ 9069738 h 362"/>
              <a:gd name="T24" fmla="*/ 61952637 w 291"/>
              <a:gd name="T25" fmla="*/ 2934068 h 362"/>
              <a:gd name="T26" fmla="*/ 43556164 w 291"/>
              <a:gd name="T27" fmla="*/ 266498 h 362"/>
              <a:gd name="T28" fmla="*/ 15420657 w 291"/>
              <a:gd name="T29" fmla="*/ 38145476 h 362"/>
              <a:gd name="T30" fmla="*/ 13526955 w 291"/>
              <a:gd name="T31" fmla="*/ 33610866 h 362"/>
              <a:gd name="T32" fmla="*/ 17855415 w 291"/>
              <a:gd name="T33" fmla="*/ 32010324 h 362"/>
              <a:gd name="T34" fmla="*/ 19478588 w 291"/>
              <a:gd name="T35" fmla="*/ 36278436 h 362"/>
              <a:gd name="T36" fmla="*/ 39227704 w 291"/>
              <a:gd name="T37" fmla="*/ 30143283 h 362"/>
              <a:gd name="T38" fmla="*/ 15420657 w 291"/>
              <a:gd name="T39" fmla="*/ 26408685 h 362"/>
              <a:gd name="T40" fmla="*/ 541057 w 291"/>
              <a:gd name="T41" fmla="*/ 16005421 h 362"/>
              <a:gd name="T42" fmla="*/ 16232243 w 291"/>
              <a:gd name="T43" fmla="*/ 25074641 h 362"/>
              <a:gd name="T44" fmla="*/ 39227704 w 291"/>
              <a:gd name="T45" fmla="*/ 28542741 h 362"/>
              <a:gd name="T46" fmla="*/ 67092683 w 291"/>
              <a:gd name="T47" fmla="*/ 23207601 h 362"/>
              <a:gd name="T48" fmla="*/ 76832236 w 291"/>
              <a:gd name="T49" fmla="*/ 17338947 h 362"/>
              <a:gd name="T50" fmla="*/ 58165234 w 291"/>
              <a:gd name="T51" fmla="*/ 28009227 h 362"/>
              <a:gd name="T52" fmla="*/ 39227704 w 291"/>
              <a:gd name="T53" fmla="*/ 79225538 h 362"/>
              <a:gd name="T54" fmla="*/ 12985898 w 291"/>
              <a:gd name="T55" fmla="*/ 74957426 h 362"/>
              <a:gd name="T56" fmla="*/ 3246345 w 291"/>
              <a:gd name="T57" fmla="*/ 68822274 h 362"/>
              <a:gd name="T58" fmla="*/ 0 w 291"/>
              <a:gd name="T59" fmla="*/ 65621189 h 362"/>
              <a:gd name="T60" fmla="*/ 811586 w 291"/>
              <a:gd name="T61" fmla="*/ 83226635 h 362"/>
              <a:gd name="T62" fmla="*/ 8656920 w 291"/>
              <a:gd name="T63" fmla="*/ 90429333 h 362"/>
              <a:gd name="T64" fmla="*/ 23536519 w 291"/>
              <a:gd name="T65" fmla="*/ 95497457 h 362"/>
              <a:gd name="T66" fmla="*/ 39227704 w 291"/>
              <a:gd name="T67" fmla="*/ 96564485 h 362"/>
              <a:gd name="T68" fmla="*/ 58706292 w 291"/>
              <a:gd name="T69" fmla="*/ 94697445 h 362"/>
              <a:gd name="T70" fmla="*/ 72503776 w 291"/>
              <a:gd name="T71" fmla="*/ 89362305 h 362"/>
              <a:gd name="T72" fmla="*/ 78455408 w 291"/>
              <a:gd name="T73" fmla="*/ 81359594 h 362"/>
              <a:gd name="T74" fmla="*/ 77914351 w 291"/>
              <a:gd name="T75" fmla="*/ 64554161 h 362"/>
              <a:gd name="T76" fmla="*/ 73856420 w 291"/>
              <a:gd name="T77" fmla="*/ 70422816 h 362"/>
              <a:gd name="T78" fmla="*/ 60329464 w 291"/>
              <a:gd name="T79" fmla="*/ 76824984 h 362"/>
              <a:gd name="T80" fmla="*/ 16502772 w 291"/>
              <a:gd name="T81" fmla="*/ 89095289 h 362"/>
              <a:gd name="T82" fmla="*/ 13256427 w 291"/>
              <a:gd name="T83" fmla="*/ 85894205 h 362"/>
              <a:gd name="T84" fmla="*/ 16502772 w 291"/>
              <a:gd name="T85" fmla="*/ 82426622 h 362"/>
              <a:gd name="T86" fmla="*/ 19749116 w 291"/>
              <a:gd name="T87" fmla="*/ 85894205 h 362"/>
              <a:gd name="T88" fmla="*/ 16502772 w 291"/>
              <a:gd name="T89" fmla="*/ 89095289 h 362"/>
              <a:gd name="T90" fmla="*/ 24889163 w 291"/>
              <a:gd name="T91" fmla="*/ 53083869 h 362"/>
              <a:gd name="T92" fmla="*/ 4598989 w 291"/>
              <a:gd name="T93" fmla="*/ 45348174 h 362"/>
              <a:gd name="T94" fmla="*/ 541057 w 291"/>
              <a:gd name="T95" fmla="*/ 39479520 h 362"/>
              <a:gd name="T96" fmla="*/ 270529 w 291"/>
              <a:gd name="T97" fmla="*/ 56551451 h 362"/>
              <a:gd name="T98" fmla="*/ 6222161 w 291"/>
              <a:gd name="T99" fmla="*/ 64554161 h 362"/>
              <a:gd name="T100" fmla="*/ 19749116 w 291"/>
              <a:gd name="T101" fmla="*/ 69622286 h 362"/>
              <a:gd name="T102" fmla="*/ 39227704 w 291"/>
              <a:gd name="T103" fmla="*/ 71756342 h 362"/>
              <a:gd name="T104" fmla="*/ 55189418 w 291"/>
              <a:gd name="T105" fmla="*/ 70689314 h 362"/>
              <a:gd name="T106" fmla="*/ 70069017 w 291"/>
              <a:gd name="T107" fmla="*/ 65621189 h 362"/>
              <a:gd name="T108" fmla="*/ 77643822 w 291"/>
              <a:gd name="T109" fmla="*/ 58419009 h 362"/>
              <a:gd name="T110" fmla="*/ 78455408 w 291"/>
              <a:gd name="T111" fmla="*/ 40813046 h 362"/>
              <a:gd name="T112" fmla="*/ 75479592 w 291"/>
              <a:gd name="T113" fmla="*/ 44014130 h 362"/>
              <a:gd name="T114" fmla="*/ 60058936 w 291"/>
              <a:gd name="T115" fmla="*/ 51483327 h 362"/>
              <a:gd name="T116" fmla="*/ 16502772 w 291"/>
              <a:gd name="T117" fmla="*/ 63487133 h 362"/>
              <a:gd name="T118" fmla="*/ 13256427 w 291"/>
              <a:gd name="T119" fmla="*/ 60019551 h 362"/>
              <a:gd name="T120" fmla="*/ 16502772 w 291"/>
              <a:gd name="T121" fmla="*/ 56818467 h 362"/>
              <a:gd name="T122" fmla="*/ 19749116 w 291"/>
              <a:gd name="T123" fmla="*/ 60019551 h 362"/>
              <a:gd name="T124" fmla="*/ 16502772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84" name="Freeform 131"/>
          <p:cNvSpPr>
            <a:spLocks noEditPoints="1"/>
          </p:cNvSpPr>
          <p:nvPr/>
        </p:nvSpPr>
        <p:spPr bwMode="auto">
          <a:xfrm>
            <a:off x="4975225" y="4403725"/>
            <a:ext cx="152400" cy="185738"/>
          </a:xfrm>
          <a:custGeom>
            <a:avLst/>
            <a:gdLst>
              <a:gd name="T0" fmla="*/ 27338256 w 291"/>
              <a:gd name="T1" fmla="*/ 1057988 h 362"/>
              <a:gd name="T2" fmla="*/ 10935616 w 291"/>
              <a:gd name="T3" fmla="*/ 5025188 h 362"/>
              <a:gd name="T4" fmla="*/ 1640264 w 291"/>
              <a:gd name="T5" fmla="*/ 11902112 h 362"/>
              <a:gd name="T6" fmla="*/ 0 w 291"/>
              <a:gd name="T7" fmla="*/ 29623159 h 362"/>
              <a:gd name="T8" fmla="*/ 4374037 w 291"/>
              <a:gd name="T9" fmla="*/ 37822311 h 362"/>
              <a:gd name="T10" fmla="*/ 16676540 w 291"/>
              <a:gd name="T11" fmla="*/ 43641247 h 362"/>
              <a:gd name="T12" fmla="*/ 35266722 w 291"/>
              <a:gd name="T13" fmla="*/ 46550971 h 362"/>
              <a:gd name="T14" fmla="*/ 52216639 w 291"/>
              <a:gd name="T15" fmla="*/ 45757223 h 362"/>
              <a:gd name="T16" fmla="*/ 68345901 w 291"/>
              <a:gd name="T17" fmla="*/ 41525270 h 362"/>
              <a:gd name="T18" fmla="*/ 77641254 w 291"/>
              <a:gd name="T19" fmla="*/ 34648346 h 362"/>
              <a:gd name="T20" fmla="*/ 79554895 w 291"/>
              <a:gd name="T21" fmla="*/ 16927299 h 362"/>
              <a:gd name="T22" fmla="*/ 74907480 w 291"/>
              <a:gd name="T23" fmla="*/ 8992900 h 362"/>
              <a:gd name="T24" fmla="*/ 62604977 w 291"/>
              <a:gd name="T25" fmla="*/ 2909211 h 362"/>
              <a:gd name="T26" fmla="*/ 44014796 w 291"/>
              <a:gd name="T27" fmla="*/ 264241 h 362"/>
              <a:gd name="T28" fmla="*/ 15583031 w 291"/>
              <a:gd name="T29" fmla="*/ 37822311 h 362"/>
              <a:gd name="T30" fmla="*/ 13669390 w 291"/>
              <a:gd name="T31" fmla="*/ 33326118 h 362"/>
              <a:gd name="T32" fmla="*/ 18043427 w 291"/>
              <a:gd name="T33" fmla="*/ 31739135 h 362"/>
              <a:gd name="T34" fmla="*/ 19683691 w 291"/>
              <a:gd name="T35" fmla="*/ 35971088 h 362"/>
              <a:gd name="T36" fmla="*/ 39640759 w 291"/>
              <a:gd name="T37" fmla="*/ 29887912 h 362"/>
              <a:gd name="T38" fmla="*/ 15583031 w 291"/>
              <a:gd name="T39" fmla="*/ 26184953 h 362"/>
              <a:gd name="T40" fmla="*/ 546755 w 291"/>
              <a:gd name="T41" fmla="*/ 15869824 h 362"/>
              <a:gd name="T42" fmla="*/ 16403163 w 291"/>
              <a:gd name="T43" fmla="*/ 24862211 h 362"/>
              <a:gd name="T44" fmla="*/ 39640759 w 291"/>
              <a:gd name="T45" fmla="*/ 28300930 h 362"/>
              <a:gd name="T46" fmla="*/ 67799146 w 291"/>
              <a:gd name="T47" fmla="*/ 23010988 h 362"/>
              <a:gd name="T48" fmla="*/ 77641254 w 291"/>
              <a:gd name="T49" fmla="*/ 17192053 h 362"/>
              <a:gd name="T50" fmla="*/ 58777695 w 291"/>
              <a:gd name="T51" fmla="*/ 27771936 h 362"/>
              <a:gd name="T52" fmla="*/ 39640759 w 291"/>
              <a:gd name="T53" fmla="*/ 78554347 h 362"/>
              <a:gd name="T54" fmla="*/ 13122635 w 291"/>
              <a:gd name="T55" fmla="*/ 74322394 h 362"/>
              <a:gd name="T56" fmla="*/ 3280528 w 291"/>
              <a:gd name="T57" fmla="*/ 68239218 h 362"/>
              <a:gd name="T58" fmla="*/ 0 w 291"/>
              <a:gd name="T59" fmla="*/ 65065253 h 362"/>
              <a:gd name="T60" fmla="*/ 820132 w 291"/>
              <a:gd name="T61" fmla="*/ 82521546 h 362"/>
              <a:gd name="T62" fmla="*/ 8748074 w 291"/>
              <a:gd name="T63" fmla="*/ 89663224 h 362"/>
              <a:gd name="T64" fmla="*/ 23784351 w 291"/>
              <a:gd name="T65" fmla="*/ 94688411 h 362"/>
              <a:gd name="T66" fmla="*/ 39640759 w 291"/>
              <a:gd name="T67" fmla="*/ 95746400 h 362"/>
              <a:gd name="T68" fmla="*/ 59324449 w 291"/>
              <a:gd name="T69" fmla="*/ 93895177 h 362"/>
              <a:gd name="T70" fmla="*/ 73267216 w 291"/>
              <a:gd name="T71" fmla="*/ 88605235 h 362"/>
              <a:gd name="T72" fmla="*/ 79281518 w 291"/>
              <a:gd name="T73" fmla="*/ 80670323 h 362"/>
              <a:gd name="T74" fmla="*/ 78734763 w 291"/>
              <a:gd name="T75" fmla="*/ 64007265 h 362"/>
              <a:gd name="T76" fmla="*/ 74634103 w 291"/>
              <a:gd name="T77" fmla="*/ 69826200 h 362"/>
              <a:gd name="T78" fmla="*/ 60964713 w 291"/>
              <a:gd name="T79" fmla="*/ 76174130 h 362"/>
              <a:gd name="T80" fmla="*/ 16676540 w 291"/>
              <a:gd name="T81" fmla="*/ 88340482 h 362"/>
              <a:gd name="T82" fmla="*/ 13396012 w 291"/>
              <a:gd name="T83" fmla="*/ 85166517 h 362"/>
              <a:gd name="T84" fmla="*/ 16676540 w 291"/>
              <a:gd name="T85" fmla="*/ 81728312 h 362"/>
              <a:gd name="T86" fmla="*/ 19957068 w 291"/>
              <a:gd name="T87" fmla="*/ 85166517 h 362"/>
              <a:gd name="T88" fmla="*/ 16676540 w 291"/>
              <a:gd name="T89" fmla="*/ 88340482 h 362"/>
              <a:gd name="T90" fmla="*/ 25151237 w 291"/>
              <a:gd name="T91" fmla="*/ 52634147 h 362"/>
              <a:gd name="T92" fmla="*/ 4647414 w 291"/>
              <a:gd name="T93" fmla="*/ 44963989 h 362"/>
              <a:gd name="T94" fmla="*/ 546755 w 291"/>
              <a:gd name="T95" fmla="*/ 39145053 h 362"/>
              <a:gd name="T96" fmla="*/ 273377 w 291"/>
              <a:gd name="T97" fmla="*/ 56072352 h 362"/>
              <a:gd name="T98" fmla="*/ 6287678 w 291"/>
              <a:gd name="T99" fmla="*/ 64007265 h 362"/>
              <a:gd name="T100" fmla="*/ 19957068 w 291"/>
              <a:gd name="T101" fmla="*/ 69032452 h 362"/>
              <a:gd name="T102" fmla="*/ 39640759 w 291"/>
              <a:gd name="T103" fmla="*/ 71148429 h 362"/>
              <a:gd name="T104" fmla="*/ 55770544 w 291"/>
              <a:gd name="T105" fmla="*/ 70090441 h 362"/>
              <a:gd name="T106" fmla="*/ 70806821 w 291"/>
              <a:gd name="T107" fmla="*/ 65065253 h 362"/>
              <a:gd name="T108" fmla="*/ 78461386 w 291"/>
              <a:gd name="T109" fmla="*/ 57924088 h 362"/>
              <a:gd name="T110" fmla="*/ 79281518 w 291"/>
              <a:gd name="T111" fmla="*/ 40467282 h 362"/>
              <a:gd name="T112" fmla="*/ 76274367 w 291"/>
              <a:gd name="T113" fmla="*/ 43641247 h 362"/>
              <a:gd name="T114" fmla="*/ 60691336 w 291"/>
              <a:gd name="T115" fmla="*/ 51047165 h 362"/>
              <a:gd name="T116" fmla="*/ 16676540 w 291"/>
              <a:gd name="T117" fmla="*/ 62949276 h 362"/>
              <a:gd name="T118" fmla="*/ 13396012 w 291"/>
              <a:gd name="T119" fmla="*/ 59511071 h 362"/>
              <a:gd name="T120" fmla="*/ 16676540 w 291"/>
              <a:gd name="T121" fmla="*/ 56337106 h 362"/>
              <a:gd name="T122" fmla="*/ 19957068 w 291"/>
              <a:gd name="T123" fmla="*/ 59511071 h 362"/>
              <a:gd name="T124" fmla="*/ 16676540 w 291"/>
              <a:gd name="T125" fmla="*/ 62949276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85" name="Freeform 131"/>
          <p:cNvSpPr>
            <a:spLocks noEditPoints="1"/>
          </p:cNvSpPr>
          <p:nvPr/>
        </p:nvSpPr>
        <p:spPr bwMode="auto">
          <a:xfrm>
            <a:off x="5462588" y="4445000"/>
            <a:ext cx="152400" cy="185738"/>
          </a:xfrm>
          <a:custGeom>
            <a:avLst/>
            <a:gdLst>
              <a:gd name="T0" fmla="*/ 27338256 w 291"/>
              <a:gd name="T1" fmla="*/ 1057988 h 362"/>
              <a:gd name="T2" fmla="*/ 10935616 w 291"/>
              <a:gd name="T3" fmla="*/ 5025188 h 362"/>
              <a:gd name="T4" fmla="*/ 1640264 w 291"/>
              <a:gd name="T5" fmla="*/ 11902112 h 362"/>
              <a:gd name="T6" fmla="*/ 0 w 291"/>
              <a:gd name="T7" fmla="*/ 29623159 h 362"/>
              <a:gd name="T8" fmla="*/ 4374037 w 291"/>
              <a:gd name="T9" fmla="*/ 37822311 h 362"/>
              <a:gd name="T10" fmla="*/ 16676540 w 291"/>
              <a:gd name="T11" fmla="*/ 43641247 h 362"/>
              <a:gd name="T12" fmla="*/ 35266722 w 291"/>
              <a:gd name="T13" fmla="*/ 46550971 h 362"/>
              <a:gd name="T14" fmla="*/ 52216639 w 291"/>
              <a:gd name="T15" fmla="*/ 45757223 h 362"/>
              <a:gd name="T16" fmla="*/ 68345901 w 291"/>
              <a:gd name="T17" fmla="*/ 41525270 h 362"/>
              <a:gd name="T18" fmla="*/ 77641254 w 291"/>
              <a:gd name="T19" fmla="*/ 34648346 h 362"/>
              <a:gd name="T20" fmla="*/ 79554895 w 291"/>
              <a:gd name="T21" fmla="*/ 16927299 h 362"/>
              <a:gd name="T22" fmla="*/ 74907480 w 291"/>
              <a:gd name="T23" fmla="*/ 8992900 h 362"/>
              <a:gd name="T24" fmla="*/ 62604977 w 291"/>
              <a:gd name="T25" fmla="*/ 2909211 h 362"/>
              <a:gd name="T26" fmla="*/ 44014796 w 291"/>
              <a:gd name="T27" fmla="*/ 264241 h 362"/>
              <a:gd name="T28" fmla="*/ 15583031 w 291"/>
              <a:gd name="T29" fmla="*/ 37822311 h 362"/>
              <a:gd name="T30" fmla="*/ 13669390 w 291"/>
              <a:gd name="T31" fmla="*/ 33326118 h 362"/>
              <a:gd name="T32" fmla="*/ 18043427 w 291"/>
              <a:gd name="T33" fmla="*/ 31739135 h 362"/>
              <a:gd name="T34" fmla="*/ 19683691 w 291"/>
              <a:gd name="T35" fmla="*/ 35971088 h 362"/>
              <a:gd name="T36" fmla="*/ 39640759 w 291"/>
              <a:gd name="T37" fmla="*/ 29887912 h 362"/>
              <a:gd name="T38" fmla="*/ 15583031 w 291"/>
              <a:gd name="T39" fmla="*/ 26184953 h 362"/>
              <a:gd name="T40" fmla="*/ 546755 w 291"/>
              <a:gd name="T41" fmla="*/ 15869824 h 362"/>
              <a:gd name="T42" fmla="*/ 16403163 w 291"/>
              <a:gd name="T43" fmla="*/ 24862211 h 362"/>
              <a:gd name="T44" fmla="*/ 39640759 w 291"/>
              <a:gd name="T45" fmla="*/ 28300930 h 362"/>
              <a:gd name="T46" fmla="*/ 67799146 w 291"/>
              <a:gd name="T47" fmla="*/ 23010988 h 362"/>
              <a:gd name="T48" fmla="*/ 77641254 w 291"/>
              <a:gd name="T49" fmla="*/ 17192053 h 362"/>
              <a:gd name="T50" fmla="*/ 58777695 w 291"/>
              <a:gd name="T51" fmla="*/ 27771936 h 362"/>
              <a:gd name="T52" fmla="*/ 39640759 w 291"/>
              <a:gd name="T53" fmla="*/ 78554347 h 362"/>
              <a:gd name="T54" fmla="*/ 13122635 w 291"/>
              <a:gd name="T55" fmla="*/ 74322394 h 362"/>
              <a:gd name="T56" fmla="*/ 3280528 w 291"/>
              <a:gd name="T57" fmla="*/ 68239218 h 362"/>
              <a:gd name="T58" fmla="*/ 0 w 291"/>
              <a:gd name="T59" fmla="*/ 65065253 h 362"/>
              <a:gd name="T60" fmla="*/ 820132 w 291"/>
              <a:gd name="T61" fmla="*/ 82521546 h 362"/>
              <a:gd name="T62" fmla="*/ 8748074 w 291"/>
              <a:gd name="T63" fmla="*/ 89663224 h 362"/>
              <a:gd name="T64" fmla="*/ 23784351 w 291"/>
              <a:gd name="T65" fmla="*/ 94688411 h 362"/>
              <a:gd name="T66" fmla="*/ 39640759 w 291"/>
              <a:gd name="T67" fmla="*/ 95746400 h 362"/>
              <a:gd name="T68" fmla="*/ 59324449 w 291"/>
              <a:gd name="T69" fmla="*/ 93895177 h 362"/>
              <a:gd name="T70" fmla="*/ 73267216 w 291"/>
              <a:gd name="T71" fmla="*/ 88605235 h 362"/>
              <a:gd name="T72" fmla="*/ 79281518 w 291"/>
              <a:gd name="T73" fmla="*/ 80670323 h 362"/>
              <a:gd name="T74" fmla="*/ 78734763 w 291"/>
              <a:gd name="T75" fmla="*/ 64007265 h 362"/>
              <a:gd name="T76" fmla="*/ 74634103 w 291"/>
              <a:gd name="T77" fmla="*/ 69826200 h 362"/>
              <a:gd name="T78" fmla="*/ 60964713 w 291"/>
              <a:gd name="T79" fmla="*/ 76174130 h 362"/>
              <a:gd name="T80" fmla="*/ 16676540 w 291"/>
              <a:gd name="T81" fmla="*/ 88340482 h 362"/>
              <a:gd name="T82" fmla="*/ 13396012 w 291"/>
              <a:gd name="T83" fmla="*/ 85166517 h 362"/>
              <a:gd name="T84" fmla="*/ 16676540 w 291"/>
              <a:gd name="T85" fmla="*/ 81728312 h 362"/>
              <a:gd name="T86" fmla="*/ 19957068 w 291"/>
              <a:gd name="T87" fmla="*/ 85166517 h 362"/>
              <a:gd name="T88" fmla="*/ 16676540 w 291"/>
              <a:gd name="T89" fmla="*/ 88340482 h 362"/>
              <a:gd name="T90" fmla="*/ 25151237 w 291"/>
              <a:gd name="T91" fmla="*/ 52634147 h 362"/>
              <a:gd name="T92" fmla="*/ 4647414 w 291"/>
              <a:gd name="T93" fmla="*/ 44963989 h 362"/>
              <a:gd name="T94" fmla="*/ 546755 w 291"/>
              <a:gd name="T95" fmla="*/ 39145053 h 362"/>
              <a:gd name="T96" fmla="*/ 273377 w 291"/>
              <a:gd name="T97" fmla="*/ 56072352 h 362"/>
              <a:gd name="T98" fmla="*/ 6287678 w 291"/>
              <a:gd name="T99" fmla="*/ 64007265 h 362"/>
              <a:gd name="T100" fmla="*/ 19957068 w 291"/>
              <a:gd name="T101" fmla="*/ 69032452 h 362"/>
              <a:gd name="T102" fmla="*/ 39640759 w 291"/>
              <a:gd name="T103" fmla="*/ 71148429 h 362"/>
              <a:gd name="T104" fmla="*/ 55770544 w 291"/>
              <a:gd name="T105" fmla="*/ 70090441 h 362"/>
              <a:gd name="T106" fmla="*/ 70806821 w 291"/>
              <a:gd name="T107" fmla="*/ 65065253 h 362"/>
              <a:gd name="T108" fmla="*/ 78461386 w 291"/>
              <a:gd name="T109" fmla="*/ 57924088 h 362"/>
              <a:gd name="T110" fmla="*/ 79281518 w 291"/>
              <a:gd name="T111" fmla="*/ 40467282 h 362"/>
              <a:gd name="T112" fmla="*/ 76274367 w 291"/>
              <a:gd name="T113" fmla="*/ 43641247 h 362"/>
              <a:gd name="T114" fmla="*/ 60691336 w 291"/>
              <a:gd name="T115" fmla="*/ 51047165 h 362"/>
              <a:gd name="T116" fmla="*/ 16676540 w 291"/>
              <a:gd name="T117" fmla="*/ 62949276 h 362"/>
              <a:gd name="T118" fmla="*/ 13396012 w 291"/>
              <a:gd name="T119" fmla="*/ 59511071 h 362"/>
              <a:gd name="T120" fmla="*/ 16676540 w 291"/>
              <a:gd name="T121" fmla="*/ 56337106 h 362"/>
              <a:gd name="T122" fmla="*/ 19957068 w 291"/>
              <a:gd name="T123" fmla="*/ 59511071 h 362"/>
              <a:gd name="T124" fmla="*/ 16676540 w 291"/>
              <a:gd name="T125" fmla="*/ 62949276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86" name="Freeform 131"/>
          <p:cNvSpPr>
            <a:spLocks noEditPoints="1"/>
          </p:cNvSpPr>
          <p:nvPr/>
        </p:nvSpPr>
        <p:spPr bwMode="auto">
          <a:xfrm>
            <a:off x="4845050" y="4440238"/>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87" name="Freeform 131"/>
          <p:cNvSpPr>
            <a:spLocks noEditPoints="1"/>
          </p:cNvSpPr>
          <p:nvPr/>
        </p:nvSpPr>
        <p:spPr bwMode="auto">
          <a:xfrm>
            <a:off x="5545138" y="4497388"/>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88" name="Freeform 131"/>
          <p:cNvSpPr>
            <a:spLocks noEditPoints="1"/>
          </p:cNvSpPr>
          <p:nvPr/>
        </p:nvSpPr>
        <p:spPr bwMode="auto">
          <a:xfrm>
            <a:off x="4756150" y="4497388"/>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39" name="Freeform 151"/>
          <p:cNvSpPr>
            <a:spLocks noEditPoints="1"/>
          </p:cNvSpPr>
          <p:nvPr/>
        </p:nvSpPr>
        <p:spPr bwMode="auto">
          <a:xfrm>
            <a:off x="5627688" y="4632325"/>
            <a:ext cx="130175" cy="169863"/>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42" name="Freeform 151"/>
          <p:cNvSpPr>
            <a:spLocks noEditPoints="1"/>
          </p:cNvSpPr>
          <p:nvPr/>
        </p:nvSpPr>
        <p:spPr bwMode="auto">
          <a:xfrm>
            <a:off x="4697413" y="4638675"/>
            <a:ext cx="130175" cy="171450"/>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50191" name="Freeform 131"/>
          <p:cNvSpPr>
            <a:spLocks noEditPoints="1"/>
          </p:cNvSpPr>
          <p:nvPr/>
        </p:nvSpPr>
        <p:spPr bwMode="auto">
          <a:xfrm>
            <a:off x="5534025" y="4765675"/>
            <a:ext cx="152400" cy="185738"/>
          </a:xfrm>
          <a:custGeom>
            <a:avLst/>
            <a:gdLst>
              <a:gd name="T0" fmla="*/ 27338256 w 291"/>
              <a:gd name="T1" fmla="*/ 1057988 h 362"/>
              <a:gd name="T2" fmla="*/ 10935616 w 291"/>
              <a:gd name="T3" fmla="*/ 5025188 h 362"/>
              <a:gd name="T4" fmla="*/ 1640264 w 291"/>
              <a:gd name="T5" fmla="*/ 11902112 h 362"/>
              <a:gd name="T6" fmla="*/ 0 w 291"/>
              <a:gd name="T7" fmla="*/ 29623159 h 362"/>
              <a:gd name="T8" fmla="*/ 4374037 w 291"/>
              <a:gd name="T9" fmla="*/ 37822311 h 362"/>
              <a:gd name="T10" fmla="*/ 16676540 w 291"/>
              <a:gd name="T11" fmla="*/ 43641247 h 362"/>
              <a:gd name="T12" fmla="*/ 35266722 w 291"/>
              <a:gd name="T13" fmla="*/ 46550971 h 362"/>
              <a:gd name="T14" fmla="*/ 52216639 w 291"/>
              <a:gd name="T15" fmla="*/ 45757223 h 362"/>
              <a:gd name="T16" fmla="*/ 68345901 w 291"/>
              <a:gd name="T17" fmla="*/ 41525270 h 362"/>
              <a:gd name="T18" fmla="*/ 77641254 w 291"/>
              <a:gd name="T19" fmla="*/ 34648346 h 362"/>
              <a:gd name="T20" fmla="*/ 79554895 w 291"/>
              <a:gd name="T21" fmla="*/ 16927299 h 362"/>
              <a:gd name="T22" fmla="*/ 74907480 w 291"/>
              <a:gd name="T23" fmla="*/ 8992900 h 362"/>
              <a:gd name="T24" fmla="*/ 62604977 w 291"/>
              <a:gd name="T25" fmla="*/ 2909211 h 362"/>
              <a:gd name="T26" fmla="*/ 44014796 w 291"/>
              <a:gd name="T27" fmla="*/ 264241 h 362"/>
              <a:gd name="T28" fmla="*/ 15583031 w 291"/>
              <a:gd name="T29" fmla="*/ 37822311 h 362"/>
              <a:gd name="T30" fmla="*/ 13669390 w 291"/>
              <a:gd name="T31" fmla="*/ 33326118 h 362"/>
              <a:gd name="T32" fmla="*/ 18043427 w 291"/>
              <a:gd name="T33" fmla="*/ 31739135 h 362"/>
              <a:gd name="T34" fmla="*/ 19683691 w 291"/>
              <a:gd name="T35" fmla="*/ 35971088 h 362"/>
              <a:gd name="T36" fmla="*/ 39640759 w 291"/>
              <a:gd name="T37" fmla="*/ 29887912 h 362"/>
              <a:gd name="T38" fmla="*/ 15583031 w 291"/>
              <a:gd name="T39" fmla="*/ 26184953 h 362"/>
              <a:gd name="T40" fmla="*/ 546755 w 291"/>
              <a:gd name="T41" fmla="*/ 15869824 h 362"/>
              <a:gd name="T42" fmla="*/ 16403163 w 291"/>
              <a:gd name="T43" fmla="*/ 24862211 h 362"/>
              <a:gd name="T44" fmla="*/ 39640759 w 291"/>
              <a:gd name="T45" fmla="*/ 28300930 h 362"/>
              <a:gd name="T46" fmla="*/ 67799146 w 291"/>
              <a:gd name="T47" fmla="*/ 23010988 h 362"/>
              <a:gd name="T48" fmla="*/ 77641254 w 291"/>
              <a:gd name="T49" fmla="*/ 17192053 h 362"/>
              <a:gd name="T50" fmla="*/ 58777695 w 291"/>
              <a:gd name="T51" fmla="*/ 27771936 h 362"/>
              <a:gd name="T52" fmla="*/ 39640759 w 291"/>
              <a:gd name="T53" fmla="*/ 78554347 h 362"/>
              <a:gd name="T54" fmla="*/ 13122635 w 291"/>
              <a:gd name="T55" fmla="*/ 74322394 h 362"/>
              <a:gd name="T56" fmla="*/ 3280528 w 291"/>
              <a:gd name="T57" fmla="*/ 68239218 h 362"/>
              <a:gd name="T58" fmla="*/ 0 w 291"/>
              <a:gd name="T59" fmla="*/ 65065253 h 362"/>
              <a:gd name="T60" fmla="*/ 820132 w 291"/>
              <a:gd name="T61" fmla="*/ 82521546 h 362"/>
              <a:gd name="T62" fmla="*/ 8748074 w 291"/>
              <a:gd name="T63" fmla="*/ 89663224 h 362"/>
              <a:gd name="T64" fmla="*/ 23784351 w 291"/>
              <a:gd name="T65" fmla="*/ 94688411 h 362"/>
              <a:gd name="T66" fmla="*/ 39640759 w 291"/>
              <a:gd name="T67" fmla="*/ 95746400 h 362"/>
              <a:gd name="T68" fmla="*/ 59324449 w 291"/>
              <a:gd name="T69" fmla="*/ 93895177 h 362"/>
              <a:gd name="T70" fmla="*/ 73267216 w 291"/>
              <a:gd name="T71" fmla="*/ 88605235 h 362"/>
              <a:gd name="T72" fmla="*/ 79281518 w 291"/>
              <a:gd name="T73" fmla="*/ 80670323 h 362"/>
              <a:gd name="T74" fmla="*/ 78734763 w 291"/>
              <a:gd name="T75" fmla="*/ 64007265 h 362"/>
              <a:gd name="T76" fmla="*/ 74634103 w 291"/>
              <a:gd name="T77" fmla="*/ 69826200 h 362"/>
              <a:gd name="T78" fmla="*/ 60964713 w 291"/>
              <a:gd name="T79" fmla="*/ 76174130 h 362"/>
              <a:gd name="T80" fmla="*/ 16676540 w 291"/>
              <a:gd name="T81" fmla="*/ 88340482 h 362"/>
              <a:gd name="T82" fmla="*/ 13396012 w 291"/>
              <a:gd name="T83" fmla="*/ 85166517 h 362"/>
              <a:gd name="T84" fmla="*/ 16676540 w 291"/>
              <a:gd name="T85" fmla="*/ 81728312 h 362"/>
              <a:gd name="T86" fmla="*/ 19957068 w 291"/>
              <a:gd name="T87" fmla="*/ 85166517 h 362"/>
              <a:gd name="T88" fmla="*/ 16676540 w 291"/>
              <a:gd name="T89" fmla="*/ 88340482 h 362"/>
              <a:gd name="T90" fmla="*/ 25151237 w 291"/>
              <a:gd name="T91" fmla="*/ 52634147 h 362"/>
              <a:gd name="T92" fmla="*/ 4647414 w 291"/>
              <a:gd name="T93" fmla="*/ 44963989 h 362"/>
              <a:gd name="T94" fmla="*/ 546755 w 291"/>
              <a:gd name="T95" fmla="*/ 39145053 h 362"/>
              <a:gd name="T96" fmla="*/ 273377 w 291"/>
              <a:gd name="T97" fmla="*/ 56072352 h 362"/>
              <a:gd name="T98" fmla="*/ 6287678 w 291"/>
              <a:gd name="T99" fmla="*/ 64007265 h 362"/>
              <a:gd name="T100" fmla="*/ 19957068 w 291"/>
              <a:gd name="T101" fmla="*/ 69032452 h 362"/>
              <a:gd name="T102" fmla="*/ 39640759 w 291"/>
              <a:gd name="T103" fmla="*/ 71148429 h 362"/>
              <a:gd name="T104" fmla="*/ 55770544 w 291"/>
              <a:gd name="T105" fmla="*/ 70090441 h 362"/>
              <a:gd name="T106" fmla="*/ 70806821 w 291"/>
              <a:gd name="T107" fmla="*/ 65065253 h 362"/>
              <a:gd name="T108" fmla="*/ 78461386 w 291"/>
              <a:gd name="T109" fmla="*/ 57924088 h 362"/>
              <a:gd name="T110" fmla="*/ 79281518 w 291"/>
              <a:gd name="T111" fmla="*/ 40467282 h 362"/>
              <a:gd name="T112" fmla="*/ 76274367 w 291"/>
              <a:gd name="T113" fmla="*/ 43641247 h 362"/>
              <a:gd name="T114" fmla="*/ 60691336 w 291"/>
              <a:gd name="T115" fmla="*/ 51047165 h 362"/>
              <a:gd name="T116" fmla="*/ 16676540 w 291"/>
              <a:gd name="T117" fmla="*/ 62949276 h 362"/>
              <a:gd name="T118" fmla="*/ 13396012 w 291"/>
              <a:gd name="T119" fmla="*/ 59511071 h 362"/>
              <a:gd name="T120" fmla="*/ 16676540 w 291"/>
              <a:gd name="T121" fmla="*/ 56337106 h 362"/>
              <a:gd name="T122" fmla="*/ 19957068 w 291"/>
              <a:gd name="T123" fmla="*/ 59511071 h 362"/>
              <a:gd name="T124" fmla="*/ 16676540 w 291"/>
              <a:gd name="T125" fmla="*/ 62949276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92" name="Freeform 131"/>
          <p:cNvSpPr>
            <a:spLocks noEditPoints="1"/>
          </p:cNvSpPr>
          <p:nvPr/>
        </p:nvSpPr>
        <p:spPr bwMode="auto">
          <a:xfrm>
            <a:off x="4794250" y="4768850"/>
            <a:ext cx="150813" cy="187325"/>
          </a:xfrm>
          <a:custGeom>
            <a:avLst/>
            <a:gdLst>
              <a:gd name="T0" fmla="*/ 27053572 w 291"/>
              <a:gd name="T1" fmla="*/ 1067028 h 362"/>
              <a:gd name="T2" fmla="*/ 10821740 w 291"/>
              <a:gd name="T3" fmla="*/ 5068124 h 362"/>
              <a:gd name="T4" fmla="*/ 1623183 w 291"/>
              <a:gd name="T5" fmla="*/ 12003807 h 362"/>
              <a:gd name="T6" fmla="*/ 0 w 291"/>
              <a:gd name="T7" fmla="*/ 29876268 h 362"/>
              <a:gd name="T8" fmla="*/ 4328489 w 291"/>
              <a:gd name="T9" fmla="*/ 38145476 h 362"/>
              <a:gd name="T10" fmla="*/ 16502881 w 291"/>
              <a:gd name="T11" fmla="*/ 44014130 h 362"/>
              <a:gd name="T12" fmla="*/ 34899476 w 291"/>
              <a:gd name="T13" fmla="*/ 46948716 h 362"/>
              <a:gd name="T14" fmla="*/ 51672887 w 291"/>
              <a:gd name="T15" fmla="*/ 46148186 h 362"/>
              <a:gd name="T16" fmla="*/ 67634189 w 291"/>
              <a:gd name="T17" fmla="*/ 41880074 h 362"/>
              <a:gd name="T18" fmla="*/ 76832745 w 291"/>
              <a:gd name="T19" fmla="*/ 34944392 h 362"/>
              <a:gd name="T20" fmla="*/ 78726459 w 291"/>
              <a:gd name="T21" fmla="*/ 17071931 h 362"/>
              <a:gd name="T22" fmla="*/ 74127440 w 291"/>
              <a:gd name="T23" fmla="*/ 9069738 h 362"/>
              <a:gd name="T24" fmla="*/ 61953048 w 291"/>
              <a:gd name="T25" fmla="*/ 2934068 h 362"/>
              <a:gd name="T26" fmla="*/ 43556453 w 291"/>
              <a:gd name="T27" fmla="*/ 266498 h 362"/>
              <a:gd name="T28" fmla="*/ 15420759 w 291"/>
              <a:gd name="T29" fmla="*/ 38145476 h 362"/>
              <a:gd name="T30" fmla="*/ 13527045 w 291"/>
              <a:gd name="T31" fmla="*/ 33610866 h 362"/>
              <a:gd name="T32" fmla="*/ 17855534 w 291"/>
              <a:gd name="T33" fmla="*/ 32010324 h 362"/>
              <a:gd name="T34" fmla="*/ 19478717 w 291"/>
              <a:gd name="T35" fmla="*/ 36278436 h 362"/>
              <a:gd name="T36" fmla="*/ 39227964 w 291"/>
              <a:gd name="T37" fmla="*/ 30143283 h 362"/>
              <a:gd name="T38" fmla="*/ 15420759 w 291"/>
              <a:gd name="T39" fmla="*/ 26408685 h 362"/>
              <a:gd name="T40" fmla="*/ 541061 w 291"/>
              <a:gd name="T41" fmla="*/ 16005421 h 362"/>
              <a:gd name="T42" fmla="*/ 16232350 w 291"/>
              <a:gd name="T43" fmla="*/ 25074641 h 362"/>
              <a:gd name="T44" fmla="*/ 39227964 w 291"/>
              <a:gd name="T45" fmla="*/ 28542741 h 362"/>
              <a:gd name="T46" fmla="*/ 67093128 w 291"/>
              <a:gd name="T47" fmla="*/ 23207601 h 362"/>
              <a:gd name="T48" fmla="*/ 76832745 w 291"/>
              <a:gd name="T49" fmla="*/ 17338947 h 362"/>
              <a:gd name="T50" fmla="*/ 58165620 w 291"/>
              <a:gd name="T51" fmla="*/ 28009227 h 362"/>
              <a:gd name="T52" fmla="*/ 39227964 w 291"/>
              <a:gd name="T53" fmla="*/ 79225538 h 362"/>
              <a:gd name="T54" fmla="*/ 12985984 w 291"/>
              <a:gd name="T55" fmla="*/ 74957426 h 362"/>
              <a:gd name="T56" fmla="*/ 3246366 w 291"/>
              <a:gd name="T57" fmla="*/ 68822274 h 362"/>
              <a:gd name="T58" fmla="*/ 0 w 291"/>
              <a:gd name="T59" fmla="*/ 65621189 h 362"/>
              <a:gd name="T60" fmla="*/ 811592 w 291"/>
              <a:gd name="T61" fmla="*/ 83226635 h 362"/>
              <a:gd name="T62" fmla="*/ 8656977 w 291"/>
              <a:gd name="T63" fmla="*/ 90429333 h 362"/>
              <a:gd name="T64" fmla="*/ 23536675 w 291"/>
              <a:gd name="T65" fmla="*/ 95497457 h 362"/>
              <a:gd name="T66" fmla="*/ 39227964 w 291"/>
              <a:gd name="T67" fmla="*/ 96564485 h 362"/>
              <a:gd name="T68" fmla="*/ 58706681 w 291"/>
              <a:gd name="T69" fmla="*/ 94697445 h 362"/>
              <a:gd name="T70" fmla="*/ 72504257 w 291"/>
              <a:gd name="T71" fmla="*/ 89362305 h 362"/>
              <a:gd name="T72" fmla="*/ 78455928 w 291"/>
              <a:gd name="T73" fmla="*/ 81359594 h 362"/>
              <a:gd name="T74" fmla="*/ 77914867 w 291"/>
              <a:gd name="T75" fmla="*/ 64554161 h 362"/>
              <a:gd name="T76" fmla="*/ 73856909 w 291"/>
              <a:gd name="T77" fmla="*/ 70422816 h 362"/>
              <a:gd name="T78" fmla="*/ 60329864 w 291"/>
              <a:gd name="T79" fmla="*/ 76824984 h 362"/>
              <a:gd name="T80" fmla="*/ 16502881 w 291"/>
              <a:gd name="T81" fmla="*/ 89095289 h 362"/>
              <a:gd name="T82" fmla="*/ 13256515 w 291"/>
              <a:gd name="T83" fmla="*/ 85894205 h 362"/>
              <a:gd name="T84" fmla="*/ 16502881 w 291"/>
              <a:gd name="T85" fmla="*/ 82426622 h 362"/>
              <a:gd name="T86" fmla="*/ 19749247 w 291"/>
              <a:gd name="T87" fmla="*/ 85894205 h 362"/>
              <a:gd name="T88" fmla="*/ 16502881 w 291"/>
              <a:gd name="T89" fmla="*/ 89095289 h 362"/>
              <a:gd name="T90" fmla="*/ 24889328 w 291"/>
              <a:gd name="T91" fmla="*/ 53083869 h 362"/>
              <a:gd name="T92" fmla="*/ 4599019 w 291"/>
              <a:gd name="T93" fmla="*/ 45348174 h 362"/>
              <a:gd name="T94" fmla="*/ 541061 w 291"/>
              <a:gd name="T95" fmla="*/ 39479520 h 362"/>
              <a:gd name="T96" fmla="*/ 270531 w 291"/>
              <a:gd name="T97" fmla="*/ 56551451 h 362"/>
              <a:gd name="T98" fmla="*/ 6222202 w 291"/>
              <a:gd name="T99" fmla="*/ 64554161 h 362"/>
              <a:gd name="T100" fmla="*/ 19749247 w 291"/>
              <a:gd name="T101" fmla="*/ 69622286 h 362"/>
              <a:gd name="T102" fmla="*/ 39227964 w 291"/>
              <a:gd name="T103" fmla="*/ 71756342 h 362"/>
              <a:gd name="T104" fmla="*/ 55189784 w 291"/>
              <a:gd name="T105" fmla="*/ 70689314 h 362"/>
              <a:gd name="T106" fmla="*/ 70069482 w 291"/>
              <a:gd name="T107" fmla="*/ 65621189 h 362"/>
              <a:gd name="T108" fmla="*/ 77644337 w 291"/>
              <a:gd name="T109" fmla="*/ 58419009 h 362"/>
              <a:gd name="T110" fmla="*/ 78455928 w 291"/>
              <a:gd name="T111" fmla="*/ 40813046 h 362"/>
              <a:gd name="T112" fmla="*/ 75480093 w 291"/>
              <a:gd name="T113" fmla="*/ 44014130 h 362"/>
              <a:gd name="T114" fmla="*/ 60059334 w 291"/>
              <a:gd name="T115" fmla="*/ 51483327 h 362"/>
              <a:gd name="T116" fmla="*/ 16502881 w 291"/>
              <a:gd name="T117" fmla="*/ 63487133 h 362"/>
              <a:gd name="T118" fmla="*/ 13256515 w 291"/>
              <a:gd name="T119" fmla="*/ 60019551 h 362"/>
              <a:gd name="T120" fmla="*/ 16502881 w 291"/>
              <a:gd name="T121" fmla="*/ 56818467 h 362"/>
              <a:gd name="T122" fmla="*/ 19749247 w 291"/>
              <a:gd name="T123" fmla="*/ 60019551 h 362"/>
              <a:gd name="T124" fmla="*/ 16502881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93" name="Freeform 131"/>
          <p:cNvSpPr>
            <a:spLocks noEditPoints="1"/>
          </p:cNvSpPr>
          <p:nvPr/>
        </p:nvSpPr>
        <p:spPr bwMode="auto">
          <a:xfrm>
            <a:off x="4887913" y="4830763"/>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94" name="Freeform 131"/>
          <p:cNvSpPr>
            <a:spLocks noEditPoints="1"/>
          </p:cNvSpPr>
          <p:nvPr/>
        </p:nvSpPr>
        <p:spPr bwMode="auto">
          <a:xfrm>
            <a:off x="5441950" y="4808538"/>
            <a:ext cx="152400" cy="185737"/>
          </a:xfrm>
          <a:custGeom>
            <a:avLst/>
            <a:gdLst>
              <a:gd name="T0" fmla="*/ 27338256 w 291"/>
              <a:gd name="T1" fmla="*/ 1057983 h 362"/>
              <a:gd name="T2" fmla="*/ 10935616 w 291"/>
              <a:gd name="T3" fmla="*/ 5025161 h 362"/>
              <a:gd name="T4" fmla="*/ 1640264 w 291"/>
              <a:gd name="T5" fmla="*/ 11902047 h 362"/>
              <a:gd name="T6" fmla="*/ 0 w 291"/>
              <a:gd name="T7" fmla="*/ 29622999 h 362"/>
              <a:gd name="T8" fmla="*/ 4374037 w 291"/>
              <a:gd name="T9" fmla="*/ 37822108 h 362"/>
              <a:gd name="T10" fmla="*/ 16676540 w 291"/>
              <a:gd name="T11" fmla="*/ 43641012 h 362"/>
              <a:gd name="T12" fmla="*/ 35266722 w 291"/>
              <a:gd name="T13" fmla="*/ 46550720 h 362"/>
              <a:gd name="T14" fmla="*/ 52216639 w 291"/>
              <a:gd name="T15" fmla="*/ 45756977 h 362"/>
              <a:gd name="T16" fmla="*/ 68345901 w 291"/>
              <a:gd name="T17" fmla="*/ 41525047 h 362"/>
              <a:gd name="T18" fmla="*/ 77641254 w 291"/>
              <a:gd name="T19" fmla="*/ 34648160 h 362"/>
              <a:gd name="T20" fmla="*/ 79554895 w 291"/>
              <a:gd name="T21" fmla="*/ 16927208 h 362"/>
              <a:gd name="T22" fmla="*/ 74907480 w 291"/>
              <a:gd name="T23" fmla="*/ 8992852 h 362"/>
              <a:gd name="T24" fmla="*/ 62604977 w 291"/>
              <a:gd name="T25" fmla="*/ 2909196 h 362"/>
              <a:gd name="T26" fmla="*/ 44014796 w 291"/>
              <a:gd name="T27" fmla="*/ 264239 h 362"/>
              <a:gd name="T28" fmla="*/ 15583031 w 291"/>
              <a:gd name="T29" fmla="*/ 37822108 h 362"/>
              <a:gd name="T30" fmla="*/ 13669390 w 291"/>
              <a:gd name="T31" fmla="*/ 33325938 h 362"/>
              <a:gd name="T32" fmla="*/ 18043427 w 291"/>
              <a:gd name="T33" fmla="*/ 31738964 h 362"/>
              <a:gd name="T34" fmla="*/ 19683691 w 291"/>
              <a:gd name="T35" fmla="*/ 35970895 h 362"/>
              <a:gd name="T36" fmla="*/ 39640759 w 291"/>
              <a:gd name="T37" fmla="*/ 29887751 h 362"/>
              <a:gd name="T38" fmla="*/ 15583031 w 291"/>
              <a:gd name="T39" fmla="*/ 26184812 h 362"/>
              <a:gd name="T40" fmla="*/ 546755 w 291"/>
              <a:gd name="T41" fmla="*/ 15869739 h 362"/>
              <a:gd name="T42" fmla="*/ 16403163 w 291"/>
              <a:gd name="T43" fmla="*/ 24862078 h 362"/>
              <a:gd name="T44" fmla="*/ 39640759 w 291"/>
              <a:gd name="T45" fmla="*/ 28300777 h 362"/>
              <a:gd name="T46" fmla="*/ 67799146 w 291"/>
              <a:gd name="T47" fmla="*/ 23010865 h 362"/>
              <a:gd name="T48" fmla="*/ 77641254 w 291"/>
              <a:gd name="T49" fmla="*/ 17191960 h 362"/>
              <a:gd name="T50" fmla="*/ 58777695 w 291"/>
              <a:gd name="T51" fmla="*/ 27771786 h 362"/>
              <a:gd name="T52" fmla="*/ 39640759 w 291"/>
              <a:gd name="T53" fmla="*/ 78553924 h 362"/>
              <a:gd name="T54" fmla="*/ 13122635 w 291"/>
              <a:gd name="T55" fmla="*/ 74321994 h 362"/>
              <a:gd name="T56" fmla="*/ 3280528 w 291"/>
              <a:gd name="T57" fmla="*/ 68238850 h 362"/>
              <a:gd name="T58" fmla="*/ 0 w 291"/>
              <a:gd name="T59" fmla="*/ 65064903 h 362"/>
              <a:gd name="T60" fmla="*/ 820132 w 291"/>
              <a:gd name="T61" fmla="*/ 82521102 h 362"/>
              <a:gd name="T62" fmla="*/ 8748074 w 291"/>
              <a:gd name="T63" fmla="*/ 89662741 h 362"/>
              <a:gd name="T64" fmla="*/ 23784351 w 291"/>
              <a:gd name="T65" fmla="*/ 94687902 h 362"/>
              <a:gd name="T66" fmla="*/ 39640759 w 291"/>
              <a:gd name="T67" fmla="*/ 95745884 h 362"/>
              <a:gd name="T68" fmla="*/ 59324449 w 291"/>
              <a:gd name="T69" fmla="*/ 93894671 h 362"/>
              <a:gd name="T70" fmla="*/ 73267216 w 291"/>
              <a:gd name="T71" fmla="*/ 88604758 h 362"/>
              <a:gd name="T72" fmla="*/ 79281518 w 291"/>
              <a:gd name="T73" fmla="*/ 80669889 h 362"/>
              <a:gd name="T74" fmla="*/ 78734763 w 291"/>
              <a:gd name="T75" fmla="*/ 64006920 h 362"/>
              <a:gd name="T76" fmla="*/ 74634103 w 291"/>
              <a:gd name="T77" fmla="*/ 69825824 h 362"/>
              <a:gd name="T78" fmla="*/ 60964713 w 291"/>
              <a:gd name="T79" fmla="*/ 76173720 h 362"/>
              <a:gd name="T80" fmla="*/ 16676540 w 291"/>
              <a:gd name="T81" fmla="*/ 88340006 h 362"/>
              <a:gd name="T82" fmla="*/ 13396012 w 291"/>
              <a:gd name="T83" fmla="*/ 85166058 h 362"/>
              <a:gd name="T84" fmla="*/ 16676540 w 291"/>
              <a:gd name="T85" fmla="*/ 81727872 h 362"/>
              <a:gd name="T86" fmla="*/ 19957068 w 291"/>
              <a:gd name="T87" fmla="*/ 85166058 h 362"/>
              <a:gd name="T88" fmla="*/ 16676540 w 291"/>
              <a:gd name="T89" fmla="*/ 88340006 h 362"/>
              <a:gd name="T90" fmla="*/ 25151237 w 291"/>
              <a:gd name="T91" fmla="*/ 52633864 h 362"/>
              <a:gd name="T92" fmla="*/ 4647414 w 291"/>
              <a:gd name="T93" fmla="*/ 44963747 h 362"/>
              <a:gd name="T94" fmla="*/ 546755 w 291"/>
              <a:gd name="T95" fmla="*/ 39144842 h 362"/>
              <a:gd name="T96" fmla="*/ 273377 w 291"/>
              <a:gd name="T97" fmla="*/ 56072051 h 362"/>
              <a:gd name="T98" fmla="*/ 6287678 w 291"/>
              <a:gd name="T99" fmla="*/ 64006920 h 362"/>
              <a:gd name="T100" fmla="*/ 19957068 w 291"/>
              <a:gd name="T101" fmla="*/ 69032081 h 362"/>
              <a:gd name="T102" fmla="*/ 39640759 w 291"/>
              <a:gd name="T103" fmla="*/ 71148046 h 362"/>
              <a:gd name="T104" fmla="*/ 55770544 w 291"/>
              <a:gd name="T105" fmla="*/ 70090063 h 362"/>
              <a:gd name="T106" fmla="*/ 70806821 w 291"/>
              <a:gd name="T107" fmla="*/ 65064903 h 362"/>
              <a:gd name="T108" fmla="*/ 78461386 w 291"/>
              <a:gd name="T109" fmla="*/ 57923777 h 362"/>
              <a:gd name="T110" fmla="*/ 79281518 w 291"/>
              <a:gd name="T111" fmla="*/ 40467064 h 362"/>
              <a:gd name="T112" fmla="*/ 76274367 w 291"/>
              <a:gd name="T113" fmla="*/ 43641012 h 362"/>
              <a:gd name="T114" fmla="*/ 60691336 w 291"/>
              <a:gd name="T115" fmla="*/ 51046890 h 362"/>
              <a:gd name="T116" fmla="*/ 16676540 w 291"/>
              <a:gd name="T117" fmla="*/ 62948937 h 362"/>
              <a:gd name="T118" fmla="*/ 13396012 w 291"/>
              <a:gd name="T119" fmla="*/ 59510751 h 362"/>
              <a:gd name="T120" fmla="*/ 16676540 w 291"/>
              <a:gd name="T121" fmla="*/ 56336803 h 362"/>
              <a:gd name="T122" fmla="*/ 19957068 w 291"/>
              <a:gd name="T123" fmla="*/ 59510751 h 362"/>
              <a:gd name="T124" fmla="*/ 16676540 w 291"/>
              <a:gd name="T125" fmla="*/ 62948937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95" name="Freeform 131"/>
          <p:cNvSpPr>
            <a:spLocks noEditPoints="1"/>
          </p:cNvSpPr>
          <p:nvPr/>
        </p:nvSpPr>
        <p:spPr bwMode="auto">
          <a:xfrm>
            <a:off x="5373688" y="4856163"/>
            <a:ext cx="150812" cy="187325"/>
          </a:xfrm>
          <a:custGeom>
            <a:avLst/>
            <a:gdLst>
              <a:gd name="T0" fmla="*/ 27053392 w 291"/>
              <a:gd name="T1" fmla="*/ 1067028 h 362"/>
              <a:gd name="T2" fmla="*/ 10821668 w 291"/>
              <a:gd name="T3" fmla="*/ 5068124 h 362"/>
              <a:gd name="T4" fmla="*/ 1623172 w 291"/>
              <a:gd name="T5" fmla="*/ 12003807 h 362"/>
              <a:gd name="T6" fmla="*/ 0 w 291"/>
              <a:gd name="T7" fmla="*/ 29876268 h 362"/>
              <a:gd name="T8" fmla="*/ 4328460 w 291"/>
              <a:gd name="T9" fmla="*/ 38145476 h 362"/>
              <a:gd name="T10" fmla="*/ 16502772 w 291"/>
              <a:gd name="T11" fmla="*/ 44014130 h 362"/>
              <a:gd name="T12" fmla="*/ 34899244 w 291"/>
              <a:gd name="T13" fmla="*/ 46948716 h 362"/>
              <a:gd name="T14" fmla="*/ 51672545 w 291"/>
              <a:gd name="T15" fmla="*/ 46148186 h 362"/>
              <a:gd name="T16" fmla="*/ 67633740 w 291"/>
              <a:gd name="T17" fmla="*/ 41880074 h 362"/>
              <a:gd name="T18" fmla="*/ 76832236 w 291"/>
              <a:gd name="T19" fmla="*/ 34944392 h 362"/>
              <a:gd name="T20" fmla="*/ 78725937 w 291"/>
              <a:gd name="T21" fmla="*/ 17071931 h 362"/>
              <a:gd name="T22" fmla="*/ 74126948 w 291"/>
              <a:gd name="T23" fmla="*/ 9069738 h 362"/>
              <a:gd name="T24" fmla="*/ 61952637 w 291"/>
              <a:gd name="T25" fmla="*/ 2934068 h 362"/>
              <a:gd name="T26" fmla="*/ 43556164 w 291"/>
              <a:gd name="T27" fmla="*/ 266498 h 362"/>
              <a:gd name="T28" fmla="*/ 15420657 w 291"/>
              <a:gd name="T29" fmla="*/ 38145476 h 362"/>
              <a:gd name="T30" fmla="*/ 13526955 w 291"/>
              <a:gd name="T31" fmla="*/ 33610866 h 362"/>
              <a:gd name="T32" fmla="*/ 17855415 w 291"/>
              <a:gd name="T33" fmla="*/ 32010324 h 362"/>
              <a:gd name="T34" fmla="*/ 19478588 w 291"/>
              <a:gd name="T35" fmla="*/ 36278436 h 362"/>
              <a:gd name="T36" fmla="*/ 39227704 w 291"/>
              <a:gd name="T37" fmla="*/ 30143283 h 362"/>
              <a:gd name="T38" fmla="*/ 15420657 w 291"/>
              <a:gd name="T39" fmla="*/ 26408685 h 362"/>
              <a:gd name="T40" fmla="*/ 541057 w 291"/>
              <a:gd name="T41" fmla="*/ 16005421 h 362"/>
              <a:gd name="T42" fmla="*/ 16232243 w 291"/>
              <a:gd name="T43" fmla="*/ 25074641 h 362"/>
              <a:gd name="T44" fmla="*/ 39227704 w 291"/>
              <a:gd name="T45" fmla="*/ 28542741 h 362"/>
              <a:gd name="T46" fmla="*/ 67092683 w 291"/>
              <a:gd name="T47" fmla="*/ 23207601 h 362"/>
              <a:gd name="T48" fmla="*/ 76832236 w 291"/>
              <a:gd name="T49" fmla="*/ 17338947 h 362"/>
              <a:gd name="T50" fmla="*/ 58165234 w 291"/>
              <a:gd name="T51" fmla="*/ 28009227 h 362"/>
              <a:gd name="T52" fmla="*/ 39227704 w 291"/>
              <a:gd name="T53" fmla="*/ 79225538 h 362"/>
              <a:gd name="T54" fmla="*/ 12985898 w 291"/>
              <a:gd name="T55" fmla="*/ 74957426 h 362"/>
              <a:gd name="T56" fmla="*/ 3246345 w 291"/>
              <a:gd name="T57" fmla="*/ 68822274 h 362"/>
              <a:gd name="T58" fmla="*/ 0 w 291"/>
              <a:gd name="T59" fmla="*/ 65621189 h 362"/>
              <a:gd name="T60" fmla="*/ 811586 w 291"/>
              <a:gd name="T61" fmla="*/ 83226635 h 362"/>
              <a:gd name="T62" fmla="*/ 8656920 w 291"/>
              <a:gd name="T63" fmla="*/ 90429333 h 362"/>
              <a:gd name="T64" fmla="*/ 23536519 w 291"/>
              <a:gd name="T65" fmla="*/ 95497457 h 362"/>
              <a:gd name="T66" fmla="*/ 39227704 w 291"/>
              <a:gd name="T67" fmla="*/ 96564485 h 362"/>
              <a:gd name="T68" fmla="*/ 58706292 w 291"/>
              <a:gd name="T69" fmla="*/ 94697445 h 362"/>
              <a:gd name="T70" fmla="*/ 72503776 w 291"/>
              <a:gd name="T71" fmla="*/ 89362305 h 362"/>
              <a:gd name="T72" fmla="*/ 78455408 w 291"/>
              <a:gd name="T73" fmla="*/ 81359594 h 362"/>
              <a:gd name="T74" fmla="*/ 77914351 w 291"/>
              <a:gd name="T75" fmla="*/ 64554161 h 362"/>
              <a:gd name="T76" fmla="*/ 73856420 w 291"/>
              <a:gd name="T77" fmla="*/ 70422816 h 362"/>
              <a:gd name="T78" fmla="*/ 60329464 w 291"/>
              <a:gd name="T79" fmla="*/ 76824984 h 362"/>
              <a:gd name="T80" fmla="*/ 16502772 w 291"/>
              <a:gd name="T81" fmla="*/ 89095289 h 362"/>
              <a:gd name="T82" fmla="*/ 13256427 w 291"/>
              <a:gd name="T83" fmla="*/ 85894205 h 362"/>
              <a:gd name="T84" fmla="*/ 16502772 w 291"/>
              <a:gd name="T85" fmla="*/ 82426622 h 362"/>
              <a:gd name="T86" fmla="*/ 19749116 w 291"/>
              <a:gd name="T87" fmla="*/ 85894205 h 362"/>
              <a:gd name="T88" fmla="*/ 16502772 w 291"/>
              <a:gd name="T89" fmla="*/ 89095289 h 362"/>
              <a:gd name="T90" fmla="*/ 24889163 w 291"/>
              <a:gd name="T91" fmla="*/ 53083869 h 362"/>
              <a:gd name="T92" fmla="*/ 4598989 w 291"/>
              <a:gd name="T93" fmla="*/ 45348174 h 362"/>
              <a:gd name="T94" fmla="*/ 541057 w 291"/>
              <a:gd name="T95" fmla="*/ 39479520 h 362"/>
              <a:gd name="T96" fmla="*/ 270529 w 291"/>
              <a:gd name="T97" fmla="*/ 56551451 h 362"/>
              <a:gd name="T98" fmla="*/ 6222161 w 291"/>
              <a:gd name="T99" fmla="*/ 64554161 h 362"/>
              <a:gd name="T100" fmla="*/ 19749116 w 291"/>
              <a:gd name="T101" fmla="*/ 69622286 h 362"/>
              <a:gd name="T102" fmla="*/ 39227704 w 291"/>
              <a:gd name="T103" fmla="*/ 71756342 h 362"/>
              <a:gd name="T104" fmla="*/ 55189418 w 291"/>
              <a:gd name="T105" fmla="*/ 70689314 h 362"/>
              <a:gd name="T106" fmla="*/ 70069017 w 291"/>
              <a:gd name="T107" fmla="*/ 65621189 h 362"/>
              <a:gd name="T108" fmla="*/ 77643822 w 291"/>
              <a:gd name="T109" fmla="*/ 58419009 h 362"/>
              <a:gd name="T110" fmla="*/ 78455408 w 291"/>
              <a:gd name="T111" fmla="*/ 40813046 h 362"/>
              <a:gd name="T112" fmla="*/ 75479592 w 291"/>
              <a:gd name="T113" fmla="*/ 44014130 h 362"/>
              <a:gd name="T114" fmla="*/ 60058936 w 291"/>
              <a:gd name="T115" fmla="*/ 51483327 h 362"/>
              <a:gd name="T116" fmla="*/ 16502772 w 291"/>
              <a:gd name="T117" fmla="*/ 63487133 h 362"/>
              <a:gd name="T118" fmla="*/ 13256427 w 291"/>
              <a:gd name="T119" fmla="*/ 60019551 h 362"/>
              <a:gd name="T120" fmla="*/ 16502772 w 291"/>
              <a:gd name="T121" fmla="*/ 56818467 h 362"/>
              <a:gd name="T122" fmla="*/ 19749116 w 291"/>
              <a:gd name="T123" fmla="*/ 60019551 h 362"/>
              <a:gd name="T124" fmla="*/ 16502772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0196" name="Freeform 131"/>
          <p:cNvSpPr>
            <a:spLocks noEditPoints="1"/>
          </p:cNvSpPr>
          <p:nvPr/>
        </p:nvSpPr>
        <p:spPr bwMode="auto">
          <a:xfrm>
            <a:off x="4987925" y="4870450"/>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37" name="Freeform 151"/>
          <p:cNvSpPr>
            <a:spLocks noEditPoints="1"/>
          </p:cNvSpPr>
          <p:nvPr/>
        </p:nvSpPr>
        <p:spPr bwMode="auto">
          <a:xfrm>
            <a:off x="5181600" y="4895850"/>
            <a:ext cx="131763" cy="169863"/>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50198" name="TextBox 54"/>
          <p:cNvSpPr txBox="1">
            <a:spLocks noChangeArrowheads="1"/>
          </p:cNvSpPr>
          <p:nvPr/>
        </p:nvSpPr>
        <p:spPr bwMode="auto">
          <a:xfrm>
            <a:off x="4086225" y="5084763"/>
            <a:ext cx="2492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800" smtClean="0">
                <a:latin typeface="+mn-lt"/>
                <a:ea typeface="+mn-ea"/>
              </a:rPr>
              <a:t>华为</a:t>
            </a:r>
            <a:r>
              <a:rPr lang="en-US" altLang="zh-CN" sz="1800" smtClean="0">
                <a:latin typeface="+mn-lt"/>
                <a:ea typeface="+mn-ea"/>
              </a:rPr>
              <a:t>FusionCube</a:t>
            </a:r>
            <a:endParaRPr lang="en-US" altLang="zh-CN" sz="1800" smtClean="0">
              <a:latin typeface="+mn-lt"/>
              <a:ea typeface="+mn-ea"/>
            </a:endParaRPr>
          </a:p>
          <a:p>
            <a:pPr algn="ctr" eaLnBrk="1" fontAlgn="t" hangingPunct="1">
              <a:defRPr/>
            </a:pPr>
            <a:r>
              <a:rPr lang="zh-CN" altLang="en-US" sz="1800" smtClean="0">
                <a:latin typeface="+mn-lt"/>
                <a:ea typeface="+mn-ea"/>
              </a:rPr>
              <a:t>计算、存储超融合架构</a:t>
            </a:r>
            <a:endParaRPr lang="zh-CN" altLang="en-US" sz="1800" smtClean="0">
              <a:latin typeface="+mn-lt"/>
              <a:ea typeface="+mn-ea"/>
            </a:endParaRPr>
          </a:p>
        </p:txBody>
      </p:sp>
      <p:sp>
        <p:nvSpPr>
          <p:cNvPr id="26" name="矩形 25"/>
          <p:cNvSpPr/>
          <p:nvPr/>
        </p:nvSpPr>
        <p:spPr>
          <a:xfrm>
            <a:off x="4662488" y="1196975"/>
            <a:ext cx="595312" cy="584200"/>
          </a:xfrm>
          <a:prstGeom prst="rect">
            <a:avLst/>
          </a:prstGeom>
        </p:spPr>
        <p:txBody>
          <a:bodyPr wrap="none">
            <a:spAutoFit/>
          </a:bodyPr>
          <a:lstStyle/>
          <a:p>
            <a:pPr eaLnBrk="1" fontAlgn="t" hangingPunct="1">
              <a:defRPr/>
            </a:pPr>
            <a:r>
              <a:rPr lang="zh-CN" altLang="en-US" sz="3200" b="1" dirty="0">
                <a:solidFill>
                  <a:schemeClr val="tx1">
                    <a:lumMod val="50000"/>
                    <a:lumOff val="50000"/>
                  </a:schemeClr>
                </a:solidFill>
                <a:effectLst>
                  <a:outerShdw blurRad="38100" dist="38100" dir="2700000" algn="tl">
                    <a:srgbClr val="000000">
                      <a:alpha val="43137"/>
                    </a:srgbClr>
                  </a:outerShdw>
                </a:effectLst>
                <a:latin typeface="+mn-lt"/>
                <a:ea typeface="+mn-ea"/>
              </a:rPr>
              <a:t>优</a:t>
            </a:r>
            <a:endParaRPr lang="en-US" altLang="zh-CN" sz="3200" b="1" dirty="0">
              <a:solidFill>
                <a:schemeClr val="tx1">
                  <a:lumMod val="50000"/>
                  <a:lumOff val="50000"/>
                </a:schemeClr>
              </a:solidFill>
              <a:effectLst>
                <a:outerShdw blurRad="38100" dist="38100" dir="2700000" algn="tl">
                  <a:srgbClr val="000000">
                    <a:alpha val="43137"/>
                  </a:srgbClr>
                </a:outerShdw>
              </a:effectLst>
              <a:latin typeface="+mn-lt"/>
              <a:ea typeface="+mn-ea"/>
            </a:endParaRPr>
          </a:p>
        </p:txBody>
      </p:sp>
      <p:sp>
        <p:nvSpPr>
          <p:cNvPr id="27" name="矩形 26"/>
          <p:cNvSpPr/>
          <p:nvPr/>
        </p:nvSpPr>
        <p:spPr>
          <a:xfrm>
            <a:off x="5599113" y="1773238"/>
            <a:ext cx="2033587" cy="1322387"/>
          </a:xfrm>
          <a:prstGeom prst="rect">
            <a:avLst/>
          </a:prstGeom>
        </p:spPr>
        <p:txBody>
          <a:bodyPr>
            <a:spAutoFit/>
          </a:bodyPr>
          <a:lstStyle/>
          <a:p>
            <a:pPr eaLnBrk="1" fontAlgn="t" hangingPunct="1">
              <a:defRPr/>
            </a:pPr>
            <a:r>
              <a:rPr lang="zh-CN" altLang="en-US" sz="8000" b="1" dirty="0">
                <a:solidFill>
                  <a:schemeClr val="bg1"/>
                </a:solidFill>
                <a:effectLst>
                  <a:outerShdw blurRad="38100" dist="38100" dir="2700000" algn="tl">
                    <a:srgbClr val="000000">
                      <a:alpha val="43137"/>
                    </a:srgbClr>
                  </a:outerShdw>
                </a:effectLst>
                <a:latin typeface="+mn-lt"/>
                <a:ea typeface="+mn-ea"/>
              </a:rPr>
              <a:t>简</a:t>
            </a:r>
            <a:endParaRPr lang="en-US" altLang="zh-CN" sz="8000" b="1" dirty="0">
              <a:solidFill>
                <a:schemeClr val="bg1"/>
              </a:solidFill>
              <a:effectLst>
                <a:outerShdw blurRad="38100" dist="38100" dir="2700000" algn="tl">
                  <a:srgbClr val="000000">
                    <a:alpha val="43137"/>
                  </a:srgbClr>
                </a:outerShdw>
              </a:effectLst>
              <a:latin typeface="+mn-lt"/>
              <a:ea typeface="+mn-ea"/>
            </a:endParaRPr>
          </a:p>
        </p:txBody>
      </p:sp>
      <p:sp>
        <p:nvSpPr>
          <p:cNvPr id="50202" name="TextBox 46"/>
          <p:cNvSpPr txBox="1">
            <a:spLocks noChangeArrowheads="1"/>
          </p:cNvSpPr>
          <p:nvPr/>
        </p:nvSpPr>
        <p:spPr bwMode="auto">
          <a:xfrm>
            <a:off x="971550" y="2420938"/>
            <a:ext cx="20764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spcBef>
                <a:spcPts val="600"/>
              </a:spcBef>
              <a:buFont typeface="Arial" panose="020B0604020202020204" pitchFamily="34" charset="0"/>
              <a:buChar char="•"/>
              <a:defRPr/>
            </a:pPr>
            <a:r>
              <a:rPr lang="zh-CN" altLang="en-US" sz="1600" smtClean="0">
                <a:solidFill>
                  <a:srgbClr val="C00000"/>
                </a:solidFill>
                <a:latin typeface="+mn-lt"/>
                <a:ea typeface="+mn-ea"/>
              </a:rPr>
              <a:t>计算、存储、网络、虚拟平台、数据库、应用软件等融合，实现一站式解决方案</a:t>
            </a:r>
            <a:endParaRPr lang="en-US" altLang="zh-CN" sz="1600" smtClean="0">
              <a:solidFill>
                <a:srgbClr val="C00000"/>
              </a:solidFill>
              <a:latin typeface="+mn-lt"/>
              <a:ea typeface="+mn-ea"/>
            </a:endParaRPr>
          </a:p>
        </p:txBody>
      </p:sp>
      <p:sp>
        <p:nvSpPr>
          <p:cNvPr id="4" name="Title 3"/>
          <p:cNvSpPr>
            <a:spLocks noGrp="1"/>
          </p:cNvSpPr>
          <p:nvPr>
            <p:ph type="title"/>
          </p:nvPr>
        </p:nvSpPr>
        <p:spPr/>
        <p:txBody>
          <a:bodyPr/>
          <a:lstStyle/>
          <a:p>
            <a:endParaRPr lang="en-US"/>
          </a:p>
        </p:txBody>
      </p:sp>
    </p:spTree>
  </p:cSld>
  <p:clrMapOvr>
    <a:masterClrMapping/>
  </p:clrMapOvr>
  <p:transition advClick="0" advTm="8000">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7" name="组合 41"/>
          <p:cNvGrpSpPr/>
          <p:nvPr/>
        </p:nvGrpSpPr>
        <p:grpSpPr bwMode="auto">
          <a:xfrm>
            <a:off x="3276600" y="1592263"/>
            <a:ext cx="2949575" cy="3309937"/>
            <a:chOff x="3299562" y="1097735"/>
            <a:chExt cx="2950417" cy="3308820"/>
          </a:xfrm>
        </p:grpSpPr>
        <p:pic>
          <p:nvPicPr>
            <p:cNvPr id="44" name="Picture 40" descr="C:\Users\ytx-003\Desktop\page\p17_0008_图层-38.png"/>
            <p:cNvPicPr>
              <a:picLocks noChangeAspect="1" noChangeArrowheads="1"/>
            </p:cNvPicPr>
            <p:nvPr/>
          </p:nvPicPr>
          <p:blipFill>
            <a:blip r:embed="rId1"/>
            <a:srcRect/>
            <a:stretch>
              <a:fillRect/>
            </a:stretch>
          </p:blipFill>
          <p:spPr bwMode="auto">
            <a:xfrm flipH="1">
              <a:off x="3760068" y="2422850"/>
              <a:ext cx="1864257" cy="1433029"/>
            </a:xfrm>
            <a:prstGeom prst="rect">
              <a:avLst/>
            </a:prstGeom>
            <a:ln>
              <a:noFill/>
            </a:ln>
            <a:effectLst>
              <a:outerShdw blurRad="50800" dist="38100" dir="2700000" algn="tl" rotWithShape="0">
                <a:prstClr val="black">
                  <a:alpha val="40000"/>
                </a:prstClr>
              </a:outerShdw>
            </a:effectLst>
          </p:spPr>
        </p:pic>
        <p:sp>
          <p:nvSpPr>
            <p:cNvPr id="48" name="TextBox 47"/>
            <p:cNvSpPr txBox="1"/>
            <p:nvPr/>
          </p:nvSpPr>
          <p:spPr>
            <a:xfrm>
              <a:off x="3739426" y="4006640"/>
              <a:ext cx="1905544" cy="399915"/>
            </a:xfrm>
            <a:prstGeom prst="rect">
              <a:avLst/>
            </a:prstGeom>
            <a:noFill/>
          </p:spPr>
          <p:txBody>
            <a:bodyPr>
              <a:spAutoFit/>
            </a:bodyPr>
            <a:lstStyle/>
            <a:p>
              <a:pPr algn="ctr" eaLnBrk="1" fontAlgn="t" hangingPunct="1">
                <a:defRPr/>
              </a:pPr>
              <a:r>
                <a:rPr lang="en-US" altLang="zh-CN" sz="2000" b="1" dirty="0">
                  <a:latin typeface="+mn-lt"/>
                  <a:ea typeface="+mn-ea"/>
                </a:rPr>
                <a:t>FusionCube</a:t>
              </a:r>
              <a:endParaRPr lang="zh-CN" altLang="en-US" sz="2000" b="1" dirty="0">
                <a:latin typeface="+mn-lt"/>
                <a:ea typeface="+mn-ea"/>
              </a:endParaRPr>
            </a:p>
          </p:txBody>
        </p:sp>
        <p:sp>
          <p:nvSpPr>
            <p:cNvPr id="49" name="Freeform 6"/>
            <p:cNvSpPr/>
            <p:nvPr/>
          </p:nvSpPr>
          <p:spPr bwMode="auto">
            <a:xfrm flipV="1">
              <a:off x="3299562" y="1935652"/>
              <a:ext cx="2694757" cy="463394"/>
            </a:xfrm>
            <a:custGeom>
              <a:avLst/>
              <a:gdLst>
                <a:gd name="T0" fmla="*/ 9878 w 13223"/>
                <a:gd name="T1" fmla="*/ 2983 h 4600"/>
                <a:gd name="T2" fmla="*/ 8233 w 13223"/>
                <a:gd name="T3" fmla="*/ 1399 h 4600"/>
                <a:gd name="T4" fmla="*/ 9156 w 13223"/>
                <a:gd name="T5" fmla="*/ 1399 h 4600"/>
                <a:gd name="T6" fmla="*/ 6611 w 13223"/>
                <a:gd name="T7" fmla="*/ 0 h 4600"/>
                <a:gd name="T8" fmla="*/ 4066 w 13223"/>
                <a:gd name="T9" fmla="*/ 1399 h 4600"/>
                <a:gd name="T10" fmla="*/ 4989 w 13223"/>
                <a:gd name="T11" fmla="*/ 1399 h 4600"/>
                <a:gd name="T12" fmla="*/ 3345 w 13223"/>
                <a:gd name="T13" fmla="*/ 2983 h 4600"/>
                <a:gd name="T14" fmla="*/ 0 w 13223"/>
                <a:gd name="T15" fmla="*/ 4600 h 4600"/>
                <a:gd name="T16" fmla="*/ 13223 w 13223"/>
                <a:gd name="T17" fmla="*/ 4600 h 4600"/>
                <a:gd name="T18" fmla="*/ 9878 w 13223"/>
                <a:gd name="T19" fmla="*/ 2983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23" h="4600">
                  <a:moveTo>
                    <a:pt x="9878" y="2983"/>
                  </a:moveTo>
                  <a:cubicBezTo>
                    <a:pt x="8838" y="2334"/>
                    <a:pt x="8311" y="1525"/>
                    <a:pt x="8233" y="1399"/>
                  </a:cubicBezTo>
                  <a:cubicBezTo>
                    <a:pt x="9156" y="1399"/>
                    <a:pt x="9156" y="1399"/>
                    <a:pt x="9156" y="1399"/>
                  </a:cubicBezTo>
                  <a:cubicBezTo>
                    <a:pt x="6611" y="0"/>
                    <a:pt x="6611" y="0"/>
                    <a:pt x="6611" y="0"/>
                  </a:cubicBezTo>
                  <a:cubicBezTo>
                    <a:pt x="4066" y="1399"/>
                    <a:pt x="4066" y="1399"/>
                    <a:pt x="4066" y="1399"/>
                  </a:cubicBezTo>
                  <a:cubicBezTo>
                    <a:pt x="4989" y="1399"/>
                    <a:pt x="4989" y="1399"/>
                    <a:pt x="4989" y="1399"/>
                  </a:cubicBezTo>
                  <a:cubicBezTo>
                    <a:pt x="4912" y="1525"/>
                    <a:pt x="4385" y="2334"/>
                    <a:pt x="3345" y="2983"/>
                  </a:cubicBezTo>
                  <a:cubicBezTo>
                    <a:pt x="2214" y="3688"/>
                    <a:pt x="0" y="4600"/>
                    <a:pt x="0" y="4600"/>
                  </a:cubicBezTo>
                  <a:cubicBezTo>
                    <a:pt x="13223" y="4600"/>
                    <a:pt x="13223" y="4600"/>
                    <a:pt x="13223" y="4600"/>
                  </a:cubicBezTo>
                  <a:cubicBezTo>
                    <a:pt x="13223" y="4600"/>
                    <a:pt x="11008" y="3688"/>
                    <a:pt x="9878" y="2983"/>
                  </a:cubicBezTo>
                  <a:close/>
                </a:path>
              </a:pathLst>
            </a:custGeom>
            <a:gradFill>
              <a:gsLst>
                <a:gs pos="0">
                  <a:schemeClr val="tx1">
                    <a:lumMod val="50000"/>
                    <a:lumOff val="50000"/>
                  </a:schemeClr>
                </a:gs>
                <a:gs pos="99000">
                  <a:schemeClr val="tx1">
                    <a:lumMod val="50000"/>
                    <a:lumOff val="50000"/>
                    <a:alpha val="0"/>
                  </a:schemeClr>
                </a:gs>
              </a:gsLst>
              <a:lin ang="5400000" scaled="0"/>
            </a:gradFill>
            <a:ln>
              <a:noFill/>
            </a:ln>
          </p:spPr>
          <p:txBody>
            <a:bodyPr/>
            <a:lstStyle/>
            <a:p>
              <a:pPr eaLnBrk="1" fontAlgn="t" hangingPunct="1">
                <a:defRPr/>
              </a:pPr>
              <a:endParaRPr lang="zh-CN" altLang="en-US" sz="1400">
                <a:solidFill>
                  <a:srgbClr val="FFFFFF"/>
                </a:solidFill>
                <a:latin typeface="+mn-lt"/>
                <a:ea typeface="+mn-ea"/>
              </a:endParaRPr>
            </a:p>
          </p:txBody>
        </p:sp>
        <p:grpSp>
          <p:nvGrpSpPr>
            <p:cNvPr id="52268" name="组合 24"/>
            <p:cNvGrpSpPr/>
            <p:nvPr/>
          </p:nvGrpSpPr>
          <p:grpSpPr bwMode="auto">
            <a:xfrm>
              <a:off x="4323712" y="1114788"/>
              <a:ext cx="642429" cy="531005"/>
              <a:chOff x="2123728" y="3939902"/>
              <a:chExt cx="986676" cy="849809"/>
            </a:xfrm>
          </p:grpSpPr>
          <p:pic>
            <p:nvPicPr>
              <p:cNvPr id="52280" name="Picture 2" descr="C:\Users\l00163697.CHINA\Downloads\software_box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939902"/>
                <a:ext cx="849809" cy="84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2275060" y="4085313"/>
                <a:ext cx="836528" cy="492710"/>
              </a:xfrm>
              <a:prstGeom prst="rect">
                <a:avLst/>
              </a:prstGeom>
              <a:noFill/>
            </p:spPr>
            <p:txBody>
              <a:bodyPr wrap="none">
                <a:spAutoFit/>
              </a:bodyPr>
              <a:lstStyle/>
              <a:p>
                <a:pPr eaLnBrk="1" fontAlgn="t" hangingPunct="1">
                  <a:defRPr/>
                </a:pPr>
                <a:r>
                  <a:rPr lang="en-US" altLang="zh-CN" sz="1400" dirty="0">
                    <a:latin typeface="+mn-lt"/>
                    <a:ea typeface="+mn-ea"/>
                  </a:rPr>
                  <a:t>    </a:t>
                </a:r>
                <a:endParaRPr lang="zh-CN" altLang="en-US" sz="1400" dirty="0">
                  <a:latin typeface="+mn-lt"/>
                  <a:ea typeface="+mn-ea"/>
                </a:endParaRPr>
              </a:p>
            </p:txBody>
          </p:sp>
        </p:grpSp>
        <p:grpSp>
          <p:nvGrpSpPr>
            <p:cNvPr id="52269" name="组合 27"/>
            <p:cNvGrpSpPr/>
            <p:nvPr/>
          </p:nvGrpSpPr>
          <p:grpSpPr bwMode="auto">
            <a:xfrm>
              <a:off x="3496745" y="1097735"/>
              <a:ext cx="761627" cy="435297"/>
              <a:chOff x="589072" y="3830573"/>
              <a:chExt cx="1169746" cy="696640"/>
            </a:xfrm>
          </p:grpSpPr>
          <p:grpSp>
            <p:nvGrpSpPr>
              <p:cNvPr id="59" name="组合 41"/>
              <p:cNvGrpSpPr/>
              <p:nvPr/>
            </p:nvGrpSpPr>
            <p:grpSpPr>
              <a:xfrm>
                <a:off x="949112" y="3867894"/>
                <a:ext cx="670560" cy="515303"/>
                <a:chOff x="2160588" y="3078163"/>
                <a:chExt cx="1341120" cy="1030605"/>
              </a:xfrm>
              <a:effectLst>
                <a:outerShdw blurRad="50800" dist="38100" dir="2700000" algn="tl" rotWithShape="0">
                  <a:prstClr val="black">
                    <a:alpha val="40000"/>
                  </a:prstClr>
                </a:outerShdw>
              </a:effectLst>
            </p:grpSpPr>
            <p:pic>
              <p:nvPicPr>
                <p:cNvPr id="64" name="Picture 17" descr="C:\Users\ytx-003\Desktop\page\p13_0004_图层-4.png"/>
                <p:cNvPicPr>
                  <a:picLocks noChangeAspect="1" noChangeArrowheads="1"/>
                </p:cNvPicPr>
                <p:nvPr/>
              </p:nvPicPr>
              <p:blipFill>
                <a:blip r:embed="rId3" cstate="print"/>
                <a:srcRect/>
                <a:stretch>
                  <a:fillRect/>
                </a:stretch>
              </p:blipFill>
              <p:spPr bwMode="auto">
                <a:xfrm>
                  <a:off x="2160588" y="3078163"/>
                  <a:ext cx="1341120" cy="1030605"/>
                </a:xfrm>
                <a:prstGeom prst="rect">
                  <a:avLst/>
                </a:prstGeom>
                <a:noFill/>
                <a:ln w="9525">
                  <a:noFill/>
                  <a:miter lim="800000"/>
                  <a:headEnd/>
                  <a:tailEnd/>
                </a:ln>
              </p:spPr>
            </p:pic>
            <p:pic>
              <p:nvPicPr>
                <p:cNvPr id="65" name="Picture 16" descr="C:\Users\ytx-003\Desktop\page\p13_0003_图层-5.png"/>
                <p:cNvPicPr>
                  <a:picLocks noChangeAspect="1" noChangeArrowheads="1"/>
                </p:cNvPicPr>
                <p:nvPr/>
              </p:nvPicPr>
              <p:blipFill>
                <a:blip r:embed="rId4" cstate="print"/>
                <a:srcRect/>
                <a:stretch>
                  <a:fillRect/>
                </a:stretch>
              </p:blipFill>
              <p:spPr bwMode="auto">
                <a:xfrm>
                  <a:off x="2283442" y="3179344"/>
                  <a:ext cx="1104900" cy="828675"/>
                </a:xfrm>
                <a:prstGeom prst="rect">
                  <a:avLst/>
                </a:prstGeom>
                <a:noFill/>
                <a:ln w="9525">
                  <a:noFill/>
                  <a:miter lim="800000"/>
                  <a:headEnd/>
                  <a:tailEnd/>
                </a:ln>
              </p:spPr>
            </p:pic>
          </p:grpSp>
          <p:grpSp>
            <p:nvGrpSpPr>
              <p:cNvPr id="60" name="组合 44"/>
              <p:cNvGrpSpPr/>
              <p:nvPr/>
            </p:nvGrpSpPr>
            <p:grpSpPr>
              <a:xfrm>
                <a:off x="589072" y="4011910"/>
                <a:ext cx="670560" cy="515303"/>
                <a:chOff x="145109" y="1493987"/>
                <a:chExt cx="1341120" cy="1030605"/>
              </a:xfrm>
              <a:effectLst>
                <a:outerShdw blurRad="50800" dist="38100" dir="2700000" algn="tl" rotWithShape="0">
                  <a:prstClr val="black">
                    <a:alpha val="40000"/>
                  </a:prstClr>
                </a:outerShdw>
              </a:effectLst>
            </p:grpSpPr>
            <p:pic>
              <p:nvPicPr>
                <p:cNvPr id="62" name="Picture 14" descr="C:\Users\ytx-003\Desktop\page\p13_0001_图层-4.png"/>
                <p:cNvPicPr>
                  <a:picLocks noChangeAspect="1" noChangeArrowheads="1"/>
                </p:cNvPicPr>
                <p:nvPr/>
              </p:nvPicPr>
              <p:blipFill>
                <a:blip r:embed="rId3" cstate="print"/>
                <a:srcRect/>
                <a:stretch>
                  <a:fillRect/>
                </a:stretch>
              </p:blipFill>
              <p:spPr bwMode="auto">
                <a:xfrm>
                  <a:off x="145109" y="1493987"/>
                  <a:ext cx="1341120" cy="1030605"/>
                </a:xfrm>
                <a:prstGeom prst="rect">
                  <a:avLst/>
                </a:prstGeom>
                <a:noFill/>
                <a:ln w="9525">
                  <a:noFill/>
                  <a:miter lim="800000"/>
                  <a:headEnd/>
                  <a:tailEnd/>
                </a:ln>
              </p:spPr>
            </p:pic>
            <p:pic>
              <p:nvPicPr>
                <p:cNvPr id="63" name="Picture 14" descr="C:\Users\ytx-003\Desktop\145.png"/>
                <p:cNvPicPr>
                  <a:picLocks noChangeAspect="1" noChangeArrowheads="1"/>
                </p:cNvPicPr>
                <p:nvPr/>
              </p:nvPicPr>
              <p:blipFill>
                <a:blip r:embed="rId5" cstate="print"/>
                <a:srcRect/>
                <a:stretch>
                  <a:fillRect/>
                </a:stretch>
              </p:blipFill>
              <p:spPr bwMode="auto">
                <a:xfrm>
                  <a:off x="262029" y="1595168"/>
                  <a:ext cx="1107541" cy="832566"/>
                </a:xfrm>
                <a:prstGeom prst="rect">
                  <a:avLst/>
                </a:prstGeom>
                <a:noFill/>
                <a:ln w="9525">
                  <a:noFill/>
                  <a:miter lim="800000"/>
                  <a:headEnd/>
                  <a:tailEnd/>
                </a:ln>
              </p:spPr>
            </p:pic>
          </p:grpSp>
          <p:sp>
            <p:nvSpPr>
              <p:cNvPr id="61" name="TextBox 60"/>
              <p:cNvSpPr txBox="1"/>
              <p:nvPr/>
            </p:nvSpPr>
            <p:spPr>
              <a:xfrm>
                <a:off x="605719" y="3830573"/>
                <a:ext cx="1153580" cy="492710"/>
              </a:xfrm>
              <a:prstGeom prst="rect">
                <a:avLst/>
              </a:prstGeom>
              <a:noFill/>
            </p:spPr>
            <p:txBody>
              <a:bodyPr>
                <a:spAutoFit/>
              </a:bodyPr>
              <a:lstStyle/>
              <a:p>
                <a:pPr eaLnBrk="1" fontAlgn="t" hangingPunct="1">
                  <a:defRPr/>
                </a:pPr>
                <a:r>
                  <a:rPr lang="en-US" altLang="zh-CN" sz="1400" dirty="0">
                    <a:latin typeface="+mn-lt"/>
                    <a:ea typeface="+mn-ea"/>
                  </a:rPr>
                  <a:t>          </a:t>
                </a:r>
                <a:endParaRPr lang="zh-CN" altLang="en-US" sz="1400" dirty="0">
                  <a:latin typeface="+mn-lt"/>
                  <a:ea typeface="+mn-ea"/>
                </a:endParaRPr>
              </a:p>
            </p:txBody>
          </p:sp>
        </p:grpSp>
        <p:grpSp>
          <p:nvGrpSpPr>
            <p:cNvPr id="52270" name="组合 39"/>
            <p:cNvGrpSpPr/>
            <p:nvPr/>
          </p:nvGrpSpPr>
          <p:grpSpPr bwMode="auto">
            <a:xfrm>
              <a:off x="5167631" y="1097736"/>
              <a:ext cx="657277" cy="462994"/>
              <a:chOff x="2538791" y="3700969"/>
              <a:chExt cx="1009479" cy="740966"/>
            </a:xfrm>
          </p:grpSpPr>
          <p:pic>
            <p:nvPicPr>
              <p:cNvPr id="57" name="Picture 6" descr="C:\Users\ytx-003\Desktop\ptt\p7\p7_0003_矢量智能对象-副本-8.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698152" y="3759746"/>
                <a:ext cx="678450" cy="68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35"/>
              <p:cNvSpPr txBox="1"/>
              <p:nvPr/>
            </p:nvSpPr>
            <p:spPr>
              <a:xfrm>
                <a:off x="2537814" y="3700967"/>
                <a:ext cx="1009688" cy="492711"/>
              </a:xfrm>
              <a:prstGeom prst="rect">
                <a:avLst/>
              </a:prstGeom>
              <a:noFill/>
            </p:spPr>
            <p:txBody>
              <a:bodyPr>
                <a:spAutoFit/>
              </a:bodyPr>
              <a:lstStyle/>
              <a:p>
                <a:pPr eaLnBrk="1" fontAlgn="t" hangingPunct="1">
                  <a:defRPr/>
                </a:pPr>
                <a:r>
                  <a:rPr lang="en-US" altLang="zh-CN" sz="1400" dirty="0">
                    <a:latin typeface="+mn-lt"/>
                    <a:ea typeface="+mn-ea"/>
                  </a:rPr>
                  <a:t>                </a:t>
                </a:r>
                <a:endParaRPr lang="zh-CN" altLang="en-US" sz="1400" dirty="0">
                  <a:latin typeface="+mn-lt"/>
                  <a:ea typeface="+mn-ea"/>
                </a:endParaRPr>
              </a:p>
            </p:txBody>
          </p:sp>
        </p:grpSp>
        <p:sp>
          <p:nvSpPr>
            <p:cNvPr id="52271" name="TextBox 36"/>
            <p:cNvSpPr txBox="1">
              <a:spLocks noChangeArrowheads="1"/>
            </p:cNvSpPr>
            <p:nvPr/>
          </p:nvSpPr>
          <p:spPr bwMode="auto">
            <a:xfrm>
              <a:off x="3515524" y="1602390"/>
              <a:ext cx="903546" cy="30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latin typeface="+mn-lt"/>
                  <a:ea typeface="+mn-ea"/>
                </a:rPr>
                <a:t>系统管理</a:t>
              </a:r>
              <a:endParaRPr lang="zh-CN" altLang="en-US" sz="1400" smtClean="0">
                <a:latin typeface="+mn-lt"/>
                <a:ea typeface="+mn-ea"/>
              </a:endParaRPr>
            </a:p>
          </p:txBody>
        </p:sp>
        <p:sp>
          <p:nvSpPr>
            <p:cNvPr id="52272" name="TextBox 53"/>
            <p:cNvSpPr txBox="1">
              <a:spLocks noChangeArrowheads="1"/>
            </p:cNvSpPr>
            <p:nvPr/>
          </p:nvSpPr>
          <p:spPr bwMode="auto">
            <a:xfrm>
              <a:off x="4365079" y="1584933"/>
              <a:ext cx="722518" cy="30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latin typeface="+mn-lt"/>
                  <a:ea typeface="+mn-ea"/>
                </a:rPr>
                <a:t>虚拟化</a:t>
              </a:r>
              <a:endParaRPr lang="zh-CN" altLang="en-US" sz="1400" smtClean="0">
                <a:latin typeface="+mn-lt"/>
                <a:ea typeface="+mn-ea"/>
              </a:endParaRPr>
            </a:p>
          </p:txBody>
        </p:sp>
        <p:sp>
          <p:nvSpPr>
            <p:cNvPr id="52273" name="TextBox 54"/>
            <p:cNvSpPr txBox="1">
              <a:spLocks noChangeArrowheads="1"/>
            </p:cNvSpPr>
            <p:nvPr/>
          </p:nvSpPr>
          <p:spPr bwMode="auto">
            <a:xfrm>
              <a:off x="5166995" y="1584933"/>
              <a:ext cx="1082984" cy="30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latin typeface="+mn-lt"/>
                  <a:ea typeface="+mn-ea"/>
                </a:rPr>
                <a:t>分布式存储</a:t>
              </a:r>
              <a:endParaRPr lang="zh-CN" altLang="en-US" sz="1400" smtClean="0">
                <a:latin typeface="+mn-lt"/>
                <a:ea typeface="+mn-ea"/>
              </a:endParaRPr>
            </a:p>
          </p:txBody>
        </p:sp>
        <p:sp>
          <p:nvSpPr>
            <p:cNvPr id="52274" name="TextBox 55"/>
            <p:cNvSpPr txBox="1">
              <a:spLocks noChangeArrowheads="1"/>
            </p:cNvSpPr>
            <p:nvPr/>
          </p:nvSpPr>
          <p:spPr bwMode="auto">
            <a:xfrm>
              <a:off x="4126886" y="1853130"/>
              <a:ext cx="1262422" cy="30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400" smtClean="0">
                  <a:latin typeface="+mn-lt"/>
                  <a:ea typeface="+mn-ea"/>
                </a:rPr>
                <a:t>FusionSphere</a:t>
              </a:r>
              <a:endParaRPr lang="zh-CN" altLang="en-US" sz="1400" smtClean="0">
                <a:latin typeface="+mn-lt"/>
                <a:ea typeface="+mn-ea"/>
              </a:endParaRPr>
            </a:p>
          </p:txBody>
        </p:sp>
      </p:grpSp>
      <p:grpSp>
        <p:nvGrpSpPr>
          <p:cNvPr id="52228" name="组合 67"/>
          <p:cNvGrpSpPr/>
          <p:nvPr/>
        </p:nvGrpSpPr>
        <p:grpSpPr bwMode="auto">
          <a:xfrm>
            <a:off x="449263" y="1274763"/>
            <a:ext cx="2655887" cy="3533775"/>
            <a:chOff x="473272" y="975944"/>
            <a:chExt cx="2655768" cy="3535230"/>
          </a:xfrm>
        </p:grpSpPr>
        <p:pic>
          <p:nvPicPr>
            <p:cNvPr id="52250" name="Picture 4" descr="D:\Working\Projects\FusionCube\Worked\02.营销工具与资料(Marketing Tools and Materials)\3.01.产品照片集(Product Album)\全宽 半宽.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9989" y="2437432"/>
              <a:ext cx="1751867" cy="178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1" name="TextBox 69"/>
            <p:cNvSpPr txBox="1">
              <a:spLocks noChangeArrowheads="1"/>
            </p:cNvSpPr>
            <p:nvPr/>
          </p:nvSpPr>
          <p:spPr bwMode="auto">
            <a:xfrm>
              <a:off x="1525737" y="4203072"/>
              <a:ext cx="920709" cy="30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400" b="1" smtClean="0">
                  <a:latin typeface="+mn-lt"/>
                  <a:ea typeface="+mn-ea"/>
                </a:rPr>
                <a:t>前视图</a:t>
              </a:r>
              <a:endParaRPr lang="zh-CN" altLang="en-US" sz="1400" b="1" smtClean="0">
                <a:latin typeface="+mn-lt"/>
                <a:ea typeface="+mn-ea"/>
              </a:endParaRPr>
            </a:p>
          </p:txBody>
        </p:sp>
        <p:pic>
          <p:nvPicPr>
            <p:cNvPr id="52252" name="Picture 6" descr="D:\Working\Projects\FusionCube\Worked\02.营销工具与资料(Marketing Tools and Materials)\3.01.产品照片集(Product Album)\01 Blades(刀片)\032 CH22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96200">
              <a:off x="1313329" y="1513290"/>
              <a:ext cx="895600" cy="49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7" descr="D:\Working\Projects\FusionCube\Worked\02.营销工具与资料(Marketing Tools and Materials)\3.01.产品照片集(Product Album)\01 Blades(刀片)\012 CH12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272" y="1524003"/>
              <a:ext cx="815393" cy="54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8" descr="D:\Working\Projects\FusionCube\Worked\02.营销工具与资料(Marketing Tools and Materials)\3.01.产品照片集(Product Album)\01 Blades(刀片)\022 CH22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3439" y="1539535"/>
              <a:ext cx="895601" cy="48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5" name="TextBox 73"/>
            <p:cNvSpPr txBox="1">
              <a:spLocks noChangeArrowheads="1"/>
            </p:cNvSpPr>
            <p:nvPr/>
          </p:nvSpPr>
          <p:spPr bwMode="auto">
            <a:xfrm>
              <a:off x="484384" y="2011420"/>
              <a:ext cx="903248" cy="30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latin typeface="+mn-lt"/>
                  <a:ea typeface="+mn-ea"/>
                </a:rPr>
                <a:t>半宽刀片</a:t>
              </a:r>
              <a:endParaRPr lang="zh-CN" altLang="en-US" sz="1400" smtClean="0">
                <a:latin typeface="+mn-lt"/>
                <a:ea typeface="+mn-ea"/>
              </a:endParaRPr>
            </a:p>
          </p:txBody>
        </p:sp>
        <p:sp>
          <p:nvSpPr>
            <p:cNvPr id="52256" name="TextBox 74"/>
            <p:cNvSpPr txBox="1">
              <a:spLocks noChangeArrowheads="1"/>
            </p:cNvSpPr>
            <p:nvPr/>
          </p:nvSpPr>
          <p:spPr bwMode="auto">
            <a:xfrm>
              <a:off x="1676543" y="2011420"/>
              <a:ext cx="903247" cy="30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latin typeface="+mn-lt"/>
                  <a:ea typeface="+mn-ea"/>
                </a:rPr>
                <a:t>全宽刀片</a:t>
              </a:r>
              <a:endParaRPr lang="zh-CN" altLang="en-US" sz="1400" smtClean="0">
                <a:latin typeface="+mn-lt"/>
                <a:ea typeface="+mn-ea"/>
              </a:endParaRPr>
            </a:p>
          </p:txBody>
        </p:sp>
        <p:pic>
          <p:nvPicPr>
            <p:cNvPr id="52257" name="Picture 9" descr="D:\Working\Projects\FusionCube\Worked\02.营销工具与资料(Marketing Tools and Materials)\3.01.产品照片集(Product Album)\SSD卡\ES3000.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8087" y="1036839"/>
              <a:ext cx="591549" cy="267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8" name="TextBox 76"/>
            <p:cNvSpPr txBox="1">
              <a:spLocks noChangeArrowheads="1"/>
            </p:cNvSpPr>
            <p:nvPr/>
          </p:nvSpPr>
          <p:spPr bwMode="auto">
            <a:xfrm>
              <a:off x="1065382" y="1280869"/>
              <a:ext cx="1081040" cy="30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400" smtClean="0">
                  <a:latin typeface="+mn-lt"/>
                  <a:ea typeface="+mn-ea"/>
                </a:rPr>
                <a:t>PCIe SSD</a:t>
              </a:r>
              <a:r>
                <a:rPr lang="zh-CN" altLang="en-US" sz="1400" smtClean="0">
                  <a:latin typeface="+mn-lt"/>
                  <a:ea typeface="+mn-ea"/>
                </a:rPr>
                <a:t>卡</a:t>
              </a:r>
              <a:endParaRPr lang="zh-CN" altLang="en-US" sz="1400" smtClean="0">
                <a:latin typeface="+mn-lt"/>
                <a:ea typeface="+mn-ea"/>
              </a:endParaRPr>
            </a:p>
          </p:txBody>
        </p:sp>
        <p:pic>
          <p:nvPicPr>
            <p:cNvPr id="52259" name="Picture 10" descr="D:\Working\Projects\FusionCube\Worked\02.营销工具与资料(Marketing Tools and Materials)\3.01.产品照片集(Product Album)\经过处理图片\MEZZ\DSC_1649.jpg"/>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6041" y="975944"/>
              <a:ext cx="723004" cy="327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60" name="TextBox 78"/>
            <p:cNvSpPr txBox="1">
              <a:spLocks noChangeArrowheads="1"/>
            </p:cNvSpPr>
            <p:nvPr/>
          </p:nvSpPr>
          <p:spPr bwMode="auto">
            <a:xfrm>
              <a:off x="1984504" y="1280869"/>
              <a:ext cx="903247" cy="30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latin typeface="+mn-lt"/>
                  <a:ea typeface="+mn-ea"/>
                </a:rPr>
                <a:t>智能网卡</a:t>
              </a:r>
              <a:endParaRPr lang="zh-CN" altLang="en-US" sz="1400" smtClean="0">
                <a:latin typeface="+mn-lt"/>
                <a:ea typeface="+mn-ea"/>
              </a:endParaRPr>
            </a:p>
          </p:txBody>
        </p:sp>
        <p:sp>
          <p:nvSpPr>
            <p:cNvPr id="52261" name="矩形 5"/>
            <p:cNvSpPr>
              <a:spLocks noChangeArrowheads="1"/>
            </p:cNvSpPr>
            <p:nvPr/>
          </p:nvSpPr>
          <p:spPr bwMode="auto">
            <a:xfrm>
              <a:off x="1122530" y="2460867"/>
              <a:ext cx="928646" cy="304925"/>
            </a:xfrm>
            <a:prstGeom prst="rect">
              <a:avLst/>
            </a:prstGeom>
            <a:noFill/>
            <a:ln w="38100">
              <a:solidFill>
                <a:srgbClr val="FFC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zh-CN" altLang="en-US" sz="1400" smtClean="0">
                <a:latin typeface="+mn-lt"/>
                <a:ea typeface="+mn-ea"/>
              </a:endParaRPr>
            </a:p>
          </p:txBody>
        </p:sp>
        <p:cxnSp>
          <p:nvCxnSpPr>
            <p:cNvPr id="81" name="形状 6"/>
            <p:cNvCxnSpPr>
              <a:endCxn id="52255" idx="2"/>
            </p:cNvCxnSpPr>
            <p:nvPr/>
          </p:nvCxnSpPr>
          <p:spPr bwMode="auto">
            <a:xfrm rot="16200000" flipV="1">
              <a:off x="881968" y="2372768"/>
              <a:ext cx="293808" cy="187317"/>
            </a:xfrm>
            <a:prstGeom prst="bentConnector3">
              <a:avLst>
                <a:gd name="adj1" fmla="val 50000"/>
              </a:avLst>
            </a:prstGeom>
            <a:ln w="38100">
              <a:solidFill>
                <a:srgbClr val="FFC000"/>
              </a:solidFill>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2263" name="矩形 7"/>
            <p:cNvSpPr>
              <a:spLocks noChangeArrowheads="1"/>
            </p:cNvSpPr>
            <p:nvPr/>
          </p:nvSpPr>
          <p:spPr bwMode="auto">
            <a:xfrm>
              <a:off x="1187615" y="3655159"/>
              <a:ext cx="1577904" cy="304925"/>
            </a:xfrm>
            <a:prstGeom prst="rect">
              <a:avLst/>
            </a:prstGeom>
            <a:noFill/>
            <a:ln w="38100">
              <a:solidFill>
                <a:srgbClr val="FFC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zh-CN" altLang="en-US" sz="1400" smtClean="0">
                <a:latin typeface="+mn-lt"/>
                <a:ea typeface="+mn-ea"/>
              </a:endParaRPr>
            </a:p>
          </p:txBody>
        </p:sp>
        <p:cxnSp>
          <p:nvCxnSpPr>
            <p:cNvPr id="83" name="形状 82"/>
            <p:cNvCxnSpPr/>
            <p:nvPr/>
          </p:nvCxnSpPr>
          <p:spPr bwMode="auto">
            <a:xfrm flipH="1" flipV="1">
              <a:off x="2248017" y="2254407"/>
              <a:ext cx="517502" cy="1553214"/>
            </a:xfrm>
            <a:prstGeom prst="bentConnector4">
              <a:avLst>
                <a:gd name="adj1" fmla="val -40350"/>
                <a:gd name="adj2" fmla="val 87582"/>
              </a:avLst>
            </a:prstGeom>
            <a:ln w="38100">
              <a:solidFill>
                <a:srgbClr val="FFC000"/>
              </a:solidFill>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grpSp>
        <p:nvGrpSpPr>
          <p:cNvPr id="52229" name="组合 83"/>
          <p:cNvGrpSpPr/>
          <p:nvPr/>
        </p:nvGrpSpPr>
        <p:grpSpPr bwMode="auto">
          <a:xfrm>
            <a:off x="5972175" y="1370013"/>
            <a:ext cx="2846388" cy="3425825"/>
            <a:chOff x="5995985" y="1071813"/>
            <a:chExt cx="2845230" cy="3425294"/>
          </a:xfrm>
        </p:grpSpPr>
        <p:pic>
          <p:nvPicPr>
            <p:cNvPr id="52231" name="Picture 5" descr="D:\Working\Projects\FusionCube\Worked\02.营销工具与资料(Marketing Tools and Materials)\3.01.产品照片集(Product Album)\后正视图-LIUB.jpg"/>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5405"/>
            <a:stretch>
              <a:fillRect/>
            </a:stretch>
          </p:blipFill>
          <p:spPr bwMode="auto">
            <a:xfrm>
              <a:off x="6568526" y="2498328"/>
              <a:ext cx="1857794" cy="176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TextBox 85"/>
            <p:cNvSpPr txBox="1">
              <a:spLocks noChangeArrowheads="1"/>
            </p:cNvSpPr>
            <p:nvPr/>
          </p:nvSpPr>
          <p:spPr bwMode="auto">
            <a:xfrm>
              <a:off x="6914774" y="4189180"/>
              <a:ext cx="1174272" cy="30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400" b="1" smtClean="0">
                  <a:latin typeface="+mn-lt"/>
                  <a:ea typeface="+mn-ea"/>
                </a:rPr>
                <a:t>后视图</a:t>
              </a:r>
              <a:endParaRPr lang="zh-CN" altLang="en-US" sz="1400" b="1" smtClean="0">
                <a:latin typeface="+mn-lt"/>
                <a:ea typeface="+mn-ea"/>
              </a:endParaRPr>
            </a:p>
          </p:txBody>
        </p:sp>
        <p:pic>
          <p:nvPicPr>
            <p:cNvPr id="52233" name="Picture 25" descr="D:\Working\Projects\FusionCube\Worked\02.营销工具与资料(Marketing Tools and Materials)\3.01.产品照片集(Product Album)\经过处理图片\CX910\DSC_1700.jpg"/>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43868" y="1097735"/>
              <a:ext cx="479635" cy="91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26" descr="D:\Working\Projects\FusionCube\Worked\02.营销工具与资料(Marketing Tools and Materials)\3.01.产品照片集(Product Album)\经过处理图片\CX610\DSC_1703.jpg"/>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8047" y="1071813"/>
              <a:ext cx="538637" cy="87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27" descr="D:\Working\Projects\FusionCube\Worked\02.营销工具与资料(Marketing Tools and Materials)\3.01.产品照片集(Product Album)\经过处理图片\CX116\DSC_1702.jpg"/>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80286" y="1075634"/>
              <a:ext cx="437762" cy="87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6" name="Picture 28" descr="D:\Working\Projects\FusionCube\Worked\02.营销工具与资料(Marketing Tools and Materials)\3.01.产品照片集(Product Album)\02 Switch（交换）\011 CX110.jpg"/>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6052074" y="1312786"/>
              <a:ext cx="802927" cy="35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7" name="Picture 29" descr="D:\Working\Projects\FusionCube\Worked\02.营销工具与资料(Marketing Tools and Materials)\3.01.产品照片集(Product Album)\02 Switch（交换）\021 CX311.jpg"/>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6535644" y="1344077"/>
              <a:ext cx="802925"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8" name="TextBox 91"/>
            <p:cNvSpPr txBox="1">
              <a:spLocks noChangeArrowheads="1"/>
            </p:cNvSpPr>
            <p:nvPr/>
          </p:nvSpPr>
          <p:spPr bwMode="auto">
            <a:xfrm>
              <a:off x="6322877" y="2020991"/>
              <a:ext cx="2518338" cy="30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400" smtClean="0">
                  <a:latin typeface="+mn-lt"/>
                  <a:ea typeface="+mn-ea"/>
                </a:rPr>
                <a:t>GE/10GE/FCoE/IB/FC</a:t>
              </a:r>
              <a:r>
                <a:rPr lang="zh-CN" altLang="en-US" sz="1400" smtClean="0">
                  <a:latin typeface="+mn-lt"/>
                  <a:ea typeface="+mn-ea"/>
                </a:rPr>
                <a:t>交换模块</a:t>
              </a:r>
              <a:endParaRPr lang="zh-CN" altLang="en-US" sz="1400" smtClean="0">
                <a:latin typeface="+mn-lt"/>
                <a:ea typeface="+mn-ea"/>
              </a:endParaRPr>
            </a:p>
          </p:txBody>
        </p:sp>
        <p:sp>
          <p:nvSpPr>
            <p:cNvPr id="52239" name="矩形 92"/>
            <p:cNvSpPr>
              <a:spLocks noChangeArrowheads="1"/>
            </p:cNvSpPr>
            <p:nvPr/>
          </p:nvSpPr>
          <p:spPr bwMode="auto">
            <a:xfrm>
              <a:off x="7654248" y="2803507"/>
              <a:ext cx="131708" cy="1217424"/>
            </a:xfrm>
            <a:prstGeom prst="rect">
              <a:avLst/>
            </a:prstGeom>
            <a:noFill/>
            <a:ln w="38100">
              <a:solidFill>
                <a:srgbClr val="FFC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zh-CN" altLang="en-US" sz="1400" smtClean="0">
                <a:latin typeface="+mn-lt"/>
                <a:ea typeface="+mn-ea"/>
              </a:endParaRPr>
            </a:p>
          </p:txBody>
        </p:sp>
        <p:cxnSp>
          <p:nvCxnSpPr>
            <p:cNvPr id="94" name="形状 75"/>
            <p:cNvCxnSpPr>
              <a:stCxn id="52239" idx="0"/>
              <a:endCxn id="52238" idx="2"/>
            </p:cNvCxnSpPr>
            <p:nvPr/>
          </p:nvCxnSpPr>
          <p:spPr bwMode="auto">
            <a:xfrm rot="16200000" flipV="1">
              <a:off x="7414574" y="2497183"/>
              <a:ext cx="474588" cy="138057"/>
            </a:xfrm>
            <a:prstGeom prst="bentConnector3">
              <a:avLst>
                <a:gd name="adj1" fmla="val 50000"/>
              </a:avLst>
            </a:prstGeom>
            <a:ln w="38100">
              <a:solidFill>
                <a:srgbClr val="FFC000"/>
              </a:solidFill>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2241" name="矩形 94"/>
            <p:cNvSpPr>
              <a:spLocks noChangeArrowheads="1"/>
            </p:cNvSpPr>
            <p:nvPr/>
          </p:nvSpPr>
          <p:spPr bwMode="auto">
            <a:xfrm>
              <a:off x="7195647" y="2803507"/>
              <a:ext cx="130122" cy="607919"/>
            </a:xfrm>
            <a:prstGeom prst="rect">
              <a:avLst/>
            </a:prstGeom>
            <a:noFill/>
            <a:ln w="38100">
              <a:solidFill>
                <a:srgbClr val="FFC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zh-CN" altLang="en-US" sz="1400" smtClean="0">
                <a:latin typeface="+mn-lt"/>
                <a:ea typeface="+mn-ea"/>
              </a:endParaRPr>
            </a:p>
          </p:txBody>
        </p:sp>
        <p:cxnSp>
          <p:nvCxnSpPr>
            <p:cNvPr id="96" name="形状 75"/>
            <p:cNvCxnSpPr>
              <a:stCxn id="52241" idx="1"/>
            </p:cNvCxnSpPr>
            <p:nvPr/>
          </p:nvCxnSpPr>
          <p:spPr bwMode="auto">
            <a:xfrm rot="10800000">
              <a:off x="6519647" y="2741604"/>
              <a:ext cx="674414" cy="365068"/>
            </a:xfrm>
            <a:prstGeom prst="bentConnector3">
              <a:avLst>
                <a:gd name="adj1" fmla="val 74485"/>
              </a:avLst>
            </a:prstGeom>
            <a:ln w="38100">
              <a:solidFill>
                <a:srgbClr val="FFC000"/>
              </a:solidFill>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2243" name="TextBox 96"/>
            <p:cNvSpPr txBox="1">
              <a:spLocks noChangeArrowheads="1"/>
            </p:cNvSpPr>
            <p:nvPr/>
          </p:nvSpPr>
          <p:spPr bwMode="auto">
            <a:xfrm>
              <a:off x="5995985" y="2619385"/>
              <a:ext cx="723605" cy="30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latin typeface="+mn-lt"/>
                  <a:ea typeface="+mn-ea"/>
                </a:rPr>
                <a:t>管理板</a:t>
              </a:r>
              <a:endParaRPr lang="zh-CN" altLang="en-US" sz="1400" smtClean="0">
                <a:latin typeface="+mn-lt"/>
                <a:ea typeface="+mn-ea"/>
              </a:endParaRPr>
            </a:p>
          </p:txBody>
        </p:sp>
        <p:sp>
          <p:nvSpPr>
            <p:cNvPr id="52244" name="矩形 14"/>
            <p:cNvSpPr>
              <a:spLocks noChangeArrowheads="1"/>
            </p:cNvSpPr>
            <p:nvPr/>
          </p:nvSpPr>
          <p:spPr bwMode="auto">
            <a:xfrm>
              <a:off x="6783065" y="3473328"/>
              <a:ext cx="131709" cy="425384"/>
            </a:xfrm>
            <a:prstGeom prst="rect">
              <a:avLst/>
            </a:prstGeom>
            <a:noFill/>
            <a:ln w="38100">
              <a:solidFill>
                <a:srgbClr val="FFC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zh-CN" altLang="en-US" sz="1400" smtClean="0">
                <a:latin typeface="+mn-lt"/>
                <a:ea typeface="+mn-ea"/>
              </a:endParaRPr>
            </a:p>
          </p:txBody>
        </p:sp>
        <p:cxnSp>
          <p:nvCxnSpPr>
            <p:cNvPr id="99" name="形状 75"/>
            <p:cNvCxnSpPr/>
            <p:nvPr/>
          </p:nvCxnSpPr>
          <p:spPr bwMode="auto">
            <a:xfrm rot="16200000" flipV="1">
              <a:off x="6622777" y="3265686"/>
              <a:ext cx="122218" cy="328479"/>
            </a:xfrm>
            <a:prstGeom prst="bentConnector2">
              <a:avLst/>
            </a:prstGeom>
            <a:ln w="38100">
              <a:solidFill>
                <a:srgbClr val="FFC000"/>
              </a:solidFill>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2246" name="TextBox 16"/>
            <p:cNvSpPr txBox="1">
              <a:spLocks noChangeArrowheads="1"/>
            </p:cNvSpPr>
            <p:nvPr/>
          </p:nvSpPr>
          <p:spPr bwMode="auto">
            <a:xfrm>
              <a:off x="6070568" y="3254535"/>
              <a:ext cx="544290" cy="30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dirty="0" smtClean="0">
                  <a:latin typeface="+mn-lt"/>
                  <a:ea typeface="+mn-ea"/>
                </a:rPr>
                <a:t>电源</a:t>
              </a:r>
              <a:endParaRPr lang="zh-CN" altLang="en-US" sz="1400" dirty="0" smtClean="0">
                <a:latin typeface="+mn-lt"/>
                <a:ea typeface="+mn-ea"/>
              </a:endParaRPr>
            </a:p>
          </p:txBody>
        </p:sp>
        <p:sp>
          <p:nvSpPr>
            <p:cNvPr id="52247" name="矩形 17"/>
            <p:cNvSpPr>
              <a:spLocks noChangeArrowheads="1"/>
            </p:cNvSpPr>
            <p:nvPr/>
          </p:nvSpPr>
          <p:spPr bwMode="auto">
            <a:xfrm>
              <a:off x="6979835" y="3838396"/>
              <a:ext cx="198357" cy="304753"/>
            </a:xfrm>
            <a:prstGeom prst="rect">
              <a:avLst/>
            </a:prstGeom>
            <a:noFill/>
            <a:ln w="38100">
              <a:solidFill>
                <a:srgbClr val="FFC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zh-CN" altLang="en-US" sz="1400" smtClean="0">
                <a:latin typeface="+mn-lt"/>
                <a:ea typeface="+mn-ea"/>
              </a:endParaRPr>
            </a:p>
          </p:txBody>
        </p:sp>
        <p:cxnSp>
          <p:nvCxnSpPr>
            <p:cNvPr id="102" name="形状 75"/>
            <p:cNvCxnSpPr/>
            <p:nvPr/>
          </p:nvCxnSpPr>
          <p:spPr bwMode="auto">
            <a:xfrm rot="10800000" flipH="1" flipV="1">
              <a:off x="6227009" y="3634459"/>
              <a:ext cx="449079" cy="630140"/>
            </a:xfrm>
            <a:prstGeom prst="bentConnector4">
              <a:avLst>
                <a:gd name="adj1" fmla="val -50857"/>
                <a:gd name="adj2" fmla="val 62219"/>
              </a:avLst>
            </a:prstGeom>
            <a:ln w="38100">
              <a:solidFill>
                <a:srgbClr val="FFC000"/>
              </a:solidFill>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2249" name="TextBox 19"/>
            <p:cNvSpPr txBox="1">
              <a:spLocks noChangeArrowheads="1"/>
            </p:cNvSpPr>
            <p:nvPr/>
          </p:nvSpPr>
          <p:spPr bwMode="auto">
            <a:xfrm>
              <a:off x="6215900" y="4142373"/>
              <a:ext cx="544291" cy="30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dirty="0" smtClean="0">
                  <a:latin typeface="+mn-lt"/>
                  <a:ea typeface="+mn-ea"/>
                </a:rPr>
                <a:t>风扇</a:t>
              </a:r>
              <a:endParaRPr lang="zh-CN" altLang="en-US" sz="1400" dirty="0" smtClean="0">
                <a:latin typeface="+mn-lt"/>
                <a:ea typeface="+mn-ea"/>
              </a:endParaRPr>
            </a:p>
          </p:txBody>
        </p:sp>
      </p:grpSp>
      <p:sp>
        <p:nvSpPr>
          <p:cNvPr id="104" name="矩形 103"/>
          <p:cNvSpPr/>
          <p:nvPr/>
        </p:nvSpPr>
        <p:spPr>
          <a:xfrm>
            <a:off x="611188" y="5300663"/>
            <a:ext cx="7878762" cy="461962"/>
          </a:xfrm>
          <a:prstGeom prst="rect">
            <a:avLst/>
          </a:prstGeom>
        </p:spPr>
        <p:txBody>
          <a:bodyPr wrap="none">
            <a:spAutoFit/>
          </a:bodyPr>
          <a:lstStyle/>
          <a:p>
            <a:pPr fontAlgn="t">
              <a:defRPr/>
            </a:pPr>
            <a:r>
              <a:rPr lang="zh-CN" altLang="en-US" sz="2400" b="1" kern="0" dirty="0">
                <a:latin typeface="+mn-lt"/>
                <a:ea typeface="+mn-ea"/>
              </a:rPr>
              <a:t>以分布式云计算软件为核心融合计算、存储、网络于一体</a:t>
            </a:r>
            <a:endParaRPr lang="en-US" altLang="zh-CN" sz="2400" b="1" kern="0" dirty="0">
              <a:latin typeface="+mn-lt"/>
              <a:ea typeface="+mn-ea"/>
            </a:endParaRPr>
          </a:p>
        </p:txBody>
      </p:sp>
      <p:sp>
        <p:nvSpPr>
          <p:cNvPr id="5" name="Title 4"/>
          <p:cNvSpPr>
            <a:spLocks noGrp="1"/>
          </p:cNvSpPr>
          <p:nvPr>
            <p:ph type="title"/>
          </p:nvPr>
        </p:nvSpPr>
        <p:spPr/>
        <p:txBody>
          <a:bodyPr/>
          <a:lstStyle/>
          <a:p>
            <a:r>
              <a:rPr lang="en-US" altLang="zh-CN" dirty="0" smtClean="0"/>
              <a:t>FusionCube</a:t>
            </a:r>
            <a:r>
              <a:rPr lang="zh-CN" altLang="en-US" dirty="0" smtClean="0"/>
              <a:t>真正的超融合架构</a:t>
            </a:r>
            <a:endParaRPr lang="en-US" dirty="0"/>
          </a:p>
        </p:txBody>
      </p:sp>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87675" y="1773238"/>
            <a:ext cx="595313" cy="584200"/>
          </a:xfrm>
          <a:prstGeom prst="rect">
            <a:avLst/>
          </a:prstGeom>
        </p:spPr>
        <p:txBody>
          <a:bodyPr wrap="none">
            <a:spAutoFit/>
          </a:bodyPr>
          <a:lstStyle/>
          <a:p>
            <a:pPr eaLnBrk="1" fontAlgn="t" hangingPunct="1">
              <a:defRPr/>
            </a:pPr>
            <a:r>
              <a:rPr lang="zh-CN" altLang="en-US" sz="3200" b="1" dirty="0">
                <a:solidFill>
                  <a:schemeClr val="tx1">
                    <a:lumMod val="50000"/>
                    <a:lumOff val="50000"/>
                  </a:schemeClr>
                </a:solidFill>
                <a:effectLst>
                  <a:outerShdw blurRad="38100" dist="38100" dir="2700000" algn="tl">
                    <a:srgbClr val="000000">
                      <a:alpha val="43137"/>
                    </a:srgbClr>
                  </a:outerShdw>
                </a:effectLst>
                <a:latin typeface="+mn-lt"/>
                <a:ea typeface="+mn-ea"/>
              </a:rPr>
              <a:t>优</a:t>
            </a:r>
            <a:endParaRPr lang="en-US" altLang="zh-CN" sz="3200" b="1" dirty="0">
              <a:solidFill>
                <a:schemeClr val="tx1">
                  <a:lumMod val="50000"/>
                  <a:lumOff val="50000"/>
                </a:schemeClr>
              </a:solidFill>
              <a:effectLst>
                <a:outerShdw blurRad="38100" dist="38100" dir="2700000" algn="tl">
                  <a:srgbClr val="000000">
                    <a:alpha val="43137"/>
                  </a:srgbClr>
                </a:outerShdw>
              </a:effectLst>
              <a:latin typeface="+mn-lt"/>
              <a:ea typeface="+mn-ea"/>
            </a:endParaRPr>
          </a:p>
        </p:txBody>
      </p:sp>
      <p:sp>
        <p:nvSpPr>
          <p:cNvPr id="5" name="矩形 4"/>
          <p:cNvSpPr/>
          <p:nvPr/>
        </p:nvSpPr>
        <p:spPr>
          <a:xfrm>
            <a:off x="3902075" y="1279525"/>
            <a:ext cx="2314575" cy="2647950"/>
          </a:xfrm>
          <a:prstGeom prst="rect">
            <a:avLst/>
          </a:prstGeom>
        </p:spPr>
        <p:txBody>
          <a:bodyPr wrap="none">
            <a:spAutoFit/>
          </a:bodyPr>
          <a:lstStyle/>
          <a:p>
            <a:pPr eaLnBrk="1" fontAlgn="t" hangingPunct="1">
              <a:defRPr/>
            </a:pPr>
            <a:r>
              <a:rPr lang="zh-CN" altLang="en-US" sz="16600" b="1" dirty="0">
                <a:solidFill>
                  <a:srgbClr val="C00000"/>
                </a:solidFill>
                <a:effectLst>
                  <a:outerShdw blurRad="38100" dist="38100" dir="2700000" algn="tl">
                    <a:srgbClr val="000000">
                      <a:alpha val="43137"/>
                    </a:srgbClr>
                  </a:outerShdw>
                </a:effectLst>
                <a:latin typeface="+mn-lt"/>
                <a:ea typeface="+mn-ea"/>
              </a:rPr>
              <a:t>简</a:t>
            </a:r>
            <a:endParaRPr lang="en-US" altLang="zh-CN" sz="16600" b="1" dirty="0">
              <a:solidFill>
                <a:srgbClr val="C00000"/>
              </a:solidFill>
              <a:effectLst>
                <a:outerShdw blurRad="38100" dist="38100" dir="2700000" algn="tl">
                  <a:srgbClr val="000000">
                    <a:alpha val="43137"/>
                  </a:srgbClr>
                </a:outerShdw>
              </a:effectLst>
              <a:latin typeface="+mn-lt"/>
              <a:ea typeface="+mn-ea"/>
            </a:endParaRPr>
          </a:p>
        </p:txBody>
      </p:sp>
      <p:sp>
        <p:nvSpPr>
          <p:cNvPr id="54276" name="TextBox 5"/>
          <p:cNvSpPr txBox="1">
            <a:spLocks noChangeArrowheads="1"/>
          </p:cNvSpPr>
          <p:nvPr/>
        </p:nvSpPr>
        <p:spPr bwMode="auto">
          <a:xfrm>
            <a:off x="6264275" y="2600325"/>
            <a:ext cx="20764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spcBef>
                <a:spcPts val="600"/>
              </a:spcBef>
              <a:buFont typeface="Arial" panose="020B0604020202020204" pitchFamily="34" charset="0"/>
              <a:buChar char="•"/>
              <a:defRPr/>
            </a:pPr>
            <a:r>
              <a:rPr lang="zh-CN" altLang="en-US" sz="1600" smtClean="0">
                <a:solidFill>
                  <a:srgbClr val="C00000"/>
                </a:solidFill>
                <a:latin typeface="+mn-lt"/>
                <a:ea typeface="+mn-ea"/>
              </a:rPr>
              <a:t>资源完全共享，一站式应用平台 </a:t>
            </a:r>
            <a:endParaRPr lang="en-US" altLang="zh-CN" sz="1600" smtClean="0">
              <a:solidFill>
                <a:srgbClr val="C00000"/>
              </a:solidFill>
              <a:latin typeface="+mn-lt"/>
              <a:ea typeface="+mn-ea"/>
            </a:endParaRPr>
          </a:p>
          <a:p>
            <a:pPr eaLnBrk="1" fontAlgn="t" hangingPunct="1">
              <a:spcBef>
                <a:spcPts val="600"/>
              </a:spcBef>
              <a:buFont typeface="Arial" panose="020B0604020202020204" pitchFamily="34" charset="0"/>
              <a:buChar char="•"/>
              <a:defRPr/>
            </a:pPr>
            <a:r>
              <a:rPr lang="zh-CN" altLang="en-US" sz="1600" smtClean="0">
                <a:solidFill>
                  <a:srgbClr val="C00000"/>
                </a:solidFill>
                <a:latin typeface="+mn-lt"/>
                <a:ea typeface="+mn-ea"/>
              </a:rPr>
              <a:t>无缝平滑扩容</a:t>
            </a:r>
            <a:endParaRPr lang="en-US" altLang="zh-CN" sz="1600" smtClean="0">
              <a:solidFill>
                <a:srgbClr val="C00000"/>
              </a:solidFill>
              <a:latin typeface="+mn-lt"/>
              <a:ea typeface="+mn-ea"/>
            </a:endParaRPr>
          </a:p>
        </p:txBody>
      </p:sp>
      <p:sp>
        <p:nvSpPr>
          <p:cNvPr id="7" name="椭圆 6"/>
          <p:cNvSpPr/>
          <p:nvPr/>
        </p:nvSpPr>
        <p:spPr bwMode="auto">
          <a:xfrm>
            <a:off x="2484438" y="4184650"/>
            <a:ext cx="3563937" cy="1882775"/>
          </a:xfrm>
          <a:prstGeom prst="ellipse">
            <a:avLst/>
          </a:prstGeom>
          <a:solidFill>
            <a:schemeClr val="bg1">
              <a:lumMod val="9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a:lstStyle/>
          <a:p>
            <a:pPr eaLnBrk="1" hangingPunct="1">
              <a:buClr>
                <a:srgbClr val="CC9900"/>
              </a:buClr>
              <a:buFont typeface="Wingdings" panose="05000000000000000000" pitchFamily="2" charset="2"/>
              <a:buChar char="n"/>
              <a:defRPr/>
            </a:pPr>
            <a:endParaRPr lang="zh-CN" altLang="en-US" sz="1800">
              <a:latin typeface="+mn-lt"/>
              <a:ea typeface="+mn-ea"/>
            </a:endParaRPr>
          </a:p>
        </p:txBody>
      </p:sp>
      <p:sp>
        <p:nvSpPr>
          <p:cNvPr id="10" name="椭圆 9"/>
          <p:cNvSpPr/>
          <p:nvPr/>
        </p:nvSpPr>
        <p:spPr bwMode="auto">
          <a:xfrm>
            <a:off x="3863975" y="4503738"/>
            <a:ext cx="847725" cy="466725"/>
          </a:xfrm>
          <a:prstGeom prst="ellipse">
            <a:avLst/>
          </a:prstGeom>
          <a:noFill/>
          <a:ln>
            <a:solidFill>
              <a:schemeClr val="bg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t" hangingPunct="1">
              <a:buClr>
                <a:srgbClr val="CC9900"/>
              </a:buClr>
              <a:buFont typeface="Wingdings" panose="05000000000000000000" pitchFamily="2" charset="2"/>
              <a:buChar char="n"/>
              <a:defRPr/>
            </a:pPr>
            <a:endParaRPr lang="zh-CN" altLang="en-US" sz="1400">
              <a:solidFill>
                <a:srgbClr val="000000"/>
              </a:solidFill>
              <a:latin typeface="+mn-lt"/>
              <a:ea typeface="+mn-ea"/>
            </a:endParaRPr>
          </a:p>
        </p:txBody>
      </p:sp>
      <p:pic>
        <p:nvPicPr>
          <p:cNvPr id="54279" name="Picture 6" descr="C:\Users\ytx-003\Desktop\ptt\p7\p7_0003_矢量智能对象-副本-8.png"/>
          <p:cNvPicPr>
            <a:picLocks noChangeAspect="1" noChangeArrowheads="1"/>
          </p:cNvPicPr>
          <p:nvPr/>
        </p:nvPicPr>
        <p:blipFill>
          <a:blip r:embed="rId1">
            <a:lum bright="42000" contrast="52000"/>
            <a:extLst>
              <a:ext uri="{28A0092B-C50C-407E-A947-70E740481C1C}">
                <a14:useLocalDpi xmlns:a14="http://schemas.microsoft.com/office/drawing/2010/main" val="0"/>
              </a:ext>
            </a:extLst>
          </a:blip>
          <a:srcRect/>
          <a:stretch>
            <a:fillRect/>
          </a:stretch>
        </p:blipFill>
        <p:spPr bwMode="auto">
          <a:xfrm>
            <a:off x="3883025" y="4521200"/>
            <a:ext cx="7921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51"/>
          <p:cNvSpPr>
            <a:spLocks noEditPoints="1"/>
          </p:cNvSpPr>
          <p:nvPr/>
        </p:nvSpPr>
        <p:spPr bwMode="auto">
          <a:xfrm>
            <a:off x="4200525" y="4384675"/>
            <a:ext cx="130175" cy="171450"/>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54281" name="Freeform 131"/>
          <p:cNvSpPr>
            <a:spLocks noEditPoints="1"/>
          </p:cNvSpPr>
          <p:nvPr/>
        </p:nvSpPr>
        <p:spPr bwMode="auto">
          <a:xfrm>
            <a:off x="4375150" y="4406900"/>
            <a:ext cx="150813" cy="187325"/>
          </a:xfrm>
          <a:custGeom>
            <a:avLst/>
            <a:gdLst>
              <a:gd name="T0" fmla="*/ 27053572 w 291"/>
              <a:gd name="T1" fmla="*/ 1067028 h 362"/>
              <a:gd name="T2" fmla="*/ 10821740 w 291"/>
              <a:gd name="T3" fmla="*/ 5068124 h 362"/>
              <a:gd name="T4" fmla="*/ 1623183 w 291"/>
              <a:gd name="T5" fmla="*/ 12003807 h 362"/>
              <a:gd name="T6" fmla="*/ 0 w 291"/>
              <a:gd name="T7" fmla="*/ 29876268 h 362"/>
              <a:gd name="T8" fmla="*/ 4328489 w 291"/>
              <a:gd name="T9" fmla="*/ 38145476 h 362"/>
              <a:gd name="T10" fmla="*/ 16502881 w 291"/>
              <a:gd name="T11" fmla="*/ 44014130 h 362"/>
              <a:gd name="T12" fmla="*/ 34899476 w 291"/>
              <a:gd name="T13" fmla="*/ 46948716 h 362"/>
              <a:gd name="T14" fmla="*/ 51672887 w 291"/>
              <a:gd name="T15" fmla="*/ 46148186 h 362"/>
              <a:gd name="T16" fmla="*/ 67634189 w 291"/>
              <a:gd name="T17" fmla="*/ 41880074 h 362"/>
              <a:gd name="T18" fmla="*/ 76832745 w 291"/>
              <a:gd name="T19" fmla="*/ 34944392 h 362"/>
              <a:gd name="T20" fmla="*/ 78726459 w 291"/>
              <a:gd name="T21" fmla="*/ 17071931 h 362"/>
              <a:gd name="T22" fmla="*/ 74127440 w 291"/>
              <a:gd name="T23" fmla="*/ 9069738 h 362"/>
              <a:gd name="T24" fmla="*/ 61953048 w 291"/>
              <a:gd name="T25" fmla="*/ 2934068 h 362"/>
              <a:gd name="T26" fmla="*/ 43556453 w 291"/>
              <a:gd name="T27" fmla="*/ 266498 h 362"/>
              <a:gd name="T28" fmla="*/ 15420759 w 291"/>
              <a:gd name="T29" fmla="*/ 38145476 h 362"/>
              <a:gd name="T30" fmla="*/ 13527045 w 291"/>
              <a:gd name="T31" fmla="*/ 33610866 h 362"/>
              <a:gd name="T32" fmla="*/ 17855534 w 291"/>
              <a:gd name="T33" fmla="*/ 32010324 h 362"/>
              <a:gd name="T34" fmla="*/ 19478717 w 291"/>
              <a:gd name="T35" fmla="*/ 36278436 h 362"/>
              <a:gd name="T36" fmla="*/ 39227964 w 291"/>
              <a:gd name="T37" fmla="*/ 30143283 h 362"/>
              <a:gd name="T38" fmla="*/ 15420759 w 291"/>
              <a:gd name="T39" fmla="*/ 26408685 h 362"/>
              <a:gd name="T40" fmla="*/ 541061 w 291"/>
              <a:gd name="T41" fmla="*/ 16005421 h 362"/>
              <a:gd name="T42" fmla="*/ 16232350 w 291"/>
              <a:gd name="T43" fmla="*/ 25074641 h 362"/>
              <a:gd name="T44" fmla="*/ 39227964 w 291"/>
              <a:gd name="T45" fmla="*/ 28542741 h 362"/>
              <a:gd name="T46" fmla="*/ 67093128 w 291"/>
              <a:gd name="T47" fmla="*/ 23207601 h 362"/>
              <a:gd name="T48" fmla="*/ 76832745 w 291"/>
              <a:gd name="T49" fmla="*/ 17338947 h 362"/>
              <a:gd name="T50" fmla="*/ 58165620 w 291"/>
              <a:gd name="T51" fmla="*/ 28009227 h 362"/>
              <a:gd name="T52" fmla="*/ 39227964 w 291"/>
              <a:gd name="T53" fmla="*/ 79225538 h 362"/>
              <a:gd name="T54" fmla="*/ 12985984 w 291"/>
              <a:gd name="T55" fmla="*/ 74957426 h 362"/>
              <a:gd name="T56" fmla="*/ 3246366 w 291"/>
              <a:gd name="T57" fmla="*/ 68822274 h 362"/>
              <a:gd name="T58" fmla="*/ 0 w 291"/>
              <a:gd name="T59" fmla="*/ 65621189 h 362"/>
              <a:gd name="T60" fmla="*/ 811592 w 291"/>
              <a:gd name="T61" fmla="*/ 83226635 h 362"/>
              <a:gd name="T62" fmla="*/ 8656977 w 291"/>
              <a:gd name="T63" fmla="*/ 90429333 h 362"/>
              <a:gd name="T64" fmla="*/ 23536675 w 291"/>
              <a:gd name="T65" fmla="*/ 95497457 h 362"/>
              <a:gd name="T66" fmla="*/ 39227964 w 291"/>
              <a:gd name="T67" fmla="*/ 96564485 h 362"/>
              <a:gd name="T68" fmla="*/ 58706681 w 291"/>
              <a:gd name="T69" fmla="*/ 94697445 h 362"/>
              <a:gd name="T70" fmla="*/ 72504257 w 291"/>
              <a:gd name="T71" fmla="*/ 89362305 h 362"/>
              <a:gd name="T72" fmla="*/ 78455928 w 291"/>
              <a:gd name="T73" fmla="*/ 81359594 h 362"/>
              <a:gd name="T74" fmla="*/ 77914867 w 291"/>
              <a:gd name="T75" fmla="*/ 64554161 h 362"/>
              <a:gd name="T76" fmla="*/ 73856909 w 291"/>
              <a:gd name="T77" fmla="*/ 70422816 h 362"/>
              <a:gd name="T78" fmla="*/ 60329864 w 291"/>
              <a:gd name="T79" fmla="*/ 76824984 h 362"/>
              <a:gd name="T80" fmla="*/ 16502881 w 291"/>
              <a:gd name="T81" fmla="*/ 89095289 h 362"/>
              <a:gd name="T82" fmla="*/ 13256515 w 291"/>
              <a:gd name="T83" fmla="*/ 85894205 h 362"/>
              <a:gd name="T84" fmla="*/ 16502881 w 291"/>
              <a:gd name="T85" fmla="*/ 82426622 h 362"/>
              <a:gd name="T86" fmla="*/ 19749247 w 291"/>
              <a:gd name="T87" fmla="*/ 85894205 h 362"/>
              <a:gd name="T88" fmla="*/ 16502881 w 291"/>
              <a:gd name="T89" fmla="*/ 89095289 h 362"/>
              <a:gd name="T90" fmla="*/ 24889328 w 291"/>
              <a:gd name="T91" fmla="*/ 53083869 h 362"/>
              <a:gd name="T92" fmla="*/ 4599019 w 291"/>
              <a:gd name="T93" fmla="*/ 45348174 h 362"/>
              <a:gd name="T94" fmla="*/ 541061 w 291"/>
              <a:gd name="T95" fmla="*/ 39479520 h 362"/>
              <a:gd name="T96" fmla="*/ 270531 w 291"/>
              <a:gd name="T97" fmla="*/ 56551451 h 362"/>
              <a:gd name="T98" fmla="*/ 6222202 w 291"/>
              <a:gd name="T99" fmla="*/ 64554161 h 362"/>
              <a:gd name="T100" fmla="*/ 19749247 w 291"/>
              <a:gd name="T101" fmla="*/ 69622286 h 362"/>
              <a:gd name="T102" fmla="*/ 39227964 w 291"/>
              <a:gd name="T103" fmla="*/ 71756342 h 362"/>
              <a:gd name="T104" fmla="*/ 55189784 w 291"/>
              <a:gd name="T105" fmla="*/ 70689314 h 362"/>
              <a:gd name="T106" fmla="*/ 70069482 w 291"/>
              <a:gd name="T107" fmla="*/ 65621189 h 362"/>
              <a:gd name="T108" fmla="*/ 77644337 w 291"/>
              <a:gd name="T109" fmla="*/ 58419009 h 362"/>
              <a:gd name="T110" fmla="*/ 78455928 w 291"/>
              <a:gd name="T111" fmla="*/ 40813046 h 362"/>
              <a:gd name="T112" fmla="*/ 75480093 w 291"/>
              <a:gd name="T113" fmla="*/ 44014130 h 362"/>
              <a:gd name="T114" fmla="*/ 60059334 w 291"/>
              <a:gd name="T115" fmla="*/ 51483327 h 362"/>
              <a:gd name="T116" fmla="*/ 16502881 w 291"/>
              <a:gd name="T117" fmla="*/ 63487133 h 362"/>
              <a:gd name="T118" fmla="*/ 13256515 w 291"/>
              <a:gd name="T119" fmla="*/ 60019551 h 362"/>
              <a:gd name="T120" fmla="*/ 16502881 w 291"/>
              <a:gd name="T121" fmla="*/ 56818467 h 362"/>
              <a:gd name="T122" fmla="*/ 19749247 w 291"/>
              <a:gd name="T123" fmla="*/ 60019551 h 362"/>
              <a:gd name="T124" fmla="*/ 16502881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82" name="Freeform 131"/>
          <p:cNvSpPr>
            <a:spLocks noEditPoints="1"/>
          </p:cNvSpPr>
          <p:nvPr/>
        </p:nvSpPr>
        <p:spPr bwMode="auto">
          <a:xfrm>
            <a:off x="4021138" y="4403725"/>
            <a:ext cx="150812" cy="185738"/>
          </a:xfrm>
          <a:custGeom>
            <a:avLst/>
            <a:gdLst>
              <a:gd name="T0" fmla="*/ 27053392 w 291"/>
              <a:gd name="T1" fmla="*/ 1057988 h 362"/>
              <a:gd name="T2" fmla="*/ 10821668 w 291"/>
              <a:gd name="T3" fmla="*/ 5025188 h 362"/>
              <a:gd name="T4" fmla="*/ 1623172 w 291"/>
              <a:gd name="T5" fmla="*/ 11902112 h 362"/>
              <a:gd name="T6" fmla="*/ 0 w 291"/>
              <a:gd name="T7" fmla="*/ 29623159 h 362"/>
              <a:gd name="T8" fmla="*/ 4328460 w 291"/>
              <a:gd name="T9" fmla="*/ 37822311 h 362"/>
              <a:gd name="T10" fmla="*/ 16502772 w 291"/>
              <a:gd name="T11" fmla="*/ 43641247 h 362"/>
              <a:gd name="T12" fmla="*/ 34899244 w 291"/>
              <a:gd name="T13" fmla="*/ 46550971 h 362"/>
              <a:gd name="T14" fmla="*/ 51672545 w 291"/>
              <a:gd name="T15" fmla="*/ 45757223 h 362"/>
              <a:gd name="T16" fmla="*/ 67633740 w 291"/>
              <a:gd name="T17" fmla="*/ 41525270 h 362"/>
              <a:gd name="T18" fmla="*/ 76832236 w 291"/>
              <a:gd name="T19" fmla="*/ 34648346 h 362"/>
              <a:gd name="T20" fmla="*/ 78725937 w 291"/>
              <a:gd name="T21" fmla="*/ 16927299 h 362"/>
              <a:gd name="T22" fmla="*/ 74126948 w 291"/>
              <a:gd name="T23" fmla="*/ 8992900 h 362"/>
              <a:gd name="T24" fmla="*/ 61952637 w 291"/>
              <a:gd name="T25" fmla="*/ 2909211 h 362"/>
              <a:gd name="T26" fmla="*/ 43556164 w 291"/>
              <a:gd name="T27" fmla="*/ 264241 h 362"/>
              <a:gd name="T28" fmla="*/ 15420657 w 291"/>
              <a:gd name="T29" fmla="*/ 37822311 h 362"/>
              <a:gd name="T30" fmla="*/ 13526955 w 291"/>
              <a:gd name="T31" fmla="*/ 33326118 h 362"/>
              <a:gd name="T32" fmla="*/ 17855415 w 291"/>
              <a:gd name="T33" fmla="*/ 31739135 h 362"/>
              <a:gd name="T34" fmla="*/ 19478588 w 291"/>
              <a:gd name="T35" fmla="*/ 35971088 h 362"/>
              <a:gd name="T36" fmla="*/ 39227704 w 291"/>
              <a:gd name="T37" fmla="*/ 29887912 h 362"/>
              <a:gd name="T38" fmla="*/ 15420657 w 291"/>
              <a:gd name="T39" fmla="*/ 26184953 h 362"/>
              <a:gd name="T40" fmla="*/ 541057 w 291"/>
              <a:gd name="T41" fmla="*/ 15869824 h 362"/>
              <a:gd name="T42" fmla="*/ 16232243 w 291"/>
              <a:gd name="T43" fmla="*/ 24862211 h 362"/>
              <a:gd name="T44" fmla="*/ 39227704 w 291"/>
              <a:gd name="T45" fmla="*/ 28300930 h 362"/>
              <a:gd name="T46" fmla="*/ 67092683 w 291"/>
              <a:gd name="T47" fmla="*/ 23010988 h 362"/>
              <a:gd name="T48" fmla="*/ 76832236 w 291"/>
              <a:gd name="T49" fmla="*/ 17192053 h 362"/>
              <a:gd name="T50" fmla="*/ 58165234 w 291"/>
              <a:gd name="T51" fmla="*/ 27771936 h 362"/>
              <a:gd name="T52" fmla="*/ 39227704 w 291"/>
              <a:gd name="T53" fmla="*/ 78554347 h 362"/>
              <a:gd name="T54" fmla="*/ 12985898 w 291"/>
              <a:gd name="T55" fmla="*/ 74322394 h 362"/>
              <a:gd name="T56" fmla="*/ 3246345 w 291"/>
              <a:gd name="T57" fmla="*/ 68239218 h 362"/>
              <a:gd name="T58" fmla="*/ 0 w 291"/>
              <a:gd name="T59" fmla="*/ 65065253 h 362"/>
              <a:gd name="T60" fmla="*/ 811586 w 291"/>
              <a:gd name="T61" fmla="*/ 82521546 h 362"/>
              <a:gd name="T62" fmla="*/ 8656920 w 291"/>
              <a:gd name="T63" fmla="*/ 89663224 h 362"/>
              <a:gd name="T64" fmla="*/ 23536519 w 291"/>
              <a:gd name="T65" fmla="*/ 94688411 h 362"/>
              <a:gd name="T66" fmla="*/ 39227704 w 291"/>
              <a:gd name="T67" fmla="*/ 95746400 h 362"/>
              <a:gd name="T68" fmla="*/ 58706292 w 291"/>
              <a:gd name="T69" fmla="*/ 93895177 h 362"/>
              <a:gd name="T70" fmla="*/ 72503776 w 291"/>
              <a:gd name="T71" fmla="*/ 88605235 h 362"/>
              <a:gd name="T72" fmla="*/ 78455408 w 291"/>
              <a:gd name="T73" fmla="*/ 80670323 h 362"/>
              <a:gd name="T74" fmla="*/ 77914351 w 291"/>
              <a:gd name="T75" fmla="*/ 64007265 h 362"/>
              <a:gd name="T76" fmla="*/ 73856420 w 291"/>
              <a:gd name="T77" fmla="*/ 69826200 h 362"/>
              <a:gd name="T78" fmla="*/ 60329464 w 291"/>
              <a:gd name="T79" fmla="*/ 76174130 h 362"/>
              <a:gd name="T80" fmla="*/ 16502772 w 291"/>
              <a:gd name="T81" fmla="*/ 88340482 h 362"/>
              <a:gd name="T82" fmla="*/ 13256427 w 291"/>
              <a:gd name="T83" fmla="*/ 85166517 h 362"/>
              <a:gd name="T84" fmla="*/ 16502772 w 291"/>
              <a:gd name="T85" fmla="*/ 81728312 h 362"/>
              <a:gd name="T86" fmla="*/ 19749116 w 291"/>
              <a:gd name="T87" fmla="*/ 85166517 h 362"/>
              <a:gd name="T88" fmla="*/ 16502772 w 291"/>
              <a:gd name="T89" fmla="*/ 88340482 h 362"/>
              <a:gd name="T90" fmla="*/ 24889163 w 291"/>
              <a:gd name="T91" fmla="*/ 52634147 h 362"/>
              <a:gd name="T92" fmla="*/ 4598989 w 291"/>
              <a:gd name="T93" fmla="*/ 44963989 h 362"/>
              <a:gd name="T94" fmla="*/ 541057 w 291"/>
              <a:gd name="T95" fmla="*/ 39145053 h 362"/>
              <a:gd name="T96" fmla="*/ 270529 w 291"/>
              <a:gd name="T97" fmla="*/ 56072352 h 362"/>
              <a:gd name="T98" fmla="*/ 6222161 w 291"/>
              <a:gd name="T99" fmla="*/ 64007265 h 362"/>
              <a:gd name="T100" fmla="*/ 19749116 w 291"/>
              <a:gd name="T101" fmla="*/ 69032452 h 362"/>
              <a:gd name="T102" fmla="*/ 39227704 w 291"/>
              <a:gd name="T103" fmla="*/ 71148429 h 362"/>
              <a:gd name="T104" fmla="*/ 55189418 w 291"/>
              <a:gd name="T105" fmla="*/ 70090441 h 362"/>
              <a:gd name="T106" fmla="*/ 70069017 w 291"/>
              <a:gd name="T107" fmla="*/ 65065253 h 362"/>
              <a:gd name="T108" fmla="*/ 77643822 w 291"/>
              <a:gd name="T109" fmla="*/ 57924088 h 362"/>
              <a:gd name="T110" fmla="*/ 78455408 w 291"/>
              <a:gd name="T111" fmla="*/ 40467282 h 362"/>
              <a:gd name="T112" fmla="*/ 75479592 w 291"/>
              <a:gd name="T113" fmla="*/ 43641247 h 362"/>
              <a:gd name="T114" fmla="*/ 60058936 w 291"/>
              <a:gd name="T115" fmla="*/ 51047165 h 362"/>
              <a:gd name="T116" fmla="*/ 16502772 w 291"/>
              <a:gd name="T117" fmla="*/ 62949276 h 362"/>
              <a:gd name="T118" fmla="*/ 13256427 w 291"/>
              <a:gd name="T119" fmla="*/ 59511071 h 362"/>
              <a:gd name="T120" fmla="*/ 16502772 w 291"/>
              <a:gd name="T121" fmla="*/ 56337106 h 362"/>
              <a:gd name="T122" fmla="*/ 19749116 w 291"/>
              <a:gd name="T123" fmla="*/ 59511071 h 362"/>
              <a:gd name="T124" fmla="*/ 16502772 w 291"/>
              <a:gd name="T125" fmla="*/ 62949276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83" name="Freeform 131"/>
          <p:cNvSpPr>
            <a:spLocks noEditPoints="1"/>
          </p:cNvSpPr>
          <p:nvPr/>
        </p:nvSpPr>
        <p:spPr bwMode="auto">
          <a:xfrm>
            <a:off x="4508500" y="4445000"/>
            <a:ext cx="152400" cy="185738"/>
          </a:xfrm>
          <a:custGeom>
            <a:avLst/>
            <a:gdLst>
              <a:gd name="T0" fmla="*/ 27338256 w 291"/>
              <a:gd name="T1" fmla="*/ 1057988 h 362"/>
              <a:gd name="T2" fmla="*/ 10935616 w 291"/>
              <a:gd name="T3" fmla="*/ 5025188 h 362"/>
              <a:gd name="T4" fmla="*/ 1640264 w 291"/>
              <a:gd name="T5" fmla="*/ 11902112 h 362"/>
              <a:gd name="T6" fmla="*/ 0 w 291"/>
              <a:gd name="T7" fmla="*/ 29623159 h 362"/>
              <a:gd name="T8" fmla="*/ 4374037 w 291"/>
              <a:gd name="T9" fmla="*/ 37822311 h 362"/>
              <a:gd name="T10" fmla="*/ 16676540 w 291"/>
              <a:gd name="T11" fmla="*/ 43641247 h 362"/>
              <a:gd name="T12" fmla="*/ 35266722 w 291"/>
              <a:gd name="T13" fmla="*/ 46550971 h 362"/>
              <a:gd name="T14" fmla="*/ 52216639 w 291"/>
              <a:gd name="T15" fmla="*/ 45757223 h 362"/>
              <a:gd name="T16" fmla="*/ 68345901 w 291"/>
              <a:gd name="T17" fmla="*/ 41525270 h 362"/>
              <a:gd name="T18" fmla="*/ 77641254 w 291"/>
              <a:gd name="T19" fmla="*/ 34648346 h 362"/>
              <a:gd name="T20" fmla="*/ 79554895 w 291"/>
              <a:gd name="T21" fmla="*/ 16927299 h 362"/>
              <a:gd name="T22" fmla="*/ 74907480 w 291"/>
              <a:gd name="T23" fmla="*/ 8992900 h 362"/>
              <a:gd name="T24" fmla="*/ 62604977 w 291"/>
              <a:gd name="T25" fmla="*/ 2909211 h 362"/>
              <a:gd name="T26" fmla="*/ 44014796 w 291"/>
              <a:gd name="T27" fmla="*/ 264241 h 362"/>
              <a:gd name="T28" fmla="*/ 15583031 w 291"/>
              <a:gd name="T29" fmla="*/ 37822311 h 362"/>
              <a:gd name="T30" fmla="*/ 13669390 w 291"/>
              <a:gd name="T31" fmla="*/ 33326118 h 362"/>
              <a:gd name="T32" fmla="*/ 18043427 w 291"/>
              <a:gd name="T33" fmla="*/ 31739135 h 362"/>
              <a:gd name="T34" fmla="*/ 19683691 w 291"/>
              <a:gd name="T35" fmla="*/ 35971088 h 362"/>
              <a:gd name="T36" fmla="*/ 39640759 w 291"/>
              <a:gd name="T37" fmla="*/ 29887912 h 362"/>
              <a:gd name="T38" fmla="*/ 15583031 w 291"/>
              <a:gd name="T39" fmla="*/ 26184953 h 362"/>
              <a:gd name="T40" fmla="*/ 546755 w 291"/>
              <a:gd name="T41" fmla="*/ 15869824 h 362"/>
              <a:gd name="T42" fmla="*/ 16403163 w 291"/>
              <a:gd name="T43" fmla="*/ 24862211 h 362"/>
              <a:gd name="T44" fmla="*/ 39640759 w 291"/>
              <a:gd name="T45" fmla="*/ 28300930 h 362"/>
              <a:gd name="T46" fmla="*/ 67799146 w 291"/>
              <a:gd name="T47" fmla="*/ 23010988 h 362"/>
              <a:gd name="T48" fmla="*/ 77641254 w 291"/>
              <a:gd name="T49" fmla="*/ 17192053 h 362"/>
              <a:gd name="T50" fmla="*/ 58777695 w 291"/>
              <a:gd name="T51" fmla="*/ 27771936 h 362"/>
              <a:gd name="T52" fmla="*/ 39640759 w 291"/>
              <a:gd name="T53" fmla="*/ 78554347 h 362"/>
              <a:gd name="T54" fmla="*/ 13122635 w 291"/>
              <a:gd name="T55" fmla="*/ 74322394 h 362"/>
              <a:gd name="T56" fmla="*/ 3280528 w 291"/>
              <a:gd name="T57" fmla="*/ 68239218 h 362"/>
              <a:gd name="T58" fmla="*/ 0 w 291"/>
              <a:gd name="T59" fmla="*/ 65065253 h 362"/>
              <a:gd name="T60" fmla="*/ 820132 w 291"/>
              <a:gd name="T61" fmla="*/ 82521546 h 362"/>
              <a:gd name="T62" fmla="*/ 8748074 w 291"/>
              <a:gd name="T63" fmla="*/ 89663224 h 362"/>
              <a:gd name="T64" fmla="*/ 23784351 w 291"/>
              <a:gd name="T65" fmla="*/ 94688411 h 362"/>
              <a:gd name="T66" fmla="*/ 39640759 w 291"/>
              <a:gd name="T67" fmla="*/ 95746400 h 362"/>
              <a:gd name="T68" fmla="*/ 59324449 w 291"/>
              <a:gd name="T69" fmla="*/ 93895177 h 362"/>
              <a:gd name="T70" fmla="*/ 73267216 w 291"/>
              <a:gd name="T71" fmla="*/ 88605235 h 362"/>
              <a:gd name="T72" fmla="*/ 79281518 w 291"/>
              <a:gd name="T73" fmla="*/ 80670323 h 362"/>
              <a:gd name="T74" fmla="*/ 78734763 w 291"/>
              <a:gd name="T75" fmla="*/ 64007265 h 362"/>
              <a:gd name="T76" fmla="*/ 74634103 w 291"/>
              <a:gd name="T77" fmla="*/ 69826200 h 362"/>
              <a:gd name="T78" fmla="*/ 60964713 w 291"/>
              <a:gd name="T79" fmla="*/ 76174130 h 362"/>
              <a:gd name="T80" fmla="*/ 16676540 w 291"/>
              <a:gd name="T81" fmla="*/ 88340482 h 362"/>
              <a:gd name="T82" fmla="*/ 13396012 w 291"/>
              <a:gd name="T83" fmla="*/ 85166517 h 362"/>
              <a:gd name="T84" fmla="*/ 16676540 w 291"/>
              <a:gd name="T85" fmla="*/ 81728312 h 362"/>
              <a:gd name="T86" fmla="*/ 19957068 w 291"/>
              <a:gd name="T87" fmla="*/ 85166517 h 362"/>
              <a:gd name="T88" fmla="*/ 16676540 w 291"/>
              <a:gd name="T89" fmla="*/ 88340482 h 362"/>
              <a:gd name="T90" fmla="*/ 25151237 w 291"/>
              <a:gd name="T91" fmla="*/ 52634147 h 362"/>
              <a:gd name="T92" fmla="*/ 4647414 w 291"/>
              <a:gd name="T93" fmla="*/ 44963989 h 362"/>
              <a:gd name="T94" fmla="*/ 546755 w 291"/>
              <a:gd name="T95" fmla="*/ 39145053 h 362"/>
              <a:gd name="T96" fmla="*/ 273377 w 291"/>
              <a:gd name="T97" fmla="*/ 56072352 h 362"/>
              <a:gd name="T98" fmla="*/ 6287678 w 291"/>
              <a:gd name="T99" fmla="*/ 64007265 h 362"/>
              <a:gd name="T100" fmla="*/ 19957068 w 291"/>
              <a:gd name="T101" fmla="*/ 69032452 h 362"/>
              <a:gd name="T102" fmla="*/ 39640759 w 291"/>
              <a:gd name="T103" fmla="*/ 71148429 h 362"/>
              <a:gd name="T104" fmla="*/ 55770544 w 291"/>
              <a:gd name="T105" fmla="*/ 70090441 h 362"/>
              <a:gd name="T106" fmla="*/ 70806821 w 291"/>
              <a:gd name="T107" fmla="*/ 65065253 h 362"/>
              <a:gd name="T108" fmla="*/ 78461386 w 291"/>
              <a:gd name="T109" fmla="*/ 57924088 h 362"/>
              <a:gd name="T110" fmla="*/ 79281518 w 291"/>
              <a:gd name="T111" fmla="*/ 40467282 h 362"/>
              <a:gd name="T112" fmla="*/ 76274367 w 291"/>
              <a:gd name="T113" fmla="*/ 43641247 h 362"/>
              <a:gd name="T114" fmla="*/ 60691336 w 291"/>
              <a:gd name="T115" fmla="*/ 51047165 h 362"/>
              <a:gd name="T116" fmla="*/ 16676540 w 291"/>
              <a:gd name="T117" fmla="*/ 62949276 h 362"/>
              <a:gd name="T118" fmla="*/ 13396012 w 291"/>
              <a:gd name="T119" fmla="*/ 59511071 h 362"/>
              <a:gd name="T120" fmla="*/ 16676540 w 291"/>
              <a:gd name="T121" fmla="*/ 56337106 h 362"/>
              <a:gd name="T122" fmla="*/ 19957068 w 291"/>
              <a:gd name="T123" fmla="*/ 59511071 h 362"/>
              <a:gd name="T124" fmla="*/ 16676540 w 291"/>
              <a:gd name="T125" fmla="*/ 62949276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84" name="Freeform 131"/>
          <p:cNvSpPr>
            <a:spLocks noEditPoints="1"/>
          </p:cNvSpPr>
          <p:nvPr/>
        </p:nvSpPr>
        <p:spPr bwMode="auto">
          <a:xfrm>
            <a:off x="3890963" y="4440238"/>
            <a:ext cx="150812" cy="187325"/>
          </a:xfrm>
          <a:custGeom>
            <a:avLst/>
            <a:gdLst>
              <a:gd name="T0" fmla="*/ 27053392 w 291"/>
              <a:gd name="T1" fmla="*/ 1067028 h 362"/>
              <a:gd name="T2" fmla="*/ 10821668 w 291"/>
              <a:gd name="T3" fmla="*/ 5068124 h 362"/>
              <a:gd name="T4" fmla="*/ 1623172 w 291"/>
              <a:gd name="T5" fmla="*/ 12003807 h 362"/>
              <a:gd name="T6" fmla="*/ 0 w 291"/>
              <a:gd name="T7" fmla="*/ 29876268 h 362"/>
              <a:gd name="T8" fmla="*/ 4328460 w 291"/>
              <a:gd name="T9" fmla="*/ 38145476 h 362"/>
              <a:gd name="T10" fmla="*/ 16502772 w 291"/>
              <a:gd name="T11" fmla="*/ 44014130 h 362"/>
              <a:gd name="T12" fmla="*/ 34899244 w 291"/>
              <a:gd name="T13" fmla="*/ 46948716 h 362"/>
              <a:gd name="T14" fmla="*/ 51672545 w 291"/>
              <a:gd name="T15" fmla="*/ 46148186 h 362"/>
              <a:gd name="T16" fmla="*/ 67633740 w 291"/>
              <a:gd name="T17" fmla="*/ 41880074 h 362"/>
              <a:gd name="T18" fmla="*/ 76832236 w 291"/>
              <a:gd name="T19" fmla="*/ 34944392 h 362"/>
              <a:gd name="T20" fmla="*/ 78725937 w 291"/>
              <a:gd name="T21" fmla="*/ 17071931 h 362"/>
              <a:gd name="T22" fmla="*/ 74126948 w 291"/>
              <a:gd name="T23" fmla="*/ 9069738 h 362"/>
              <a:gd name="T24" fmla="*/ 61952637 w 291"/>
              <a:gd name="T25" fmla="*/ 2934068 h 362"/>
              <a:gd name="T26" fmla="*/ 43556164 w 291"/>
              <a:gd name="T27" fmla="*/ 266498 h 362"/>
              <a:gd name="T28" fmla="*/ 15420657 w 291"/>
              <a:gd name="T29" fmla="*/ 38145476 h 362"/>
              <a:gd name="T30" fmla="*/ 13526955 w 291"/>
              <a:gd name="T31" fmla="*/ 33610866 h 362"/>
              <a:gd name="T32" fmla="*/ 17855415 w 291"/>
              <a:gd name="T33" fmla="*/ 32010324 h 362"/>
              <a:gd name="T34" fmla="*/ 19478588 w 291"/>
              <a:gd name="T35" fmla="*/ 36278436 h 362"/>
              <a:gd name="T36" fmla="*/ 39227704 w 291"/>
              <a:gd name="T37" fmla="*/ 30143283 h 362"/>
              <a:gd name="T38" fmla="*/ 15420657 w 291"/>
              <a:gd name="T39" fmla="*/ 26408685 h 362"/>
              <a:gd name="T40" fmla="*/ 541057 w 291"/>
              <a:gd name="T41" fmla="*/ 16005421 h 362"/>
              <a:gd name="T42" fmla="*/ 16232243 w 291"/>
              <a:gd name="T43" fmla="*/ 25074641 h 362"/>
              <a:gd name="T44" fmla="*/ 39227704 w 291"/>
              <a:gd name="T45" fmla="*/ 28542741 h 362"/>
              <a:gd name="T46" fmla="*/ 67092683 w 291"/>
              <a:gd name="T47" fmla="*/ 23207601 h 362"/>
              <a:gd name="T48" fmla="*/ 76832236 w 291"/>
              <a:gd name="T49" fmla="*/ 17338947 h 362"/>
              <a:gd name="T50" fmla="*/ 58165234 w 291"/>
              <a:gd name="T51" fmla="*/ 28009227 h 362"/>
              <a:gd name="T52" fmla="*/ 39227704 w 291"/>
              <a:gd name="T53" fmla="*/ 79225538 h 362"/>
              <a:gd name="T54" fmla="*/ 12985898 w 291"/>
              <a:gd name="T55" fmla="*/ 74957426 h 362"/>
              <a:gd name="T56" fmla="*/ 3246345 w 291"/>
              <a:gd name="T57" fmla="*/ 68822274 h 362"/>
              <a:gd name="T58" fmla="*/ 0 w 291"/>
              <a:gd name="T59" fmla="*/ 65621189 h 362"/>
              <a:gd name="T60" fmla="*/ 811586 w 291"/>
              <a:gd name="T61" fmla="*/ 83226635 h 362"/>
              <a:gd name="T62" fmla="*/ 8656920 w 291"/>
              <a:gd name="T63" fmla="*/ 90429333 h 362"/>
              <a:gd name="T64" fmla="*/ 23536519 w 291"/>
              <a:gd name="T65" fmla="*/ 95497457 h 362"/>
              <a:gd name="T66" fmla="*/ 39227704 w 291"/>
              <a:gd name="T67" fmla="*/ 96564485 h 362"/>
              <a:gd name="T68" fmla="*/ 58706292 w 291"/>
              <a:gd name="T69" fmla="*/ 94697445 h 362"/>
              <a:gd name="T70" fmla="*/ 72503776 w 291"/>
              <a:gd name="T71" fmla="*/ 89362305 h 362"/>
              <a:gd name="T72" fmla="*/ 78455408 w 291"/>
              <a:gd name="T73" fmla="*/ 81359594 h 362"/>
              <a:gd name="T74" fmla="*/ 77914351 w 291"/>
              <a:gd name="T75" fmla="*/ 64554161 h 362"/>
              <a:gd name="T76" fmla="*/ 73856420 w 291"/>
              <a:gd name="T77" fmla="*/ 70422816 h 362"/>
              <a:gd name="T78" fmla="*/ 60329464 w 291"/>
              <a:gd name="T79" fmla="*/ 76824984 h 362"/>
              <a:gd name="T80" fmla="*/ 16502772 w 291"/>
              <a:gd name="T81" fmla="*/ 89095289 h 362"/>
              <a:gd name="T82" fmla="*/ 13256427 w 291"/>
              <a:gd name="T83" fmla="*/ 85894205 h 362"/>
              <a:gd name="T84" fmla="*/ 16502772 w 291"/>
              <a:gd name="T85" fmla="*/ 82426622 h 362"/>
              <a:gd name="T86" fmla="*/ 19749116 w 291"/>
              <a:gd name="T87" fmla="*/ 85894205 h 362"/>
              <a:gd name="T88" fmla="*/ 16502772 w 291"/>
              <a:gd name="T89" fmla="*/ 89095289 h 362"/>
              <a:gd name="T90" fmla="*/ 24889163 w 291"/>
              <a:gd name="T91" fmla="*/ 53083869 h 362"/>
              <a:gd name="T92" fmla="*/ 4598989 w 291"/>
              <a:gd name="T93" fmla="*/ 45348174 h 362"/>
              <a:gd name="T94" fmla="*/ 541057 w 291"/>
              <a:gd name="T95" fmla="*/ 39479520 h 362"/>
              <a:gd name="T96" fmla="*/ 270529 w 291"/>
              <a:gd name="T97" fmla="*/ 56551451 h 362"/>
              <a:gd name="T98" fmla="*/ 6222161 w 291"/>
              <a:gd name="T99" fmla="*/ 64554161 h 362"/>
              <a:gd name="T100" fmla="*/ 19749116 w 291"/>
              <a:gd name="T101" fmla="*/ 69622286 h 362"/>
              <a:gd name="T102" fmla="*/ 39227704 w 291"/>
              <a:gd name="T103" fmla="*/ 71756342 h 362"/>
              <a:gd name="T104" fmla="*/ 55189418 w 291"/>
              <a:gd name="T105" fmla="*/ 70689314 h 362"/>
              <a:gd name="T106" fmla="*/ 70069017 w 291"/>
              <a:gd name="T107" fmla="*/ 65621189 h 362"/>
              <a:gd name="T108" fmla="*/ 77643822 w 291"/>
              <a:gd name="T109" fmla="*/ 58419009 h 362"/>
              <a:gd name="T110" fmla="*/ 78455408 w 291"/>
              <a:gd name="T111" fmla="*/ 40813046 h 362"/>
              <a:gd name="T112" fmla="*/ 75479592 w 291"/>
              <a:gd name="T113" fmla="*/ 44014130 h 362"/>
              <a:gd name="T114" fmla="*/ 60058936 w 291"/>
              <a:gd name="T115" fmla="*/ 51483327 h 362"/>
              <a:gd name="T116" fmla="*/ 16502772 w 291"/>
              <a:gd name="T117" fmla="*/ 63487133 h 362"/>
              <a:gd name="T118" fmla="*/ 13256427 w 291"/>
              <a:gd name="T119" fmla="*/ 60019551 h 362"/>
              <a:gd name="T120" fmla="*/ 16502772 w 291"/>
              <a:gd name="T121" fmla="*/ 56818467 h 362"/>
              <a:gd name="T122" fmla="*/ 19749116 w 291"/>
              <a:gd name="T123" fmla="*/ 60019551 h 362"/>
              <a:gd name="T124" fmla="*/ 16502772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85" name="Freeform 131"/>
          <p:cNvSpPr>
            <a:spLocks noEditPoints="1"/>
          </p:cNvSpPr>
          <p:nvPr/>
        </p:nvSpPr>
        <p:spPr bwMode="auto">
          <a:xfrm>
            <a:off x="4591050" y="4497388"/>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86" name="Freeform 131"/>
          <p:cNvSpPr>
            <a:spLocks noEditPoints="1"/>
          </p:cNvSpPr>
          <p:nvPr/>
        </p:nvSpPr>
        <p:spPr bwMode="auto">
          <a:xfrm>
            <a:off x="3802063" y="4497388"/>
            <a:ext cx="150812" cy="187325"/>
          </a:xfrm>
          <a:custGeom>
            <a:avLst/>
            <a:gdLst>
              <a:gd name="T0" fmla="*/ 27053392 w 291"/>
              <a:gd name="T1" fmla="*/ 1067028 h 362"/>
              <a:gd name="T2" fmla="*/ 10821668 w 291"/>
              <a:gd name="T3" fmla="*/ 5068124 h 362"/>
              <a:gd name="T4" fmla="*/ 1623172 w 291"/>
              <a:gd name="T5" fmla="*/ 12003807 h 362"/>
              <a:gd name="T6" fmla="*/ 0 w 291"/>
              <a:gd name="T7" fmla="*/ 29876268 h 362"/>
              <a:gd name="T8" fmla="*/ 4328460 w 291"/>
              <a:gd name="T9" fmla="*/ 38145476 h 362"/>
              <a:gd name="T10" fmla="*/ 16502772 w 291"/>
              <a:gd name="T11" fmla="*/ 44014130 h 362"/>
              <a:gd name="T12" fmla="*/ 34899244 w 291"/>
              <a:gd name="T13" fmla="*/ 46948716 h 362"/>
              <a:gd name="T14" fmla="*/ 51672545 w 291"/>
              <a:gd name="T15" fmla="*/ 46148186 h 362"/>
              <a:gd name="T16" fmla="*/ 67633740 w 291"/>
              <a:gd name="T17" fmla="*/ 41880074 h 362"/>
              <a:gd name="T18" fmla="*/ 76832236 w 291"/>
              <a:gd name="T19" fmla="*/ 34944392 h 362"/>
              <a:gd name="T20" fmla="*/ 78725937 w 291"/>
              <a:gd name="T21" fmla="*/ 17071931 h 362"/>
              <a:gd name="T22" fmla="*/ 74126948 w 291"/>
              <a:gd name="T23" fmla="*/ 9069738 h 362"/>
              <a:gd name="T24" fmla="*/ 61952637 w 291"/>
              <a:gd name="T25" fmla="*/ 2934068 h 362"/>
              <a:gd name="T26" fmla="*/ 43556164 w 291"/>
              <a:gd name="T27" fmla="*/ 266498 h 362"/>
              <a:gd name="T28" fmla="*/ 15420657 w 291"/>
              <a:gd name="T29" fmla="*/ 38145476 h 362"/>
              <a:gd name="T30" fmla="*/ 13526955 w 291"/>
              <a:gd name="T31" fmla="*/ 33610866 h 362"/>
              <a:gd name="T32" fmla="*/ 17855415 w 291"/>
              <a:gd name="T33" fmla="*/ 32010324 h 362"/>
              <a:gd name="T34" fmla="*/ 19478588 w 291"/>
              <a:gd name="T35" fmla="*/ 36278436 h 362"/>
              <a:gd name="T36" fmla="*/ 39227704 w 291"/>
              <a:gd name="T37" fmla="*/ 30143283 h 362"/>
              <a:gd name="T38" fmla="*/ 15420657 w 291"/>
              <a:gd name="T39" fmla="*/ 26408685 h 362"/>
              <a:gd name="T40" fmla="*/ 541057 w 291"/>
              <a:gd name="T41" fmla="*/ 16005421 h 362"/>
              <a:gd name="T42" fmla="*/ 16232243 w 291"/>
              <a:gd name="T43" fmla="*/ 25074641 h 362"/>
              <a:gd name="T44" fmla="*/ 39227704 w 291"/>
              <a:gd name="T45" fmla="*/ 28542741 h 362"/>
              <a:gd name="T46" fmla="*/ 67092683 w 291"/>
              <a:gd name="T47" fmla="*/ 23207601 h 362"/>
              <a:gd name="T48" fmla="*/ 76832236 w 291"/>
              <a:gd name="T49" fmla="*/ 17338947 h 362"/>
              <a:gd name="T50" fmla="*/ 58165234 w 291"/>
              <a:gd name="T51" fmla="*/ 28009227 h 362"/>
              <a:gd name="T52" fmla="*/ 39227704 w 291"/>
              <a:gd name="T53" fmla="*/ 79225538 h 362"/>
              <a:gd name="T54" fmla="*/ 12985898 w 291"/>
              <a:gd name="T55" fmla="*/ 74957426 h 362"/>
              <a:gd name="T56" fmla="*/ 3246345 w 291"/>
              <a:gd name="T57" fmla="*/ 68822274 h 362"/>
              <a:gd name="T58" fmla="*/ 0 w 291"/>
              <a:gd name="T59" fmla="*/ 65621189 h 362"/>
              <a:gd name="T60" fmla="*/ 811586 w 291"/>
              <a:gd name="T61" fmla="*/ 83226635 h 362"/>
              <a:gd name="T62" fmla="*/ 8656920 w 291"/>
              <a:gd name="T63" fmla="*/ 90429333 h 362"/>
              <a:gd name="T64" fmla="*/ 23536519 w 291"/>
              <a:gd name="T65" fmla="*/ 95497457 h 362"/>
              <a:gd name="T66" fmla="*/ 39227704 w 291"/>
              <a:gd name="T67" fmla="*/ 96564485 h 362"/>
              <a:gd name="T68" fmla="*/ 58706292 w 291"/>
              <a:gd name="T69" fmla="*/ 94697445 h 362"/>
              <a:gd name="T70" fmla="*/ 72503776 w 291"/>
              <a:gd name="T71" fmla="*/ 89362305 h 362"/>
              <a:gd name="T72" fmla="*/ 78455408 w 291"/>
              <a:gd name="T73" fmla="*/ 81359594 h 362"/>
              <a:gd name="T74" fmla="*/ 77914351 w 291"/>
              <a:gd name="T75" fmla="*/ 64554161 h 362"/>
              <a:gd name="T76" fmla="*/ 73856420 w 291"/>
              <a:gd name="T77" fmla="*/ 70422816 h 362"/>
              <a:gd name="T78" fmla="*/ 60329464 w 291"/>
              <a:gd name="T79" fmla="*/ 76824984 h 362"/>
              <a:gd name="T80" fmla="*/ 16502772 w 291"/>
              <a:gd name="T81" fmla="*/ 89095289 h 362"/>
              <a:gd name="T82" fmla="*/ 13256427 w 291"/>
              <a:gd name="T83" fmla="*/ 85894205 h 362"/>
              <a:gd name="T84" fmla="*/ 16502772 w 291"/>
              <a:gd name="T85" fmla="*/ 82426622 h 362"/>
              <a:gd name="T86" fmla="*/ 19749116 w 291"/>
              <a:gd name="T87" fmla="*/ 85894205 h 362"/>
              <a:gd name="T88" fmla="*/ 16502772 w 291"/>
              <a:gd name="T89" fmla="*/ 89095289 h 362"/>
              <a:gd name="T90" fmla="*/ 24889163 w 291"/>
              <a:gd name="T91" fmla="*/ 53083869 h 362"/>
              <a:gd name="T92" fmla="*/ 4598989 w 291"/>
              <a:gd name="T93" fmla="*/ 45348174 h 362"/>
              <a:gd name="T94" fmla="*/ 541057 w 291"/>
              <a:gd name="T95" fmla="*/ 39479520 h 362"/>
              <a:gd name="T96" fmla="*/ 270529 w 291"/>
              <a:gd name="T97" fmla="*/ 56551451 h 362"/>
              <a:gd name="T98" fmla="*/ 6222161 w 291"/>
              <a:gd name="T99" fmla="*/ 64554161 h 362"/>
              <a:gd name="T100" fmla="*/ 19749116 w 291"/>
              <a:gd name="T101" fmla="*/ 69622286 h 362"/>
              <a:gd name="T102" fmla="*/ 39227704 w 291"/>
              <a:gd name="T103" fmla="*/ 71756342 h 362"/>
              <a:gd name="T104" fmla="*/ 55189418 w 291"/>
              <a:gd name="T105" fmla="*/ 70689314 h 362"/>
              <a:gd name="T106" fmla="*/ 70069017 w 291"/>
              <a:gd name="T107" fmla="*/ 65621189 h 362"/>
              <a:gd name="T108" fmla="*/ 77643822 w 291"/>
              <a:gd name="T109" fmla="*/ 58419009 h 362"/>
              <a:gd name="T110" fmla="*/ 78455408 w 291"/>
              <a:gd name="T111" fmla="*/ 40813046 h 362"/>
              <a:gd name="T112" fmla="*/ 75479592 w 291"/>
              <a:gd name="T113" fmla="*/ 44014130 h 362"/>
              <a:gd name="T114" fmla="*/ 60058936 w 291"/>
              <a:gd name="T115" fmla="*/ 51483327 h 362"/>
              <a:gd name="T116" fmla="*/ 16502772 w 291"/>
              <a:gd name="T117" fmla="*/ 63487133 h 362"/>
              <a:gd name="T118" fmla="*/ 13256427 w 291"/>
              <a:gd name="T119" fmla="*/ 60019551 h 362"/>
              <a:gd name="T120" fmla="*/ 16502772 w 291"/>
              <a:gd name="T121" fmla="*/ 56818467 h 362"/>
              <a:gd name="T122" fmla="*/ 19749116 w 291"/>
              <a:gd name="T123" fmla="*/ 60019551 h 362"/>
              <a:gd name="T124" fmla="*/ 16502772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19" name="Freeform 151"/>
          <p:cNvSpPr>
            <a:spLocks noEditPoints="1"/>
          </p:cNvSpPr>
          <p:nvPr/>
        </p:nvSpPr>
        <p:spPr bwMode="auto">
          <a:xfrm>
            <a:off x="4673600" y="4632325"/>
            <a:ext cx="130175" cy="169863"/>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20" name="Freeform 151"/>
          <p:cNvSpPr>
            <a:spLocks noEditPoints="1"/>
          </p:cNvSpPr>
          <p:nvPr/>
        </p:nvSpPr>
        <p:spPr bwMode="auto">
          <a:xfrm>
            <a:off x="3743325" y="4638675"/>
            <a:ext cx="130175" cy="171450"/>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54289" name="Freeform 131"/>
          <p:cNvSpPr>
            <a:spLocks noEditPoints="1"/>
          </p:cNvSpPr>
          <p:nvPr/>
        </p:nvSpPr>
        <p:spPr bwMode="auto">
          <a:xfrm>
            <a:off x="4579938" y="4765675"/>
            <a:ext cx="152400" cy="185738"/>
          </a:xfrm>
          <a:custGeom>
            <a:avLst/>
            <a:gdLst>
              <a:gd name="T0" fmla="*/ 27338256 w 291"/>
              <a:gd name="T1" fmla="*/ 1057988 h 362"/>
              <a:gd name="T2" fmla="*/ 10935616 w 291"/>
              <a:gd name="T3" fmla="*/ 5025188 h 362"/>
              <a:gd name="T4" fmla="*/ 1640264 w 291"/>
              <a:gd name="T5" fmla="*/ 11902112 h 362"/>
              <a:gd name="T6" fmla="*/ 0 w 291"/>
              <a:gd name="T7" fmla="*/ 29623159 h 362"/>
              <a:gd name="T8" fmla="*/ 4374037 w 291"/>
              <a:gd name="T9" fmla="*/ 37822311 h 362"/>
              <a:gd name="T10" fmla="*/ 16676540 w 291"/>
              <a:gd name="T11" fmla="*/ 43641247 h 362"/>
              <a:gd name="T12" fmla="*/ 35266722 w 291"/>
              <a:gd name="T13" fmla="*/ 46550971 h 362"/>
              <a:gd name="T14" fmla="*/ 52216639 w 291"/>
              <a:gd name="T15" fmla="*/ 45757223 h 362"/>
              <a:gd name="T16" fmla="*/ 68345901 w 291"/>
              <a:gd name="T17" fmla="*/ 41525270 h 362"/>
              <a:gd name="T18" fmla="*/ 77641254 w 291"/>
              <a:gd name="T19" fmla="*/ 34648346 h 362"/>
              <a:gd name="T20" fmla="*/ 79554895 w 291"/>
              <a:gd name="T21" fmla="*/ 16927299 h 362"/>
              <a:gd name="T22" fmla="*/ 74907480 w 291"/>
              <a:gd name="T23" fmla="*/ 8992900 h 362"/>
              <a:gd name="T24" fmla="*/ 62604977 w 291"/>
              <a:gd name="T25" fmla="*/ 2909211 h 362"/>
              <a:gd name="T26" fmla="*/ 44014796 w 291"/>
              <a:gd name="T27" fmla="*/ 264241 h 362"/>
              <a:gd name="T28" fmla="*/ 15583031 w 291"/>
              <a:gd name="T29" fmla="*/ 37822311 h 362"/>
              <a:gd name="T30" fmla="*/ 13669390 w 291"/>
              <a:gd name="T31" fmla="*/ 33326118 h 362"/>
              <a:gd name="T32" fmla="*/ 18043427 w 291"/>
              <a:gd name="T33" fmla="*/ 31739135 h 362"/>
              <a:gd name="T34" fmla="*/ 19683691 w 291"/>
              <a:gd name="T35" fmla="*/ 35971088 h 362"/>
              <a:gd name="T36" fmla="*/ 39640759 w 291"/>
              <a:gd name="T37" fmla="*/ 29887912 h 362"/>
              <a:gd name="T38" fmla="*/ 15583031 w 291"/>
              <a:gd name="T39" fmla="*/ 26184953 h 362"/>
              <a:gd name="T40" fmla="*/ 546755 w 291"/>
              <a:gd name="T41" fmla="*/ 15869824 h 362"/>
              <a:gd name="T42" fmla="*/ 16403163 w 291"/>
              <a:gd name="T43" fmla="*/ 24862211 h 362"/>
              <a:gd name="T44" fmla="*/ 39640759 w 291"/>
              <a:gd name="T45" fmla="*/ 28300930 h 362"/>
              <a:gd name="T46" fmla="*/ 67799146 w 291"/>
              <a:gd name="T47" fmla="*/ 23010988 h 362"/>
              <a:gd name="T48" fmla="*/ 77641254 w 291"/>
              <a:gd name="T49" fmla="*/ 17192053 h 362"/>
              <a:gd name="T50" fmla="*/ 58777695 w 291"/>
              <a:gd name="T51" fmla="*/ 27771936 h 362"/>
              <a:gd name="T52" fmla="*/ 39640759 w 291"/>
              <a:gd name="T53" fmla="*/ 78554347 h 362"/>
              <a:gd name="T54" fmla="*/ 13122635 w 291"/>
              <a:gd name="T55" fmla="*/ 74322394 h 362"/>
              <a:gd name="T56" fmla="*/ 3280528 w 291"/>
              <a:gd name="T57" fmla="*/ 68239218 h 362"/>
              <a:gd name="T58" fmla="*/ 0 w 291"/>
              <a:gd name="T59" fmla="*/ 65065253 h 362"/>
              <a:gd name="T60" fmla="*/ 820132 w 291"/>
              <a:gd name="T61" fmla="*/ 82521546 h 362"/>
              <a:gd name="T62" fmla="*/ 8748074 w 291"/>
              <a:gd name="T63" fmla="*/ 89663224 h 362"/>
              <a:gd name="T64" fmla="*/ 23784351 w 291"/>
              <a:gd name="T65" fmla="*/ 94688411 h 362"/>
              <a:gd name="T66" fmla="*/ 39640759 w 291"/>
              <a:gd name="T67" fmla="*/ 95746400 h 362"/>
              <a:gd name="T68" fmla="*/ 59324449 w 291"/>
              <a:gd name="T69" fmla="*/ 93895177 h 362"/>
              <a:gd name="T70" fmla="*/ 73267216 w 291"/>
              <a:gd name="T71" fmla="*/ 88605235 h 362"/>
              <a:gd name="T72" fmla="*/ 79281518 w 291"/>
              <a:gd name="T73" fmla="*/ 80670323 h 362"/>
              <a:gd name="T74" fmla="*/ 78734763 w 291"/>
              <a:gd name="T75" fmla="*/ 64007265 h 362"/>
              <a:gd name="T76" fmla="*/ 74634103 w 291"/>
              <a:gd name="T77" fmla="*/ 69826200 h 362"/>
              <a:gd name="T78" fmla="*/ 60964713 w 291"/>
              <a:gd name="T79" fmla="*/ 76174130 h 362"/>
              <a:gd name="T80" fmla="*/ 16676540 w 291"/>
              <a:gd name="T81" fmla="*/ 88340482 h 362"/>
              <a:gd name="T82" fmla="*/ 13396012 w 291"/>
              <a:gd name="T83" fmla="*/ 85166517 h 362"/>
              <a:gd name="T84" fmla="*/ 16676540 w 291"/>
              <a:gd name="T85" fmla="*/ 81728312 h 362"/>
              <a:gd name="T86" fmla="*/ 19957068 w 291"/>
              <a:gd name="T87" fmla="*/ 85166517 h 362"/>
              <a:gd name="T88" fmla="*/ 16676540 w 291"/>
              <a:gd name="T89" fmla="*/ 88340482 h 362"/>
              <a:gd name="T90" fmla="*/ 25151237 w 291"/>
              <a:gd name="T91" fmla="*/ 52634147 h 362"/>
              <a:gd name="T92" fmla="*/ 4647414 w 291"/>
              <a:gd name="T93" fmla="*/ 44963989 h 362"/>
              <a:gd name="T94" fmla="*/ 546755 w 291"/>
              <a:gd name="T95" fmla="*/ 39145053 h 362"/>
              <a:gd name="T96" fmla="*/ 273377 w 291"/>
              <a:gd name="T97" fmla="*/ 56072352 h 362"/>
              <a:gd name="T98" fmla="*/ 6287678 w 291"/>
              <a:gd name="T99" fmla="*/ 64007265 h 362"/>
              <a:gd name="T100" fmla="*/ 19957068 w 291"/>
              <a:gd name="T101" fmla="*/ 69032452 h 362"/>
              <a:gd name="T102" fmla="*/ 39640759 w 291"/>
              <a:gd name="T103" fmla="*/ 71148429 h 362"/>
              <a:gd name="T104" fmla="*/ 55770544 w 291"/>
              <a:gd name="T105" fmla="*/ 70090441 h 362"/>
              <a:gd name="T106" fmla="*/ 70806821 w 291"/>
              <a:gd name="T107" fmla="*/ 65065253 h 362"/>
              <a:gd name="T108" fmla="*/ 78461386 w 291"/>
              <a:gd name="T109" fmla="*/ 57924088 h 362"/>
              <a:gd name="T110" fmla="*/ 79281518 w 291"/>
              <a:gd name="T111" fmla="*/ 40467282 h 362"/>
              <a:gd name="T112" fmla="*/ 76274367 w 291"/>
              <a:gd name="T113" fmla="*/ 43641247 h 362"/>
              <a:gd name="T114" fmla="*/ 60691336 w 291"/>
              <a:gd name="T115" fmla="*/ 51047165 h 362"/>
              <a:gd name="T116" fmla="*/ 16676540 w 291"/>
              <a:gd name="T117" fmla="*/ 62949276 h 362"/>
              <a:gd name="T118" fmla="*/ 13396012 w 291"/>
              <a:gd name="T119" fmla="*/ 59511071 h 362"/>
              <a:gd name="T120" fmla="*/ 16676540 w 291"/>
              <a:gd name="T121" fmla="*/ 56337106 h 362"/>
              <a:gd name="T122" fmla="*/ 19957068 w 291"/>
              <a:gd name="T123" fmla="*/ 59511071 h 362"/>
              <a:gd name="T124" fmla="*/ 16676540 w 291"/>
              <a:gd name="T125" fmla="*/ 62949276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90" name="Freeform 131"/>
          <p:cNvSpPr>
            <a:spLocks noEditPoints="1"/>
          </p:cNvSpPr>
          <p:nvPr/>
        </p:nvSpPr>
        <p:spPr bwMode="auto">
          <a:xfrm>
            <a:off x="3838575" y="4768850"/>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91" name="Freeform 131"/>
          <p:cNvSpPr>
            <a:spLocks noEditPoints="1"/>
          </p:cNvSpPr>
          <p:nvPr/>
        </p:nvSpPr>
        <p:spPr bwMode="auto">
          <a:xfrm>
            <a:off x="3933825" y="4830763"/>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92" name="Freeform 131"/>
          <p:cNvSpPr>
            <a:spLocks noEditPoints="1"/>
          </p:cNvSpPr>
          <p:nvPr/>
        </p:nvSpPr>
        <p:spPr bwMode="auto">
          <a:xfrm>
            <a:off x="4487863" y="4808538"/>
            <a:ext cx="150812" cy="185737"/>
          </a:xfrm>
          <a:custGeom>
            <a:avLst/>
            <a:gdLst>
              <a:gd name="T0" fmla="*/ 27053392 w 291"/>
              <a:gd name="T1" fmla="*/ 1057983 h 362"/>
              <a:gd name="T2" fmla="*/ 10821668 w 291"/>
              <a:gd name="T3" fmla="*/ 5025161 h 362"/>
              <a:gd name="T4" fmla="*/ 1623172 w 291"/>
              <a:gd name="T5" fmla="*/ 11902047 h 362"/>
              <a:gd name="T6" fmla="*/ 0 w 291"/>
              <a:gd name="T7" fmla="*/ 29622999 h 362"/>
              <a:gd name="T8" fmla="*/ 4328460 w 291"/>
              <a:gd name="T9" fmla="*/ 37822108 h 362"/>
              <a:gd name="T10" fmla="*/ 16502772 w 291"/>
              <a:gd name="T11" fmla="*/ 43641012 h 362"/>
              <a:gd name="T12" fmla="*/ 34899244 w 291"/>
              <a:gd name="T13" fmla="*/ 46550720 h 362"/>
              <a:gd name="T14" fmla="*/ 51672545 w 291"/>
              <a:gd name="T15" fmla="*/ 45756977 h 362"/>
              <a:gd name="T16" fmla="*/ 67633740 w 291"/>
              <a:gd name="T17" fmla="*/ 41525047 h 362"/>
              <a:gd name="T18" fmla="*/ 76832236 w 291"/>
              <a:gd name="T19" fmla="*/ 34648160 h 362"/>
              <a:gd name="T20" fmla="*/ 78725937 w 291"/>
              <a:gd name="T21" fmla="*/ 16927208 h 362"/>
              <a:gd name="T22" fmla="*/ 74126948 w 291"/>
              <a:gd name="T23" fmla="*/ 8992852 h 362"/>
              <a:gd name="T24" fmla="*/ 61952637 w 291"/>
              <a:gd name="T25" fmla="*/ 2909196 h 362"/>
              <a:gd name="T26" fmla="*/ 43556164 w 291"/>
              <a:gd name="T27" fmla="*/ 264239 h 362"/>
              <a:gd name="T28" fmla="*/ 15420657 w 291"/>
              <a:gd name="T29" fmla="*/ 37822108 h 362"/>
              <a:gd name="T30" fmla="*/ 13526955 w 291"/>
              <a:gd name="T31" fmla="*/ 33325938 h 362"/>
              <a:gd name="T32" fmla="*/ 17855415 w 291"/>
              <a:gd name="T33" fmla="*/ 31738964 h 362"/>
              <a:gd name="T34" fmla="*/ 19478588 w 291"/>
              <a:gd name="T35" fmla="*/ 35970895 h 362"/>
              <a:gd name="T36" fmla="*/ 39227704 w 291"/>
              <a:gd name="T37" fmla="*/ 29887751 h 362"/>
              <a:gd name="T38" fmla="*/ 15420657 w 291"/>
              <a:gd name="T39" fmla="*/ 26184812 h 362"/>
              <a:gd name="T40" fmla="*/ 541057 w 291"/>
              <a:gd name="T41" fmla="*/ 15869739 h 362"/>
              <a:gd name="T42" fmla="*/ 16232243 w 291"/>
              <a:gd name="T43" fmla="*/ 24862078 h 362"/>
              <a:gd name="T44" fmla="*/ 39227704 w 291"/>
              <a:gd name="T45" fmla="*/ 28300777 h 362"/>
              <a:gd name="T46" fmla="*/ 67092683 w 291"/>
              <a:gd name="T47" fmla="*/ 23010865 h 362"/>
              <a:gd name="T48" fmla="*/ 76832236 w 291"/>
              <a:gd name="T49" fmla="*/ 17191960 h 362"/>
              <a:gd name="T50" fmla="*/ 58165234 w 291"/>
              <a:gd name="T51" fmla="*/ 27771786 h 362"/>
              <a:gd name="T52" fmla="*/ 39227704 w 291"/>
              <a:gd name="T53" fmla="*/ 78553924 h 362"/>
              <a:gd name="T54" fmla="*/ 12985898 w 291"/>
              <a:gd name="T55" fmla="*/ 74321994 h 362"/>
              <a:gd name="T56" fmla="*/ 3246345 w 291"/>
              <a:gd name="T57" fmla="*/ 68238850 h 362"/>
              <a:gd name="T58" fmla="*/ 0 w 291"/>
              <a:gd name="T59" fmla="*/ 65064903 h 362"/>
              <a:gd name="T60" fmla="*/ 811586 w 291"/>
              <a:gd name="T61" fmla="*/ 82521102 h 362"/>
              <a:gd name="T62" fmla="*/ 8656920 w 291"/>
              <a:gd name="T63" fmla="*/ 89662741 h 362"/>
              <a:gd name="T64" fmla="*/ 23536519 w 291"/>
              <a:gd name="T65" fmla="*/ 94687902 h 362"/>
              <a:gd name="T66" fmla="*/ 39227704 w 291"/>
              <a:gd name="T67" fmla="*/ 95745884 h 362"/>
              <a:gd name="T68" fmla="*/ 58706292 w 291"/>
              <a:gd name="T69" fmla="*/ 93894671 h 362"/>
              <a:gd name="T70" fmla="*/ 72503776 w 291"/>
              <a:gd name="T71" fmla="*/ 88604758 h 362"/>
              <a:gd name="T72" fmla="*/ 78455408 w 291"/>
              <a:gd name="T73" fmla="*/ 80669889 h 362"/>
              <a:gd name="T74" fmla="*/ 77914351 w 291"/>
              <a:gd name="T75" fmla="*/ 64006920 h 362"/>
              <a:gd name="T76" fmla="*/ 73856420 w 291"/>
              <a:gd name="T77" fmla="*/ 69825824 h 362"/>
              <a:gd name="T78" fmla="*/ 60329464 w 291"/>
              <a:gd name="T79" fmla="*/ 76173720 h 362"/>
              <a:gd name="T80" fmla="*/ 16502772 w 291"/>
              <a:gd name="T81" fmla="*/ 88340006 h 362"/>
              <a:gd name="T82" fmla="*/ 13256427 w 291"/>
              <a:gd name="T83" fmla="*/ 85166058 h 362"/>
              <a:gd name="T84" fmla="*/ 16502772 w 291"/>
              <a:gd name="T85" fmla="*/ 81727872 h 362"/>
              <a:gd name="T86" fmla="*/ 19749116 w 291"/>
              <a:gd name="T87" fmla="*/ 85166058 h 362"/>
              <a:gd name="T88" fmla="*/ 16502772 w 291"/>
              <a:gd name="T89" fmla="*/ 88340006 h 362"/>
              <a:gd name="T90" fmla="*/ 24889163 w 291"/>
              <a:gd name="T91" fmla="*/ 52633864 h 362"/>
              <a:gd name="T92" fmla="*/ 4598989 w 291"/>
              <a:gd name="T93" fmla="*/ 44963747 h 362"/>
              <a:gd name="T94" fmla="*/ 541057 w 291"/>
              <a:gd name="T95" fmla="*/ 39144842 h 362"/>
              <a:gd name="T96" fmla="*/ 270529 w 291"/>
              <a:gd name="T97" fmla="*/ 56072051 h 362"/>
              <a:gd name="T98" fmla="*/ 6222161 w 291"/>
              <a:gd name="T99" fmla="*/ 64006920 h 362"/>
              <a:gd name="T100" fmla="*/ 19749116 w 291"/>
              <a:gd name="T101" fmla="*/ 69032081 h 362"/>
              <a:gd name="T102" fmla="*/ 39227704 w 291"/>
              <a:gd name="T103" fmla="*/ 71148046 h 362"/>
              <a:gd name="T104" fmla="*/ 55189418 w 291"/>
              <a:gd name="T105" fmla="*/ 70090063 h 362"/>
              <a:gd name="T106" fmla="*/ 70069017 w 291"/>
              <a:gd name="T107" fmla="*/ 65064903 h 362"/>
              <a:gd name="T108" fmla="*/ 77643822 w 291"/>
              <a:gd name="T109" fmla="*/ 57923777 h 362"/>
              <a:gd name="T110" fmla="*/ 78455408 w 291"/>
              <a:gd name="T111" fmla="*/ 40467064 h 362"/>
              <a:gd name="T112" fmla="*/ 75479592 w 291"/>
              <a:gd name="T113" fmla="*/ 43641012 h 362"/>
              <a:gd name="T114" fmla="*/ 60058936 w 291"/>
              <a:gd name="T115" fmla="*/ 51046890 h 362"/>
              <a:gd name="T116" fmla="*/ 16502772 w 291"/>
              <a:gd name="T117" fmla="*/ 62948937 h 362"/>
              <a:gd name="T118" fmla="*/ 13256427 w 291"/>
              <a:gd name="T119" fmla="*/ 59510751 h 362"/>
              <a:gd name="T120" fmla="*/ 16502772 w 291"/>
              <a:gd name="T121" fmla="*/ 56336803 h 362"/>
              <a:gd name="T122" fmla="*/ 19749116 w 291"/>
              <a:gd name="T123" fmla="*/ 59510751 h 362"/>
              <a:gd name="T124" fmla="*/ 16502772 w 291"/>
              <a:gd name="T125" fmla="*/ 62948937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93" name="Freeform 131"/>
          <p:cNvSpPr>
            <a:spLocks noEditPoints="1"/>
          </p:cNvSpPr>
          <p:nvPr/>
        </p:nvSpPr>
        <p:spPr bwMode="auto">
          <a:xfrm>
            <a:off x="4418013" y="4856163"/>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54294" name="Freeform 131"/>
          <p:cNvSpPr>
            <a:spLocks noEditPoints="1"/>
          </p:cNvSpPr>
          <p:nvPr/>
        </p:nvSpPr>
        <p:spPr bwMode="auto">
          <a:xfrm>
            <a:off x="4033838" y="4870450"/>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27" name="Freeform 151"/>
          <p:cNvSpPr>
            <a:spLocks noEditPoints="1"/>
          </p:cNvSpPr>
          <p:nvPr/>
        </p:nvSpPr>
        <p:spPr bwMode="auto">
          <a:xfrm>
            <a:off x="4227513" y="4895850"/>
            <a:ext cx="131762" cy="169863"/>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54296" name="TextBox 27"/>
          <p:cNvSpPr txBox="1">
            <a:spLocks noChangeArrowheads="1"/>
          </p:cNvSpPr>
          <p:nvPr/>
        </p:nvSpPr>
        <p:spPr bwMode="auto">
          <a:xfrm>
            <a:off x="3132138" y="5084763"/>
            <a:ext cx="2492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800" smtClean="0">
                <a:latin typeface="+mn-lt"/>
                <a:ea typeface="+mn-ea"/>
              </a:rPr>
              <a:t>华为</a:t>
            </a:r>
            <a:r>
              <a:rPr lang="en-US" altLang="zh-CN" sz="1800" smtClean="0">
                <a:latin typeface="+mn-lt"/>
                <a:ea typeface="+mn-ea"/>
              </a:rPr>
              <a:t>FusionCube</a:t>
            </a:r>
            <a:endParaRPr lang="en-US" altLang="zh-CN" sz="1800" smtClean="0">
              <a:latin typeface="+mn-lt"/>
              <a:ea typeface="+mn-ea"/>
            </a:endParaRPr>
          </a:p>
          <a:p>
            <a:pPr algn="ctr" eaLnBrk="1" fontAlgn="t" hangingPunct="1">
              <a:defRPr/>
            </a:pPr>
            <a:r>
              <a:rPr lang="zh-CN" altLang="en-US" sz="1800" smtClean="0">
                <a:latin typeface="+mn-lt"/>
                <a:ea typeface="+mn-ea"/>
              </a:rPr>
              <a:t>计算、存储超融合架构</a:t>
            </a:r>
            <a:endParaRPr lang="zh-CN" altLang="en-US" sz="1800" smtClean="0">
              <a:latin typeface="+mn-lt"/>
              <a:ea typeface="+mn-ea"/>
            </a:endParaRPr>
          </a:p>
        </p:txBody>
      </p:sp>
      <p:sp>
        <p:nvSpPr>
          <p:cNvPr id="8" name="矩形 7"/>
          <p:cNvSpPr/>
          <p:nvPr/>
        </p:nvSpPr>
        <p:spPr>
          <a:xfrm>
            <a:off x="2735263" y="3249613"/>
            <a:ext cx="2035175" cy="1322387"/>
          </a:xfrm>
          <a:prstGeom prst="rect">
            <a:avLst/>
          </a:prstGeom>
        </p:spPr>
        <p:txBody>
          <a:bodyPr>
            <a:spAutoFit/>
          </a:bodyPr>
          <a:lstStyle/>
          <a:p>
            <a:pPr eaLnBrk="1" fontAlgn="t" hangingPunct="1">
              <a:defRPr/>
            </a:pPr>
            <a:r>
              <a:rPr lang="zh-CN" altLang="en-US" sz="8000" b="1" dirty="0">
                <a:solidFill>
                  <a:schemeClr val="bg1"/>
                </a:solidFill>
                <a:effectLst>
                  <a:outerShdw blurRad="38100" dist="38100" dir="2700000" algn="tl">
                    <a:srgbClr val="000000">
                      <a:alpha val="43137"/>
                    </a:srgbClr>
                  </a:outerShdw>
                </a:effectLst>
                <a:latin typeface="+mn-lt"/>
                <a:ea typeface="+mn-ea"/>
              </a:rPr>
              <a:t>融</a:t>
            </a:r>
            <a:endParaRPr lang="en-US" altLang="zh-CN" sz="8000" b="1" dirty="0">
              <a:solidFill>
                <a:schemeClr val="bg1"/>
              </a:solidFill>
              <a:effectLst>
                <a:outerShdw blurRad="38100" dist="38100" dir="2700000" algn="tl">
                  <a:srgbClr val="000000">
                    <a:alpha val="43137"/>
                  </a:srgbClr>
                </a:outerShdw>
              </a:effectLst>
              <a:latin typeface="+mn-lt"/>
              <a:ea typeface="+mn-ea"/>
            </a:endParaRPr>
          </a:p>
        </p:txBody>
      </p:sp>
      <p:sp>
        <p:nvSpPr>
          <p:cNvPr id="6" name="Title 5"/>
          <p:cNvSpPr>
            <a:spLocks noGrp="1"/>
          </p:cNvSpPr>
          <p:nvPr>
            <p:ph type="title"/>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txBox="1"/>
          <p:nvPr/>
        </p:nvSpPr>
        <p:spPr bwMode="auto">
          <a:xfrm>
            <a:off x="230188" y="423863"/>
            <a:ext cx="7632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a:ea typeface="华文细黑" panose="02010600040101010101"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a:ea typeface="华文细黑" panose="02010600040101010101"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a:ea typeface="华文细黑" panose="02010600040101010101" pitchFamily="2" charset="-122"/>
              </a:defRPr>
            </a:lvl3pPr>
            <a:lvl4pPr marL="1400175" indent="-198755" defTabSz="801370">
              <a:lnSpc>
                <a:spcPct val="140000"/>
              </a:lnSpc>
              <a:spcBef>
                <a:spcPct val="30000"/>
              </a:spcBef>
              <a:buChar char="–"/>
              <a:defRPr sz="1600">
                <a:solidFill>
                  <a:schemeClr val="tx1"/>
                </a:solidFill>
                <a:latin typeface="FrutigerNext LT Medium"/>
                <a:ea typeface="华文细黑" panose="02010600040101010101" pitchFamily="2" charset="-122"/>
              </a:defRPr>
            </a:lvl4pPr>
            <a:lvl5pPr marL="1802130" indent="-201930" defTabSz="801370">
              <a:lnSpc>
                <a:spcPct val="140000"/>
              </a:lnSpc>
              <a:spcBef>
                <a:spcPct val="30000"/>
              </a:spcBef>
              <a:buFont typeface="FrutigerNext LT Medium"/>
              <a:buChar char="~"/>
              <a:defRPr sz="1600">
                <a:solidFill>
                  <a:schemeClr val="tx1"/>
                </a:solidFill>
                <a:latin typeface="FrutigerNext LT Medium"/>
                <a:ea typeface="华文细黑" panose="02010600040101010101" pitchFamily="2" charset="-122"/>
              </a:defRPr>
            </a:lvl5pPr>
            <a:lvl6pPr marL="2259330" indent="-201930" defTabSz="8013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6pPr>
            <a:lvl7pPr marL="2716530" indent="-201930" defTabSz="8013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7pPr>
            <a:lvl8pPr marL="3173730" indent="-201930" defTabSz="8013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8pPr>
            <a:lvl9pPr marL="3630930" indent="-201930" defTabSz="8013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9pPr>
          </a:lstStyle>
          <a:p>
            <a:pPr>
              <a:lnSpc>
                <a:spcPct val="100000"/>
              </a:lnSpc>
              <a:spcBef>
                <a:spcPct val="0"/>
              </a:spcBef>
              <a:buClrTx/>
              <a:buSzTx/>
              <a:buFontTx/>
              <a:buNone/>
              <a:defRPr/>
            </a:pPr>
            <a:endParaRPr lang="en-US" altLang="zh-CN" sz="3500" b="1" dirty="0" smtClean="0">
              <a:solidFill>
                <a:srgbClr val="C00000"/>
              </a:solidFill>
              <a:latin typeface="+mn-lt"/>
              <a:ea typeface="+mn-ea"/>
            </a:endParaRPr>
          </a:p>
        </p:txBody>
      </p:sp>
      <p:sp>
        <p:nvSpPr>
          <p:cNvPr id="56323" name="圆角矩形 59"/>
          <p:cNvSpPr>
            <a:spLocks noChangeArrowheads="1"/>
          </p:cNvSpPr>
          <p:nvPr/>
        </p:nvSpPr>
        <p:spPr bwMode="auto">
          <a:xfrm>
            <a:off x="2393950" y="1643063"/>
            <a:ext cx="498475" cy="930275"/>
          </a:xfrm>
          <a:prstGeom prst="roundRect">
            <a:avLst>
              <a:gd name="adj" fmla="val 16667"/>
            </a:avLst>
          </a:prstGeom>
          <a:solidFill>
            <a:srgbClr val="9FC83B"/>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buClr>
                <a:srgbClr val="CC9900"/>
              </a:buClr>
              <a:defRPr/>
            </a:pPr>
            <a:r>
              <a:rPr lang="en-US" altLang="zh-CN" smtClean="0">
                <a:solidFill>
                  <a:schemeClr val="bg1"/>
                </a:solidFill>
                <a:latin typeface="+mn-lt"/>
                <a:ea typeface="+mn-ea"/>
              </a:rPr>
              <a:t>ERP</a:t>
            </a:r>
            <a:endParaRPr lang="zh-CN" altLang="en-US" smtClean="0">
              <a:solidFill>
                <a:schemeClr val="bg1"/>
              </a:solidFill>
              <a:latin typeface="+mn-lt"/>
              <a:ea typeface="+mn-ea"/>
            </a:endParaRPr>
          </a:p>
        </p:txBody>
      </p:sp>
      <p:sp>
        <p:nvSpPr>
          <p:cNvPr id="56324" name="圆角矩形 61"/>
          <p:cNvSpPr>
            <a:spLocks noChangeArrowheads="1"/>
          </p:cNvSpPr>
          <p:nvPr/>
        </p:nvSpPr>
        <p:spPr bwMode="auto">
          <a:xfrm>
            <a:off x="2936875" y="1631950"/>
            <a:ext cx="552450" cy="930275"/>
          </a:xfrm>
          <a:prstGeom prst="roundRect">
            <a:avLst>
              <a:gd name="adj" fmla="val 16667"/>
            </a:avLst>
          </a:prstGeom>
          <a:solidFill>
            <a:srgbClr val="9FC83B"/>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buClr>
                <a:srgbClr val="CC9900"/>
              </a:buClr>
              <a:defRPr/>
            </a:pPr>
            <a:r>
              <a:rPr lang="en-US" altLang="zh-CN" smtClean="0">
                <a:solidFill>
                  <a:schemeClr val="bg1"/>
                </a:solidFill>
                <a:latin typeface="+mn-lt"/>
                <a:ea typeface="+mn-ea"/>
              </a:rPr>
              <a:t>CRM</a:t>
            </a:r>
            <a:endParaRPr lang="zh-CN" altLang="en-US" smtClean="0">
              <a:solidFill>
                <a:schemeClr val="bg1"/>
              </a:solidFill>
              <a:latin typeface="+mn-lt"/>
              <a:ea typeface="+mn-ea"/>
            </a:endParaRPr>
          </a:p>
        </p:txBody>
      </p:sp>
      <p:sp>
        <p:nvSpPr>
          <p:cNvPr id="56325" name="圆角矩形 3"/>
          <p:cNvSpPr>
            <a:spLocks noChangeArrowheads="1"/>
          </p:cNvSpPr>
          <p:nvPr/>
        </p:nvSpPr>
        <p:spPr bwMode="auto">
          <a:xfrm>
            <a:off x="736600" y="4081463"/>
            <a:ext cx="2762250" cy="1271587"/>
          </a:xfrm>
          <a:prstGeom prst="roundRect">
            <a:avLst>
              <a:gd name="adj" fmla="val 16667"/>
            </a:avLst>
          </a:prstGeom>
          <a:solidFill>
            <a:srgbClr val="00B0F0"/>
          </a:solidFill>
          <a:ln>
            <a:noFill/>
          </a:ln>
          <a:extLst>
            <a:ext uri="{91240B29-F687-4F45-9708-019B960494DF}">
              <a14:hiddenLine xmlns:a14="http://schemas.microsoft.com/office/drawing/2010/main" w="28575">
                <a:solidFill>
                  <a:srgbClr val="000000"/>
                </a:solidFill>
                <a:round/>
              </a14:hiddenLine>
            </a:ext>
          </a:extLst>
        </p:spPr>
        <p:txBody>
          <a:bodyPr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buClr>
                <a:srgbClr val="CC9900"/>
              </a:buClr>
              <a:defRPr/>
            </a:pPr>
            <a:r>
              <a:rPr lang="zh-CN" altLang="en-US" sz="1400" smtClean="0">
                <a:solidFill>
                  <a:schemeClr val="bg1"/>
                </a:solidFill>
                <a:latin typeface="+mn-lt"/>
                <a:ea typeface="+mn-ea"/>
              </a:rPr>
              <a:t>分布式存储池</a:t>
            </a:r>
            <a:endParaRPr lang="en-US" altLang="zh-CN" sz="1400" smtClean="0">
              <a:solidFill>
                <a:schemeClr val="bg1"/>
              </a:solidFill>
              <a:latin typeface="+mn-lt"/>
              <a:ea typeface="+mn-ea"/>
            </a:endParaRPr>
          </a:p>
        </p:txBody>
      </p:sp>
      <p:pic>
        <p:nvPicPr>
          <p:cNvPr id="56326" name="Picture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9638" y="4206875"/>
            <a:ext cx="714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4219575"/>
            <a:ext cx="71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8725" y="4219575"/>
            <a:ext cx="71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圆柱形 71"/>
          <p:cNvSpPr>
            <a:spLocks noChangeArrowheads="1"/>
          </p:cNvSpPr>
          <p:nvPr/>
        </p:nvSpPr>
        <p:spPr bwMode="auto">
          <a:xfrm rot="5400000">
            <a:off x="1828800" y="2228850"/>
            <a:ext cx="582613" cy="2722563"/>
          </a:xfrm>
          <a:prstGeom prst="can">
            <a:avLst>
              <a:gd name="adj" fmla="val 25031"/>
            </a:avLst>
          </a:prstGeom>
          <a:solidFill>
            <a:srgbClr val="00B0F0"/>
          </a:solidFill>
          <a:ln>
            <a:noFill/>
          </a:ln>
          <a:extLst>
            <a:ext uri="{91240B29-F687-4F45-9708-019B960494DF}">
              <a14:hiddenLine xmlns:a14="http://schemas.microsoft.com/office/drawing/2010/main" w="28575">
                <a:solidFill>
                  <a:srgbClr val="000000"/>
                </a:solidFill>
                <a:round/>
              </a14:hiddenLine>
            </a:ext>
          </a:extLst>
        </p:spPr>
        <p:txBody>
          <a:bodyPr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buClr>
                <a:srgbClr val="CC9900"/>
              </a:buClr>
              <a:defRPr/>
            </a:pPr>
            <a:endParaRPr lang="zh-CN" altLang="en-US" smtClean="0">
              <a:solidFill>
                <a:schemeClr val="bg1"/>
              </a:solidFill>
              <a:latin typeface="+mn-lt"/>
              <a:ea typeface="+mn-ea"/>
            </a:endParaRPr>
          </a:p>
        </p:txBody>
      </p:sp>
      <p:sp>
        <p:nvSpPr>
          <p:cNvPr id="73" name="TextBox 72"/>
          <p:cNvSpPr txBox="1"/>
          <p:nvPr/>
        </p:nvSpPr>
        <p:spPr>
          <a:xfrm>
            <a:off x="1062038" y="3352800"/>
            <a:ext cx="2055812" cy="415925"/>
          </a:xfrm>
          <a:prstGeom prst="rect">
            <a:avLst/>
          </a:prstGeom>
          <a:noFill/>
        </p:spPr>
        <p:txBody>
          <a:bodyPr wrap="none">
            <a:spAutoFit/>
          </a:bodyPr>
          <a:lstStyle/>
          <a:p>
            <a:pPr eaLnBrk="1" fontAlgn="t" hangingPunct="1">
              <a:defRPr/>
            </a:pPr>
            <a:r>
              <a:rPr lang="zh-CN" altLang="en-US" sz="1050" dirty="0">
                <a:solidFill>
                  <a:schemeClr val="bg1"/>
                </a:solidFill>
                <a:latin typeface="+mn-lt"/>
                <a:ea typeface="+mn-ea"/>
              </a:rPr>
              <a:t>内置 </a:t>
            </a:r>
            <a:r>
              <a:rPr lang="en-US" altLang="zh-CN" sz="1050" dirty="0">
                <a:solidFill>
                  <a:schemeClr val="bg1"/>
                </a:solidFill>
                <a:latin typeface="+mn-lt"/>
                <a:ea typeface="+mn-ea"/>
              </a:rPr>
              <a:t>56Gb/s </a:t>
            </a:r>
            <a:r>
              <a:rPr lang="en-US" altLang="zh-CN" sz="1050" dirty="0" err="1">
                <a:solidFill>
                  <a:schemeClr val="bg1"/>
                </a:solidFill>
                <a:latin typeface="+mn-lt"/>
                <a:ea typeface="+mn-ea"/>
              </a:rPr>
              <a:t>Infiniband</a:t>
            </a:r>
            <a:r>
              <a:rPr lang="zh-CN" altLang="en-US" sz="1050" dirty="0">
                <a:solidFill>
                  <a:schemeClr val="bg1"/>
                </a:solidFill>
                <a:latin typeface="+mn-lt"/>
                <a:ea typeface="+mn-ea"/>
              </a:rPr>
              <a:t>交换机</a:t>
            </a:r>
            <a:endParaRPr lang="en-US" altLang="zh-CN" sz="1050" dirty="0">
              <a:solidFill>
                <a:schemeClr val="bg1"/>
              </a:solidFill>
              <a:latin typeface="+mn-lt"/>
              <a:ea typeface="+mn-ea"/>
            </a:endParaRPr>
          </a:p>
          <a:p>
            <a:pPr eaLnBrk="1" fontAlgn="t" hangingPunct="1">
              <a:defRPr/>
            </a:pPr>
            <a:r>
              <a:rPr lang="zh-CN" altLang="en-US" sz="1050" dirty="0">
                <a:solidFill>
                  <a:schemeClr val="bg1"/>
                </a:solidFill>
                <a:latin typeface="+mn-lt"/>
                <a:ea typeface="+mn-ea"/>
              </a:rPr>
              <a:t>内置</a:t>
            </a:r>
            <a:r>
              <a:rPr lang="en-US" altLang="zh-CN" sz="1050" dirty="0">
                <a:solidFill>
                  <a:schemeClr val="bg1"/>
                </a:solidFill>
                <a:latin typeface="+mn-lt"/>
                <a:ea typeface="+mn-ea"/>
              </a:rPr>
              <a:t>10GE</a:t>
            </a:r>
            <a:r>
              <a:rPr lang="zh-CN" altLang="en-US" sz="1050" dirty="0">
                <a:solidFill>
                  <a:schemeClr val="bg1"/>
                </a:solidFill>
                <a:latin typeface="+mn-lt"/>
                <a:ea typeface="+mn-ea"/>
              </a:rPr>
              <a:t>以太交换机</a:t>
            </a:r>
            <a:endParaRPr lang="zh-CN" altLang="en-US" sz="1050" dirty="0">
              <a:solidFill>
                <a:schemeClr val="bg1"/>
              </a:solidFill>
              <a:latin typeface="+mn-lt"/>
              <a:ea typeface="+mn-ea"/>
            </a:endParaRPr>
          </a:p>
        </p:txBody>
      </p:sp>
      <p:sp>
        <p:nvSpPr>
          <p:cNvPr id="74" name="Text Box 14"/>
          <p:cNvSpPr txBox="1">
            <a:spLocks noChangeArrowheads="1"/>
          </p:cNvSpPr>
          <p:nvPr/>
        </p:nvSpPr>
        <p:spPr bwMode="gray">
          <a:xfrm>
            <a:off x="2371725" y="4870450"/>
            <a:ext cx="723900" cy="276225"/>
          </a:xfrm>
          <a:prstGeom prst="rect">
            <a:avLst/>
          </a:prstGeom>
          <a:noFill/>
          <a:ln w="9525" algn="ctr">
            <a:noFill/>
            <a:miter lim="800000"/>
          </a:ln>
          <a:effectLst/>
        </p:spPr>
        <p:txBody>
          <a:bodyPr wrap="none">
            <a:spAutoFit/>
          </a:bodyPr>
          <a:lstStyle/>
          <a:p>
            <a:pPr algn="ctr" fontAlgn="t">
              <a:defRPr/>
            </a:pPr>
            <a:r>
              <a:rPr lang="en-US" altLang="zh-CN" sz="1200" b="1" dirty="0">
                <a:solidFill>
                  <a:schemeClr val="bg1"/>
                </a:solidFill>
                <a:effectLst>
                  <a:outerShdw blurRad="38100" dist="38100" dir="2700000" algn="tl">
                    <a:srgbClr val="C0C0C0"/>
                  </a:outerShdw>
                </a:effectLst>
                <a:latin typeface="+mn-lt"/>
                <a:ea typeface="+mn-ea"/>
              </a:rPr>
              <a:t>SSD/SAS</a:t>
            </a:r>
            <a:endParaRPr lang="en-US" altLang="zh-CN" sz="1200" b="1" dirty="0">
              <a:solidFill>
                <a:schemeClr val="bg1"/>
              </a:solidFill>
              <a:effectLst>
                <a:outerShdw blurRad="38100" dist="38100" dir="2700000" algn="tl">
                  <a:srgbClr val="C0C0C0"/>
                </a:outerShdw>
              </a:effectLst>
              <a:latin typeface="+mn-lt"/>
              <a:ea typeface="+mn-ea"/>
            </a:endParaRPr>
          </a:p>
        </p:txBody>
      </p:sp>
      <p:sp>
        <p:nvSpPr>
          <p:cNvPr id="56332" name="圆角矩形 11"/>
          <p:cNvSpPr>
            <a:spLocks noChangeArrowheads="1"/>
          </p:cNvSpPr>
          <p:nvPr/>
        </p:nvSpPr>
        <p:spPr bwMode="auto">
          <a:xfrm>
            <a:off x="1889125" y="2625725"/>
            <a:ext cx="1609725" cy="511175"/>
          </a:xfrm>
          <a:prstGeom prst="roundRect">
            <a:avLst>
              <a:gd name="adj" fmla="val 16667"/>
            </a:avLst>
          </a:prstGeom>
          <a:solidFill>
            <a:srgbClr val="9FC83B"/>
          </a:solidFill>
          <a:ln>
            <a:noFill/>
          </a:ln>
          <a:extLst>
            <a:ext uri="{91240B29-F687-4F45-9708-019B960494DF}">
              <a14:hiddenLine xmlns:a14="http://schemas.microsoft.com/office/drawing/2010/main" w="28575">
                <a:solidFill>
                  <a:srgbClr val="000000"/>
                </a:solidFill>
                <a:round/>
              </a14:hiddenLine>
            </a:ext>
          </a:extLst>
        </p:spPr>
        <p:txBody>
          <a:bodyPr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buClr>
                <a:srgbClr val="CC9900"/>
              </a:buClr>
              <a:defRPr/>
            </a:pPr>
            <a:r>
              <a:rPr lang="en-US" altLang="zh-CN" sz="1200" dirty="0" smtClean="0">
                <a:solidFill>
                  <a:schemeClr val="bg1"/>
                </a:solidFill>
                <a:latin typeface="+mn-lt"/>
                <a:ea typeface="+mn-ea"/>
              </a:rPr>
              <a:t>FusionSphere</a:t>
            </a:r>
            <a:endParaRPr lang="zh-CN" altLang="en-US" sz="1200" dirty="0" smtClean="0">
              <a:solidFill>
                <a:schemeClr val="bg1"/>
              </a:solidFill>
              <a:latin typeface="+mn-lt"/>
              <a:ea typeface="+mn-ea"/>
            </a:endParaRPr>
          </a:p>
        </p:txBody>
      </p:sp>
      <p:sp>
        <p:nvSpPr>
          <p:cNvPr id="56333" name="圆角矩形 75"/>
          <p:cNvSpPr>
            <a:spLocks noChangeArrowheads="1"/>
          </p:cNvSpPr>
          <p:nvPr/>
        </p:nvSpPr>
        <p:spPr bwMode="auto">
          <a:xfrm>
            <a:off x="1860550" y="1630363"/>
            <a:ext cx="498475" cy="930275"/>
          </a:xfrm>
          <a:prstGeom prst="roundRect">
            <a:avLst>
              <a:gd name="adj" fmla="val 16667"/>
            </a:avLst>
          </a:prstGeom>
          <a:solidFill>
            <a:srgbClr val="9FC83B"/>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buClr>
                <a:srgbClr val="CC9900"/>
              </a:buClr>
              <a:defRPr/>
            </a:pPr>
            <a:r>
              <a:rPr lang="en-US" altLang="zh-CN" dirty="0" smtClean="0">
                <a:solidFill>
                  <a:schemeClr val="bg1"/>
                </a:solidFill>
                <a:latin typeface="+mn-lt"/>
                <a:ea typeface="+mn-ea"/>
              </a:rPr>
              <a:t>ERP</a:t>
            </a:r>
            <a:endParaRPr lang="zh-CN" altLang="en-US" dirty="0" smtClean="0">
              <a:solidFill>
                <a:schemeClr val="bg1"/>
              </a:solidFill>
              <a:latin typeface="+mn-lt"/>
              <a:ea typeface="+mn-ea"/>
            </a:endParaRPr>
          </a:p>
        </p:txBody>
      </p:sp>
      <p:sp>
        <p:nvSpPr>
          <p:cNvPr id="56334" name="圆角矩形 76"/>
          <p:cNvSpPr>
            <a:spLocks noChangeArrowheads="1"/>
          </p:cNvSpPr>
          <p:nvPr/>
        </p:nvSpPr>
        <p:spPr bwMode="auto">
          <a:xfrm>
            <a:off x="1308100" y="1630363"/>
            <a:ext cx="498475" cy="1452562"/>
          </a:xfrm>
          <a:prstGeom prst="roundRect">
            <a:avLst>
              <a:gd name="adj" fmla="val 16667"/>
            </a:avLst>
          </a:prstGeom>
          <a:solidFill>
            <a:srgbClr val="159DC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buClr>
                <a:srgbClr val="CC9900"/>
              </a:buClr>
              <a:defRPr/>
            </a:pPr>
            <a:r>
              <a:rPr lang="en-US" altLang="zh-CN" sz="1400" smtClean="0">
                <a:solidFill>
                  <a:schemeClr val="bg1"/>
                </a:solidFill>
                <a:latin typeface="+mn-lt"/>
                <a:ea typeface="+mn-ea"/>
              </a:rPr>
              <a:t>DB</a:t>
            </a:r>
            <a:endParaRPr lang="zh-CN" altLang="en-US" sz="1400" smtClean="0">
              <a:solidFill>
                <a:schemeClr val="bg1"/>
              </a:solidFill>
              <a:latin typeface="+mn-lt"/>
              <a:ea typeface="+mn-ea"/>
            </a:endParaRPr>
          </a:p>
        </p:txBody>
      </p:sp>
      <p:sp>
        <p:nvSpPr>
          <p:cNvPr id="56335" name="圆角矩形 77"/>
          <p:cNvSpPr>
            <a:spLocks noChangeArrowheads="1"/>
          </p:cNvSpPr>
          <p:nvPr/>
        </p:nvSpPr>
        <p:spPr bwMode="auto">
          <a:xfrm>
            <a:off x="774700" y="1604963"/>
            <a:ext cx="498475" cy="1452562"/>
          </a:xfrm>
          <a:prstGeom prst="roundRect">
            <a:avLst>
              <a:gd name="adj" fmla="val 16667"/>
            </a:avLst>
          </a:prstGeom>
          <a:solidFill>
            <a:srgbClr val="159DC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buClr>
                <a:srgbClr val="CC9900"/>
              </a:buClr>
              <a:defRPr/>
            </a:pPr>
            <a:r>
              <a:rPr lang="en-US" altLang="zh-CN" sz="1400" smtClean="0">
                <a:solidFill>
                  <a:schemeClr val="bg1"/>
                </a:solidFill>
                <a:latin typeface="+mn-lt"/>
                <a:ea typeface="+mn-ea"/>
              </a:rPr>
              <a:t>DB</a:t>
            </a:r>
            <a:endParaRPr lang="zh-CN" altLang="en-US" sz="1400" smtClean="0">
              <a:solidFill>
                <a:schemeClr val="bg1"/>
              </a:solidFill>
              <a:latin typeface="+mn-lt"/>
              <a:ea typeface="+mn-ea"/>
            </a:endParaRPr>
          </a:p>
        </p:txBody>
      </p:sp>
      <p:sp>
        <p:nvSpPr>
          <p:cNvPr id="79" name="Freeform 6"/>
          <p:cNvSpPr/>
          <p:nvPr/>
        </p:nvSpPr>
        <p:spPr bwMode="auto">
          <a:xfrm rot="16200000" flipV="1">
            <a:off x="2577307" y="2723356"/>
            <a:ext cx="3719512" cy="1673225"/>
          </a:xfrm>
          <a:custGeom>
            <a:avLst/>
            <a:gdLst>
              <a:gd name="T0" fmla="*/ 9878 w 13223"/>
              <a:gd name="T1" fmla="*/ 2983 h 4600"/>
              <a:gd name="T2" fmla="*/ 8233 w 13223"/>
              <a:gd name="T3" fmla="*/ 1399 h 4600"/>
              <a:gd name="T4" fmla="*/ 9156 w 13223"/>
              <a:gd name="T5" fmla="*/ 1399 h 4600"/>
              <a:gd name="T6" fmla="*/ 6611 w 13223"/>
              <a:gd name="T7" fmla="*/ 0 h 4600"/>
              <a:gd name="T8" fmla="*/ 4066 w 13223"/>
              <a:gd name="T9" fmla="*/ 1399 h 4600"/>
              <a:gd name="T10" fmla="*/ 4989 w 13223"/>
              <a:gd name="T11" fmla="*/ 1399 h 4600"/>
              <a:gd name="T12" fmla="*/ 3345 w 13223"/>
              <a:gd name="T13" fmla="*/ 2983 h 4600"/>
              <a:gd name="T14" fmla="*/ 0 w 13223"/>
              <a:gd name="T15" fmla="*/ 4600 h 4600"/>
              <a:gd name="T16" fmla="*/ 13223 w 13223"/>
              <a:gd name="T17" fmla="*/ 4600 h 4600"/>
              <a:gd name="T18" fmla="*/ 9878 w 13223"/>
              <a:gd name="T19" fmla="*/ 2983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23" h="4600">
                <a:moveTo>
                  <a:pt x="9878" y="2983"/>
                </a:moveTo>
                <a:cubicBezTo>
                  <a:pt x="8838" y="2334"/>
                  <a:pt x="8311" y="1525"/>
                  <a:pt x="8233" y="1399"/>
                </a:cubicBezTo>
                <a:cubicBezTo>
                  <a:pt x="9156" y="1399"/>
                  <a:pt x="9156" y="1399"/>
                  <a:pt x="9156" y="1399"/>
                </a:cubicBezTo>
                <a:cubicBezTo>
                  <a:pt x="6611" y="0"/>
                  <a:pt x="6611" y="0"/>
                  <a:pt x="6611" y="0"/>
                </a:cubicBezTo>
                <a:cubicBezTo>
                  <a:pt x="4066" y="1399"/>
                  <a:pt x="4066" y="1399"/>
                  <a:pt x="4066" y="1399"/>
                </a:cubicBezTo>
                <a:cubicBezTo>
                  <a:pt x="4989" y="1399"/>
                  <a:pt x="4989" y="1399"/>
                  <a:pt x="4989" y="1399"/>
                </a:cubicBezTo>
                <a:cubicBezTo>
                  <a:pt x="4912" y="1525"/>
                  <a:pt x="4385" y="2334"/>
                  <a:pt x="3345" y="2983"/>
                </a:cubicBezTo>
                <a:cubicBezTo>
                  <a:pt x="2214" y="3688"/>
                  <a:pt x="0" y="4600"/>
                  <a:pt x="0" y="4600"/>
                </a:cubicBezTo>
                <a:cubicBezTo>
                  <a:pt x="13223" y="4600"/>
                  <a:pt x="13223" y="4600"/>
                  <a:pt x="13223" y="4600"/>
                </a:cubicBezTo>
                <a:cubicBezTo>
                  <a:pt x="13223" y="4600"/>
                  <a:pt x="11008" y="3688"/>
                  <a:pt x="9878" y="2983"/>
                </a:cubicBezTo>
                <a:close/>
              </a:path>
            </a:pathLst>
          </a:custGeom>
          <a:gradFill>
            <a:gsLst>
              <a:gs pos="0">
                <a:schemeClr val="tx1">
                  <a:lumMod val="50000"/>
                  <a:lumOff val="50000"/>
                </a:schemeClr>
              </a:gs>
              <a:gs pos="99000">
                <a:schemeClr val="tx1">
                  <a:lumMod val="50000"/>
                  <a:lumOff val="50000"/>
                  <a:alpha val="0"/>
                </a:schemeClr>
              </a:gs>
            </a:gsLst>
            <a:lin ang="5400000" scaled="0"/>
          </a:gradFill>
          <a:ln>
            <a:noFill/>
          </a:ln>
        </p:spPr>
        <p:txBody>
          <a:bodyPr/>
          <a:lstStyle/>
          <a:p>
            <a:pPr eaLnBrk="1" fontAlgn="t" hangingPunct="1">
              <a:defRPr/>
            </a:pPr>
            <a:endParaRPr lang="zh-CN" altLang="en-US">
              <a:solidFill>
                <a:srgbClr val="000000"/>
              </a:solidFill>
              <a:latin typeface="+mn-lt"/>
              <a:ea typeface="+mn-ea"/>
            </a:endParaRPr>
          </a:p>
        </p:txBody>
      </p:sp>
      <p:pic>
        <p:nvPicPr>
          <p:cNvPr id="80" name="Picture 40" descr="C:\Users\ytx-003\Desktop\page\p17_0008_图层-38.png"/>
          <p:cNvPicPr>
            <a:picLocks noChangeAspect="1" noChangeArrowheads="1"/>
          </p:cNvPicPr>
          <p:nvPr/>
        </p:nvPicPr>
        <p:blipFill>
          <a:blip r:embed="rId2"/>
          <a:srcRect/>
          <a:stretch>
            <a:fillRect/>
          </a:stretch>
        </p:blipFill>
        <p:spPr bwMode="auto">
          <a:xfrm>
            <a:off x="5472113" y="2600325"/>
            <a:ext cx="1841500" cy="1887538"/>
          </a:xfrm>
          <a:prstGeom prst="rect">
            <a:avLst/>
          </a:prstGeom>
          <a:noFill/>
          <a:ln>
            <a:noFill/>
          </a:ln>
          <a:effectLst>
            <a:outerShdw blurRad="508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8" name="Picture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7713" y="2682875"/>
            <a:ext cx="479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9" name="Picture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8738" y="2682875"/>
            <a:ext cx="479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0" name="Picture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1663" y="2289175"/>
            <a:ext cx="479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1" name="Picture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86013" y="2289175"/>
            <a:ext cx="479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2" name="Picture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513" y="2276475"/>
            <a:ext cx="479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p:txBody>
          <a:bodyPr/>
          <a:lstStyle/>
          <a:p>
            <a:r>
              <a:rPr lang="zh-CN" altLang="en-US" dirty="0"/>
              <a:t>不同企业应用一体承载、解决各系统独立安装部署问题</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ounded Rectangular Callout 95"/>
          <p:cNvSpPr>
            <a:spLocks noChangeArrowheads="1"/>
          </p:cNvSpPr>
          <p:nvPr/>
        </p:nvSpPr>
        <p:spPr bwMode="auto">
          <a:xfrm>
            <a:off x="4602163" y="1114425"/>
            <a:ext cx="3390900" cy="2208213"/>
          </a:xfrm>
          <a:prstGeom prst="wedgeRoundRectCallout">
            <a:avLst>
              <a:gd name="adj1" fmla="val -80468"/>
              <a:gd name="adj2" fmla="val 84495"/>
              <a:gd name="adj3" fmla="val 16667"/>
            </a:avLst>
          </a:prstGeom>
          <a:solidFill>
            <a:srgbClr val="FFC000">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71" name="Rounded Rectangular Callout 94"/>
          <p:cNvSpPr>
            <a:spLocks noChangeArrowheads="1"/>
          </p:cNvSpPr>
          <p:nvPr/>
        </p:nvSpPr>
        <p:spPr bwMode="auto">
          <a:xfrm>
            <a:off x="596900" y="1143000"/>
            <a:ext cx="3390900" cy="2038350"/>
          </a:xfrm>
          <a:prstGeom prst="wedgeRoundRectCallout">
            <a:avLst>
              <a:gd name="adj1" fmla="val 7852"/>
              <a:gd name="adj2" fmla="val 74296"/>
              <a:gd name="adj3" fmla="val 16667"/>
            </a:avLst>
          </a:prstGeom>
          <a:solidFill>
            <a:srgbClr val="0070C0">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72" name="TextBox 5"/>
          <p:cNvSpPr txBox="1">
            <a:spLocks noChangeArrowheads="1"/>
          </p:cNvSpPr>
          <p:nvPr/>
        </p:nvSpPr>
        <p:spPr bwMode="auto">
          <a:xfrm>
            <a:off x="3721100" y="385603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en-US" sz="1200" smtClean="0">
              <a:latin typeface="+mn-lt"/>
              <a:ea typeface="+mn-ea"/>
            </a:endParaRPr>
          </a:p>
        </p:txBody>
      </p:sp>
      <p:grpSp>
        <p:nvGrpSpPr>
          <p:cNvPr id="58373" name="Group 27"/>
          <p:cNvGrpSpPr/>
          <p:nvPr/>
        </p:nvGrpSpPr>
        <p:grpSpPr bwMode="auto">
          <a:xfrm>
            <a:off x="-752475" y="1144588"/>
            <a:ext cx="5210175" cy="5005387"/>
            <a:chOff x="-245919" y="-584739"/>
            <a:chExt cx="5211067" cy="3753745"/>
          </a:xfrm>
        </p:grpSpPr>
        <p:grpSp>
          <p:nvGrpSpPr>
            <p:cNvPr id="58457" name="Group 5"/>
            <p:cNvGrpSpPr/>
            <p:nvPr/>
          </p:nvGrpSpPr>
          <p:grpSpPr bwMode="auto">
            <a:xfrm>
              <a:off x="-245919" y="-584739"/>
              <a:ext cx="5135933" cy="3753745"/>
              <a:chOff x="-673243" y="-1213039"/>
              <a:chExt cx="5873701" cy="5419877"/>
            </a:xfrm>
          </p:grpSpPr>
          <p:cxnSp>
            <p:nvCxnSpPr>
              <p:cNvPr id="14" name="Straight Arrow Connector 6"/>
              <p:cNvCxnSpPr/>
              <p:nvPr/>
            </p:nvCxnSpPr>
            <p:spPr>
              <a:xfrm flipV="1">
                <a:off x="870232" y="1427282"/>
                <a:ext cx="0" cy="2776118"/>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7"/>
              <p:cNvCxnSpPr/>
              <p:nvPr/>
            </p:nvCxnSpPr>
            <p:spPr>
              <a:xfrm>
                <a:off x="870232" y="4206838"/>
                <a:ext cx="3804211"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8"/>
              <p:cNvCxnSpPr/>
              <p:nvPr/>
            </p:nvCxnSpPr>
            <p:spPr>
              <a:xfrm flipV="1">
                <a:off x="1133531" y="2448344"/>
                <a:ext cx="4067509" cy="153846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Arc 9"/>
              <p:cNvSpPr/>
              <p:nvPr/>
            </p:nvSpPr>
            <p:spPr>
              <a:xfrm rot="6803154">
                <a:off x="-1264535" y="-621747"/>
                <a:ext cx="4984981" cy="3802395"/>
              </a:xfrm>
              <a:prstGeom prst="arc">
                <a:avLst>
                  <a:gd name="adj1" fmla="val 15216590"/>
                  <a:gd name="adj2" fmla="val 20000865"/>
                </a:avLst>
              </a:prstGeom>
              <a:ln w="25400">
                <a:solidFill>
                  <a:srgbClr val="159DCD"/>
                </a:solidFill>
              </a:ln>
            </p:spPr>
            <p:style>
              <a:lnRef idx="1">
                <a:schemeClr val="accent1"/>
              </a:lnRef>
              <a:fillRef idx="0">
                <a:schemeClr val="accent1"/>
              </a:fillRef>
              <a:effectRef idx="0">
                <a:schemeClr val="accent1"/>
              </a:effectRef>
              <a:fontRef idx="minor">
                <a:schemeClr val="tx1"/>
              </a:fontRef>
            </p:style>
            <p:txBody>
              <a:bodyPr anchor="ctr"/>
              <a:lstStyle/>
              <a:p>
                <a:pPr eaLnBrk="1" fontAlgn="t" hangingPunct="1">
                  <a:defRPr/>
                </a:pPr>
                <a:endParaRPr lang="en-US"/>
              </a:p>
            </p:txBody>
          </p:sp>
          <p:cxnSp>
            <p:nvCxnSpPr>
              <p:cNvPr id="18" name="Elbow Connector 10"/>
              <p:cNvCxnSpPr/>
              <p:nvPr/>
            </p:nvCxnSpPr>
            <p:spPr>
              <a:xfrm flipV="1">
                <a:off x="1133531" y="3233907"/>
                <a:ext cx="1111302" cy="305975"/>
              </a:xfrm>
              <a:prstGeom prst="bentConnector3">
                <a:avLst>
                  <a:gd name="adj1" fmla="val 50000"/>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Elbow Connector 11"/>
              <p:cNvCxnSpPr/>
              <p:nvPr/>
            </p:nvCxnSpPr>
            <p:spPr>
              <a:xfrm rot="5400000" flipH="1" flipV="1">
                <a:off x="2139766" y="2557042"/>
                <a:ext cx="782126" cy="564730"/>
              </a:xfrm>
              <a:prstGeom prst="bentConnector3">
                <a:avLst>
                  <a:gd name="adj1" fmla="val 50000"/>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Elbow Connector 12"/>
              <p:cNvCxnSpPr/>
              <p:nvPr/>
            </p:nvCxnSpPr>
            <p:spPr>
              <a:xfrm flipV="1">
                <a:off x="2809562" y="1991100"/>
                <a:ext cx="1461762" cy="457243"/>
              </a:xfrm>
              <a:prstGeom prst="bentConnector3">
                <a:avLst>
                  <a:gd name="adj1" fmla="val 50000"/>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58458" name="TextBox 8"/>
            <p:cNvSpPr txBox="1">
              <a:spLocks noChangeArrowheads="1"/>
            </p:cNvSpPr>
            <p:nvPr/>
          </p:nvSpPr>
          <p:spPr bwMode="auto">
            <a:xfrm>
              <a:off x="651173" y="1246298"/>
              <a:ext cx="493797" cy="20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200" b="1" smtClean="0">
                  <a:latin typeface="+mn-lt"/>
                  <a:ea typeface="+mn-ea"/>
                </a:rPr>
                <a:t>成本</a:t>
              </a:r>
              <a:endParaRPr lang="en-US" sz="1200" b="1" smtClean="0">
                <a:latin typeface="+mn-lt"/>
                <a:ea typeface="+mn-ea"/>
              </a:endParaRPr>
            </a:p>
          </p:txBody>
        </p:sp>
        <p:sp>
          <p:nvSpPr>
            <p:cNvPr id="58459" name="TextBox 9"/>
            <p:cNvSpPr txBox="1">
              <a:spLocks noChangeArrowheads="1"/>
            </p:cNvSpPr>
            <p:nvPr/>
          </p:nvSpPr>
          <p:spPr bwMode="auto">
            <a:xfrm>
              <a:off x="1892810" y="1295110"/>
              <a:ext cx="1262278" cy="2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200" dirty="0" smtClean="0">
                  <a:latin typeface="+mn-lt"/>
                  <a:ea typeface="+mn-ea"/>
                </a:rPr>
                <a:t>某友商集成架构</a:t>
              </a:r>
              <a:endParaRPr lang="en-US" sz="1200" dirty="0" smtClean="0">
                <a:latin typeface="+mn-lt"/>
                <a:ea typeface="+mn-ea"/>
              </a:endParaRPr>
            </a:p>
          </p:txBody>
        </p:sp>
        <p:sp>
          <p:nvSpPr>
            <p:cNvPr id="58460" name="TextBox 10"/>
            <p:cNvSpPr txBox="1">
              <a:spLocks noChangeArrowheads="1"/>
            </p:cNvSpPr>
            <p:nvPr/>
          </p:nvSpPr>
          <p:spPr bwMode="auto">
            <a:xfrm>
              <a:off x="3394842" y="1610601"/>
              <a:ext cx="1570306" cy="2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200" smtClean="0">
                  <a:latin typeface="+mn-lt"/>
                  <a:ea typeface="+mn-ea"/>
                </a:rPr>
                <a:t>某友商数据库一体机</a:t>
              </a:r>
              <a:endParaRPr lang="en-US" sz="1200" smtClean="0">
                <a:latin typeface="+mn-lt"/>
                <a:ea typeface="+mn-ea"/>
              </a:endParaRPr>
            </a:p>
          </p:txBody>
        </p:sp>
        <p:sp>
          <p:nvSpPr>
            <p:cNvPr id="58461" name="TextBox 11"/>
            <p:cNvSpPr txBox="1">
              <a:spLocks noChangeArrowheads="1"/>
            </p:cNvSpPr>
            <p:nvPr/>
          </p:nvSpPr>
          <p:spPr bwMode="auto">
            <a:xfrm>
              <a:off x="3867998" y="2901137"/>
              <a:ext cx="647811" cy="20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200" b="1" smtClean="0">
                  <a:latin typeface="+mn-lt"/>
                  <a:ea typeface="+mn-ea"/>
                </a:rPr>
                <a:t>IT</a:t>
              </a:r>
              <a:r>
                <a:rPr lang="zh-CN" altLang="en-US" sz="1200" b="1" smtClean="0">
                  <a:latin typeface="+mn-lt"/>
                  <a:ea typeface="+mn-ea"/>
                </a:rPr>
                <a:t>规模</a:t>
              </a:r>
              <a:endParaRPr lang="en-US" sz="1200" b="1" smtClean="0">
                <a:latin typeface="+mn-lt"/>
                <a:ea typeface="+mn-ea"/>
              </a:endParaRPr>
            </a:p>
          </p:txBody>
        </p:sp>
        <p:sp>
          <p:nvSpPr>
            <p:cNvPr id="58462" name="TextBox 12"/>
            <p:cNvSpPr txBox="1">
              <a:spLocks noChangeArrowheads="1"/>
            </p:cNvSpPr>
            <p:nvPr/>
          </p:nvSpPr>
          <p:spPr bwMode="auto">
            <a:xfrm>
              <a:off x="3472643" y="2320158"/>
              <a:ext cx="1262279" cy="346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200" b="1" smtClean="0">
                  <a:latin typeface="+mn-lt"/>
                  <a:ea typeface="+mn-ea"/>
                </a:rPr>
                <a:t>华为</a:t>
              </a:r>
              <a:r>
                <a:rPr lang="en-US" altLang="zh-CN" sz="1200" b="1" smtClean="0">
                  <a:latin typeface="+mn-lt"/>
                  <a:ea typeface="+mn-ea"/>
                </a:rPr>
                <a:t>FusionCube</a:t>
              </a:r>
              <a:endParaRPr lang="en-US" altLang="zh-CN" sz="1200" b="1" smtClean="0">
                <a:latin typeface="+mn-lt"/>
                <a:ea typeface="+mn-ea"/>
              </a:endParaRPr>
            </a:p>
            <a:p>
              <a:pPr eaLnBrk="1" fontAlgn="t" hangingPunct="1">
                <a:defRPr/>
              </a:pPr>
              <a:r>
                <a:rPr lang="zh-CN" altLang="en-US" sz="1200" b="1" smtClean="0">
                  <a:latin typeface="+mn-lt"/>
                  <a:ea typeface="+mn-ea"/>
                </a:rPr>
                <a:t>扩容曲线</a:t>
              </a:r>
              <a:endParaRPr lang="en-US" sz="1200" b="1" smtClean="0">
                <a:latin typeface="+mn-lt"/>
                <a:ea typeface="+mn-ea"/>
              </a:endParaRPr>
            </a:p>
          </p:txBody>
        </p:sp>
      </p:grpSp>
      <p:sp>
        <p:nvSpPr>
          <p:cNvPr id="58374" name="TextBox 36"/>
          <p:cNvSpPr txBox="1">
            <a:spLocks noChangeArrowheads="1"/>
          </p:cNvSpPr>
          <p:nvPr/>
        </p:nvSpPr>
        <p:spPr bwMode="auto">
          <a:xfrm>
            <a:off x="865188" y="2779713"/>
            <a:ext cx="26463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200" smtClean="0">
                <a:latin typeface="+mn-lt"/>
                <a:ea typeface="+mn-ea"/>
              </a:rPr>
              <a:t>集成架构，存储异构，无法平滑扩容</a:t>
            </a:r>
            <a:endParaRPr lang="en-US" sz="1200" smtClean="0">
              <a:latin typeface="+mn-lt"/>
              <a:ea typeface="+mn-ea"/>
            </a:endParaRPr>
          </a:p>
        </p:txBody>
      </p:sp>
      <p:sp>
        <p:nvSpPr>
          <p:cNvPr id="58375" name="TextBox 37"/>
          <p:cNvSpPr txBox="1">
            <a:spLocks noChangeArrowheads="1"/>
          </p:cNvSpPr>
          <p:nvPr/>
        </p:nvSpPr>
        <p:spPr bwMode="auto">
          <a:xfrm>
            <a:off x="4660900" y="1149350"/>
            <a:ext cx="1878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defRPr/>
            </a:pPr>
            <a:r>
              <a:rPr lang="zh-CN" altLang="en-US" sz="1200" smtClean="0">
                <a:latin typeface="+mn-lt"/>
                <a:ea typeface="+mn-ea"/>
              </a:rPr>
              <a:t>固定配置，固定扩容步长</a:t>
            </a:r>
            <a:endParaRPr lang="en-US" altLang="zh-CN" sz="1200" smtClean="0">
              <a:latin typeface="+mn-lt"/>
              <a:ea typeface="+mn-ea"/>
            </a:endParaRPr>
          </a:p>
          <a:p>
            <a:pPr eaLnBrk="1" fontAlgn="t" hangingPunct="1">
              <a:lnSpc>
                <a:spcPct val="150000"/>
              </a:lnSpc>
              <a:defRPr/>
            </a:pPr>
            <a:r>
              <a:rPr lang="en-US" sz="1200" smtClean="0">
                <a:latin typeface="+mn-lt"/>
                <a:ea typeface="+mn-ea"/>
              </a:rPr>
              <a:t>IT</a:t>
            </a:r>
            <a:r>
              <a:rPr lang="zh-CN" altLang="en-US" sz="1200" smtClean="0">
                <a:latin typeface="+mn-lt"/>
                <a:ea typeface="+mn-ea"/>
              </a:rPr>
              <a:t>投入存在浪费</a:t>
            </a:r>
            <a:endParaRPr lang="en-US" sz="1200" smtClean="0">
              <a:latin typeface="+mn-lt"/>
              <a:ea typeface="+mn-ea"/>
            </a:endParaRPr>
          </a:p>
        </p:txBody>
      </p:sp>
      <p:sp>
        <p:nvSpPr>
          <p:cNvPr id="39" name="TextBox 38"/>
          <p:cNvSpPr txBox="1"/>
          <p:nvPr/>
        </p:nvSpPr>
        <p:spPr>
          <a:xfrm>
            <a:off x="4545013" y="3827463"/>
            <a:ext cx="3314700" cy="969962"/>
          </a:xfrm>
          <a:prstGeom prst="rect">
            <a:avLst/>
          </a:prstGeom>
          <a:noFill/>
        </p:spPr>
        <p:txBody>
          <a:bodyPr>
            <a:spAutoFit/>
          </a:bodyPr>
          <a:lstStyle/>
          <a:p>
            <a:pPr eaLnBrk="1" fontAlgn="t" hangingPunct="1">
              <a:lnSpc>
                <a:spcPct val="150000"/>
              </a:lnSpc>
              <a:spcAft>
                <a:spcPts val="0"/>
              </a:spcAft>
              <a:buClr>
                <a:schemeClr val="tx2"/>
              </a:buClr>
              <a:tabLst>
                <a:tab pos="342265" algn="l"/>
              </a:tabLst>
              <a:defRPr/>
            </a:pPr>
            <a:r>
              <a:rPr lang="zh-CN" altLang="en-US" sz="1400" b="1" dirty="0">
                <a:solidFill>
                  <a:srgbClr val="C00000"/>
                </a:solidFill>
                <a:latin typeface="+mn-lt"/>
                <a:ea typeface="+mn-ea"/>
                <a:cs typeface="Arial" panose="020B0604020202020204" pitchFamily="34" charset="0"/>
              </a:rPr>
              <a:t>华为</a:t>
            </a:r>
            <a:r>
              <a:rPr lang="en-US" altLang="zh-CN" sz="1400" b="1" dirty="0">
                <a:solidFill>
                  <a:srgbClr val="C00000"/>
                </a:solidFill>
                <a:latin typeface="+mn-lt"/>
                <a:ea typeface="+mn-ea"/>
                <a:cs typeface="Arial" panose="020B0604020202020204" pitchFamily="34" charset="0"/>
              </a:rPr>
              <a:t>FusionCube</a:t>
            </a:r>
            <a:endParaRPr lang="en-US" altLang="zh-CN" sz="1400" b="1" dirty="0">
              <a:solidFill>
                <a:srgbClr val="C00000"/>
              </a:solidFill>
              <a:latin typeface="+mn-lt"/>
              <a:ea typeface="+mn-ea"/>
              <a:cs typeface="Arial" panose="020B0604020202020204" pitchFamily="34" charset="0"/>
            </a:endParaRPr>
          </a:p>
          <a:p>
            <a:pPr marL="257175" indent="-257175" eaLnBrk="1" fontAlgn="t" hangingPunct="1">
              <a:spcAft>
                <a:spcPts val="0"/>
              </a:spcAft>
              <a:buClr>
                <a:schemeClr val="tx2"/>
              </a:buClr>
              <a:buFont typeface="Arial" panose="020B0604020202020204" pitchFamily="34" charset="0"/>
              <a:buChar char="•"/>
              <a:tabLst>
                <a:tab pos="342265" algn="l"/>
              </a:tabLst>
              <a:defRPr/>
            </a:pPr>
            <a:r>
              <a:rPr lang="zh-CN" altLang="en-US" sz="1200" dirty="0">
                <a:latin typeface="+mn-lt"/>
                <a:ea typeface="+mn-ea"/>
                <a:cs typeface="Arial" panose="020B0604020202020204" pitchFamily="34" charset="0"/>
              </a:rPr>
              <a:t>分布式架构，支持高达</a:t>
            </a:r>
            <a:r>
              <a:rPr lang="en-US" altLang="zh-CN" sz="1200" dirty="0">
                <a:latin typeface="+mn-lt"/>
                <a:ea typeface="+mn-ea"/>
                <a:cs typeface="Arial" panose="020B0604020202020204" pitchFamily="34" charset="0"/>
              </a:rPr>
              <a:t>48PB</a:t>
            </a:r>
            <a:r>
              <a:rPr lang="zh-CN" altLang="en-US" sz="1200" dirty="0">
                <a:latin typeface="+mn-lt"/>
                <a:ea typeface="+mn-ea"/>
                <a:cs typeface="Arial" panose="020B0604020202020204" pitchFamily="34" charset="0"/>
              </a:rPr>
              <a:t>存储容量</a:t>
            </a:r>
            <a:endParaRPr lang="en-US" altLang="zh-CN" sz="1200" dirty="0">
              <a:latin typeface="+mn-lt"/>
              <a:ea typeface="+mn-ea"/>
              <a:cs typeface="Arial" panose="020B0604020202020204" pitchFamily="34" charset="0"/>
            </a:endParaRPr>
          </a:p>
          <a:p>
            <a:pPr marL="257175" indent="-257175" eaLnBrk="1" fontAlgn="t" hangingPunct="1">
              <a:spcAft>
                <a:spcPts val="0"/>
              </a:spcAft>
              <a:buClr>
                <a:schemeClr val="tx2"/>
              </a:buClr>
              <a:buFont typeface="Arial" panose="020B0604020202020204" pitchFamily="34" charset="0"/>
              <a:buChar char="•"/>
              <a:tabLst>
                <a:tab pos="342265" algn="l"/>
              </a:tabLst>
              <a:defRPr/>
            </a:pPr>
            <a:r>
              <a:rPr lang="zh-CN" altLang="en-US" sz="1200" dirty="0">
                <a:latin typeface="+mn-lt"/>
                <a:ea typeface="+mn-ea"/>
                <a:cs typeface="Arial" panose="020B0604020202020204" pitchFamily="34" charset="0"/>
              </a:rPr>
              <a:t>按需平滑扩容（每刀片或每框）</a:t>
            </a:r>
            <a:endParaRPr lang="en-US" altLang="zh-CN" sz="1200" dirty="0">
              <a:latin typeface="+mn-lt"/>
              <a:ea typeface="+mn-ea"/>
              <a:cs typeface="Arial" panose="020B0604020202020204" pitchFamily="34" charset="0"/>
            </a:endParaRPr>
          </a:p>
          <a:p>
            <a:pPr marL="257175" indent="-257175" eaLnBrk="1" fontAlgn="t" hangingPunct="1">
              <a:spcAft>
                <a:spcPts val="0"/>
              </a:spcAft>
              <a:buClr>
                <a:schemeClr val="tx2"/>
              </a:buClr>
              <a:buFont typeface="Arial" panose="020B0604020202020204" pitchFamily="34" charset="0"/>
              <a:buChar char="•"/>
              <a:tabLst>
                <a:tab pos="342265" algn="l"/>
              </a:tabLst>
              <a:defRPr/>
            </a:pPr>
            <a:r>
              <a:rPr lang="zh-CN" altLang="en-US" sz="1200" dirty="0">
                <a:latin typeface="+mn-lt"/>
                <a:ea typeface="+mn-ea"/>
                <a:cs typeface="Arial" panose="020B0604020202020204" pitchFamily="34" charset="0"/>
              </a:rPr>
              <a:t>线性成本投入，保证线性性能</a:t>
            </a:r>
            <a:endParaRPr lang="en-US" altLang="zh-CN" sz="1200" dirty="0">
              <a:latin typeface="+mn-lt"/>
              <a:ea typeface="+mn-ea"/>
              <a:cs typeface="Arial" panose="020B0604020202020204" pitchFamily="34" charset="0"/>
            </a:endParaRPr>
          </a:p>
        </p:txBody>
      </p:sp>
      <p:sp>
        <p:nvSpPr>
          <p:cNvPr id="58377" name="Title 2"/>
          <p:cNvSpPr txBox="1"/>
          <p:nvPr/>
        </p:nvSpPr>
        <p:spPr bwMode="auto">
          <a:xfrm>
            <a:off x="230188" y="368300"/>
            <a:ext cx="82629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8" tIns="40064" rIns="80128" bIns="40064" anchor="ctr"/>
          <a:lstStyle>
            <a:lvl1pPr defTabSz="8013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654050" indent="-252730" defTabSz="8013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003300" indent="-201930" defTabSz="80137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anose="02010600040101010101" pitchFamily="2" charset="-122"/>
              </a:defRPr>
            </a:lvl3pPr>
            <a:lvl4pPr marL="1400175" indent="-198755" defTabSz="80137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1802130" indent="-201930" defTabSz="80137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2593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7165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1737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630930" indent="-201930" defTabSz="80137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nSpc>
                <a:spcPct val="100000"/>
              </a:lnSpc>
              <a:spcBef>
                <a:spcPct val="0"/>
              </a:spcBef>
              <a:buClrTx/>
              <a:buSzTx/>
              <a:buFontTx/>
              <a:buNone/>
            </a:pPr>
            <a:endParaRPr lang="en-US" altLang="zh-CN" sz="3200" b="1" dirty="0">
              <a:solidFill>
                <a:srgbClr val="C00000"/>
              </a:solidFill>
              <a:latin typeface="黑体" panose="02010609060101010101" pitchFamily="2" charset="-122"/>
              <a:ea typeface="黑体" panose="02010609060101010101" pitchFamily="2" charset="-122"/>
            </a:endParaRPr>
          </a:p>
        </p:txBody>
      </p:sp>
      <p:grpSp>
        <p:nvGrpSpPr>
          <p:cNvPr id="58378" name="Group 30"/>
          <p:cNvGrpSpPr/>
          <p:nvPr/>
        </p:nvGrpSpPr>
        <p:grpSpPr bwMode="auto">
          <a:xfrm>
            <a:off x="788988" y="1385888"/>
            <a:ext cx="2767012" cy="1244600"/>
            <a:chOff x="774700" y="1496419"/>
            <a:chExt cx="2765725" cy="933184"/>
          </a:xfrm>
        </p:grpSpPr>
        <p:sp>
          <p:nvSpPr>
            <p:cNvPr id="58435" name="Right Arrow 2"/>
            <p:cNvSpPr>
              <a:spLocks noChangeArrowheads="1"/>
            </p:cNvSpPr>
            <p:nvPr/>
          </p:nvSpPr>
          <p:spPr bwMode="auto">
            <a:xfrm>
              <a:off x="1330067" y="2003481"/>
              <a:ext cx="214212" cy="165449"/>
            </a:xfrm>
            <a:prstGeom prst="rightArrow">
              <a:avLst>
                <a:gd name="adj1" fmla="val 50000"/>
                <a:gd name="adj2" fmla="val 50003"/>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36" name="Right Arrow 42"/>
            <p:cNvSpPr>
              <a:spLocks noChangeArrowheads="1"/>
            </p:cNvSpPr>
            <p:nvPr/>
          </p:nvSpPr>
          <p:spPr bwMode="auto">
            <a:xfrm>
              <a:off x="2080604" y="1888023"/>
              <a:ext cx="215800" cy="165450"/>
            </a:xfrm>
            <a:prstGeom prst="rightArrow">
              <a:avLst>
                <a:gd name="adj1" fmla="val 50000"/>
                <a:gd name="adj2" fmla="val 50003"/>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37" name="Right Arrow 43"/>
            <p:cNvSpPr>
              <a:spLocks noChangeArrowheads="1"/>
            </p:cNvSpPr>
            <p:nvPr/>
          </p:nvSpPr>
          <p:spPr bwMode="auto">
            <a:xfrm>
              <a:off x="2820035" y="1778516"/>
              <a:ext cx="215800" cy="165450"/>
            </a:xfrm>
            <a:prstGeom prst="rightArrow">
              <a:avLst>
                <a:gd name="adj1" fmla="val 50000"/>
                <a:gd name="adj2" fmla="val 50003"/>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38" name="TextBox 33"/>
            <p:cNvSpPr txBox="1">
              <a:spLocks noChangeArrowheads="1"/>
            </p:cNvSpPr>
            <p:nvPr/>
          </p:nvSpPr>
          <p:spPr bwMode="auto">
            <a:xfrm>
              <a:off x="2758152" y="1555933"/>
              <a:ext cx="249121" cy="18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b="1" smtClean="0">
                  <a:solidFill>
                    <a:srgbClr val="FF0000"/>
                  </a:solidFill>
                  <a:latin typeface="+mn-lt"/>
                  <a:ea typeface="+mn-ea"/>
                </a:rPr>
                <a:t>?</a:t>
              </a:r>
              <a:endParaRPr lang="en-US" b="1" smtClean="0">
                <a:solidFill>
                  <a:srgbClr val="FF0000"/>
                </a:solidFill>
                <a:latin typeface="+mn-lt"/>
                <a:ea typeface="+mn-ea"/>
              </a:endParaRPr>
            </a:p>
          </p:txBody>
        </p:sp>
        <p:sp>
          <p:nvSpPr>
            <p:cNvPr id="58439" name="TextBox 34"/>
            <p:cNvSpPr txBox="1">
              <a:spLocks noChangeArrowheads="1"/>
            </p:cNvSpPr>
            <p:nvPr/>
          </p:nvSpPr>
          <p:spPr bwMode="auto">
            <a:xfrm>
              <a:off x="1268182" y="1774946"/>
              <a:ext cx="249122" cy="18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b="1" smtClean="0">
                  <a:solidFill>
                    <a:srgbClr val="FF0000"/>
                  </a:solidFill>
                  <a:latin typeface="+mn-lt"/>
                  <a:ea typeface="+mn-ea"/>
                </a:rPr>
                <a:t>?</a:t>
              </a:r>
              <a:endParaRPr lang="en-US" b="1" smtClean="0">
                <a:solidFill>
                  <a:srgbClr val="FF0000"/>
                </a:solidFill>
                <a:latin typeface="+mn-lt"/>
                <a:ea typeface="+mn-ea"/>
              </a:endParaRPr>
            </a:p>
          </p:txBody>
        </p:sp>
        <p:sp>
          <p:nvSpPr>
            <p:cNvPr id="58440" name="TextBox 35"/>
            <p:cNvSpPr txBox="1">
              <a:spLocks noChangeArrowheads="1"/>
            </p:cNvSpPr>
            <p:nvPr/>
          </p:nvSpPr>
          <p:spPr bwMode="auto">
            <a:xfrm>
              <a:off x="2013960" y="1658298"/>
              <a:ext cx="247535" cy="18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b="1" smtClean="0">
                  <a:solidFill>
                    <a:srgbClr val="FF0000"/>
                  </a:solidFill>
                  <a:latin typeface="+mn-lt"/>
                  <a:ea typeface="+mn-ea"/>
                </a:rPr>
                <a:t>?</a:t>
              </a:r>
              <a:endParaRPr lang="en-US" b="1" smtClean="0">
                <a:solidFill>
                  <a:srgbClr val="FF0000"/>
                </a:solidFill>
                <a:latin typeface="+mn-lt"/>
                <a:ea typeface="+mn-ea"/>
              </a:endParaRPr>
            </a:p>
          </p:txBody>
        </p:sp>
        <p:sp>
          <p:nvSpPr>
            <p:cNvPr id="58441" name="TextBox 50"/>
            <p:cNvSpPr txBox="1">
              <a:spLocks noChangeArrowheads="1"/>
            </p:cNvSpPr>
            <p:nvPr/>
          </p:nvSpPr>
          <p:spPr bwMode="auto">
            <a:xfrm>
              <a:off x="774700" y="2147505"/>
              <a:ext cx="503003" cy="25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800" smtClean="0">
                  <a:latin typeface="+mn-lt"/>
                  <a:ea typeface="+mn-ea"/>
                </a:rPr>
                <a:t>vBlock</a:t>
              </a:r>
              <a:endParaRPr lang="en-US" altLang="zh-CN" sz="800" smtClean="0">
                <a:latin typeface="+mn-lt"/>
                <a:ea typeface="+mn-ea"/>
              </a:endParaRPr>
            </a:p>
            <a:p>
              <a:pPr algn="ctr" eaLnBrk="1" fontAlgn="t" hangingPunct="1">
                <a:defRPr/>
              </a:pPr>
              <a:r>
                <a:rPr lang="en-US" altLang="zh-CN" sz="800" smtClean="0">
                  <a:latin typeface="+mn-lt"/>
                  <a:ea typeface="+mn-ea"/>
                </a:rPr>
                <a:t>100s</a:t>
              </a:r>
              <a:endParaRPr lang="en-US" sz="800" smtClean="0">
                <a:latin typeface="+mn-lt"/>
                <a:ea typeface="+mn-ea"/>
              </a:endParaRPr>
            </a:p>
          </p:txBody>
        </p:sp>
        <p:sp>
          <p:nvSpPr>
            <p:cNvPr id="58442" name="Rectangle 22"/>
            <p:cNvSpPr>
              <a:spLocks noChangeArrowheads="1"/>
            </p:cNvSpPr>
            <p:nvPr/>
          </p:nvSpPr>
          <p:spPr bwMode="auto">
            <a:xfrm>
              <a:off x="800088" y="1674962"/>
              <a:ext cx="506176" cy="486826"/>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43" name="Rectangle 24"/>
            <p:cNvSpPr>
              <a:spLocks noChangeArrowheads="1"/>
            </p:cNvSpPr>
            <p:nvPr/>
          </p:nvSpPr>
          <p:spPr bwMode="auto">
            <a:xfrm>
              <a:off x="836583" y="1993958"/>
              <a:ext cx="433186" cy="147595"/>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en-US" sz="800" smtClean="0">
                  <a:latin typeface="+mn-lt"/>
                  <a:ea typeface="+mn-ea"/>
                </a:rPr>
                <a:t>VNXe</a:t>
              </a:r>
              <a:endParaRPr lang="en-US" sz="800" smtClean="0">
                <a:latin typeface="+mn-lt"/>
                <a:ea typeface="+mn-ea"/>
              </a:endParaRPr>
            </a:p>
          </p:txBody>
        </p:sp>
        <p:sp>
          <p:nvSpPr>
            <p:cNvPr id="58444" name="Rectangle 53"/>
            <p:cNvSpPr>
              <a:spLocks noChangeArrowheads="1"/>
            </p:cNvSpPr>
            <p:nvPr/>
          </p:nvSpPr>
          <p:spPr bwMode="auto">
            <a:xfrm>
              <a:off x="839757" y="1716621"/>
              <a:ext cx="431599" cy="253531"/>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en-US" altLang="zh-CN" sz="800" smtClean="0">
                  <a:latin typeface="+mn-lt"/>
                  <a:ea typeface="+mn-ea"/>
                </a:rPr>
                <a:t>UCS</a:t>
              </a:r>
              <a:r>
                <a:rPr lang="zh-CN" altLang="en-US" sz="800" smtClean="0">
                  <a:latin typeface="+mn-lt"/>
                  <a:ea typeface="+mn-ea"/>
                </a:rPr>
                <a:t>机架</a:t>
              </a:r>
              <a:endParaRPr lang="en-US" altLang="zh-CN" sz="800" smtClean="0">
                <a:latin typeface="+mn-lt"/>
                <a:ea typeface="+mn-ea"/>
              </a:endParaRPr>
            </a:p>
            <a:p>
              <a:pPr algn="ctr" eaLnBrk="1" hangingPunct="1">
                <a:buClr>
                  <a:srgbClr val="CC9900"/>
                </a:buClr>
                <a:defRPr/>
              </a:pPr>
              <a:r>
                <a:rPr lang="zh-CN" altLang="en-US" sz="800" smtClean="0">
                  <a:latin typeface="+mn-lt"/>
                  <a:ea typeface="+mn-ea"/>
                </a:rPr>
                <a:t>服务器</a:t>
              </a:r>
              <a:endParaRPr lang="en-US" sz="800" smtClean="0">
                <a:latin typeface="+mn-lt"/>
                <a:ea typeface="+mn-ea"/>
              </a:endParaRPr>
            </a:p>
          </p:txBody>
        </p:sp>
        <p:sp>
          <p:nvSpPr>
            <p:cNvPr id="58445" name="Rectangle 54"/>
            <p:cNvSpPr>
              <a:spLocks noChangeArrowheads="1"/>
            </p:cNvSpPr>
            <p:nvPr/>
          </p:nvSpPr>
          <p:spPr bwMode="auto">
            <a:xfrm>
              <a:off x="1544279" y="1571407"/>
              <a:ext cx="507764" cy="617759"/>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46" name="Rectangle 55"/>
            <p:cNvSpPr>
              <a:spLocks noChangeArrowheads="1"/>
            </p:cNvSpPr>
            <p:nvPr/>
          </p:nvSpPr>
          <p:spPr bwMode="auto">
            <a:xfrm>
              <a:off x="1582361" y="1904687"/>
              <a:ext cx="431599" cy="264243"/>
            </a:xfrm>
            <a:prstGeom prst="rect">
              <a:avLst/>
            </a:prstGeom>
            <a:solidFill>
              <a:srgbClr val="00B0F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en-US" sz="800" smtClean="0">
                  <a:latin typeface="+mn-lt"/>
                  <a:ea typeface="+mn-ea"/>
                </a:rPr>
                <a:t>VNX 5300</a:t>
              </a:r>
              <a:endParaRPr lang="en-US" sz="800" smtClean="0">
                <a:latin typeface="+mn-lt"/>
                <a:ea typeface="+mn-ea"/>
              </a:endParaRPr>
            </a:p>
          </p:txBody>
        </p:sp>
        <p:sp>
          <p:nvSpPr>
            <p:cNvPr id="58447" name="TextBox 57"/>
            <p:cNvSpPr txBox="1">
              <a:spLocks noChangeArrowheads="1"/>
            </p:cNvSpPr>
            <p:nvPr/>
          </p:nvSpPr>
          <p:spPr bwMode="auto">
            <a:xfrm>
              <a:off x="1555387" y="2176072"/>
              <a:ext cx="504590" cy="25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800" smtClean="0">
                  <a:latin typeface="+mn-lt"/>
                  <a:ea typeface="+mn-ea"/>
                </a:rPr>
                <a:t>vBlock</a:t>
              </a:r>
              <a:endParaRPr lang="en-US" altLang="zh-CN" sz="800" smtClean="0">
                <a:latin typeface="+mn-lt"/>
                <a:ea typeface="+mn-ea"/>
              </a:endParaRPr>
            </a:p>
            <a:p>
              <a:pPr algn="ctr" eaLnBrk="1" fontAlgn="t" hangingPunct="1">
                <a:defRPr/>
              </a:pPr>
              <a:r>
                <a:rPr lang="en-US" altLang="zh-CN" sz="800" smtClean="0">
                  <a:latin typeface="+mn-lt"/>
                  <a:ea typeface="+mn-ea"/>
                </a:rPr>
                <a:t>200s</a:t>
              </a:r>
              <a:endParaRPr lang="en-US" sz="800" smtClean="0">
                <a:latin typeface="+mn-lt"/>
                <a:ea typeface="+mn-ea"/>
              </a:endParaRPr>
            </a:p>
          </p:txBody>
        </p:sp>
        <p:sp>
          <p:nvSpPr>
            <p:cNvPr id="58448" name="Rectangle 58"/>
            <p:cNvSpPr>
              <a:spLocks noChangeArrowheads="1"/>
            </p:cNvSpPr>
            <p:nvPr/>
          </p:nvSpPr>
          <p:spPr bwMode="auto">
            <a:xfrm>
              <a:off x="1585535" y="1610686"/>
              <a:ext cx="431599" cy="25353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en-US" altLang="zh-CN" sz="800" smtClean="0">
                  <a:latin typeface="+mn-lt"/>
                  <a:ea typeface="+mn-ea"/>
                </a:rPr>
                <a:t>UCS</a:t>
              </a:r>
              <a:r>
                <a:rPr lang="zh-CN" altLang="en-US" sz="800" smtClean="0">
                  <a:latin typeface="+mn-lt"/>
                  <a:ea typeface="+mn-ea"/>
                </a:rPr>
                <a:t>机架</a:t>
              </a:r>
              <a:endParaRPr lang="en-US" altLang="zh-CN" sz="800" smtClean="0">
                <a:latin typeface="+mn-lt"/>
                <a:ea typeface="+mn-ea"/>
              </a:endParaRPr>
            </a:p>
            <a:p>
              <a:pPr algn="ctr" eaLnBrk="1" hangingPunct="1">
                <a:buClr>
                  <a:srgbClr val="CC9900"/>
                </a:buClr>
                <a:defRPr/>
              </a:pPr>
              <a:r>
                <a:rPr lang="zh-CN" altLang="en-US" sz="800" smtClean="0">
                  <a:latin typeface="+mn-lt"/>
                  <a:ea typeface="+mn-ea"/>
                </a:rPr>
                <a:t>服务器</a:t>
              </a:r>
              <a:endParaRPr lang="en-US" sz="800" smtClean="0">
                <a:latin typeface="+mn-lt"/>
                <a:ea typeface="+mn-ea"/>
              </a:endParaRPr>
            </a:p>
          </p:txBody>
        </p:sp>
        <p:sp>
          <p:nvSpPr>
            <p:cNvPr id="58449" name="Rectangle 59"/>
            <p:cNvSpPr>
              <a:spLocks noChangeArrowheads="1"/>
            </p:cNvSpPr>
            <p:nvPr/>
          </p:nvSpPr>
          <p:spPr bwMode="auto">
            <a:xfrm>
              <a:off x="2297991" y="1496419"/>
              <a:ext cx="506176" cy="692746"/>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50" name="Rectangle 60"/>
            <p:cNvSpPr>
              <a:spLocks noChangeArrowheads="1"/>
            </p:cNvSpPr>
            <p:nvPr/>
          </p:nvSpPr>
          <p:spPr bwMode="auto">
            <a:xfrm>
              <a:off x="2334486" y="1816605"/>
              <a:ext cx="433186" cy="359466"/>
            </a:xfrm>
            <a:prstGeom prst="rect">
              <a:avLst/>
            </a:prstGeom>
            <a:solidFill>
              <a:srgbClr val="0070C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en-US" sz="800" smtClean="0">
                  <a:latin typeface="+mn-lt"/>
                  <a:ea typeface="+mn-ea"/>
                </a:rPr>
                <a:t>VNX</a:t>
              </a:r>
              <a:endParaRPr lang="en-US" sz="800" smtClean="0">
                <a:latin typeface="+mn-lt"/>
                <a:ea typeface="+mn-ea"/>
              </a:endParaRPr>
            </a:p>
            <a:p>
              <a:pPr algn="ctr" eaLnBrk="1" hangingPunct="1">
                <a:buClr>
                  <a:srgbClr val="CC9900"/>
                </a:buClr>
                <a:defRPr/>
              </a:pPr>
              <a:r>
                <a:rPr lang="en-US" sz="800" smtClean="0">
                  <a:latin typeface="+mn-lt"/>
                  <a:ea typeface="+mn-ea"/>
                </a:rPr>
                <a:t>5</a:t>
              </a:r>
              <a:r>
                <a:rPr lang="zh-CN" altLang="en-US" sz="800" smtClean="0">
                  <a:latin typeface="+mn-lt"/>
                  <a:ea typeface="+mn-ea"/>
                </a:rPr>
                <a:t>系列</a:t>
              </a:r>
              <a:r>
                <a:rPr lang="en-US" altLang="zh-CN" sz="800" smtClean="0">
                  <a:latin typeface="+mn-lt"/>
                  <a:ea typeface="+mn-ea"/>
                </a:rPr>
                <a:t>/</a:t>
              </a:r>
              <a:endParaRPr lang="en-US" altLang="zh-CN" sz="800" smtClean="0">
                <a:latin typeface="+mn-lt"/>
                <a:ea typeface="+mn-ea"/>
              </a:endParaRPr>
            </a:p>
            <a:p>
              <a:pPr algn="ctr" eaLnBrk="1" hangingPunct="1">
                <a:buClr>
                  <a:srgbClr val="CC9900"/>
                </a:buClr>
                <a:defRPr/>
              </a:pPr>
              <a:r>
                <a:rPr lang="en-US" altLang="zh-CN" sz="800" smtClean="0">
                  <a:latin typeface="+mn-lt"/>
                  <a:ea typeface="+mn-ea"/>
                </a:rPr>
                <a:t>7</a:t>
              </a:r>
              <a:r>
                <a:rPr lang="zh-CN" altLang="en-US" sz="800" smtClean="0">
                  <a:latin typeface="+mn-lt"/>
                  <a:ea typeface="+mn-ea"/>
                </a:rPr>
                <a:t>系列</a:t>
              </a:r>
              <a:endParaRPr lang="en-US" sz="800" smtClean="0">
                <a:latin typeface="+mn-lt"/>
                <a:ea typeface="+mn-ea"/>
              </a:endParaRPr>
            </a:p>
          </p:txBody>
        </p:sp>
        <p:sp>
          <p:nvSpPr>
            <p:cNvPr id="58451" name="TextBox 61"/>
            <p:cNvSpPr txBox="1">
              <a:spLocks noChangeArrowheads="1"/>
            </p:cNvSpPr>
            <p:nvPr/>
          </p:nvSpPr>
          <p:spPr bwMode="auto">
            <a:xfrm>
              <a:off x="2299577" y="2176072"/>
              <a:ext cx="503004" cy="25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800" smtClean="0">
                  <a:latin typeface="+mn-lt"/>
                  <a:ea typeface="+mn-ea"/>
                </a:rPr>
                <a:t>vBlock</a:t>
              </a:r>
              <a:endParaRPr lang="en-US" altLang="zh-CN" sz="800" smtClean="0">
                <a:latin typeface="+mn-lt"/>
                <a:ea typeface="+mn-ea"/>
              </a:endParaRPr>
            </a:p>
            <a:p>
              <a:pPr algn="ctr" eaLnBrk="1" fontAlgn="t" hangingPunct="1">
                <a:defRPr/>
              </a:pPr>
              <a:r>
                <a:rPr lang="en-US" altLang="zh-CN" sz="800" smtClean="0">
                  <a:latin typeface="+mn-lt"/>
                  <a:ea typeface="+mn-ea"/>
                </a:rPr>
                <a:t>300s</a:t>
              </a:r>
              <a:endParaRPr lang="en-US" sz="800" smtClean="0">
                <a:latin typeface="+mn-lt"/>
                <a:ea typeface="+mn-ea"/>
              </a:endParaRPr>
            </a:p>
          </p:txBody>
        </p:sp>
        <p:sp>
          <p:nvSpPr>
            <p:cNvPr id="58452" name="Rectangle 62"/>
            <p:cNvSpPr>
              <a:spLocks noChangeArrowheads="1"/>
            </p:cNvSpPr>
            <p:nvPr/>
          </p:nvSpPr>
          <p:spPr bwMode="auto">
            <a:xfrm>
              <a:off x="2337660" y="1533317"/>
              <a:ext cx="433186" cy="254721"/>
            </a:xfrm>
            <a:prstGeom prst="rect">
              <a:avLst/>
            </a:prstGeom>
            <a:solidFill>
              <a:srgbClr val="FFC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en-US" altLang="zh-CN" sz="800" smtClean="0">
                  <a:latin typeface="+mn-lt"/>
                  <a:ea typeface="+mn-ea"/>
                </a:rPr>
                <a:t>UCS</a:t>
              </a:r>
              <a:r>
                <a:rPr lang="zh-CN" altLang="en-US" sz="800" smtClean="0">
                  <a:latin typeface="+mn-lt"/>
                  <a:ea typeface="+mn-ea"/>
                </a:rPr>
                <a:t>刀片</a:t>
              </a:r>
              <a:endParaRPr lang="en-US" altLang="zh-CN" sz="800" smtClean="0">
                <a:latin typeface="+mn-lt"/>
                <a:ea typeface="+mn-ea"/>
              </a:endParaRPr>
            </a:p>
            <a:p>
              <a:pPr algn="ctr" eaLnBrk="1" hangingPunct="1">
                <a:buClr>
                  <a:srgbClr val="CC9900"/>
                </a:buClr>
                <a:defRPr/>
              </a:pPr>
              <a:r>
                <a:rPr lang="zh-CN" altLang="en-US" sz="800" smtClean="0">
                  <a:latin typeface="+mn-lt"/>
                  <a:ea typeface="+mn-ea"/>
                </a:rPr>
                <a:t>服务器</a:t>
              </a:r>
              <a:endParaRPr lang="en-US" sz="800" smtClean="0">
                <a:latin typeface="+mn-lt"/>
                <a:ea typeface="+mn-ea"/>
              </a:endParaRPr>
            </a:p>
          </p:txBody>
        </p:sp>
        <p:sp>
          <p:nvSpPr>
            <p:cNvPr id="58453" name="Rectangle 63"/>
            <p:cNvSpPr>
              <a:spLocks noChangeArrowheads="1"/>
            </p:cNvSpPr>
            <p:nvPr/>
          </p:nvSpPr>
          <p:spPr bwMode="auto">
            <a:xfrm>
              <a:off x="3034249" y="1496419"/>
              <a:ext cx="506176" cy="692746"/>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54" name="Rectangle 64"/>
            <p:cNvSpPr>
              <a:spLocks noChangeArrowheads="1"/>
            </p:cNvSpPr>
            <p:nvPr/>
          </p:nvSpPr>
          <p:spPr bwMode="auto">
            <a:xfrm>
              <a:off x="3070744" y="1816605"/>
              <a:ext cx="433186" cy="352325"/>
            </a:xfrm>
            <a:prstGeom prst="rect">
              <a:avLst/>
            </a:prstGeom>
            <a:solidFill>
              <a:srgbClr val="FFC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en-US" sz="800" smtClean="0">
                  <a:latin typeface="+mn-lt"/>
                  <a:ea typeface="+mn-ea"/>
                </a:rPr>
                <a:t>V</a:t>
              </a:r>
              <a:r>
                <a:rPr lang="en-US" altLang="zh-CN" sz="800" smtClean="0">
                  <a:latin typeface="+mn-lt"/>
                  <a:ea typeface="+mn-ea"/>
                </a:rPr>
                <a:t>MAX</a:t>
              </a:r>
              <a:endParaRPr lang="en-US" sz="800" smtClean="0">
                <a:latin typeface="+mn-lt"/>
                <a:ea typeface="+mn-ea"/>
              </a:endParaRPr>
            </a:p>
          </p:txBody>
        </p:sp>
        <p:sp>
          <p:nvSpPr>
            <p:cNvPr id="58455" name="TextBox 65"/>
            <p:cNvSpPr txBox="1">
              <a:spLocks noChangeArrowheads="1"/>
            </p:cNvSpPr>
            <p:nvPr/>
          </p:nvSpPr>
          <p:spPr bwMode="auto">
            <a:xfrm>
              <a:off x="3035835" y="2176072"/>
              <a:ext cx="503004" cy="25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800" smtClean="0">
                  <a:latin typeface="+mn-lt"/>
                  <a:ea typeface="+mn-ea"/>
                </a:rPr>
                <a:t>vBlock</a:t>
              </a:r>
              <a:endParaRPr lang="en-US" altLang="zh-CN" sz="800" smtClean="0">
                <a:latin typeface="+mn-lt"/>
                <a:ea typeface="+mn-ea"/>
              </a:endParaRPr>
            </a:p>
            <a:p>
              <a:pPr algn="ctr" eaLnBrk="1" fontAlgn="t" hangingPunct="1">
                <a:defRPr/>
              </a:pPr>
              <a:r>
                <a:rPr lang="en-US" altLang="zh-CN" sz="800" smtClean="0">
                  <a:latin typeface="+mn-lt"/>
                  <a:ea typeface="+mn-ea"/>
                </a:rPr>
                <a:t>700s</a:t>
              </a:r>
              <a:endParaRPr lang="en-US" sz="800" smtClean="0">
                <a:latin typeface="+mn-lt"/>
                <a:ea typeface="+mn-ea"/>
              </a:endParaRPr>
            </a:p>
          </p:txBody>
        </p:sp>
        <p:sp>
          <p:nvSpPr>
            <p:cNvPr id="58456" name="Rectangle 66"/>
            <p:cNvSpPr>
              <a:spLocks noChangeArrowheads="1"/>
            </p:cNvSpPr>
            <p:nvPr/>
          </p:nvSpPr>
          <p:spPr bwMode="auto">
            <a:xfrm>
              <a:off x="3085025" y="1523795"/>
              <a:ext cx="431599" cy="253531"/>
            </a:xfrm>
            <a:prstGeom prst="rect">
              <a:avLst/>
            </a:prstGeom>
            <a:solidFill>
              <a:srgbClr val="FFC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en-US" altLang="zh-CN" sz="800" smtClean="0">
                  <a:latin typeface="+mn-lt"/>
                  <a:ea typeface="+mn-ea"/>
                </a:rPr>
                <a:t>UCS</a:t>
              </a:r>
              <a:r>
                <a:rPr lang="zh-CN" altLang="en-US" sz="800" smtClean="0">
                  <a:latin typeface="+mn-lt"/>
                  <a:ea typeface="+mn-ea"/>
                </a:rPr>
                <a:t>刀片</a:t>
              </a:r>
              <a:endParaRPr lang="en-US" altLang="zh-CN" sz="800" smtClean="0">
                <a:latin typeface="+mn-lt"/>
                <a:ea typeface="+mn-ea"/>
              </a:endParaRPr>
            </a:p>
            <a:p>
              <a:pPr algn="ctr" eaLnBrk="1" hangingPunct="1">
                <a:buClr>
                  <a:srgbClr val="CC9900"/>
                </a:buClr>
                <a:defRPr/>
              </a:pPr>
              <a:r>
                <a:rPr lang="zh-CN" altLang="en-US" sz="800" smtClean="0">
                  <a:latin typeface="+mn-lt"/>
                  <a:ea typeface="+mn-ea"/>
                </a:rPr>
                <a:t>服务器</a:t>
              </a:r>
              <a:endParaRPr lang="en-US" sz="800" smtClean="0">
                <a:latin typeface="+mn-lt"/>
                <a:ea typeface="+mn-ea"/>
              </a:endParaRPr>
            </a:p>
          </p:txBody>
        </p:sp>
      </p:grpSp>
      <p:sp>
        <p:nvSpPr>
          <p:cNvPr id="58379" name="Rectangle 25"/>
          <p:cNvSpPr>
            <a:spLocks noChangeArrowheads="1"/>
          </p:cNvSpPr>
          <p:nvPr/>
        </p:nvSpPr>
        <p:spPr bwMode="auto">
          <a:xfrm>
            <a:off x="1055688" y="2481263"/>
            <a:ext cx="914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80" name="TextBox 67"/>
          <p:cNvSpPr txBox="1">
            <a:spLocks noChangeArrowheads="1"/>
          </p:cNvSpPr>
          <p:nvPr/>
        </p:nvSpPr>
        <p:spPr bwMode="auto">
          <a:xfrm>
            <a:off x="4975225" y="2944813"/>
            <a:ext cx="48418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1/8</a:t>
            </a:r>
            <a:r>
              <a:rPr lang="zh-CN" altLang="en-US" sz="900" smtClean="0">
                <a:latin typeface="+mn-lt"/>
                <a:ea typeface="+mn-ea"/>
              </a:rPr>
              <a:t>柜</a:t>
            </a:r>
            <a:endParaRPr lang="en-US" sz="900" smtClean="0">
              <a:latin typeface="+mn-lt"/>
              <a:ea typeface="+mn-ea"/>
            </a:endParaRPr>
          </a:p>
        </p:txBody>
      </p:sp>
      <p:sp>
        <p:nvSpPr>
          <p:cNvPr id="58381" name="Rectangle 68"/>
          <p:cNvSpPr>
            <a:spLocks noChangeArrowheads="1"/>
          </p:cNvSpPr>
          <p:nvPr/>
        </p:nvSpPr>
        <p:spPr bwMode="auto">
          <a:xfrm>
            <a:off x="4979988" y="2522538"/>
            <a:ext cx="506412" cy="425450"/>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82" name="Rectangle 69"/>
          <p:cNvSpPr>
            <a:spLocks noChangeArrowheads="1"/>
          </p:cNvSpPr>
          <p:nvPr/>
        </p:nvSpPr>
        <p:spPr bwMode="auto">
          <a:xfrm>
            <a:off x="5011738" y="2546350"/>
            <a:ext cx="431800" cy="358775"/>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应用一体机</a:t>
            </a:r>
            <a:endParaRPr lang="en-US" smtClean="0">
              <a:latin typeface="+mn-lt"/>
              <a:ea typeface="+mn-ea"/>
            </a:endParaRPr>
          </a:p>
        </p:txBody>
      </p:sp>
      <p:cxnSp>
        <p:nvCxnSpPr>
          <p:cNvPr id="58383" name="Curved Connector 43"/>
          <p:cNvCxnSpPr>
            <a:cxnSpLocks noChangeShapeType="1"/>
          </p:cNvCxnSpPr>
          <p:nvPr/>
        </p:nvCxnSpPr>
        <p:spPr bwMode="auto">
          <a:xfrm>
            <a:off x="2565400" y="4040188"/>
            <a:ext cx="914400" cy="1219200"/>
          </a:xfrm>
          <a:prstGeom prst="curvedConnector3">
            <a:avLst>
              <a:gd name="adj1" fmla="val 50000"/>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384" name="Rectangle 85"/>
          <p:cNvSpPr>
            <a:spLocks noChangeArrowheads="1"/>
          </p:cNvSpPr>
          <p:nvPr/>
        </p:nvSpPr>
        <p:spPr bwMode="auto">
          <a:xfrm>
            <a:off x="5730875" y="2293938"/>
            <a:ext cx="506413" cy="644525"/>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85" name="Rectangle 86"/>
          <p:cNvSpPr>
            <a:spLocks noChangeArrowheads="1"/>
          </p:cNvSpPr>
          <p:nvPr/>
        </p:nvSpPr>
        <p:spPr bwMode="auto">
          <a:xfrm>
            <a:off x="5762625" y="2332038"/>
            <a:ext cx="433388" cy="563562"/>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应用一体机</a:t>
            </a:r>
            <a:endParaRPr lang="en-US" smtClean="0">
              <a:latin typeface="+mn-lt"/>
              <a:ea typeface="+mn-ea"/>
            </a:endParaRPr>
          </a:p>
        </p:txBody>
      </p:sp>
      <p:sp>
        <p:nvSpPr>
          <p:cNvPr id="58386" name="TextBox 87"/>
          <p:cNvSpPr txBox="1">
            <a:spLocks noChangeArrowheads="1"/>
          </p:cNvSpPr>
          <p:nvPr/>
        </p:nvSpPr>
        <p:spPr bwMode="auto">
          <a:xfrm>
            <a:off x="5743575" y="2936875"/>
            <a:ext cx="4841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1/4</a:t>
            </a:r>
            <a:r>
              <a:rPr lang="zh-CN" altLang="en-US" sz="900" smtClean="0">
                <a:latin typeface="+mn-lt"/>
                <a:ea typeface="+mn-ea"/>
              </a:rPr>
              <a:t>柜</a:t>
            </a:r>
            <a:endParaRPr lang="en-US" sz="900" smtClean="0">
              <a:latin typeface="+mn-lt"/>
              <a:ea typeface="+mn-ea"/>
            </a:endParaRPr>
          </a:p>
        </p:txBody>
      </p:sp>
      <p:sp>
        <p:nvSpPr>
          <p:cNvPr id="58387" name="Rectangle 88"/>
          <p:cNvSpPr>
            <a:spLocks noChangeArrowheads="1"/>
          </p:cNvSpPr>
          <p:nvPr/>
        </p:nvSpPr>
        <p:spPr bwMode="auto">
          <a:xfrm>
            <a:off x="6484938" y="1984375"/>
            <a:ext cx="506412" cy="957263"/>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88" name="Rectangle 89"/>
          <p:cNvSpPr>
            <a:spLocks noChangeArrowheads="1"/>
          </p:cNvSpPr>
          <p:nvPr/>
        </p:nvSpPr>
        <p:spPr bwMode="auto">
          <a:xfrm>
            <a:off x="6516688" y="2014538"/>
            <a:ext cx="433387" cy="925512"/>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应用一体机</a:t>
            </a:r>
            <a:endParaRPr lang="en-US" smtClean="0">
              <a:latin typeface="+mn-lt"/>
              <a:ea typeface="+mn-ea"/>
            </a:endParaRPr>
          </a:p>
        </p:txBody>
      </p:sp>
      <p:sp>
        <p:nvSpPr>
          <p:cNvPr id="58389" name="TextBox 90"/>
          <p:cNvSpPr txBox="1">
            <a:spLocks noChangeArrowheads="1"/>
          </p:cNvSpPr>
          <p:nvPr/>
        </p:nvSpPr>
        <p:spPr bwMode="auto">
          <a:xfrm>
            <a:off x="6497638" y="2938463"/>
            <a:ext cx="4841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1/2</a:t>
            </a:r>
            <a:r>
              <a:rPr lang="zh-CN" altLang="en-US" sz="900" smtClean="0">
                <a:latin typeface="+mn-lt"/>
                <a:ea typeface="+mn-ea"/>
              </a:rPr>
              <a:t>柜</a:t>
            </a:r>
            <a:endParaRPr lang="en-US" sz="900" smtClean="0">
              <a:latin typeface="+mn-lt"/>
              <a:ea typeface="+mn-ea"/>
            </a:endParaRPr>
          </a:p>
        </p:txBody>
      </p:sp>
      <p:sp>
        <p:nvSpPr>
          <p:cNvPr id="58390" name="Rectangle 91"/>
          <p:cNvSpPr>
            <a:spLocks noChangeArrowheads="1"/>
          </p:cNvSpPr>
          <p:nvPr/>
        </p:nvSpPr>
        <p:spPr bwMode="auto">
          <a:xfrm>
            <a:off x="7231063" y="1570038"/>
            <a:ext cx="506412" cy="1376362"/>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91" name="Rectangle 92"/>
          <p:cNvSpPr>
            <a:spLocks noChangeArrowheads="1"/>
          </p:cNvSpPr>
          <p:nvPr/>
        </p:nvSpPr>
        <p:spPr bwMode="auto">
          <a:xfrm>
            <a:off x="7262813" y="1601788"/>
            <a:ext cx="431800" cy="1331912"/>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应用一体机</a:t>
            </a:r>
            <a:endParaRPr lang="en-US" smtClean="0">
              <a:latin typeface="+mn-lt"/>
              <a:ea typeface="+mn-ea"/>
            </a:endParaRPr>
          </a:p>
        </p:txBody>
      </p:sp>
      <p:sp>
        <p:nvSpPr>
          <p:cNvPr id="58392" name="TextBox 93"/>
          <p:cNvSpPr txBox="1">
            <a:spLocks noChangeArrowheads="1"/>
          </p:cNvSpPr>
          <p:nvPr/>
        </p:nvSpPr>
        <p:spPr bwMode="auto">
          <a:xfrm>
            <a:off x="7300913" y="2943225"/>
            <a:ext cx="3683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1</a:t>
            </a:r>
            <a:r>
              <a:rPr lang="zh-CN" altLang="en-US" sz="900" smtClean="0">
                <a:latin typeface="+mn-lt"/>
                <a:ea typeface="+mn-ea"/>
              </a:rPr>
              <a:t>柜</a:t>
            </a:r>
            <a:endParaRPr lang="en-US" sz="900" smtClean="0">
              <a:latin typeface="+mn-lt"/>
              <a:ea typeface="+mn-ea"/>
            </a:endParaRPr>
          </a:p>
        </p:txBody>
      </p:sp>
      <p:sp>
        <p:nvSpPr>
          <p:cNvPr id="58393" name="Right Arrow 43"/>
          <p:cNvSpPr>
            <a:spLocks noChangeArrowheads="1"/>
          </p:cNvSpPr>
          <p:nvPr/>
        </p:nvSpPr>
        <p:spPr bwMode="auto">
          <a:xfrm>
            <a:off x="5516563" y="2635250"/>
            <a:ext cx="214312" cy="220663"/>
          </a:xfrm>
          <a:prstGeom prst="rightArrow">
            <a:avLst>
              <a:gd name="adj1" fmla="val 50000"/>
              <a:gd name="adj2"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94" name="Right Arrow 43"/>
          <p:cNvSpPr>
            <a:spLocks noChangeArrowheads="1"/>
          </p:cNvSpPr>
          <p:nvPr/>
        </p:nvSpPr>
        <p:spPr bwMode="auto">
          <a:xfrm>
            <a:off x="6272213" y="2425700"/>
            <a:ext cx="215900" cy="220663"/>
          </a:xfrm>
          <a:prstGeom prst="rightArrow">
            <a:avLst>
              <a:gd name="adj1" fmla="val 50000"/>
              <a:gd name="adj2"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95" name="Right Arrow 43"/>
          <p:cNvSpPr>
            <a:spLocks noChangeArrowheads="1"/>
          </p:cNvSpPr>
          <p:nvPr/>
        </p:nvSpPr>
        <p:spPr bwMode="auto">
          <a:xfrm>
            <a:off x="7018338" y="2092325"/>
            <a:ext cx="214312" cy="220663"/>
          </a:xfrm>
          <a:prstGeom prst="rightArrow">
            <a:avLst>
              <a:gd name="adj1" fmla="val 50000"/>
              <a:gd name="adj2"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396" name="TextBox 102"/>
          <p:cNvSpPr txBox="1">
            <a:spLocks noChangeArrowheads="1"/>
          </p:cNvSpPr>
          <p:nvPr/>
        </p:nvSpPr>
        <p:spPr bwMode="auto">
          <a:xfrm>
            <a:off x="5064125" y="2163763"/>
            <a:ext cx="2190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sz="1600" smtClean="0">
                <a:solidFill>
                  <a:srgbClr val="FFC000"/>
                </a:solidFill>
                <a:latin typeface="+mn-lt"/>
                <a:ea typeface="+mn-ea"/>
                <a:cs typeface="Estrangelo Edessa" panose="03080600000000000000" pitchFamily="66" charset="0"/>
              </a:rPr>
              <a:t>$</a:t>
            </a:r>
            <a:endParaRPr lang="en-US" sz="1600" smtClean="0">
              <a:solidFill>
                <a:srgbClr val="FFC000"/>
              </a:solidFill>
              <a:latin typeface="+mn-lt"/>
              <a:ea typeface="+mn-ea"/>
              <a:cs typeface="Estrangelo Edessa" panose="03080600000000000000" pitchFamily="66" charset="0"/>
            </a:endParaRPr>
          </a:p>
        </p:txBody>
      </p:sp>
      <p:sp>
        <p:nvSpPr>
          <p:cNvPr id="58397" name="TextBox 103"/>
          <p:cNvSpPr txBox="1">
            <a:spLocks noChangeArrowheads="1"/>
          </p:cNvSpPr>
          <p:nvPr/>
        </p:nvSpPr>
        <p:spPr bwMode="auto">
          <a:xfrm>
            <a:off x="5762625" y="1941513"/>
            <a:ext cx="461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sz="1600" smtClean="0">
                <a:solidFill>
                  <a:srgbClr val="FFC000"/>
                </a:solidFill>
                <a:latin typeface="+mn-lt"/>
                <a:ea typeface="+mn-ea"/>
                <a:cs typeface="Estrangelo Edessa" panose="03080600000000000000" pitchFamily="66" charset="0"/>
              </a:rPr>
              <a:t>$$</a:t>
            </a:r>
            <a:endParaRPr lang="en-US" sz="1600" smtClean="0">
              <a:solidFill>
                <a:srgbClr val="FFC000"/>
              </a:solidFill>
              <a:latin typeface="+mn-lt"/>
              <a:ea typeface="+mn-ea"/>
              <a:cs typeface="Estrangelo Edessa" panose="03080600000000000000" pitchFamily="66" charset="0"/>
            </a:endParaRPr>
          </a:p>
        </p:txBody>
      </p:sp>
      <p:sp>
        <p:nvSpPr>
          <p:cNvPr id="58398" name="TextBox 104"/>
          <p:cNvSpPr txBox="1">
            <a:spLocks noChangeArrowheads="1"/>
          </p:cNvSpPr>
          <p:nvPr/>
        </p:nvSpPr>
        <p:spPr bwMode="auto">
          <a:xfrm>
            <a:off x="6488113" y="1689100"/>
            <a:ext cx="4111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sz="1600" smtClean="0">
                <a:solidFill>
                  <a:srgbClr val="FFC000"/>
                </a:solidFill>
                <a:latin typeface="+mn-lt"/>
                <a:ea typeface="+mn-ea"/>
                <a:cs typeface="Estrangelo Edessa" panose="03080600000000000000" pitchFamily="66" charset="0"/>
              </a:rPr>
              <a:t>$$$$</a:t>
            </a:r>
            <a:endParaRPr lang="en-US" sz="1600" smtClean="0">
              <a:solidFill>
                <a:srgbClr val="FFC000"/>
              </a:solidFill>
              <a:latin typeface="+mn-lt"/>
              <a:ea typeface="+mn-ea"/>
              <a:cs typeface="Estrangelo Edessa" panose="03080600000000000000" pitchFamily="66" charset="0"/>
            </a:endParaRPr>
          </a:p>
        </p:txBody>
      </p:sp>
      <p:sp>
        <p:nvSpPr>
          <p:cNvPr id="58399" name="TextBox 105"/>
          <p:cNvSpPr txBox="1">
            <a:spLocks noChangeArrowheads="1"/>
          </p:cNvSpPr>
          <p:nvPr/>
        </p:nvSpPr>
        <p:spPr bwMode="auto">
          <a:xfrm>
            <a:off x="7124700" y="1187450"/>
            <a:ext cx="742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sz="1600" smtClean="0">
                <a:solidFill>
                  <a:srgbClr val="FFC000"/>
                </a:solidFill>
                <a:latin typeface="+mn-lt"/>
                <a:ea typeface="+mn-ea"/>
                <a:cs typeface="Estrangelo Edessa" panose="03080600000000000000" pitchFamily="66" charset="0"/>
              </a:rPr>
              <a:t>$$$$$$$$</a:t>
            </a:r>
            <a:endParaRPr lang="en-US" sz="1600" smtClean="0">
              <a:solidFill>
                <a:srgbClr val="FFC000"/>
              </a:solidFill>
              <a:latin typeface="+mn-lt"/>
              <a:ea typeface="+mn-ea"/>
              <a:cs typeface="Estrangelo Edessa" panose="03080600000000000000" pitchFamily="66" charset="0"/>
            </a:endParaRPr>
          </a:p>
        </p:txBody>
      </p:sp>
      <p:sp>
        <p:nvSpPr>
          <p:cNvPr id="58400" name="Rectangle 106"/>
          <p:cNvSpPr>
            <a:spLocks noChangeArrowheads="1"/>
          </p:cNvSpPr>
          <p:nvPr/>
        </p:nvSpPr>
        <p:spPr bwMode="auto">
          <a:xfrm>
            <a:off x="4519613" y="5783263"/>
            <a:ext cx="506412" cy="441325"/>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01" name="Rectangle 107"/>
          <p:cNvSpPr>
            <a:spLocks noChangeArrowheads="1"/>
          </p:cNvSpPr>
          <p:nvPr/>
        </p:nvSpPr>
        <p:spPr bwMode="auto">
          <a:xfrm>
            <a:off x="4556125" y="6005513"/>
            <a:ext cx="431800" cy="207962"/>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02" name="Rectangle 108"/>
          <p:cNvSpPr>
            <a:spLocks noChangeArrowheads="1"/>
          </p:cNvSpPr>
          <p:nvPr/>
        </p:nvSpPr>
        <p:spPr bwMode="auto">
          <a:xfrm>
            <a:off x="5478463" y="5783263"/>
            <a:ext cx="506412" cy="441325"/>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03" name="Rectangle 109"/>
          <p:cNvSpPr>
            <a:spLocks noChangeArrowheads="1"/>
          </p:cNvSpPr>
          <p:nvPr/>
        </p:nvSpPr>
        <p:spPr bwMode="auto">
          <a:xfrm>
            <a:off x="5514975" y="6005513"/>
            <a:ext cx="431800" cy="207962"/>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04" name="Rectangle 110"/>
          <p:cNvSpPr>
            <a:spLocks noChangeArrowheads="1"/>
          </p:cNvSpPr>
          <p:nvPr/>
        </p:nvSpPr>
        <p:spPr bwMode="auto">
          <a:xfrm>
            <a:off x="5514975" y="5783263"/>
            <a:ext cx="431800" cy="20955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05" name="Right Arrow 43"/>
          <p:cNvSpPr>
            <a:spLocks noChangeArrowheads="1"/>
          </p:cNvSpPr>
          <p:nvPr/>
        </p:nvSpPr>
        <p:spPr bwMode="auto">
          <a:xfrm>
            <a:off x="5064125" y="5881688"/>
            <a:ext cx="406400" cy="227012"/>
          </a:xfrm>
          <a:prstGeom prst="rightArrow">
            <a:avLst>
              <a:gd name="adj1" fmla="val 50000"/>
              <a:gd name="adj2" fmla="val 50018"/>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06" name="Rectangle 112"/>
          <p:cNvSpPr>
            <a:spLocks noChangeArrowheads="1"/>
          </p:cNvSpPr>
          <p:nvPr/>
        </p:nvSpPr>
        <p:spPr bwMode="auto">
          <a:xfrm>
            <a:off x="6453188" y="5781675"/>
            <a:ext cx="506412" cy="439738"/>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07" name="Rectangle 113"/>
          <p:cNvSpPr>
            <a:spLocks noChangeArrowheads="1"/>
          </p:cNvSpPr>
          <p:nvPr/>
        </p:nvSpPr>
        <p:spPr bwMode="auto">
          <a:xfrm>
            <a:off x="6491288" y="6002338"/>
            <a:ext cx="431800" cy="20955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08" name="Rectangle 114"/>
          <p:cNvSpPr>
            <a:spLocks noChangeArrowheads="1"/>
          </p:cNvSpPr>
          <p:nvPr/>
        </p:nvSpPr>
        <p:spPr bwMode="auto">
          <a:xfrm>
            <a:off x="6491288" y="5781675"/>
            <a:ext cx="431800" cy="207963"/>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09" name="Rectangle 116"/>
          <p:cNvSpPr>
            <a:spLocks noChangeArrowheads="1"/>
          </p:cNvSpPr>
          <p:nvPr/>
        </p:nvSpPr>
        <p:spPr bwMode="auto">
          <a:xfrm>
            <a:off x="6451600" y="5322888"/>
            <a:ext cx="508000" cy="439737"/>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10" name="Rectangle 117"/>
          <p:cNvSpPr>
            <a:spLocks noChangeArrowheads="1"/>
          </p:cNvSpPr>
          <p:nvPr/>
        </p:nvSpPr>
        <p:spPr bwMode="auto">
          <a:xfrm>
            <a:off x="6489700" y="5543550"/>
            <a:ext cx="431800" cy="20955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11" name="Rectangle 118"/>
          <p:cNvSpPr>
            <a:spLocks noChangeArrowheads="1"/>
          </p:cNvSpPr>
          <p:nvPr/>
        </p:nvSpPr>
        <p:spPr bwMode="auto">
          <a:xfrm>
            <a:off x="6489700" y="5322888"/>
            <a:ext cx="431800" cy="207962"/>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12" name="Right Arrow 43"/>
          <p:cNvSpPr>
            <a:spLocks noChangeArrowheads="1"/>
          </p:cNvSpPr>
          <p:nvPr/>
        </p:nvSpPr>
        <p:spPr bwMode="auto">
          <a:xfrm>
            <a:off x="6034088" y="5762625"/>
            <a:ext cx="406400" cy="227013"/>
          </a:xfrm>
          <a:prstGeom prst="rightArrow">
            <a:avLst>
              <a:gd name="adj1" fmla="val 50000"/>
              <a:gd name="adj2" fmla="val 50018"/>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13" name="TextBox 120"/>
          <p:cNvSpPr txBox="1">
            <a:spLocks noChangeArrowheads="1"/>
          </p:cNvSpPr>
          <p:nvPr/>
        </p:nvSpPr>
        <p:spPr bwMode="auto">
          <a:xfrm>
            <a:off x="5013325" y="5451475"/>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mtClean="0">
                <a:latin typeface="+mn-lt"/>
                <a:ea typeface="+mn-ea"/>
              </a:rPr>
              <a:t>增加</a:t>
            </a:r>
            <a:endParaRPr lang="en-US" altLang="zh-CN" smtClean="0">
              <a:latin typeface="+mn-lt"/>
              <a:ea typeface="+mn-ea"/>
            </a:endParaRPr>
          </a:p>
          <a:p>
            <a:pPr algn="ctr" eaLnBrk="1" fontAlgn="t" hangingPunct="1">
              <a:defRPr/>
            </a:pPr>
            <a:r>
              <a:rPr lang="zh-CN" altLang="en-US" smtClean="0">
                <a:latin typeface="+mn-lt"/>
                <a:ea typeface="+mn-ea"/>
              </a:rPr>
              <a:t>刀片</a:t>
            </a:r>
            <a:endParaRPr lang="en-US" smtClean="0">
              <a:latin typeface="+mn-lt"/>
              <a:ea typeface="+mn-ea"/>
            </a:endParaRPr>
          </a:p>
        </p:txBody>
      </p:sp>
      <p:sp>
        <p:nvSpPr>
          <p:cNvPr id="58414" name="TextBox 121"/>
          <p:cNvSpPr txBox="1">
            <a:spLocks noChangeArrowheads="1"/>
          </p:cNvSpPr>
          <p:nvPr/>
        </p:nvSpPr>
        <p:spPr bwMode="auto">
          <a:xfrm>
            <a:off x="5978525" y="53022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mtClean="0">
                <a:latin typeface="+mn-lt"/>
                <a:ea typeface="+mn-ea"/>
              </a:rPr>
              <a:t>增加</a:t>
            </a:r>
            <a:endParaRPr lang="en-US" altLang="zh-CN" smtClean="0">
              <a:latin typeface="+mn-lt"/>
              <a:ea typeface="+mn-ea"/>
            </a:endParaRPr>
          </a:p>
          <a:p>
            <a:pPr algn="ctr" eaLnBrk="1" fontAlgn="t" hangingPunct="1">
              <a:defRPr/>
            </a:pPr>
            <a:r>
              <a:rPr lang="zh-CN" altLang="en-US" smtClean="0">
                <a:latin typeface="+mn-lt"/>
                <a:ea typeface="+mn-ea"/>
              </a:rPr>
              <a:t>机框</a:t>
            </a:r>
            <a:endParaRPr lang="en-US" smtClean="0">
              <a:latin typeface="+mn-lt"/>
              <a:ea typeface="+mn-ea"/>
            </a:endParaRPr>
          </a:p>
        </p:txBody>
      </p:sp>
      <p:sp>
        <p:nvSpPr>
          <p:cNvPr id="58415" name="Rectangle 122"/>
          <p:cNvSpPr>
            <a:spLocks noChangeArrowheads="1"/>
          </p:cNvSpPr>
          <p:nvPr/>
        </p:nvSpPr>
        <p:spPr bwMode="auto">
          <a:xfrm>
            <a:off x="7464425" y="5746750"/>
            <a:ext cx="506413" cy="439738"/>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16" name="Rectangle 123"/>
          <p:cNvSpPr>
            <a:spLocks noChangeArrowheads="1"/>
          </p:cNvSpPr>
          <p:nvPr/>
        </p:nvSpPr>
        <p:spPr bwMode="auto">
          <a:xfrm>
            <a:off x="7512050" y="5967413"/>
            <a:ext cx="433388" cy="20955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17" name="Rectangle 124"/>
          <p:cNvSpPr>
            <a:spLocks noChangeArrowheads="1"/>
          </p:cNvSpPr>
          <p:nvPr/>
        </p:nvSpPr>
        <p:spPr bwMode="auto">
          <a:xfrm>
            <a:off x="7512050" y="5746750"/>
            <a:ext cx="433388" cy="207963"/>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18" name="Rectangle 125"/>
          <p:cNvSpPr>
            <a:spLocks noChangeArrowheads="1"/>
          </p:cNvSpPr>
          <p:nvPr/>
        </p:nvSpPr>
        <p:spPr bwMode="auto">
          <a:xfrm>
            <a:off x="7462838" y="5287963"/>
            <a:ext cx="506412" cy="439737"/>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19" name="Rectangle 126"/>
          <p:cNvSpPr>
            <a:spLocks noChangeArrowheads="1"/>
          </p:cNvSpPr>
          <p:nvPr/>
        </p:nvSpPr>
        <p:spPr bwMode="auto">
          <a:xfrm>
            <a:off x="7500938" y="5508625"/>
            <a:ext cx="431800" cy="20955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20" name="Rectangle 127"/>
          <p:cNvSpPr>
            <a:spLocks noChangeArrowheads="1"/>
          </p:cNvSpPr>
          <p:nvPr/>
        </p:nvSpPr>
        <p:spPr bwMode="auto">
          <a:xfrm>
            <a:off x="7500938" y="5287963"/>
            <a:ext cx="431800" cy="207962"/>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21" name="Right Arrow 43"/>
          <p:cNvSpPr>
            <a:spLocks noChangeArrowheads="1"/>
          </p:cNvSpPr>
          <p:nvPr/>
        </p:nvSpPr>
        <p:spPr bwMode="auto">
          <a:xfrm>
            <a:off x="7045325" y="5580063"/>
            <a:ext cx="406400" cy="228600"/>
          </a:xfrm>
          <a:prstGeom prst="rightArrow">
            <a:avLst>
              <a:gd name="adj1" fmla="val 50000"/>
              <a:gd name="adj2" fmla="val 49671"/>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22" name="TextBox 129"/>
          <p:cNvSpPr txBox="1">
            <a:spLocks noChangeArrowheads="1"/>
          </p:cNvSpPr>
          <p:nvPr/>
        </p:nvSpPr>
        <p:spPr bwMode="auto">
          <a:xfrm>
            <a:off x="6989763" y="5119688"/>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mtClean="0">
                <a:latin typeface="+mn-lt"/>
                <a:ea typeface="+mn-ea"/>
              </a:rPr>
              <a:t>增加</a:t>
            </a:r>
            <a:endParaRPr lang="en-US" altLang="zh-CN" smtClean="0">
              <a:latin typeface="+mn-lt"/>
              <a:ea typeface="+mn-ea"/>
            </a:endParaRPr>
          </a:p>
          <a:p>
            <a:pPr algn="ctr" eaLnBrk="1" fontAlgn="t" hangingPunct="1">
              <a:defRPr/>
            </a:pPr>
            <a:r>
              <a:rPr lang="zh-CN" altLang="en-US" smtClean="0">
                <a:latin typeface="+mn-lt"/>
                <a:ea typeface="+mn-ea"/>
              </a:rPr>
              <a:t>机柜</a:t>
            </a:r>
            <a:endParaRPr lang="en-US" smtClean="0">
              <a:latin typeface="+mn-lt"/>
              <a:ea typeface="+mn-ea"/>
            </a:endParaRPr>
          </a:p>
        </p:txBody>
      </p:sp>
      <p:sp>
        <p:nvSpPr>
          <p:cNvPr id="58423" name="Rectangle 131"/>
          <p:cNvSpPr>
            <a:spLocks noChangeArrowheads="1"/>
          </p:cNvSpPr>
          <p:nvPr/>
        </p:nvSpPr>
        <p:spPr bwMode="auto">
          <a:xfrm>
            <a:off x="7462838" y="4826000"/>
            <a:ext cx="506412" cy="441325"/>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24" name="Rectangle 132"/>
          <p:cNvSpPr>
            <a:spLocks noChangeArrowheads="1"/>
          </p:cNvSpPr>
          <p:nvPr/>
        </p:nvSpPr>
        <p:spPr bwMode="auto">
          <a:xfrm>
            <a:off x="7500938" y="5048250"/>
            <a:ext cx="431800" cy="207963"/>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25" name="Rectangle 133"/>
          <p:cNvSpPr>
            <a:spLocks noChangeArrowheads="1"/>
          </p:cNvSpPr>
          <p:nvPr/>
        </p:nvSpPr>
        <p:spPr bwMode="auto">
          <a:xfrm>
            <a:off x="7500938" y="4826000"/>
            <a:ext cx="431800" cy="20955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26" name="Rectangle 134"/>
          <p:cNvSpPr>
            <a:spLocks noChangeArrowheads="1"/>
          </p:cNvSpPr>
          <p:nvPr/>
        </p:nvSpPr>
        <p:spPr bwMode="auto">
          <a:xfrm>
            <a:off x="7988300" y="5746750"/>
            <a:ext cx="506413" cy="439738"/>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27" name="Rectangle 135"/>
          <p:cNvSpPr>
            <a:spLocks noChangeArrowheads="1"/>
          </p:cNvSpPr>
          <p:nvPr/>
        </p:nvSpPr>
        <p:spPr bwMode="auto">
          <a:xfrm>
            <a:off x="8035925" y="5967413"/>
            <a:ext cx="431800" cy="20955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28" name="Rectangle 136"/>
          <p:cNvSpPr>
            <a:spLocks noChangeArrowheads="1"/>
          </p:cNvSpPr>
          <p:nvPr/>
        </p:nvSpPr>
        <p:spPr bwMode="auto">
          <a:xfrm>
            <a:off x="8035925" y="5746750"/>
            <a:ext cx="431800" cy="207963"/>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29" name="Rectangle 137"/>
          <p:cNvSpPr>
            <a:spLocks noChangeArrowheads="1"/>
          </p:cNvSpPr>
          <p:nvPr/>
        </p:nvSpPr>
        <p:spPr bwMode="auto">
          <a:xfrm>
            <a:off x="7986713" y="5287963"/>
            <a:ext cx="506412" cy="439737"/>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30" name="Rectangle 138"/>
          <p:cNvSpPr>
            <a:spLocks noChangeArrowheads="1"/>
          </p:cNvSpPr>
          <p:nvPr/>
        </p:nvSpPr>
        <p:spPr bwMode="auto">
          <a:xfrm>
            <a:off x="8023225" y="5508625"/>
            <a:ext cx="433388" cy="20955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31" name="Rectangle 139"/>
          <p:cNvSpPr>
            <a:spLocks noChangeArrowheads="1"/>
          </p:cNvSpPr>
          <p:nvPr/>
        </p:nvSpPr>
        <p:spPr bwMode="auto">
          <a:xfrm>
            <a:off x="8023225" y="5287963"/>
            <a:ext cx="433388" cy="207962"/>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32" name="Rectangle 140"/>
          <p:cNvSpPr>
            <a:spLocks noChangeArrowheads="1"/>
          </p:cNvSpPr>
          <p:nvPr/>
        </p:nvSpPr>
        <p:spPr bwMode="auto">
          <a:xfrm>
            <a:off x="7986713" y="4826000"/>
            <a:ext cx="506412" cy="441325"/>
          </a:xfrm>
          <a:prstGeom prst="rect">
            <a:avLst/>
          </a:prstGeom>
          <a:solidFill>
            <a:srgbClr val="00B0F0">
              <a:alpha val="20000"/>
            </a:srgbClr>
          </a:solidFill>
          <a:ln w="9525">
            <a:solidFill>
              <a:schemeClr val="tx1"/>
            </a:solidFill>
            <a:miter lim="800000"/>
          </a:ln>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buClr>
                <a:srgbClr val="CC9900"/>
              </a:buClr>
              <a:buFont typeface="Wingdings" panose="05000000000000000000" pitchFamily="2" charset="2"/>
              <a:buChar char="n"/>
              <a:defRPr/>
            </a:pPr>
            <a:endParaRPr lang="en-US" sz="1800" smtClean="0">
              <a:latin typeface="+mn-lt"/>
              <a:ea typeface="+mn-ea"/>
            </a:endParaRPr>
          </a:p>
        </p:txBody>
      </p:sp>
      <p:sp>
        <p:nvSpPr>
          <p:cNvPr id="58433" name="Rectangle 141"/>
          <p:cNvSpPr>
            <a:spLocks noChangeArrowheads="1"/>
          </p:cNvSpPr>
          <p:nvPr/>
        </p:nvSpPr>
        <p:spPr bwMode="auto">
          <a:xfrm>
            <a:off x="8023225" y="5048250"/>
            <a:ext cx="433388" cy="207963"/>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8434" name="Rectangle 142"/>
          <p:cNvSpPr>
            <a:spLocks noChangeArrowheads="1"/>
          </p:cNvSpPr>
          <p:nvPr/>
        </p:nvSpPr>
        <p:spPr bwMode="auto">
          <a:xfrm>
            <a:off x="8023225" y="4826000"/>
            <a:ext cx="433388" cy="209550"/>
          </a:xfrm>
          <a:prstGeom prst="rect">
            <a:avLst/>
          </a:prstGeom>
          <a:solidFill>
            <a:srgbClr val="00B05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buClr>
                <a:srgbClr val="CC9900"/>
              </a:buClr>
              <a:defRPr/>
            </a:pPr>
            <a:r>
              <a:rPr lang="zh-CN" altLang="en-US" smtClean="0">
                <a:latin typeface="+mn-lt"/>
                <a:ea typeface="+mn-ea"/>
              </a:rPr>
              <a:t>刀片</a:t>
            </a:r>
            <a:endParaRPr lang="en-US" smtClean="0">
              <a:latin typeface="+mn-lt"/>
              <a:ea typeface="+mn-ea"/>
            </a:endParaRPr>
          </a:p>
        </p:txBody>
      </p:sp>
      <p:sp>
        <p:nvSpPr>
          <p:cNvPr id="5" name="Title 4"/>
          <p:cNvSpPr>
            <a:spLocks noGrp="1"/>
          </p:cNvSpPr>
          <p:nvPr>
            <p:ph type="title"/>
          </p:nvPr>
        </p:nvSpPr>
        <p:spPr/>
        <p:txBody>
          <a:bodyPr/>
          <a:lstStyle/>
          <a:p>
            <a:r>
              <a:rPr lang="zh-CN" altLang="en-US" dirty="0"/>
              <a:t>线性平滑扩容，扩容像堆积木一样简单方便</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92388" y="728663"/>
            <a:ext cx="2312987" cy="2646362"/>
          </a:xfrm>
          <a:prstGeom prst="rect">
            <a:avLst/>
          </a:prstGeom>
        </p:spPr>
        <p:txBody>
          <a:bodyPr wrap="none">
            <a:spAutoFit/>
          </a:bodyPr>
          <a:lstStyle/>
          <a:p>
            <a:pPr eaLnBrk="1" fontAlgn="t" hangingPunct="1">
              <a:defRPr/>
            </a:pPr>
            <a:r>
              <a:rPr lang="zh-CN" altLang="en-US" sz="16600" b="1" dirty="0">
                <a:solidFill>
                  <a:srgbClr val="C00000"/>
                </a:solidFill>
                <a:effectLst>
                  <a:outerShdw blurRad="38100" dist="38100" dir="2700000" algn="tl">
                    <a:srgbClr val="000000">
                      <a:alpha val="43137"/>
                    </a:srgbClr>
                  </a:outerShdw>
                </a:effectLst>
                <a:latin typeface="+mn-lt"/>
                <a:ea typeface="+mn-ea"/>
              </a:rPr>
              <a:t>优</a:t>
            </a:r>
            <a:endParaRPr lang="en-US" altLang="zh-CN" sz="16600" b="1" dirty="0">
              <a:solidFill>
                <a:srgbClr val="C00000"/>
              </a:solidFill>
              <a:effectLst>
                <a:outerShdw blurRad="38100" dist="38100" dir="2700000" algn="tl">
                  <a:srgbClr val="000000">
                    <a:alpha val="43137"/>
                  </a:srgbClr>
                </a:outerShdw>
              </a:effectLst>
              <a:latin typeface="+mn-lt"/>
              <a:ea typeface="+mn-ea"/>
            </a:endParaRPr>
          </a:p>
        </p:txBody>
      </p:sp>
      <p:sp>
        <p:nvSpPr>
          <p:cNvPr id="5" name="矩形 4"/>
          <p:cNvSpPr/>
          <p:nvPr/>
        </p:nvSpPr>
        <p:spPr>
          <a:xfrm>
            <a:off x="5307013" y="2716213"/>
            <a:ext cx="595312" cy="585787"/>
          </a:xfrm>
          <a:prstGeom prst="rect">
            <a:avLst/>
          </a:prstGeom>
        </p:spPr>
        <p:txBody>
          <a:bodyPr wrap="none">
            <a:spAutoFit/>
          </a:bodyPr>
          <a:lstStyle/>
          <a:p>
            <a:pPr eaLnBrk="1" fontAlgn="t" hangingPunct="1">
              <a:defRPr/>
            </a:pPr>
            <a:r>
              <a:rPr lang="zh-CN" altLang="en-US" sz="3200" b="1" dirty="0">
                <a:solidFill>
                  <a:schemeClr val="tx1">
                    <a:lumMod val="50000"/>
                    <a:lumOff val="50000"/>
                  </a:schemeClr>
                </a:solidFill>
                <a:effectLst>
                  <a:outerShdw blurRad="38100" dist="38100" dir="2700000" algn="tl">
                    <a:srgbClr val="000000">
                      <a:alpha val="43137"/>
                    </a:srgbClr>
                  </a:outerShdw>
                </a:effectLst>
                <a:latin typeface="+mn-lt"/>
                <a:ea typeface="+mn-ea"/>
              </a:rPr>
              <a:t>简</a:t>
            </a:r>
            <a:endParaRPr lang="en-US" altLang="zh-CN" sz="3200" b="1" dirty="0">
              <a:solidFill>
                <a:schemeClr val="tx1">
                  <a:lumMod val="50000"/>
                  <a:lumOff val="50000"/>
                </a:schemeClr>
              </a:solidFill>
              <a:effectLst>
                <a:outerShdw blurRad="38100" dist="38100" dir="2700000" algn="tl">
                  <a:srgbClr val="000000">
                    <a:alpha val="43137"/>
                  </a:srgbClr>
                </a:outerShdw>
              </a:effectLst>
              <a:latin typeface="+mn-lt"/>
              <a:ea typeface="+mn-ea"/>
            </a:endParaRPr>
          </a:p>
        </p:txBody>
      </p:sp>
      <p:sp>
        <p:nvSpPr>
          <p:cNvPr id="60420" name="TextBox 5"/>
          <p:cNvSpPr txBox="1">
            <a:spLocks noChangeArrowheads="1"/>
          </p:cNvSpPr>
          <p:nvPr/>
        </p:nvSpPr>
        <p:spPr bwMode="auto">
          <a:xfrm>
            <a:off x="660400" y="2289175"/>
            <a:ext cx="20764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spcBef>
                <a:spcPts val="600"/>
              </a:spcBef>
              <a:buFont typeface="Arial" panose="020B0604020202020204" pitchFamily="34" charset="0"/>
              <a:buChar char="•"/>
              <a:defRPr/>
            </a:pPr>
            <a:r>
              <a:rPr lang="zh-CN" altLang="en-US" sz="1600" dirty="0" smtClean="0">
                <a:solidFill>
                  <a:srgbClr val="C00000"/>
                </a:solidFill>
                <a:latin typeface="+mn-lt"/>
                <a:ea typeface="+mn-ea"/>
              </a:rPr>
              <a:t> 全分布大规模软件定义存储</a:t>
            </a:r>
            <a:endParaRPr lang="en-US" altLang="zh-CN" sz="1600" dirty="0" smtClean="0">
              <a:solidFill>
                <a:srgbClr val="C00000"/>
              </a:solidFill>
              <a:latin typeface="+mn-lt"/>
              <a:ea typeface="+mn-ea"/>
            </a:endParaRPr>
          </a:p>
          <a:p>
            <a:pPr eaLnBrk="1" fontAlgn="t" hangingPunct="1">
              <a:spcBef>
                <a:spcPts val="600"/>
              </a:spcBef>
              <a:buFont typeface="Arial" panose="020B0604020202020204" pitchFamily="34" charset="0"/>
              <a:buChar char="•"/>
              <a:defRPr/>
            </a:pPr>
            <a:r>
              <a:rPr lang="zh-CN" altLang="en-US" sz="1600" dirty="0" smtClean="0">
                <a:solidFill>
                  <a:srgbClr val="C00000"/>
                </a:solidFill>
                <a:latin typeface="+mn-lt"/>
                <a:ea typeface="+mn-ea"/>
              </a:rPr>
              <a:t> </a:t>
            </a:r>
            <a:r>
              <a:rPr lang="en-US" altLang="zh-CN" sz="1600" dirty="0" smtClean="0">
                <a:solidFill>
                  <a:srgbClr val="C00000"/>
                </a:solidFill>
                <a:latin typeface="+mn-lt"/>
                <a:ea typeface="+mn-ea"/>
              </a:rPr>
              <a:t>10</a:t>
            </a:r>
            <a:r>
              <a:rPr lang="zh-CN" altLang="en-US" sz="1600" dirty="0" smtClean="0">
                <a:solidFill>
                  <a:srgbClr val="C00000"/>
                </a:solidFill>
                <a:latin typeface="+mn-lt"/>
                <a:ea typeface="+mn-ea"/>
              </a:rPr>
              <a:t>倍应用性能提升</a:t>
            </a:r>
            <a:endParaRPr lang="zh-CN" altLang="en-US" sz="1600" dirty="0" smtClean="0">
              <a:solidFill>
                <a:srgbClr val="C00000"/>
              </a:solidFill>
              <a:latin typeface="+mn-lt"/>
              <a:ea typeface="+mn-ea"/>
            </a:endParaRPr>
          </a:p>
          <a:p>
            <a:pPr eaLnBrk="1" fontAlgn="t" hangingPunct="1">
              <a:spcBef>
                <a:spcPts val="600"/>
              </a:spcBef>
              <a:buFont typeface="Arial" panose="020B0604020202020204" pitchFamily="34" charset="0"/>
              <a:buChar char="•"/>
              <a:defRPr/>
            </a:pPr>
            <a:r>
              <a:rPr lang="zh-CN" altLang="en-US" sz="1600" dirty="0" smtClean="0">
                <a:solidFill>
                  <a:srgbClr val="C00000"/>
                </a:solidFill>
                <a:latin typeface="+mn-lt"/>
                <a:ea typeface="+mn-ea"/>
              </a:rPr>
              <a:t> 海量数据实时分析</a:t>
            </a:r>
            <a:endParaRPr lang="zh-CN" altLang="en-US" sz="1600" dirty="0" smtClean="0">
              <a:solidFill>
                <a:srgbClr val="C00000"/>
              </a:solidFill>
              <a:latin typeface="+mn-lt"/>
              <a:ea typeface="+mn-ea"/>
            </a:endParaRPr>
          </a:p>
        </p:txBody>
      </p:sp>
      <p:sp>
        <p:nvSpPr>
          <p:cNvPr id="7" name="椭圆 6"/>
          <p:cNvSpPr/>
          <p:nvPr/>
        </p:nvSpPr>
        <p:spPr bwMode="auto">
          <a:xfrm>
            <a:off x="2484438" y="4184650"/>
            <a:ext cx="3563937" cy="1882775"/>
          </a:xfrm>
          <a:prstGeom prst="ellipse">
            <a:avLst/>
          </a:prstGeom>
          <a:solidFill>
            <a:schemeClr val="bg1">
              <a:lumMod val="9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a:lstStyle/>
          <a:p>
            <a:pPr eaLnBrk="1" hangingPunct="1">
              <a:buClr>
                <a:srgbClr val="CC9900"/>
              </a:buClr>
              <a:buFont typeface="Wingdings" panose="05000000000000000000" pitchFamily="2" charset="2"/>
              <a:buChar char="n"/>
              <a:defRPr/>
            </a:pPr>
            <a:endParaRPr lang="zh-CN" altLang="en-US" sz="1800">
              <a:latin typeface="+mn-lt"/>
              <a:ea typeface="+mn-ea"/>
            </a:endParaRPr>
          </a:p>
        </p:txBody>
      </p:sp>
      <p:sp>
        <p:nvSpPr>
          <p:cNvPr id="10" name="椭圆 9"/>
          <p:cNvSpPr/>
          <p:nvPr/>
        </p:nvSpPr>
        <p:spPr bwMode="auto">
          <a:xfrm>
            <a:off x="3863975" y="4503738"/>
            <a:ext cx="847725" cy="466725"/>
          </a:xfrm>
          <a:prstGeom prst="ellipse">
            <a:avLst/>
          </a:prstGeom>
          <a:noFill/>
          <a:ln>
            <a:solidFill>
              <a:schemeClr val="bg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t" hangingPunct="1">
              <a:buClr>
                <a:srgbClr val="CC9900"/>
              </a:buClr>
              <a:buFont typeface="Wingdings" panose="05000000000000000000" pitchFamily="2" charset="2"/>
              <a:buChar char="n"/>
              <a:defRPr/>
            </a:pPr>
            <a:endParaRPr lang="zh-CN" altLang="en-US" sz="1400">
              <a:solidFill>
                <a:srgbClr val="000000"/>
              </a:solidFill>
              <a:latin typeface="+mn-lt"/>
              <a:ea typeface="+mn-ea"/>
            </a:endParaRPr>
          </a:p>
        </p:txBody>
      </p:sp>
      <p:pic>
        <p:nvPicPr>
          <p:cNvPr id="60423" name="Picture 6" descr="C:\Users\ytx-003\Desktop\ptt\p7\p7_0003_矢量智能对象-副本-8.png"/>
          <p:cNvPicPr>
            <a:picLocks noChangeAspect="1" noChangeArrowheads="1"/>
          </p:cNvPicPr>
          <p:nvPr/>
        </p:nvPicPr>
        <p:blipFill>
          <a:blip r:embed="rId1">
            <a:lum bright="42000" contrast="52000"/>
            <a:extLst>
              <a:ext uri="{28A0092B-C50C-407E-A947-70E740481C1C}">
                <a14:useLocalDpi xmlns:a14="http://schemas.microsoft.com/office/drawing/2010/main" val="0"/>
              </a:ext>
            </a:extLst>
          </a:blip>
          <a:srcRect/>
          <a:stretch>
            <a:fillRect/>
          </a:stretch>
        </p:blipFill>
        <p:spPr bwMode="auto">
          <a:xfrm>
            <a:off x="3883025" y="4521200"/>
            <a:ext cx="7921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51"/>
          <p:cNvSpPr>
            <a:spLocks noEditPoints="1"/>
          </p:cNvSpPr>
          <p:nvPr/>
        </p:nvSpPr>
        <p:spPr bwMode="auto">
          <a:xfrm>
            <a:off x="4200525" y="4384675"/>
            <a:ext cx="130175" cy="171450"/>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60425" name="Freeform 131"/>
          <p:cNvSpPr>
            <a:spLocks noEditPoints="1"/>
          </p:cNvSpPr>
          <p:nvPr/>
        </p:nvSpPr>
        <p:spPr bwMode="auto">
          <a:xfrm>
            <a:off x="4375150" y="4406900"/>
            <a:ext cx="150813" cy="187325"/>
          </a:xfrm>
          <a:custGeom>
            <a:avLst/>
            <a:gdLst>
              <a:gd name="T0" fmla="*/ 27053572 w 291"/>
              <a:gd name="T1" fmla="*/ 1067028 h 362"/>
              <a:gd name="T2" fmla="*/ 10821740 w 291"/>
              <a:gd name="T3" fmla="*/ 5068124 h 362"/>
              <a:gd name="T4" fmla="*/ 1623183 w 291"/>
              <a:gd name="T5" fmla="*/ 12003807 h 362"/>
              <a:gd name="T6" fmla="*/ 0 w 291"/>
              <a:gd name="T7" fmla="*/ 29876268 h 362"/>
              <a:gd name="T8" fmla="*/ 4328489 w 291"/>
              <a:gd name="T9" fmla="*/ 38145476 h 362"/>
              <a:gd name="T10" fmla="*/ 16502881 w 291"/>
              <a:gd name="T11" fmla="*/ 44014130 h 362"/>
              <a:gd name="T12" fmla="*/ 34899476 w 291"/>
              <a:gd name="T13" fmla="*/ 46948716 h 362"/>
              <a:gd name="T14" fmla="*/ 51672887 w 291"/>
              <a:gd name="T15" fmla="*/ 46148186 h 362"/>
              <a:gd name="T16" fmla="*/ 67634189 w 291"/>
              <a:gd name="T17" fmla="*/ 41880074 h 362"/>
              <a:gd name="T18" fmla="*/ 76832745 w 291"/>
              <a:gd name="T19" fmla="*/ 34944392 h 362"/>
              <a:gd name="T20" fmla="*/ 78726459 w 291"/>
              <a:gd name="T21" fmla="*/ 17071931 h 362"/>
              <a:gd name="T22" fmla="*/ 74127440 w 291"/>
              <a:gd name="T23" fmla="*/ 9069738 h 362"/>
              <a:gd name="T24" fmla="*/ 61953048 w 291"/>
              <a:gd name="T25" fmla="*/ 2934068 h 362"/>
              <a:gd name="T26" fmla="*/ 43556453 w 291"/>
              <a:gd name="T27" fmla="*/ 266498 h 362"/>
              <a:gd name="T28" fmla="*/ 15420759 w 291"/>
              <a:gd name="T29" fmla="*/ 38145476 h 362"/>
              <a:gd name="T30" fmla="*/ 13527045 w 291"/>
              <a:gd name="T31" fmla="*/ 33610866 h 362"/>
              <a:gd name="T32" fmla="*/ 17855534 w 291"/>
              <a:gd name="T33" fmla="*/ 32010324 h 362"/>
              <a:gd name="T34" fmla="*/ 19478717 w 291"/>
              <a:gd name="T35" fmla="*/ 36278436 h 362"/>
              <a:gd name="T36" fmla="*/ 39227964 w 291"/>
              <a:gd name="T37" fmla="*/ 30143283 h 362"/>
              <a:gd name="T38" fmla="*/ 15420759 w 291"/>
              <a:gd name="T39" fmla="*/ 26408685 h 362"/>
              <a:gd name="T40" fmla="*/ 541061 w 291"/>
              <a:gd name="T41" fmla="*/ 16005421 h 362"/>
              <a:gd name="T42" fmla="*/ 16232350 w 291"/>
              <a:gd name="T43" fmla="*/ 25074641 h 362"/>
              <a:gd name="T44" fmla="*/ 39227964 w 291"/>
              <a:gd name="T45" fmla="*/ 28542741 h 362"/>
              <a:gd name="T46" fmla="*/ 67093128 w 291"/>
              <a:gd name="T47" fmla="*/ 23207601 h 362"/>
              <a:gd name="T48" fmla="*/ 76832745 w 291"/>
              <a:gd name="T49" fmla="*/ 17338947 h 362"/>
              <a:gd name="T50" fmla="*/ 58165620 w 291"/>
              <a:gd name="T51" fmla="*/ 28009227 h 362"/>
              <a:gd name="T52" fmla="*/ 39227964 w 291"/>
              <a:gd name="T53" fmla="*/ 79225538 h 362"/>
              <a:gd name="T54" fmla="*/ 12985984 w 291"/>
              <a:gd name="T55" fmla="*/ 74957426 h 362"/>
              <a:gd name="T56" fmla="*/ 3246366 w 291"/>
              <a:gd name="T57" fmla="*/ 68822274 h 362"/>
              <a:gd name="T58" fmla="*/ 0 w 291"/>
              <a:gd name="T59" fmla="*/ 65621189 h 362"/>
              <a:gd name="T60" fmla="*/ 811592 w 291"/>
              <a:gd name="T61" fmla="*/ 83226635 h 362"/>
              <a:gd name="T62" fmla="*/ 8656977 w 291"/>
              <a:gd name="T63" fmla="*/ 90429333 h 362"/>
              <a:gd name="T64" fmla="*/ 23536675 w 291"/>
              <a:gd name="T65" fmla="*/ 95497457 h 362"/>
              <a:gd name="T66" fmla="*/ 39227964 w 291"/>
              <a:gd name="T67" fmla="*/ 96564485 h 362"/>
              <a:gd name="T68" fmla="*/ 58706681 w 291"/>
              <a:gd name="T69" fmla="*/ 94697445 h 362"/>
              <a:gd name="T70" fmla="*/ 72504257 w 291"/>
              <a:gd name="T71" fmla="*/ 89362305 h 362"/>
              <a:gd name="T72" fmla="*/ 78455928 w 291"/>
              <a:gd name="T73" fmla="*/ 81359594 h 362"/>
              <a:gd name="T74" fmla="*/ 77914867 w 291"/>
              <a:gd name="T75" fmla="*/ 64554161 h 362"/>
              <a:gd name="T76" fmla="*/ 73856909 w 291"/>
              <a:gd name="T77" fmla="*/ 70422816 h 362"/>
              <a:gd name="T78" fmla="*/ 60329864 w 291"/>
              <a:gd name="T79" fmla="*/ 76824984 h 362"/>
              <a:gd name="T80" fmla="*/ 16502881 w 291"/>
              <a:gd name="T81" fmla="*/ 89095289 h 362"/>
              <a:gd name="T82" fmla="*/ 13256515 w 291"/>
              <a:gd name="T83" fmla="*/ 85894205 h 362"/>
              <a:gd name="T84" fmla="*/ 16502881 w 291"/>
              <a:gd name="T85" fmla="*/ 82426622 h 362"/>
              <a:gd name="T86" fmla="*/ 19749247 w 291"/>
              <a:gd name="T87" fmla="*/ 85894205 h 362"/>
              <a:gd name="T88" fmla="*/ 16502881 w 291"/>
              <a:gd name="T89" fmla="*/ 89095289 h 362"/>
              <a:gd name="T90" fmla="*/ 24889328 w 291"/>
              <a:gd name="T91" fmla="*/ 53083869 h 362"/>
              <a:gd name="T92" fmla="*/ 4599019 w 291"/>
              <a:gd name="T93" fmla="*/ 45348174 h 362"/>
              <a:gd name="T94" fmla="*/ 541061 w 291"/>
              <a:gd name="T95" fmla="*/ 39479520 h 362"/>
              <a:gd name="T96" fmla="*/ 270531 w 291"/>
              <a:gd name="T97" fmla="*/ 56551451 h 362"/>
              <a:gd name="T98" fmla="*/ 6222202 w 291"/>
              <a:gd name="T99" fmla="*/ 64554161 h 362"/>
              <a:gd name="T100" fmla="*/ 19749247 w 291"/>
              <a:gd name="T101" fmla="*/ 69622286 h 362"/>
              <a:gd name="T102" fmla="*/ 39227964 w 291"/>
              <a:gd name="T103" fmla="*/ 71756342 h 362"/>
              <a:gd name="T104" fmla="*/ 55189784 w 291"/>
              <a:gd name="T105" fmla="*/ 70689314 h 362"/>
              <a:gd name="T106" fmla="*/ 70069482 w 291"/>
              <a:gd name="T107" fmla="*/ 65621189 h 362"/>
              <a:gd name="T108" fmla="*/ 77644337 w 291"/>
              <a:gd name="T109" fmla="*/ 58419009 h 362"/>
              <a:gd name="T110" fmla="*/ 78455928 w 291"/>
              <a:gd name="T111" fmla="*/ 40813046 h 362"/>
              <a:gd name="T112" fmla="*/ 75480093 w 291"/>
              <a:gd name="T113" fmla="*/ 44014130 h 362"/>
              <a:gd name="T114" fmla="*/ 60059334 w 291"/>
              <a:gd name="T115" fmla="*/ 51483327 h 362"/>
              <a:gd name="T116" fmla="*/ 16502881 w 291"/>
              <a:gd name="T117" fmla="*/ 63487133 h 362"/>
              <a:gd name="T118" fmla="*/ 13256515 w 291"/>
              <a:gd name="T119" fmla="*/ 60019551 h 362"/>
              <a:gd name="T120" fmla="*/ 16502881 w 291"/>
              <a:gd name="T121" fmla="*/ 56818467 h 362"/>
              <a:gd name="T122" fmla="*/ 19749247 w 291"/>
              <a:gd name="T123" fmla="*/ 60019551 h 362"/>
              <a:gd name="T124" fmla="*/ 16502881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26" name="Freeform 131"/>
          <p:cNvSpPr>
            <a:spLocks noEditPoints="1"/>
          </p:cNvSpPr>
          <p:nvPr/>
        </p:nvSpPr>
        <p:spPr bwMode="auto">
          <a:xfrm>
            <a:off x="4021138" y="4403725"/>
            <a:ext cx="150812" cy="185738"/>
          </a:xfrm>
          <a:custGeom>
            <a:avLst/>
            <a:gdLst>
              <a:gd name="T0" fmla="*/ 27053392 w 291"/>
              <a:gd name="T1" fmla="*/ 1057988 h 362"/>
              <a:gd name="T2" fmla="*/ 10821668 w 291"/>
              <a:gd name="T3" fmla="*/ 5025188 h 362"/>
              <a:gd name="T4" fmla="*/ 1623172 w 291"/>
              <a:gd name="T5" fmla="*/ 11902112 h 362"/>
              <a:gd name="T6" fmla="*/ 0 w 291"/>
              <a:gd name="T7" fmla="*/ 29623159 h 362"/>
              <a:gd name="T8" fmla="*/ 4328460 w 291"/>
              <a:gd name="T9" fmla="*/ 37822311 h 362"/>
              <a:gd name="T10" fmla="*/ 16502772 w 291"/>
              <a:gd name="T11" fmla="*/ 43641247 h 362"/>
              <a:gd name="T12" fmla="*/ 34899244 w 291"/>
              <a:gd name="T13" fmla="*/ 46550971 h 362"/>
              <a:gd name="T14" fmla="*/ 51672545 w 291"/>
              <a:gd name="T15" fmla="*/ 45757223 h 362"/>
              <a:gd name="T16" fmla="*/ 67633740 w 291"/>
              <a:gd name="T17" fmla="*/ 41525270 h 362"/>
              <a:gd name="T18" fmla="*/ 76832236 w 291"/>
              <a:gd name="T19" fmla="*/ 34648346 h 362"/>
              <a:gd name="T20" fmla="*/ 78725937 w 291"/>
              <a:gd name="T21" fmla="*/ 16927299 h 362"/>
              <a:gd name="T22" fmla="*/ 74126948 w 291"/>
              <a:gd name="T23" fmla="*/ 8992900 h 362"/>
              <a:gd name="T24" fmla="*/ 61952637 w 291"/>
              <a:gd name="T25" fmla="*/ 2909211 h 362"/>
              <a:gd name="T26" fmla="*/ 43556164 w 291"/>
              <a:gd name="T27" fmla="*/ 264241 h 362"/>
              <a:gd name="T28" fmla="*/ 15420657 w 291"/>
              <a:gd name="T29" fmla="*/ 37822311 h 362"/>
              <a:gd name="T30" fmla="*/ 13526955 w 291"/>
              <a:gd name="T31" fmla="*/ 33326118 h 362"/>
              <a:gd name="T32" fmla="*/ 17855415 w 291"/>
              <a:gd name="T33" fmla="*/ 31739135 h 362"/>
              <a:gd name="T34" fmla="*/ 19478588 w 291"/>
              <a:gd name="T35" fmla="*/ 35971088 h 362"/>
              <a:gd name="T36" fmla="*/ 39227704 w 291"/>
              <a:gd name="T37" fmla="*/ 29887912 h 362"/>
              <a:gd name="T38" fmla="*/ 15420657 w 291"/>
              <a:gd name="T39" fmla="*/ 26184953 h 362"/>
              <a:gd name="T40" fmla="*/ 541057 w 291"/>
              <a:gd name="T41" fmla="*/ 15869824 h 362"/>
              <a:gd name="T42" fmla="*/ 16232243 w 291"/>
              <a:gd name="T43" fmla="*/ 24862211 h 362"/>
              <a:gd name="T44" fmla="*/ 39227704 w 291"/>
              <a:gd name="T45" fmla="*/ 28300930 h 362"/>
              <a:gd name="T46" fmla="*/ 67092683 w 291"/>
              <a:gd name="T47" fmla="*/ 23010988 h 362"/>
              <a:gd name="T48" fmla="*/ 76832236 w 291"/>
              <a:gd name="T49" fmla="*/ 17192053 h 362"/>
              <a:gd name="T50" fmla="*/ 58165234 w 291"/>
              <a:gd name="T51" fmla="*/ 27771936 h 362"/>
              <a:gd name="T52" fmla="*/ 39227704 w 291"/>
              <a:gd name="T53" fmla="*/ 78554347 h 362"/>
              <a:gd name="T54" fmla="*/ 12985898 w 291"/>
              <a:gd name="T55" fmla="*/ 74322394 h 362"/>
              <a:gd name="T56" fmla="*/ 3246345 w 291"/>
              <a:gd name="T57" fmla="*/ 68239218 h 362"/>
              <a:gd name="T58" fmla="*/ 0 w 291"/>
              <a:gd name="T59" fmla="*/ 65065253 h 362"/>
              <a:gd name="T60" fmla="*/ 811586 w 291"/>
              <a:gd name="T61" fmla="*/ 82521546 h 362"/>
              <a:gd name="T62" fmla="*/ 8656920 w 291"/>
              <a:gd name="T63" fmla="*/ 89663224 h 362"/>
              <a:gd name="T64" fmla="*/ 23536519 w 291"/>
              <a:gd name="T65" fmla="*/ 94688411 h 362"/>
              <a:gd name="T66" fmla="*/ 39227704 w 291"/>
              <a:gd name="T67" fmla="*/ 95746400 h 362"/>
              <a:gd name="T68" fmla="*/ 58706292 w 291"/>
              <a:gd name="T69" fmla="*/ 93895177 h 362"/>
              <a:gd name="T70" fmla="*/ 72503776 w 291"/>
              <a:gd name="T71" fmla="*/ 88605235 h 362"/>
              <a:gd name="T72" fmla="*/ 78455408 w 291"/>
              <a:gd name="T73" fmla="*/ 80670323 h 362"/>
              <a:gd name="T74" fmla="*/ 77914351 w 291"/>
              <a:gd name="T75" fmla="*/ 64007265 h 362"/>
              <a:gd name="T76" fmla="*/ 73856420 w 291"/>
              <a:gd name="T77" fmla="*/ 69826200 h 362"/>
              <a:gd name="T78" fmla="*/ 60329464 w 291"/>
              <a:gd name="T79" fmla="*/ 76174130 h 362"/>
              <a:gd name="T80" fmla="*/ 16502772 w 291"/>
              <a:gd name="T81" fmla="*/ 88340482 h 362"/>
              <a:gd name="T82" fmla="*/ 13256427 w 291"/>
              <a:gd name="T83" fmla="*/ 85166517 h 362"/>
              <a:gd name="T84" fmla="*/ 16502772 w 291"/>
              <a:gd name="T85" fmla="*/ 81728312 h 362"/>
              <a:gd name="T86" fmla="*/ 19749116 w 291"/>
              <a:gd name="T87" fmla="*/ 85166517 h 362"/>
              <a:gd name="T88" fmla="*/ 16502772 w 291"/>
              <a:gd name="T89" fmla="*/ 88340482 h 362"/>
              <a:gd name="T90" fmla="*/ 24889163 w 291"/>
              <a:gd name="T91" fmla="*/ 52634147 h 362"/>
              <a:gd name="T92" fmla="*/ 4598989 w 291"/>
              <a:gd name="T93" fmla="*/ 44963989 h 362"/>
              <a:gd name="T94" fmla="*/ 541057 w 291"/>
              <a:gd name="T95" fmla="*/ 39145053 h 362"/>
              <a:gd name="T96" fmla="*/ 270529 w 291"/>
              <a:gd name="T97" fmla="*/ 56072352 h 362"/>
              <a:gd name="T98" fmla="*/ 6222161 w 291"/>
              <a:gd name="T99" fmla="*/ 64007265 h 362"/>
              <a:gd name="T100" fmla="*/ 19749116 w 291"/>
              <a:gd name="T101" fmla="*/ 69032452 h 362"/>
              <a:gd name="T102" fmla="*/ 39227704 w 291"/>
              <a:gd name="T103" fmla="*/ 71148429 h 362"/>
              <a:gd name="T104" fmla="*/ 55189418 w 291"/>
              <a:gd name="T105" fmla="*/ 70090441 h 362"/>
              <a:gd name="T106" fmla="*/ 70069017 w 291"/>
              <a:gd name="T107" fmla="*/ 65065253 h 362"/>
              <a:gd name="T108" fmla="*/ 77643822 w 291"/>
              <a:gd name="T109" fmla="*/ 57924088 h 362"/>
              <a:gd name="T110" fmla="*/ 78455408 w 291"/>
              <a:gd name="T111" fmla="*/ 40467282 h 362"/>
              <a:gd name="T112" fmla="*/ 75479592 w 291"/>
              <a:gd name="T113" fmla="*/ 43641247 h 362"/>
              <a:gd name="T114" fmla="*/ 60058936 w 291"/>
              <a:gd name="T115" fmla="*/ 51047165 h 362"/>
              <a:gd name="T116" fmla="*/ 16502772 w 291"/>
              <a:gd name="T117" fmla="*/ 62949276 h 362"/>
              <a:gd name="T118" fmla="*/ 13256427 w 291"/>
              <a:gd name="T119" fmla="*/ 59511071 h 362"/>
              <a:gd name="T120" fmla="*/ 16502772 w 291"/>
              <a:gd name="T121" fmla="*/ 56337106 h 362"/>
              <a:gd name="T122" fmla="*/ 19749116 w 291"/>
              <a:gd name="T123" fmla="*/ 59511071 h 362"/>
              <a:gd name="T124" fmla="*/ 16502772 w 291"/>
              <a:gd name="T125" fmla="*/ 62949276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27" name="Freeform 131"/>
          <p:cNvSpPr>
            <a:spLocks noEditPoints="1"/>
          </p:cNvSpPr>
          <p:nvPr/>
        </p:nvSpPr>
        <p:spPr bwMode="auto">
          <a:xfrm>
            <a:off x="4508500" y="4445000"/>
            <a:ext cx="152400" cy="185738"/>
          </a:xfrm>
          <a:custGeom>
            <a:avLst/>
            <a:gdLst>
              <a:gd name="T0" fmla="*/ 27338256 w 291"/>
              <a:gd name="T1" fmla="*/ 1057988 h 362"/>
              <a:gd name="T2" fmla="*/ 10935616 w 291"/>
              <a:gd name="T3" fmla="*/ 5025188 h 362"/>
              <a:gd name="T4" fmla="*/ 1640264 w 291"/>
              <a:gd name="T5" fmla="*/ 11902112 h 362"/>
              <a:gd name="T6" fmla="*/ 0 w 291"/>
              <a:gd name="T7" fmla="*/ 29623159 h 362"/>
              <a:gd name="T8" fmla="*/ 4374037 w 291"/>
              <a:gd name="T9" fmla="*/ 37822311 h 362"/>
              <a:gd name="T10" fmla="*/ 16676540 w 291"/>
              <a:gd name="T11" fmla="*/ 43641247 h 362"/>
              <a:gd name="T12" fmla="*/ 35266722 w 291"/>
              <a:gd name="T13" fmla="*/ 46550971 h 362"/>
              <a:gd name="T14" fmla="*/ 52216639 w 291"/>
              <a:gd name="T15" fmla="*/ 45757223 h 362"/>
              <a:gd name="T16" fmla="*/ 68345901 w 291"/>
              <a:gd name="T17" fmla="*/ 41525270 h 362"/>
              <a:gd name="T18" fmla="*/ 77641254 w 291"/>
              <a:gd name="T19" fmla="*/ 34648346 h 362"/>
              <a:gd name="T20" fmla="*/ 79554895 w 291"/>
              <a:gd name="T21" fmla="*/ 16927299 h 362"/>
              <a:gd name="T22" fmla="*/ 74907480 w 291"/>
              <a:gd name="T23" fmla="*/ 8992900 h 362"/>
              <a:gd name="T24" fmla="*/ 62604977 w 291"/>
              <a:gd name="T25" fmla="*/ 2909211 h 362"/>
              <a:gd name="T26" fmla="*/ 44014796 w 291"/>
              <a:gd name="T27" fmla="*/ 264241 h 362"/>
              <a:gd name="T28" fmla="*/ 15583031 w 291"/>
              <a:gd name="T29" fmla="*/ 37822311 h 362"/>
              <a:gd name="T30" fmla="*/ 13669390 w 291"/>
              <a:gd name="T31" fmla="*/ 33326118 h 362"/>
              <a:gd name="T32" fmla="*/ 18043427 w 291"/>
              <a:gd name="T33" fmla="*/ 31739135 h 362"/>
              <a:gd name="T34" fmla="*/ 19683691 w 291"/>
              <a:gd name="T35" fmla="*/ 35971088 h 362"/>
              <a:gd name="T36" fmla="*/ 39640759 w 291"/>
              <a:gd name="T37" fmla="*/ 29887912 h 362"/>
              <a:gd name="T38" fmla="*/ 15583031 w 291"/>
              <a:gd name="T39" fmla="*/ 26184953 h 362"/>
              <a:gd name="T40" fmla="*/ 546755 w 291"/>
              <a:gd name="T41" fmla="*/ 15869824 h 362"/>
              <a:gd name="T42" fmla="*/ 16403163 w 291"/>
              <a:gd name="T43" fmla="*/ 24862211 h 362"/>
              <a:gd name="T44" fmla="*/ 39640759 w 291"/>
              <a:gd name="T45" fmla="*/ 28300930 h 362"/>
              <a:gd name="T46" fmla="*/ 67799146 w 291"/>
              <a:gd name="T47" fmla="*/ 23010988 h 362"/>
              <a:gd name="T48" fmla="*/ 77641254 w 291"/>
              <a:gd name="T49" fmla="*/ 17192053 h 362"/>
              <a:gd name="T50" fmla="*/ 58777695 w 291"/>
              <a:gd name="T51" fmla="*/ 27771936 h 362"/>
              <a:gd name="T52" fmla="*/ 39640759 w 291"/>
              <a:gd name="T53" fmla="*/ 78554347 h 362"/>
              <a:gd name="T54" fmla="*/ 13122635 w 291"/>
              <a:gd name="T55" fmla="*/ 74322394 h 362"/>
              <a:gd name="T56" fmla="*/ 3280528 w 291"/>
              <a:gd name="T57" fmla="*/ 68239218 h 362"/>
              <a:gd name="T58" fmla="*/ 0 w 291"/>
              <a:gd name="T59" fmla="*/ 65065253 h 362"/>
              <a:gd name="T60" fmla="*/ 820132 w 291"/>
              <a:gd name="T61" fmla="*/ 82521546 h 362"/>
              <a:gd name="T62" fmla="*/ 8748074 w 291"/>
              <a:gd name="T63" fmla="*/ 89663224 h 362"/>
              <a:gd name="T64" fmla="*/ 23784351 w 291"/>
              <a:gd name="T65" fmla="*/ 94688411 h 362"/>
              <a:gd name="T66" fmla="*/ 39640759 w 291"/>
              <a:gd name="T67" fmla="*/ 95746400 h 362"/>
              <a:gd name="T68" fmla="*/ 59324449 w 291"/>
              <a:gd name="T69" fmla="*/ 93895177 h 362"/>
              <a:gd name="T70" fmla="*/ 73267216 w 291"/>
              <a:gd name="T71" fmla="*/ 88605235 h 362"/>
              <a:gd name="T72" fmla="*/ 79281518 w 291"/>
              <a:gd name="T73" fmla="*/ 80670323 h 362"/>
              <a:gd name="T74" fmla="*/ 78734763 w 291"/>
              <a:gd name="T75" fmla="*/ 64007265 h 362"/>
              <a:gd name="T76" fmla="*/ 74634103 w 291"/>
              <a:gd name="T77" fmla="*/ 69826200 h 362"/>
              <a:gd name="T78" fmla="*/ 60964713 w 291"/>
              <a:gd name="T79" fmla="*/ 76174130 h 362"/>
              <a:gd name="T80" fmla="*/ 16676540 w 291"/>
              <a:gd name="T81" fmla="*/ 88340482 h 362"/>
              <a:gd name="T82" fmla="*/ 13396012 w 291"/>
              <a:gd name="T83" fmla="*/ 85166517 h 362"/>
              <a:gd name="T84" fmla="*/ 16676540 w 291"/>
              <a:gd name="T85" fmla="*/ 81728312 h 362"/>
              <a:gd name="T86" fmla="*/ 19957068 w 291"/>
              <a:gd name="T87" fmla="*/ 85166517 h 362"/>
              <a:gd name="T88" fmla="*/ 16676540 w 291"/>
              <a:gd name="T89" fmla="*/ 88340482 h 362"/>
              <a:gd name="T90" fmla="*/ 25151237 w 291"/>
              <a:gd name="T91" fmla="*/ 52634147 h 362"/>
              <a:gd name="T92" fmla="*/ 4647414 w 291"/>
              <a:gd name="T93" fmla="*/ 44963989 h 362"/>
              <a:gd name="T94" fmla="*/ 546755 w 291"/>
              <a:gd name="T95" fmla="*/ 39145053 h 362"/>
              <a:gd name="T96" fmla="*/ 273377 w 291"/>
              <a:gd name="T97" fmla="*/ 56072352 h 362"/>
              <a:gd name="T98" fmla="*/ 6287678 w 291"/>
              <a:gd name="T99" fmla="*/ 64007265 h 362"/>
              <a:gd name="T100" fmla="*/ 19957068 w 291"/>
              <a:gd name="T101" fmla="*/ 69032452 h 362"/>
              <a:gd name="T102" fmla="*/ 39640759 w 291"/>
              <a:gd name="T103" fmla="*/ 71148429 h 362"/>
              <a:gd name="T104" fmla="*/ 55770544 w 291"/>
              <a:gd name="T105" fmla="*/ 70090441 h 362"/>
              <a:gd name="T106" fmla="*/ 70806821 w 291"/>
              <a:gd name="T107" fmla="*/ 65065253 h 362"/>
              <a:gd name="T108" fmla="*/ 78461386 w 291"/>
              <a:gd name="T109" fmla="*/ 57924088 h 362"/>
              <a:gd name="T110" fmla="*/ 79281518 w 291"/>
              <a:gd name="T111" fmla="*/ 40467282 h 362"/>
              <a:gd name="T112" fmla="*/ 76274367 w 291"/>
              <a:gd name="T113" fmla="*/ 43641247 h 362"/>
              <a:gd name="T114" fmla="*/ 60691336 w 291"/>
              <a:gd name="T115" fmla="*/ 51047165 h 362"/>
              <a:gd name="T116" fmla="*/ 16676540 w 291"/>
              <a:gd name="T117" fmla="*/ 62949276 h 362"/>
              <a:gd name="T118" fmla="*/ 13396012 w 291"/>
              <a:gd name="T119" fmla="*/ 59511071 h 362"/>
              <a:gd name="T120" fmla="*/ 16676540 w 291"/>
              <a:gd name="T121" fmla="*/ 56337106 h 362"/>
              <a:gd name="T122" fmla="*/ 19957068 w 291"/>
              <a:gd name="T123" fmla="*/ 59511071 h 362"/>
              <a:gd name="T124" fmla="*/ 16676540 w 291"/>
              <a:gd name="T125" fmla="*/ 62949276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28" name="Freeform 131"/>
          <p:cNvSpPr>
            <a:spLocks noEditPoints="1"/>
          </p:cNvSpPr>
          <p:nvPr/>
        </p:nvSpPr>
        <p:spPr bwMode="auto">
          <a:xfrm>
            <a:off x="3890963" y="4440238"/>
            <a:ext cx="150812" cy="187325"/>
          </a:xfrm>
          <a:custGeom>
            <a:avLst/>
            <a:gdLst>
              <a:gd name="T0" fmla="*/ 27053392 w 291"/>
              <a:gd name="T1" fmla="*/ 1067028 h 362"/>
              <a:gd name="T2" fmla="*/ 10821668 w 291"/>
              <a:gd name="T3" fmla="*/ 5068124 h 362"/>
              <a:gd name="T4" fmla="*/ 1623172 w 291"/>
              <a:gd name="T5" fmla="*/ 12003807 h 362"/>
              <a:gd name="T6" fmla="*/ 0 w 291"/>
              <a:gd name="T7" fmla="*/ 29876268 h 362"/>
              <a:gd name="T8" fmla="*/ 4328460 w 291"/>
              <a:gd name="T9" fmla="*/ 38145476 h 362"/>
              <a:gd name="T10" fmla="*/ 16502772 w 291"/>
              <a:gd name="T11" fmla="*/ 44014130 h 362"/>
              <a:gd name="T12" fmla="*/ 34899244 w 291"/>
              <a:gd name="T13" fmla="*/ 46948716 h 362"/>
              <a:gd name="T14" fmla="*/ 51672545 w 291"/>
              <a:gd name="T15" fmla="*/ 46148186 h 362"/>
              <a:gd name="T16" fmla="*/ 67633740 w 291"/>
              <a:gd name="T17" fmla="*/ 41880074 h 362"/>
              <a:gd name="T18" fmla="*/ 76832236 w 291"/>
              <a:gd name="T19" fmla="*/ 34944392 h 362"/>
              <a:gd name="T20" fmla="*/ 78725937 w 291"/>
              <a:gd name="T21" fmla="*/ 17071931 h 362"/>
              <a:gd name="T22" fmla="*/ 74126948 w 291"/>
              <a:gd name="T23" fmla="*/ 9069738 h 362"/>
              <a:gd name="T24" fmla="*/ 61952637 w 291"/>
              <a:gd name="T25" fmla="*/ 2934068 h 362"/>
              <a:gd name="T26" fmla="*/ 43556164 w 291"/>
              <a:gd name="T27" fmla="*/ 266498 h 362"/>
              <a:gd name="T28" fmla="*/ 15420657 w 291"/>
              <a:gd name="T29" fmla="*/ 38145476 h 362"/>
              <a:gd name="T30" fmla="*/ 13526955 w 291"/>
              <a:gd name="T31" fmla="*/ 33610866 h 362"/>
              <a:gd name="T32" fmla="*/ 17855415 w 291"/>
              <a:gd name="T33" fmla="*/ 32010324 h 362"/>
              <a:gd name="T34" fmla="*/ 19478588 w 291"/>
              <a:gd name="T35" fmla="*/ 36278436 h 362"/>
              <a:gd name="T36" fmla="*/ 39227704 w 291"/>
              <a:gd name="T37" fmla="*/ 30143283 h 362"/>
              <a:gd name="T38" fmla="*/ 15420657 w 291"/>
              <a:gd name="T39" fmla="*/ 26408685 h 362"/>
              <a:gd name="T40" fmla="*/ 541057 w 291"/>
              <a:gd name="T41" fmla="*/ 16005421 h 362"/>
              <a:gd name="T42" fmla="*/ 16232243 w 291"/>
              <a:gd name="T43" fmla="*/ 25074641 h 362"/>
              <a:gd name="T44" fmla="*/ 39227704 w 291"/>
              <a:gd name="T45" fmla="*/ 28542741 h 362"/>
              <a:gd name="T46" fmla="*/ 67092683 w 291"/>
              <a:gd name="T47" fmla="*/ 23207601 h 362"/>
              <a:gd name="T48" fmla="*/ 76832236 w 291"/>
              <a:gd name="T49" fmla="*/ 17338947 h 362"/>
              <a:gd name="T50" fmla="*/ 58165234 w 291"/>
              <a:gd name="T51" fmla="*/ 28009227 h 362"/>
              <a:gd name="T52" fmla="*/ 39227704 w 291"/>
              <a:gd name="T53" fmla="*/ 79225538 h 362"/>
              <a:gd name="T54" fmla="*/ 12985898 w 291"/>
              <a:gd name="T55" fmla="*/ 74957426 h 362"/>
              <a:gd name="T56" fmla="*/ 3246345 w 291"/>
              <a:gd name="T57" fmla="*/ 68822274 h 362"/>
              <a:gd name="T58" fmla="*/ 0 w 291"/>
              <a:gd name="T59" fmla="*/ 65621189 h 362"/>
              <a:gd name="T60" fmla="*/ 811586 w 291"/>
              <a:gd name="T61" fmla="*/ 83226635 h 362"/>
              <a:gd name="T62" fmla="*/ 8656920 w 291"/>
              <a:gd name="T63" fmla="*/ 90429333 h 362"/>
              <a:gd name="T64" fmla="*/ 23536519 w 291"/>
              <a:gd name="T65" fmla="*/ 95497457 h 362"/>
              <a:gd name="T66" fmla="*/ 39227704 w 291"/>
              <a:gd name="T67" fmla="*/ 96564485 h 362"/>
              <a:gd name="T68" fmla="*/ 58706292 w 291"/>
              <a:gd name="T69" fmla="*/ 94697445 h 362"/>
              <a:gd name="T70" fmla="*/ 72503776 w 291"/>
              <a:gd name="T71" fmla="*/ 89362305 h 362"/>
              <a:gd name="T72" fmla="*/ 78455408 w 291"/>
              <a:gd name="T73" fmla="*/ 81359594 h 362"/>
              <a:gd name="T74" fmla="*/ 77914351 w 291"/>
              <a:gd name="T75" fmla="*/ 64554161 h 362"/>
              <a:gd name="T76" fmla="*/ 73856420 w 291"/>
              <a:gd name="T77" fmla="*/ 70422816 h 362"/>
              <a:gd name="T78" fmla="*/ 60329464 w 291"/>
              <a:gd name="T79" fmla="*/ 76824984 h 362"/>
              <a:gd name="T80" fmla="*/ 16502772 w 291"/>
              <a:gd name="T81" fmla="*/ 89095289 h 362"/>
              <a:gd name="T82" fmla="*/ 13256427 w 291"/>
              <a:gd name="T83" fmla="*/ 85894205 h 362"/>
              <a:gd name="T84" fmla="*/ 16502772 w 291"/>
              <a:gd name="T85" fmla="*/ 82426622 h 362"/>
              <a:gd name="T86" fmla="*/ 19749116 w 291"/>
              <a:gd name="T87" fmla="*/ 85894205 h 362"/>
              <a:gd name="T88" fmla="*/ 16502772 w 291"/>
              <a:gd name="T89" fmla="*/ 89095289 h 362"/>
              <a:gd name="T90" fmla="*/ 24889163 w 291"/>
              <a:gd name="T91" fmla="*/ 53083869 h 362"/>
              <a:gd name="T92" fmla="*/ 4598989 w 291"/>
              <a:gd name="T93" fmla="*/ 45348174 h 362"/>
              <a:gd name="T94" fmla="*/ 541057 w 291"/>
              <a:gd name="T95" fmla="*/ 39479520 h 362"/>
              <a:gd name="T96" fmla="*/ 270529 w 291"/>
              <a:gd name="T97" fmla="*/ 56551451 h 362"/>
              <a:gd name="T98" fmla="*/ 6222161 w 291"/>
              <a:gd name="T99" fmla="*/ 64554161 h 362"/>
              <a:gd name="T100" fmla="*/ 19749116 w 291"/>
              <a:gd name="T101" fmla="*/ 69622286 h 362"/>
              <a:gd name="T102" fmla="*/ 39227704 w 291"/>
              <a:gd name="T103" fmla="*/ 71756342 h 362"/>
              <a:gd name="T104" fmla="*/ 55189418 w 291"/>
              <a:gd name="T105" fmla="*/ 70689314 h 362"/>
              <a:gd name="T106" fmla="*/ 70069017 w 291"/>
              <a:gd name="T107" fmla="*/ 65621189 h 362"/>
              <a:gd name="T108" fmla="*/ 77643822 w 291"/>
              <a:gd name="T109" fmla="*/ 58419009 h 362"/>
              <a:gd name="T110" fmla="*/ 78455408 w 291"/>
              <a:gd name="T111" fmla="*/ 40813046 h 362"/>
              <a:gd name="T112" fmla="*/ 75479592 w 291"/>
              <a:gd name="T113" fmla="*/ 44014130 h 362"/>
              <a:gd name="T114" fmla="*/ 60058936 w 291"/>
              <a:gd name="T115" fmla="*/ 51483327 h 362"/>
              <a:gd name="T116" fmla="*/ 16502772 w 291"/>
              <a:gd name="T117" fmla="*/ 63487133 h 362"/>
              <a:gd name="T118" fmla="*/ 13256427 w 291"/>
              <a:gd name="T119" fmla="*/ 60019551 h 362"/>
              <a:gd name="T120" fmla="*/ 16502772 w 291"/>
              <a:gd name="T121" fmla="*/ 56818467 h 362"/>
              <a:gd name="T122" fmla="*/ 19749116 w 291"/>
              <a:gd name="T123" fmla="*/ 60019551 h 362"/>
              <a:gd name="T124" fmla="*/ 16502772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29" name="Freeform 131"/>
          <p:cNvSpPr>
            <a:spLocks noEditPoints="1"/>
          </p:cNvSpPr>
          <p:nvPr/>
        </p:nvSpPr>
        <p:spPr bwMode="auto">
          <a:xfrm>
            <a:off x="4591050" y="4497388"/>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30" name="Freeform 131"/>
          <p:cNvSpPr>
            <a:spLocks noEditPoints="1"/>
          </p:cNvSpPr>
          <p:nvPr/>
        </p:nvSpPr>
        <p:spPr bwMode="auto">
          <a:xfrm>
            <a:off x="3802063" y="4497388"/>
            <a:ext cx="150812" cy="187325"/>
          </a:xfrm>
          <a:custGeom>
            <a:avLst/>
            <a:gdLst>
              <a:gd name="T0" fmla="*/ 27053392 w 291"/>
              <a:gd name="T1" fmla="*/ 1067028 h 362"/>
              <a:gd name="T2" fmla="*/ 10821668 w 291"/>
              <a:gd name="T3" fmla="*/ 5068124 h 362"/>
              <a:gd name="T4" fmla="*/ 1623172 w 291"/>
              <a:gd name="T5" fmla="*/ 12003807 h 362"/>
              <a:gd name="T6" fmla="*/ 0 w 291"/>
              <a:gd name="T7" fmla="*/ 29876268 h 362"/>
              <a:gd name="T8" fmla="*/ 4328460 w 291"/>
              <a:gd name="T9" fmla="*/ 38145476 h 362"/>
              <a:gd name="T10" fmla="*/ 16502772 w 291"/>
              <a:gd name="T11" fmla="*/ 44014130 h 362"/>
              <a:gd name="T12" fmla="*/ 34899244 w 291"/>
              <a:gd name="T13" fmla="*/ 46948716 h 362"/>
              <a:gd name="T14" fmla="*/ 51672545 w 291"/>
              <a:gd name="T15" fmla="*/ 46148186 h 362"/>
              <a:gd name="T16" fmla="*/ 67633740 w 291"/>
              <a:gd name="T17" fmla="*/ 41880074 h 362"/>
              <a:gd name="T18" fmla="*/ 76832236 w 291"/>
              <a:gd name="T19" fmla="*/ 34944392 h 362"/>
              <a:gd name="T20" fmla="*/ 78725937 w 291"/>
              <a:gd name="T21" fmla="*/ 17071931 h 362"/>
              <a:gd name="T22" fmla="*/ 74126948 w 291"/>
              <a:gd name="T23" fmla="*/ 9069738 h 362"/>
              <a:gd name="T24" fmla="*/ 61952637 w 291"/>
              <a:gd name="T25" fmla="*/ 2934068 h 362"/>
              <a:gd name="T26" fmla="*/ 43556164 w 291"/>
              <a:gd name="T27" fmla="*/ 266498 h 362"/>
              <a:gd name="T28" fmla="*/ 15420657 w 291"/>
              <a:gd name="T29" fmla="*/ 38145476 h 362"/>
              <a:gd name="T30" fmla="*/ 13526955 w 291"/>
              <a:gd name="T31" fmla="*/ 33610866 h 362"/>
              <a:gd name="T32" fmla="*/ 17855415 w 291"/>
              <a:gd name="T33" fmla="*/ 32010324 h 362"/>
              <a:gd name="T34" fmla="*/ 19478588 w 291"/>
              <a:gd name="T35" fmla="*/ 36278436 h 362"/>
              <a:gd name="T36" fmla="*/ 39227704 w 291"/>
              <a:gd name="T37" fmla="*/ 30143283 h 362"/>
              <a:gd name="T38" fmla="*/ 15420657 w 291"/>
              <a:gd name="T39" fmla="*/ 26408685 h 362"/>
              <a:gd name="T40" fmla="*/ 541057 w 291"/>
              <a:gd name="T41" fmla="*/ 16005421 h 362"/>
              <a:gd name="T42" fmla="*/ 16232243 w 291"/>
              <a:gd name="T43" fmla="*/ 25074641 h 362"/>
              <a:gd name="T44" fmla="*/ 39227704 w 291"/>
              <a:gd name="T45" fmla="*/ 28542741 h 362"/>
              <a:gd name="T46" fmla="*/ 67092683 w 291"/>
              <a:gd name="T47" fmla="*/ 23207601 h 362"/>
              <a:gd name="T48" fmla="*/ 76832236 w 291"/>
              <a:gd name="T49" fmla="*/ 17338947 h 362"/>
              <a:gd name="T50" fmla="*/ 58165234 w 291"/>
              <a:gd name="T51" fmla="*/ 28009227 h 362"/>
              <a:gd name="T52" fmla="*/ 39227704 w 291"/>
              <a:gd name="T53" fmla="*/ 79225538 h 362"/>
              <a:gd name="T54" fmla="*/ 12985898 w 291"/>
              <a:gd name="T55" fmla="*/ 74957426 h 362"/>
              <a:gd name="T56" fmla="*/ 3246345 w 291"/>
              <a:gd name="T57" fmla="*/ 68822274 h 362"/>
              <a:gd name="T58" fmla="*/ 0 w 291"/>
              <a:gd name="T59" fmla="*/ 65621189 h 362"/>
              <a:gd name="T60" fmla="*/ 811586 w 291"/>
              <a:gd name="T61" fmla="*/ 83226635 h 362"/>
              <a:gd name="T62" fmla="*/ 8656920 w 291"/>
              <a:gd name="T63" fmla="*/ 90429333 h 362"/>
              <a:gd name="T64" fmla="*/ 23536519 w 291"/>
              <a:gd name="T65" fmla="*/ 95497457 h 362"/>
              <a:gd name="T66" fmla="*/ 39227704 w 291"/>
              <a:gd name="T67" fmla="*/ 96564485 h 362"/>
              <a:gd name="T68" fmla="*/ 58706292 w 291"/>
              <a:gd name="T69" fmla="*/ 94697445 h 362"/>
              <a:gd name="T70" fmla="*/ 72503776 w 291"/>
              <a:gd name="T71" fmla="*/ 89362305 h 362"/>
              <a:gd name="T72" fmla="*/ 78455408 w 291"/>
              <a:gd name="T73" fmla="*/ 81359594 h 362"/>
              <a:gd name="T74" fmla="*/ 77914351 w 291"/>
              <a:gd name="T75" fmla="*/ 64554161 h 362"/>
              <a:gd name="T76" fmla="*/ 73856420 w 291"/>
              <a:gd name="T77" fmla="*/ 70422816 h 362"/>
              <a:gd name="T78" fmla="*/ 60329464 w 291"/>
              <a:gd name="T79" fmla="*/ 76824984 h 362"/>
              <a:gd name="T80" fmla="*/ 16502772 w 291"/>
              <a:gd name="T81" fmla="*/ 89095289 h 362"/>
              <a:gd name="T82" fmla="*/ 13256427 w 291"/>
              <a:gd name="T83" fmla="*/ 85894205 h 362"/>
              <a:gd name="T84" fmla="*/ 16502772 w 291"/>
              <a:gd name="T85" fmla="*/ 82426622 h 362"/>
              <a:gd name="T86" fmla="*/ 19749116 w 291"/>
              <a:gd name="T87" fmla="*/ 85894205 h 362"/>
              <a:gd name="T88" fmla="*/ 16502772 w 291"/>
              <a:gd name="T89" fmla="*/ 89095289 h 362"/>
              <a:gd name="T90" fmla="*/ 24889163 w 291"/>
              <a:gd name="T91" fmla="*/ 53083869 h 362"/>
              <a:gd name="T92" fmla="*/ 4598989 w 291"/>
              <a:gd name="T93" fmla="*/ 45348174 h 362"/>
              <a:gd name="T94" fmla="*/ 541057 w 291"/>
              <a:gd name="T95" fmla="*/ 39479520 h 362"/>
              <a:gd name="T96" fmla="*/ 270529 w 291"/>
              <a:gd name="T97" fmla="*/ 56551451 h 362"/>
              <a:gd name="T98" fmla="*/ 6222161 w 291"/>
              <a:gd name="T99" fmla="*/ 64554161 h 362"/>
              <a:gd name="T100" fmla="*/ 19749116 w 291"/>
              <a:gd name="T101" fmla="*/ 69622286 h 362"/>
              <a:gd name="T102" fmla="*/ 39227704 w 291"/>
              <a:gd name="T103" fmla="*/ 71756342 h 362"/>
              <a:gd name="T104" fmla="*/ 55189418 w 291"/>
              <a:gd name="T105" fmla="*/ 70689314 h 362"/>
              <a:gd name="T106" fmla="*/ 70069017 w 291"/>
              <a:gd name="T107" fmla="*/ 65621189 h 362"/>
              <a:gd name="T108" fmla="*/ 77643822 w 291"/>
              <a:gd name="T109" fmla="*/ 58419009 h 362"/>
              <a:gd name="T110" fmla="*/ 78455408 w 291"/>
              <a:gd name="T111" fmla="*/ 40813046 h 362"/>
              <a:gd name="T112" fmla="*/ 75479592 w 291"/>
              <a:gd name="T113" fmla="*/ 44014130 h 362"/>
              <a:gd name="T114" fmla="*/ 60058936 w 291"/>
              <a:gd name="T115" fmla="*/ 51483327 h 362"/>
              <a:gd name="T116" fmla="*/ 16502772 w 291"/>
              <a:gd name="T117" fmla="*/ 63487133 h 362"/>
              <a:gd name="T118" fmla="*/ 13256427 w 291"/>
              <a:gd name="T119" fmla="*/ 60019551 h 362"/>
              <a:gd name="T120" fmla="*/ 16502772 w 291"/>
              <a:gd name="T121" fmla="*/ 56818467 h 362"/>
              <a:gd name="T122" fmla="*/ 19749116 w 291"/>
              <a:gd name="T123" fmla="*/ 60019551 h 362"/>
              <a:gd name="T124" fmla="*/ 16502772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19" name="Freeform 151"/>
          <p:cNvSpPr>
            <a:spLocks noEditPoints="1"/>
          </p:cNvSpPr>
          <p:nvPr/>
        </p:nvSpPr>
        <p:spPr bwMode="auto">
          <a:xfrm>
            <a:off x="4673600" y="4632325"/>
            <a:ext cx="130175" cy="169863"/>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20" name="Freeform 151"/>
          <p:cNvSpPr>
            <a:spLocks noEditPoints="1"/>
          </p:cNvSpPr>
          <p:nvPr/>
        </p:nvSpPr>
        <p:spPr bwMode="auto">
          <a:xfrm>
            <a:off x="3743325" y="4638675"/>
            <a:ext cx="130175" cy="171450"/>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60433" name="Freeform 131"/>
          <p:cNvSpPr>
            <a:spLocks noEditPoints="1"/>
          </p:cNvSpPr>
          <p:nvPr/>
        </p:nvSpPr>
        <p:spPr bwMode="auto">
          <a:xfrm>
            <a:off x="4579938" y="4765675"/>
            <a:ext cx="152400" cy="185738"/>
          </a:xfrm>
          <a:custGeom>
            <a:avLst/>
            <a:gdLst>
              <a:gd name="T0" fmla="*/ 27338256 w 291"/>
              <a:gd name="T1" fmla="*/ 1057988 h 362"/>
              <a:gd name="T2" fmla="*/ 10935616 w 291"/>
              <a:gd name="T3" fmla="*/ 5025188 h 362"/>
              <a:gd name="T4" fmla="*/ 1640264 w 291"/>
              <a:gd name="T5" fmla="*/ 11902112 h 362"/>
              <a:gd name="T6" fmla="*/ 0 w 291"/>
              <a:gd name="T7" fmla="*/ 29623159 h 362"/>
              <a:gd name="T8" fmla="*/ 4374037 w 291"/>
              <a:gd name="T9" fmla="*/ 37822311 h 362"/>
              <a:gd name="T10" fmla="*/ 16676540 w 291"/>
              <a:gd name="T11" fmla="*/ 43641247 h 362"/>
              <a:gd name="T12" fmla="*/ 35266722 w 291"/>
              <a:gd name="T13" fmla="*/ 46550971 h 362"/>
              <a:gd name="T14" fmla="*/ 52216639 w 291"/>
              <a:gd name="T15" fmla="*/ 45757223 h 362"/>
              <a:gd name="T16" fmla="*/ 68345901 w 291"/>
              <a:gd name="T17" fmla="*/ 41525270 h 362"/>
              <a:gd name="T18" fmla="*/ 77641254 w 291"/>
              <a:gd name="T19" fmla="*/ 34648346 h 362"/>
              <a:gd name="T20" fmla="*/ 79554895 w 291"/>
              <a:gd name="T21" fmla="*/ 16927299 h 362"/>
              <a:gd name="T22" fmla="*/ 74907480 w 291"/>
              <a:gd name="T23" fmla="*/ 8992900 h 362"/>
              <a:gd name="T24" fmla="*/ 62604977 w 291"/>
              <a:gd name="T25" fmla="*/ 2909211 h 362"/>
              <a:gd name="T26" fmla="*/ 44014796 w 291"/>
              <a:gd name="T27" fmla="*/ 264241 h 362"/>
              <a:gd name="T28" fmla="*/ 15583031 w 291"/>
              <a:gd name="T29" fmla="*/ 37822311 h 362"/>
              <a:gd name="T30" fmla="*/ 13669390 w 291"/>
              <a:gd name="T31" fmla="*/ 33326118 h 362"/>
              <a:gd name="T32" fmla="*/ 18043427 w 291"/>
              <a:gd name="T33" fmla="*/ 31739135 h 362"/>
              <a:gd name="T34" fmla="*/ 19683691 w 291"/>
              <a:gd name="T35" fmla="*/ 35971088 h 362"/>
              <a:gd name="T36" fmla="*/ 39640759 w 291"/>
              <a:gd name="T37" fmla="*/ 29887912 h 362"/>
              <a:gd name="T38" fmla="*/ 15583031 w 291"/>
              <a:gd name="T39" fmla="*/ 26184953 h 362"/>
              <a:gd name="T40" fmla="*/ 546755 w 291"/>
              <a:gd name="T41" fmla="*/ 15869824 h 362"/>
              <a:gd name="T42" fmla="*/ 16403163 w 291"/>
              <a:gd name="T43" fmla="*/ 24862211 h 362"/>
              <a:gd name="T44" fmla="*/ 39640759 w 291"/>
              <a:gd name="T45" fmla="*/ 28300930 h 362"/>
              <a:gd name="T46" fmla="*/ 67799146 w 291"/>
              <a:gd name="T47" fmla="*/ 23010988 h 362"/>
              <a:gd name="T48" fmla="*/ 77641254 w 291"/>
              <a:gd name="T49" fmla="*/ 17192053 h 362"/>
              <a:gd name="T50" fmla="*/ 58777695 w 291"/>
              <a:gd name="T51" fmla="*/ 27771936 h 362"/>
              <a:gd name="T52" fmla="*/ 39640759 w 291"/>
              <a:gd name="T53" fmla="*/ 78554347 h 362"/>
              <a:gd name="T54" fmla="*/ 13122635 w 291"/>
              <a:gd name="T55" fmla="*/ 74322394 h 362"/>
              <a:gd name="T56" fmla="*/ 3280528 w 291"/>
              <a:gd name="T57" fmla="*/ 68239218 h 362"/>
              <a:gd name="T58" fmla="*/ 0 w 291"/>
              <a:gd name="T59" fmla="*/ 65065253 h 362"/>
              <a:gd name="T60" fmla="*/ 820132 w 291"/>
              <a:gd name="T61" fmla="*/ 82521546 h 362"/>
              <a:gd name="T62" fmla="*/ 8748074 w 291"/>
              <a:gd name="T63" fmla="*/ 89663224 h 362"/>
              <a:gd name="T64" fmla="*/ 23784351 w 291"/>
              <a:gd name="T65" fmla="*/ 94688411 h 362"/>
              <a:gd name="T66" fmla="*/ 39640759 w 291"/>
              <a:gd name="T67" fmla="*/ 95746400 h 362"/>
              <a:gd name="T68" fmla="*/ 59324449 w 291"/>
              <a:gd name="T69" fmla="*/ 93895177 h 362"/>
              <a:gd name="T70" fmla="*/ 73267216 w 291"/>
              <a:gd name="T71" fmla="*/ 88605235 h 362"/>
              <a:gd name="T72" fmla="*/ 79281518 w 291"/>
              <a:gd name="T73" fmla="*/ 80670323 h 362"/>
              <a:gd name="T74" fmla="*/ 78734763 w 291"/>
              <a:gd name="T75" fmla="*/ 64007265 h 362"/>
              <a:gd name="T76" fmla="*/ 74634103 w 291"/>
              <a:gd name="T77" fmla="*/ 69826200 h 362"/>
              <a:gd name="T78" fmla="*/ 60964713 w 291"/>
              <a:gd name="T79" fmla="*/ 76174130 h 362"/>
              <a:gd name="T80" fmla="*/ 16676540 w 291"/>
              <a:gd name="T81" fmla="*/ 88340482 h 362"/>
              <a:gd name="T82" fmla="*/ 13396012 w 291"/>
              <a:gd name="T83" fmla="*/ 85166517 h 362"/>
              <a:gd name="T84" fmla="*/ 16676540 w 291"/>
              <a:gd name="T85" fmla="*/ 81728312 h 362"/>
              <a:gd name="T86" fmla="*/ 19957068 w 291"/>
              <a:gd name="T87" fmla="*/ 85166517 h 362"/>
              <a:gd name="T88" fmla="*/ 16676540 w 291"/>
              <a:gd name="T89" fmla="*/ 88340482 h 362"/>
              <a:gd name="T90" fmla="*/ 25151237 w 291"/>
              <a:gd name="T91" fmla="*/ 52634147 h 362"/>
              <a:gd name="T92" fmla="*/ 4647414 w 291"/>
              <a:gd name="T93" fmla="*/ 44963989 h 362"/>
              <a:gd name="T94" fmla="*/ 546755 w 291"/>
              <a:gd name="T95" fmla="*/ 39145053 h 362"/>
              <a:gd name="T96" fmla="*/ 273377 w 291"/>
              <a:gd name="T97" fmla="*/ 56072352 h 362"/>
              <a:gd name="T98" fmla="*/ 6287678 w 291"/>
              <a:gd name="T99" fmla="*/ 64007265 h 362"/>
              <a:gd name="T100" fmla="*/ 19957068 w 291"/>
              <a:gd name="T101" fmla="*/ 69032452 h 362"/>
              <a:gd name="T102" fmla="*/ 39640759 w 291"/>
              <a:gd name="T103" fmla="*/ 71148429 h 362"/>
              <a:gd name="T104" fmla="*/ 55770544 w 291"/>
              <a:gd name="T105" fmla="*/ 70090441 h 362"/>
              <a:gd name="T106" fmla="*/ 70806821 w 291"/>
              <a:gd name="T107" fmla="*/ 65065253 h 362"/>
              <a:gd name="T108" fmla="*/ 78461386 w 291"/>
              <a:gd name="T109" fmla="*/ 57924088 h 362"/>
              <a:gd name="T110" fmla="*/ 79281518 w 291"/>
              <a:gd name="T111" fmla="*/ 40467282 h 362"/>
              <a:gd name="T112" fmla="*/ 76274367 w 291"/>
              <a:gd name="T113" fmla="*/ 43641247 h 362"/>
              <a:gd name="T114" fmla="*/ 60691336 w 291"/>
              <a:gd name="T115" fmla="*/ 51047165 h 362"/>
              <a:gd name="T116" fmla="*/ 16676540 w 291"/>
              <a:gd name="T117" fmla="*/ 62949276 h 362"/>
              <a:gd name="T118" fmla="*/ 13396012 w 291"/>
              <a:gd name="T119" fmla="*/ 59511071 h 362"/>
              <a:gd name="T120" fmla="*/ 16676540 w 291"/>
              <a:gd name="T121" fmla="*/ 56337106 h 362"/>
              <a:gd name="T122" fmla="*/ 19957068 w 291"/>
              <a:gd name="T123" fmla="*/ 59511071 h 362"/>
              <a:gd name="T124" fmla="*/ 16676540 w 291"/>
              <a:gd name="T125" fmla="*/ 62949276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34" name="Freeform 131"/>
          <p:cNvSpPr>
            <a:spLocks noEditPoints="1"/>
          </p:cNvSpPr>
          <p:nvPr/>
        </p:nvSpPr>
        <p:spPr bwMode="auto">
          <a:xfrm>
            <a:off x="3838575" y="4768850"/>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35" name="Freeform 131"/>
          <p:cNvSpPr>
            <a:spLocks noEditPoints="1"/>
          </p:cNvSpPr>
          <p:nvPr/>
        </p:nvSpPr>
        <p:spPr bwMode="auto">
          <a:xfrm>
            <a:off x="3933825" y="4830763"/>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36" name="Freeform 131"/>
          <p:cNvSpPr>
            <a:spLocks noEditPoints="1"/>
          </p:cNvSpPr>
          <p:nvPr/>
        </p:nvSpPr>
        <p:spPr bwMode="auto">
          <a:xfrm>
            <a:off x="4487863" y="4808538"/>
            <a:ext cx="150812" cy="185737"/>
          </a:xfrm>
          <a:custGeom>
            <a:avLst/>
            <a:gdLst>
              <a:gd name="T0" fmla="*/ 27053392 w 291"/>
              <a:gd name="T1" fmla="*/ 1057983 h 362"/>
              <a:gd name="T2" fmla="*/ 10821668 w 291"/>
              <a:gd name="T3" fmla="*/ 5025161 h 362"/>
              <a:gd name="T4" fmla="*/ 1623172 w 291"/>
              <a:gd name="T5" fmla="*/ 11902047 h 362"/>
              <a:gd name="T6" fmla="*/ 0 w 291"/>
              <a:gd name="T7" fmla="*/ 29622999 h 362"/>
              <a:gd name="T8" fmla="*/ 4328460 w 291"/>
              <a:gd name="T9" fmla="*/ 37822108 h 362"/>
              <a:gd name="T10" fmla="*/ 16502772 w 291"/>
              <a:gd name="T11" fmla="*/ 43641012 h 362"/>
              <a:gd name="T12" fmla="*/ 34899244 w 291"/>
              <a:gd name="T13" fmla="*/ 46550720 h 362"/>
              <a:gd name="T14" fmla="*/ 51672545 w 291"/>
              <a:gd name="T15" fmla="*/ 45756977 h 362"/>
              <a:gd name="T16" fmla="*/ 67633740 w 291"/>
              <a:gd name="T17" fmla="*/ 41525047 h 362"/>
              <a:gd name="T18" fmla="*/ 76832236 w 291"/>
              <a:gd name="T19" fmla="*/ 34648160 h 362"/>
              <a:gd name="T20" fmla="*/ 78725937 w 291"/>
              <a:gd name="T21" fmla="*/ 16927208 h 362"/>
              <a:gd name="T22" fmla="*/ 74126948 w 291"/>
              <a:gd name="T23" fmla="*/ 8992852 h 362"/>
              <a:gd name="T24" fmla="*/ 61952637 w 291"/>
              <a:gd name="T25" fmla="*/ 2909196 h 362"/>
              <a:gd name="T26" fmla="*/ 43556164 w 291"/>
              <a:gd name="T27" fmla="*/ 264239 h 362"/>
              <a:gd name="T28" fmla="*/ 15420657 w 291"/>
              <a:gd name="T29" fmla="*/ 37822108 h 362"/>
              <a:gd name="T30" fmla="*/ 13526955 w 291"/>
              <a:gd name="T31" fmla="*/ 33325938 h 362"/>
              <a:gd name="T32" fmla="*/ 17855415 w 291"/>
              <a:gd name="T33" fmla="*/ 31738964 h 362"/>
              <a:gd name="T34" fmla="*/ 19478588 w 291"/>
              <a:gd name="T35" fmla="*/ 35970895 h 362"/>
              <a:gd name="T36" fmla="*/ 39227704 w 291"/>
              <a:gd name="T37" fmla="*/ 29887751 h 362"/>
              <a:gd name="T38" fmla="*/ 15420657 w 291"/>
              <a:gd name="T39" fmla="*/ 26184812 h 362"/>
              <a:gd name="T40" fmla="*/ 541057 w 291"/>
              <a:gd name="T41" fmla="*/ 15869739 h 362"/>
              <a:gd name="T42" fmla="*/ 16232243 w 291"/>
              <a:gd name="T43" fmla="*/ 24862078 h 362"/>
              <a:gd name="T44" fmla="*/ 39227704 w 291"/>
              <a:gd name="T45" fmla="*/ 28300777 h 362"/>
              <a:gd name="T46" fmla="*/ 67092683 w 291"/>
              <a:gd name="T47" fmla="*/ 23010865 h 362"/>
              <a:gd name="T48" fmla="*/ 76832236 w 291"/>
              <a:gd name="T49" fmla="*/ 17191960 h 362"/>
              <a:gd name="T50" fmla="*/ 58165234 w 291"/>
              <a:gd name="T51" fmla="*/ 27771786 h 362"/>
              <a:gd name="T52" fmla="*/ 39227704 w 291"/>
              <a:gd name="T53" fmla="*/ 78553924 h 362"/>
              <a:gd name="T54" fmla="*/ 12985898 w 291"/>
              <a:gd name="T55" fmla="*/ 74321994 h 362"/>
              <a:gd name="T56" fmla="*/ 3246345 w 291"/>
              <a:gd name="T57" fmla="*/ 68238850 h 362"/>
              <a:gd name="T58" fmla="*/ 0 w 291"/>
              <a:gd name="T59" fmla="*/ 65064903 h 362"/>
              <a:gd name="T60" fmla="*/ 811586 w 291"/>
              <a:gd name="T61" fmla="*/ 82521102 h 362"/>
              <a:gd name="T62" fmla="*/ 8656920 w 291"/>
              <a:gd name="T63" fmla="*/ 89662741 h 362"/>
              <a:gd name="T64" fmla="*/ 23536519 w 291"/>
              <a:gd name="T65" fmla="*/ 94687902 h 362"/>
              <a:gd name="T66" fmla="*/ 39227704 w 291"/>
              <a:gd name="T67" fmla="*/ 95745884 h 362"/>
              <a:gd name="T68" fmla="*/ 58706292 w 291"/>
              <a:gd name="T69" fmla="*/ 93894671 h 362"/>
              <a:gd name="T70" fmla="*/ 72503776 w 291"/>
              <a:gd name="T71" fmla="*/ 88604758 h 362"/>
              <a:gd name="T72" fmla="*/ 78455408 w 291"/>
              <a:gd name="T73" fmla="*/ 80669889 h 362"/>
              <a:gd name="T74" fmla="*/ 77914351 w 291"/>
              <a:gd name="T75" fmla="*/ 64006920 h 362"/>
              <a:gd name="T76" fmla="*/ 73856420 w 291"/>
              <a:gd name="T77" fmla="*/ 69825824 h 362"/>
              <a:gd name="T78" fmla="*/ 60329464 w 291"/>
              <a:gd name="T79" fmla="*/ 76173720 h 362"/>
              <a:gd name="T80" fmla="*/ 16502772 w 291"/>
              <a:gd name="T81" fmla="*/ 88340006 h 362"/>
              <a:gd name="T82" fmla="*/ 13256427 w 291"/>
              <a:gd name="T83" fmla="*/ 85166058 h 362"/>
              <a:gd name="T84" fmla="*/ 16502772 w 291"/>
              <a:gd name="T85" fmla="*/ 81727872 h 362"/>
              <a:gd name="T86" fmla="*/ 19749116 w 291"/>
              <a:gd name="T87" fmla="*/ 85166058 h 362"/>
              <a:gd name="T88" fmla="*/ 16502772 w 291"/>
              <a:gd name="T89" fmla="*/ 88340006 h 362"/>
              <a:gd name="T90" fmla="*/ 24889163 w 291"/>
              <a:gd name="T91" fmla="*/ 52633864 h 362"/>
              <a:gd name="T92" fmla="*/ 4598989 w 291"/>
              <a:gd name="T93" fmla="*/ 44963747 h 362"/>
              <a:gd name="T94" fmla="*/ 541057 w 291"/>
              <a:gd name="T95" fmla="*/ 39144842 h 362"/>
              <a:gd name="T96" fmla="*/ 270529 w 291"/>
              <a:gd name="T97" fmla="*/ 56072051 h 362"/>
              <a:gd name="T98" fmla="*/ 6222161 w 291"/>
              <a:gd name="T99" fmla="*/ 64006920 h 362"/>
              <a:gd name="T100" fmla="*/ 19749116 w 291"/>
              <a:gd name="T101" fmla="*/ 69032081 h 362"/>
              <a:gd name="T102" fmla="*/ 39227704 w 291"/>
              <a:gd name="T103" fmla="*/ 71148046 h 362"/>
              <a:gd name="T104" fmla="*/ 55189418 w 291"/>
              <a:gd name="T105" fmla="*/ 70090063 h 362"/>
              <a:gd name="T106" fmla="*/ 70069017 w 291"/>
              <a:gd name="T107" fmla="*/ 65064903 h 362"/>
              <a:gd name="T108" fmla="*/ 77643822 w 291"/>
              <a:gd name="T109" fmla="*/ 57923777 h 362"/>
              <a:gd name="T110" fmla="*/ 78455408 w 291"/>
              <a:gd name="T111" fmla="*/ 40467064 h 362"/>
              <a:gd name="T112" fmla="*/ 75479592 w 291"/>
              <a:gd name="T113" fmla="*/ 43641012 h 362"/>
              <a:gd name="T114" fmla="*/ 60058936 w 291"/>
              <a:gd name="T115" fmla="*/ 51046890 h 362"/>
              <a:gd name="T116" fmla="*/ 16502772 w 291"/>
              <a:gd name="T117" fmla="*/ 62948937 h 362"/>
              <a:gd name="T118" fmla="*/ 13256427 w 291"/>
              <a:gd name="T119" fmla="*/ 59510751 h 362"/>
              <a:gd name="T120" fmla="*/ 16502772 w 291"/>
              <a:gd name="T121" fmla="*/ 56336803 h 362"/>
              <a:gd name="T122" fmla="*/ 19749116 w 291"/>
              <a:gd name="T123" fmla="*/ 59510751 h 362"/>
              <a:gd name="T124" fmla="*/ 16502772 w 291"/>
              <a:gd name="T125" fmla="*/ 62948937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37" name="Freeform 131"/>
          <p:cNvSpPr>
            <a:spLocks noEditPoints="1"/>
          </p:cNvSpPr>
          <p:nvPr/>
        </p:nvSpPr>
        <p:spPr bwMode="auto">
          <a:xfrm>
            <a:off x="4418013" y="4856163"/>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0438" name="Freeform 131"/>
          <p:cNvSpPr>
            <a:spLocks noEditPoints="1"/>
          </p:cNvSpPr>
          <p:nvPr/>
        </p:nvSpPr>
        <p:spPr bwMode="auto">
          <a:xfrm>
            <a:off x="4033838" y="4870450"/>
            <a:ext cx="152400" cy="187325"/>
          </a:xfrm>
          <a:custGeom>
            <a:avLst/>
            <a:gdLst>
              <a:gd name="T0" fmla="*/ 27338256 w 291"/>
              <a:gd name="T1" fmla="*/ 1067028 h 362"/>
              <a:gd name="T2" fmla="*/ 10935616 w 291"/>
              <a:gd name="T3" fmla="*/ 5068124 h 362"/>
              <a:gd name="T4" fmla="*/ 1640264 w 291"/>
              <a:gd name="T5" fmla="*/ 12003807 h 362"/>
              <a:gd name="T6" fmla="*/ 0 w 291"/>
              <a:gd name="T7" fmla="*/ 29876268 h 362"/>
              <a:gd name="T8" fmla="*/ 4374037 w 291"/>
              <a:gd name="T9" fmla="*/ 38145476 h 362"/>
              <a:gd name="T10" fmla="*/ 16676540 w 291"/>
              <a:gd name="T11" fmla="*/ 44014130 h 362"/>
              <a:gd name="T12" fmla="*/ 35266722 w 291"/>
              <a:gd name="T13" fmla="*/ 46948716 h 362"/>
              <a:gd name="T14" fmla="*/ 52216639 w 291"/>
              <a:gd name="T15" fmla="*/ 46148186 h 362"/>
              <a:gd name="T16" fmla="*/ 68345901 w 291"/>
              <a:gd name="T17" fmla="*/ 41880074 h 362"/>
              <a:gd name="T18" fmla="*/ 77641254 w 291"/>
              <a:gd name="T19" fmla="*/ 34944392 h 362"/>
              <a:gd name="T20" fmla="*/ 79554895 w 291"/>
              <a:gd name="T21" fmla="*/ 17071931 h 362"/>
              <a:gd name="T22" fmla="*/ 74907480 w 291"/>
              <a:gd name="T23" fmla="*/ 9069738 h 362"/>
              <a:gd name="T24" fmla="*/ 62604977 w 291"/>
              <a:gd name="T25" fmla="*/ 2934068 h 362"/>
              <a:gd name="T26" fmla="*/ 44014796 w 291"/>
              <a:gd name="T27" fmla="*/ 266498 h 362"/>
              <a:gd name="T28" fmla="*/ 15583031 w 291"/>
              <a:gd name="T29" fmla="*/ 38145476 h 362"/>
              <a:gd name="T30" fmla="*/ 13669390 w 291"/>
              <a:gd name="T31" fmla="*/ 33610866 h 362"/>
              <a:gd name="T32" fmla="*/ 18043427 w 291"/>
              <a:gd name="T33" fmla="*/ 32010324 h 362"/>
              <a:gd name="T34" fmla="*/ 19683691 w 291"/>
              <a:gd name="T35" fmla="*/ 36278436 h 362"/>
              <a:gd name="T36" fmla="*/ 39640759 w 291"/>
              <a:gd name="T37" fmla="*/ 30143283 h 362"/>
              <a:gd name="T38" fmla="*/ 15583031 w 291"/>
              <a:gd name="T39" fmla="*/ 26408685 h 362"/>
              <a:gd name="T40" fmla="*/ 546755 w 291"/>
              <a:gd name="T41" fmla="*/ 16005421 h 362"/>
              <a:gd name="T42" fmla="*/ 16403163 w 291"/>
              <a:gd name="T43" fmla="*/ 25074641 h 362"/>
              <a:gd name="T44" fmla="*/ 39640759 w 291"/>
              <a:gd name="T45" fmla="*/ 28542741 h 362"/>
              <a:gd name="T46" fmla="*/ 67799146 w 291"/>
              <a:gd name="T47" fmla="*/ 23207601 h 362"/>
              <a:gd name="T48" fmla="*/ 77641254 w 291"/>
              <a:gd name="T49" fmla="*/ 17338947 h 362"/>
              <a:gd name="T50" fmla="*/ 58777695 w 291"/>
              <a:gd name="T51" fmla="*/ 28009227 h 362"/>
              <a:gd name="T52" fmla="*/ 39640759 w 291"/>
              <a:gd name="T53" fmla="*/ 79225538 h 362"/>
              <a:gd name="T54" fmla="*/ 13122635 w 291"/>
              <a:gd name="T55" fmla="*/ 74957426 h 362"/>
              <a:gd name="T56" fmla="*/ 3280528 w 291"/>
              <a:gd name="T57" fmla="*/ 68822274 h 362"/>
              <a:gd name="T58" fmla="*/ 0 w 291"/>
              <a:gd name="T59" fmla="*/ 65621189 h 362"/>
              <a:gd name="T60" fmla="*/ 820132 w 291"/>
              <a:gd name="T61" fmla="*/ 83226635 h 362"/>
              <a:gd name="T62" fmla="*/ 8748074 w 291"/>
              <a:gd name="T63" fmla="*/ 90429333 h 362"/>
              <a:gd name="T64" fmla="*/ 23784351 w 291"/>
              <a:gd name="T65" fmla="*/ 95497457 h 362"/>
              <a:gd name="T66" fmla="*/ 39640759 w 291"/>
              <a:gd name="T67" fmla="*/ 96564485 h 362"/>
              <a:gd name="T68" fmla="*/ 59324449 w 291"/>
              <a:gd name="T69" fmla="*/ 94697445 h 362"/>
              <a:gd name="T70" fmla="*/ 73267216 w 291"/>
              <a:gd name="T71" fmla="*/ 89362305 h 362"/>
              <a:gd name="T72" fmla="*/ 79281518 w 291"/>
              <a:gd name="T73" fmla="*/ 81359594 h 362"/>
              <a:gd name="T74" fmla="*/ 78734763 w 291"/>
              <a:gd name="T75" fmla="*/ 64554161 h 362"/>
              <a:gd name="T76" fmla="*/ 74634103 w 291"/>
              <a:gd name="T77" fmla="*/ 70422816 h 362"/>
              <a:gd name="T78" fmla="*/ 60964713 w 291"/>
              <a:gd name="T79" fmla="*/ 76824984 h 362"/>
              <a:gd name="T80" fmla="*/ 16676540 w 291"/>
              <a:gd name="T81" fmla="*/ 89095289 h 362"/>
              <a:gd name="T82" fmla="*/ 13396012 w 291"/>
              <a:gd name="T83" fmla="*/ 85894205 h 362"/>
              <a:gd name="T84" fmla="*/ 16676540 w 291"/>
              <a:gd name="T85" fmla="*/ 82426622 h 362"/>
              <a:gd name="T86" fmla="*/ 19957068 w 291"/>
              <a:gd name="T87" fmla="*/ 85894205 h 362"/>
              <a:gd name="T88" fmla="*/ 16676540 w 291"/>
              <a:gd name="T89" fmla="*/ 89095289 h 362"/>
              <a:gd name="T90" fmla="*/ 25151237 w 291"/>
              <a:gd name="T91" fmla="*/ 53083869 h 362"/>
              <a:gd name="T92" fmla="*/ 4647414 w 291"/>
              <a:gd name="T93" fmla="*/ 45348174 h 362"/>
              <a:gd name="T94" fmla="*/ 546755 w 291"/>
              <a:gd name="T95" fmla="*/ 39479520 h 362"/>
              <a:gd name="T96" fmla="*/ 273377 w 291"/>
              <a:gd name="T97" fmla="*/ 56551451 h 362"/>
              <a:gd name="T98" fmla="*/ 6287678 w 291"/>
              <a:gd name="T99" fmla="*/ 64554161 h 362"/>
              <a:gd name="T100" fmla="*/ 19957068 w 291"/>
              <a:gd name="T101" fmla="*/ 69622286 h 362"/>
              <a:gd name="T102" fmla="*/ 39640759 w 291"/>
              <a:gd name="T103" fmla="*/ 71756342 h 362"/>
              <a:gd name="T104" fmla="*/ 55770544 w 291"/>
              <a:gd name="T105" fmla="*/ 70689314 h 362"/>
              <a:gd name="T106" fmla="*/ 70806821 w 291"/>
              <a:gd name="T107" fmla="*/ 65621189 h 362"/>
              <a:gd name="T108" fmla="*/ 78461386 w 291"/>
              <a:gd name="T109" fmla="*/ 58419009 h 362"/>
              <a:gd name="T110" fmla="*/ 79281518 w 291"/>
              <a:gd name="T111" fmla="*/ 40813046 h 362"/>
              <a:gd name="T112" fmla="*/ 76274367 w 291"/>
              <a:gd name="T113" fmla="*/ 44014130 h 362"/>
              <a:gd name="T114" fmla="*/ 60691336 w 291"/>
              <a:gd name="T115" fmla="*/ 51483327 h 362"/>
              <a:gd name="T116" fmla="*/ 16676540 w 291"/>
              <a:gd name="T117" fmla="*/ 63487133 h 362"/>
              <a:gd name="T118" fmla="*/ 13396012 w 291"/>
              <a:gd name="T119" fmla="*/ 60019551 h 362"/>
              <a:gd name="T120" fmla="*/ 16676540 w 291"/>
              <a:gd name="T121" fmla="*/ 56818467 h 362"/>
              <a:gd name="T122" fmla="*/ 19957068 w 291"/>
              <a:gd name="T123" fmla="*/ 60019551 h 362"/>
              <a:gd name="T124" fmla="*/ 16676540 w 291"/>
              <a:gd name="T125" fmla="*/ 63487133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27" name="Freeform 151"/>
          <p:cNvSpPr>
            <a:spLocks noEditPoints="1"/>
          </p:cNvSpPr>
          <p:nvPr/>
        </p:nvSpPr>
        <p:spPr bwMode="auto">
          <a:xfrm>
            <a:off x="4227513" y="4895850"/>
            <a:ext cx="131762" cy="169863"/>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400">
              <a:solidFill>
                <a:srgbClr val="000000"/>
              </a:solidFill>
              <a:latin typeface="+mn-lt"/>
              <a:ea typeface="+mn-ea"/>
            </a:endParaRPr>
          </a:p>
        </p:txBody>
      </p:sp>
      <p:sp>
        <p:nvSpPr>
          <p:cNvPr id="60440" name="TextBox 27"/>
          <p:cNvSpPr txBox="1">
            <a:spLocks noChangeArrowheads="1"/>
          </p:cNvSpPr>
          <p:nvPr/>
        </p:nvSpPr>
        <p:spPr bwMode="auto">
          <a:xfrm>
            <a:off x="3132138" y="5084763"/>
            <a:ext cx="2492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800" smtClean="0">
                <a:latin typeface="+mn-lt"/>
                <a:ea typeface="+mn-ea"/>
              </a:rPr>
              <a:t>华为</a:t>
            </a:r>
            <a:r>
              <a:rPr lang="en-US" altLang="zh-CN" sz="1800" smtClean="0">
                <a:latin typeface="+mn-lt"/>
                <a:ea typeface="+mn-ea"/>
              </a:rPr>
              <a:t>FusionCube</a:t>
            </a:r>
            <a:endParaRPr lang="en-US" altLang="zh-CN" sz="1800" smtClean="0">
              <a:latin typeface="+mn-lt"/>
              <a:ea typeface="+mn-ea"/>
            </a:endParaRPr>
          </a:p>
          <a:p>
            <a:pPr algn="ctr" eaLnBrk="1" fontAlgn="t" hangingPunct="1">
              <a:defRPr/>
            </a:pPr>
            <a:r>
              <a:rPr lang="zh-CN" altLang="en-US" sz="1800" smtClean="0">
                <a:latin typeface="+mn-lt"/>
                <a:ea typeface="+mn-ea"/>
              </a:rPr>
              <a:t>计算、存储超融合架构</a:t>
            </a:r>
            <a:endParaRPr lang="zh-CN" altLang="en-US" sz="1800" smtClean="0">
              <a:latin typeface="+mn-lt"/>
              <a:ea typeface="+mn-ea"/>
            </a:endParaRPr>
          </a:p>
        </p:txBody>
      </p:sp>
      <p:sp>
        <p:nvSpPr>
          <p:cNvPr id="8" name="矩形 7"/>
          <p:cNvSpPr/>
          <p:nvPr/>
        </p:nvSpPr>
        <p:spPr>
          <a:xfrm>
            <a:off x="2843213" y="3357563"/>
            <a:ext cx="2035175" cy="1322387"/>
          </a:xfrm>
          <a:prstGeom prst="rect">
            <a:avLst/>
          </a:prstGeom>
        </p:spPr>
        <p:txBody>
          <a:bodyPr>
            <a:spAutoFit/>
          </a:bodyPr>
          <a:lstStyle/>
          <a:p>
            <a:pPr eaLnBrk="1" fontAlgn="t" hangingPunct="1">
              <a:defRPr/>
            </a:pPr>
            <a:r>
              <a:rPr lang="zh-CN" altLang="en-US" sz="8000" b="1" dirty="0">
                <a:solidFill>
                  <a:schemeClr val="bg1"/>
                </a:solidFill>
                <a:effectLst>
                  <a:outerShdw blurRad="38100" dist="38100" dir="2700000" algn="tl">
                    <a:srgbClr val="000000">
                      <a:alpha val="43137"/>
                    </a:srgbClr>
                  </a:outerShdw>
                </a:effectLst>
                <a:latin typeface="+mn-lt"/>
                <a:ea typeface="+mn-ea"/>
              </a:rPr>
              <a:t>融</a:t>
            </a:r>
            <a:endParaRPr lang="en-US" altLang="zh-CN" sz="8000" b="1" dirty="0">
              <a:solidFill>
                <a:schemeClr val="bg1"/>
              </a:solidFill>
              <a:effectLst>
                <a:outerShdw blurRad="38100" dist="38100" dir="2700000" algn="tl">
                  <a:srgbClr val="000000">
                    <a:alpha val="43137"/>
                  </a:srgbClr>
                </a:outerShdw>
              </a:effectLst>
              <a:latin typeface="+mn-lt"/>
              <a:ea typeface="+mn-ea"/>
            </a:endParaRPr>
          </a:p>
        </p:txBody>
      </p:sp>
      <p:sp>
        <p:nvSpPr>
          <p:cNvPr id="6" name="Title 5"/>
          <p:cNvSpPr>
            <a:spLocks noGrp="1"/>
          </p:cNvSpPr>
          <p:nvPr>
            <p:ph type="title"/>
          </p:nvPr>
        </p:nvSpPr>
        <p:spPr/>
        <p:txBody>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组合 186"/>
          <p:cNvGrpSpPr/>
          <p:nvPr/>
        </p:nvGrpSpPr>
        <p:grpSpPr bwMode="auto">
          <a:xfrm>
            <a:off x="5608638" y="1954213"/>
            <a:ext cx="2965450" cy="3330575"/>
            <a:chOff x="2798165" y="1145352"/>
            <a:chExt cx="3706541" cy="2930519"/>
          </a:xfrm>
        </p:grpSpPr>
        <p:grpSp>
          <p:nvGrpSpPr>
            <p:cNvPr id="62539" name="组合 254"/>
            <p:cNvGrpSpPr/>
            <p:nvPr/>
          </p:nvGrpSpPr>
          <p:grpSpPr bwMode="auto">
            <a:xfrm>
              <a:off x="3326393" y="1390616"/>
              <a:ext cx="2489820" cy="2390521"/>
              <a:chOff x="2159394" y="1625601"/>
              <a:chExt cx="1823327" cy="1698802"/>
            </a:xfrm>
          </p:grpSpPr>
          <p:sp>
            <p:nvSpPr>
              <p:cNvPr id="187" name="椭圆 186"/>
              <p:cNvSpPr/>
              <p:nvPr/>
            </p:nvSpPr>
            <p:spPr bwMode="auto">
              <a:xfrm>
                <a:off x="2329094" y="1828507"/>
                <a:ext cx="1457436" cy="1273549"/>
              </a:xfrm>
              <a:prstGeom prst="ellipse">
                <a:avLst/>
              </a:prstGeom>
              <a:noFill/>
              <a:ln>
                <a:solidFill>
                  <a:schemeClr val="bg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t" hangingPunct="1">
                  <a:buClr>
                    <a:srgbClr val="CC9900"/>
                  </a:buClr>
                  <a:defRPr/>
                </a:pPr>
                <a:endParaRPr lang="zh-CN" altLang="en-US" sz="1900" dirty="0">
                  <a:solidFill>
                    <a:srgbClr val="000000"/>
                  </a:solidFill>
                  <a:latin typeface="+mn-lt"/>
                  <a:ea typeface="+mn-ea"/>
                </a:endParaRPr>
              </a:p>
            </p:txBody>
          </p:sp>
          <p:pic>
            <p:nvPicPr>
              <p:cNvPr id="62549" name="Picture 6" descr="C:\Users\ytx-003\Desktop\ptt\p7\p7_0003_矢量智能对象-副本-8.png"/>
              <p:cNvPicPr>
                <a:picLocks noChangeAspect="1" noChangeArrowheads="1"/>
              </p:cNvPicPr>
              <p:nvPr/>
            </p:nvPicPr>
            <p:blipFill>
              <a:blip r:embed="rId1">
                <a:lum bright="42000" contrast="52000"/>
                <a:extLst>
                  <a:ext uri="{28A0092B-C50C-407E-A947-70E740481C1C}">
                    <a14:useLocalDpi xmlns:a14="http://schemas.microsoft.com/office/drawing/2010/main" val="0"/>
                  </a:ext>
                </a:extLst>
              </a:blip>
              <a:srcRect/>
              <a:stretch>
                <a:fillRect/>
              </a:stretch>
            </p:blipFill>
            <p:spPr bwMode="auto">
              <a:xfrm>
                <a:off x="2377439" y="1879752"/>
                <a:ext cx="1361441" cy="117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Freeform 151"/>
              <p:cNvSpPr>
                <a:spLocks noEditPoints="1"/>
              </p:cNvSpPr>
              <p:nvPr/>
            </p:nvSpPr>
            <p:spPr bwMode="auto">
              <a:xfrm>
                <a:off x="2945199" y="1626010"/>
                <a:ext cx="225227" cy="309702"/>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900" dirty="0">
                  <a:solidFill>
                    <a:srgbClr val="000000"/>
                  </a:solidFill>
                  <a:latin typeface="+mn-lt"/>
                  <a:ea typeface="+mn-ea"/>
                </a:endParaRPr>
              </a:p>
            </p:txBody>
          </p:sp>
          <p:sp>
            <p:nvSpPr>
              <p:cNvPr id="62551" name="Freeform 131"/>
              <p:cNvSpPr>
                <a:spLocks noEditPoints="1"/>
              </p:cNvSpPr>
              <p:nvPr/>
            </p:nvSpPr>
            <p:spPr bwMode="auto">
              <a:xfrm>
                <a:off x="3311374" y="1745126"/>
                <a:ext cx="260101" cy="338488"/>
              </a:xfrm>
              <a:custGeom>
                <a:avLst/>
                <a:gdLst>
                  <a:gd name="T0" fmla="*/ 80466365 w 291"/>
                  <a:gd name="T1" fmla="*/ 3504125 h 362"/>
                  <a:gd name="T2" fmla="*/ 32186367 w 291"/>
                  <a:gd name="T3" fmla="*/ 16643660 h 362"/>
                  <a:gd name="T4" fmla="*/ 4827820 w 291"/>
                  <a:gd name="T5" fmla="*/ 39418603 h 362"/>
                  <a:gd name="T6" fmla="*/ 0 w 291"/>
                  <a:gd name="T7" fmla="*/ 98108025 h 362"/>
                  <a:gd name="T8" fmla="*/ 12874188 w 291"/>
                  <a:gd name="T9" fmla="*/ 125263125 h 362"/>
                  <a:gd name="T10" fmla="*/ 49084635 w 291"/>
                  <a:gd name="T11" fmla="*/ 144534879 h 362"/>
                  <a:gd name="T12" fmla="*/ 103801728 w 291"/>
                  <a:gd name="T13" fmla="*/ 154170288 h 362"/>
                  <a:gd name="T14" fmla="*/ 153691000 w 291"/>
                  <a:gd name="T15" fmla="*/ 151542194 h 362"/>
                  <a:gd name="T16" fmla="*/ 201166362 w 291"/>
                  <a:gd name="T17" fmla="*/ 137526628 h 362"/>
                  <a:gd name="T18" fmla="*/ 228524908 w 291"/>
                  <a:gd name="T19" fmla="*/ 114751685 h 362"/>
                  <a:gd name="T20" fmla="*/ 234157365 w 291"/>
                  <a:gd name="T21" fmla="*/ 56062263 h 362"/>
                  <a:gd name="T22" fmla="*/ 220477644 w 291"/>
                  <a:gd name="T23" fmla="*/ 29783194 h 362"/>
                  <a:gd name="T24" fmla="*/ 184268093 w 291"/>
                  <a:gd name="T25" fmla="*/ 9635409 h 362"/>
                  <a:gd name="T26" fmla="*/ 129551001 w 291"/>
                  <a:gd name="T27" fmla="*/ 876031 h 362"/>
                  <a:gd name="T28" fmla="*/ 45866088 w 291"/>
                  <a:gd name="T29" fmla="*/ 125263125 h 362"/>
                  <a:gd name="T30" fmla="*/ 40233631 w 291"/>
                  <a:gd name="T31" fmla="*/ 110371528 h 362"/>
                  <a:gd name="T32" fmla="*/ 53107819 w 291"/>
                  <a:gd name="T33" fmla="*/ 105116276 h 362"/>
                  <a:gd name="T34" fmla="*/ 57935640 w 291"/>
                  <a:gd name="T35" fmla="*/ 119131841 h 362"/>
                  <a:gd name="T36" fmla="*/ 116675916 w 291"/>
                  <a:gd name="T37" fmla="*/ 98984056 h 362"/>
                  <a:gd name="T38" fmla="*/ 45866088 w 291"/>
                  <a:gd name="T39" fmla="*/ 86720553 h 362"/>
                  <a:gd name="T40" fmla="*/ 1609273 w 291"/>
                  <a:gd name="T41" fmla="*/ 52558138 h 362"/>
                  <a:gd name="T42" fmla="*/ 48279999 w 291"/>
                  <a:gd name="T43" fmla="*/ 82341332 h 362"/>
                  <a:gd name="T44" fmla="*/ 116675916 w 291"/>
                  <a:gd name="T45" fmla="*/ 93728804 h 362"/>
                  <a:gd name="T46" fmla="*/ 199557088 w 291"/>
                  <a:gd name="T47" fmla="*/ 76209113 h 362"/>
                  <a:gd name="T48" fmla="*/ 228524908 w 291"/>
                  <a:gd name="T49" fmla="*/ 56938295 h 362"/>
                  <a:gd name="T50" fmla="*/ 173003179 w 291"/>
                  <a:gd name="T51" fmla="*/ 91976741 h 362"/>
                  <a:gd name="T52" fmla="*/ 116675916 w 291"/>
                  <a:gd name="T53" fmla="*/ 260161659 h 362"/>
                  <a:gd name="T54" fmla="*/ 38623461 w 291"/>
                  <a:gd name="T55" fmla="*/ 246147029 h 362"/>
                  <a:gd name="T56" fmla="*/ 9655641 w 291"/>
                  <a:gd name="T57" fmla="*/ 225999244 h 362"/>
                  <a:gd name="T58" fmla="*/ 0 w 291"/>
                  <a:gd name="T59" fmla="*/ 215487804 h 362"/>
                  <a:gd name="T60" fmla="*/ 2413910 w 291"/>
                  <a:gd name="T61" fmla="*/ 273301194 h 362"/>
                  <a:gd name="T62" fmla="*/ 25749273 w 291"/>
                  <a:gd name="T63" fmla="*/ 296953104 h 362"/>
                  <a:gd name="T64" fmla="*/ 70006088 w 291"/>
                  <a:gd name="T65" fmla="*/ 313595828 h 362"/>
                  <a:gd name="T66" fmla="*/ 116675916 w 291"/>
                  <a:gd name="T67" fmla="*/ 317099954 h 362"/>
                  <a:gd name="T68" fmla="*/ 174612452 w 291"/>
                  <a:gd name="T69" fmla="*/ 310967734 h 362"/>
                  <a:gd name="T70" fmla="*/ 215649823 w 291"/>
                  <a:gd name="T71" fmla="*/ 293448979 h 362"/>
                  <a:gd name="T72" fmla="*/ 233352729 w 291"/>
                  <a:gd name="T73" fmla="*/ 267169910 h 362"/>
                  <a:gd name="T74" fmla="*/ 231743455 w 291"/>
                  <a:gd name="T75" fmla="*/ 211983678 h 362"/>
                  <a:gd name="T76" fmla="*/ 219673007 w 291"/>
                  <a:gd name="T77" fmla="*/ 231255432 h 362"/>
                  <a:gd name="T78" fmla="*/ 179440273 w 291"/>
                  <a:gd name="T79" fmla="*/ 252278313 h 362"/>
                  <a:gd name="T80" fmla="*/ 49084635 w 291"/>
                  <a:gd name="T81" fmla="*/ 292572948 h 362"/>
                  <a:gd name="T82" fmla="*/ 39428994 w 291"/>
                  <a:gd name="T83" fmla="*/ 282061507 h 362"/>
                  <a:gd name="T84" fmla="*/ 49084635 w 291"/>
                  <a:gd name="T85" fmla="*/ 270674035 h 362"/>
                  <a:gd name="T86" fmla="*/ 58740276 w 291"/>
                  <a:gd name="T87" fmla="*/ 282061507 h 362"/>
                  <a:gd name="T88" fmla="*/ 49084635 w 291"/>
                  <a:gd name="T89" fmla="*/ 292572948 h 362"/>
                  <a:gd name="T90" fmla="*/ 74029271 w 291"/>
                  <a:gd name="T91" fmla="*/ 174317137 h 362"/>
                  <a:gd name="T92" fmla="*/ 13679722 w 291"/>
                  <a:gd name="T93" fmla="*/ 148914100 h 362"/>
                  <a:gd name="T94" fmla="*/ 1609273 w 291"/>
                  <a:gd name="T95" fmla="*/ 129643282 h 362"/>
                  <a:gd name="T96" fmla="*/ 804637 w 291"/>
                  <a:gd name="T97" fmla="*/ 185704609 h 362"/>
                  <a:gd name="T98" fmla="*/ 18507542 w 291"/>
                  <a:gd name="T99" fmla="*/ 211983678 h 362"/>
                  <a:gd name="T100" fmla="*/ 58740276 w 291"/>
                  <a:gd name="T101" fmla="*/ 228627338 h 362"/>
                  <a:gd name="T102" fmla="*/ 116675916 w 291"/>
                  <a:gd name="T103" fmla="*/ 235634653 h 362"/>
                  <a:gd name="T104" fmla="*/ 164151278 w 291"/>
                  <a:gd name="T105" fmla="*/ 232131463 h 362"/>
                  <a:gd name="T106" fmla="*/ 208408092 w 291"/>
                  <a:gd name="T107" fmla="*/ 215487804 h 362"/>
                  <a:gd name="T108" fmla="*/ 230938818 w 291"/>
                  <a:gd name="T109" fmla="*/ 191836829 h 362"/>
                  <a:gd name="T110" fmla="*/ 233352729 w 291"/>
                  <a:gd name="T111" fmla="*/ 134022503 h 362"/>
                  <a:gd name="T112" fmla="*/ 224501724 w 291"/>
                  <a:gd name="T113" fmla="*/ 144534879 h 362"/>
                  <a:gd name="T114" fmla="*/ 178635636 w 291"/>
                  <a:gd name="T115" fmla="*/ 169061885 h 362"/>
                  <a:gd name="T116" fmla="*/ 49084635 w 291"/>
                  <a:gd name="T117" fmla="*/ 208480489 h 362"/>
                  <a:gd name="T118" fmla="*/ 39428994 w 291"/>
                  <a:gd name="T119" fmla="*/ 197092081 h 362"/>
                  <a:gd name="T120" fmla="*/ 49084635 w 291"/>
                  <a:gd name="T121" fmla="*/ 186580641 h 362"/>
                  <a:gd name="T122" fmla="*/ 58740276 w 291"/>
                  <a:gd name="T123" fmla="*/ 197092081 h 362"/>
                  <a:gd name="T124" fmla="*/ 49084635 w 291"/>
                  <a:gd name="T125" fmla="*/ 208480489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2552" name="Freeform 131"/>
              <p:cNvSpPr>
                <a:spLocks noEditPoints="1"/>
              </p:cNvSpPr>
              <p:nvPr/>
            </p:nvSpPr>
            <p:spPr bwMode="auto">
              <a:xfrm>
                <a:off x="2535431" y="1740163"/>
                <a:ext cx="261554" cy="339481"/>
              </a:xfrm>
              <a:custGeom>
                <a:avLst/>
                <a:gdLst>
                  <a:gd name="T0" fmla="*/ 80466365 w 291"/>
                  <a:gd name="T1" fmla="*/ 3504125 h 362"/>
                  <a:gd name="T2" fmla="*/ 32186367 w 291"/>
                  <a:gd name="T3" fmla="*/ 16643660 h 362"/>
                  <a:gd name="T4" fmla="*/ 4827820 w 291"/>
                  <a:gd name="T5" fmla="*/ 39418603 h 362"/>
                  <a:gd name="T6" fmla="*/ 0 w 291"/>
                  <a:gd name="T7" fmla="*/ 98108025 h 362"/>
                  <a:gd name="T8" fmla="*/ 12874188 w 291"/>
                  <a:gd name="T9" fmla="*/ 125263125 h 362"/>
                  <a:gd name="T10" fmla="*/ 49084635 w 291"/>
                  <a:gd name="T11" fmla="*/ 144534879 h 362"/>
                  <a:gd name="T12" fmla="*/ 103801728 w 291"/>
                  <a:gd name="T13" fmla="*/ 154170288 h 362"/>
                  <a:gd name="T14" fmla="*/ 153691000 w 291"/>
                  <a:gd name="T15" fmla="*/ 151542194 h 362"/>
                  <a:gd name="T16" fmla="*/ 201166362 w 291"/>
                  <a:gd name="T17" fmla="*/ 137526628 h 362"/>
                  <a:gd name="T18" fmla="*/ 228524908 w 291"/>
                  <a:gd name="T19" fmla="*/ 114751685 h 362"/>
                  <a:gd name="T20" fmla="*/ 234157365 w 291"/>
                  <a:gd name="T21" fmla="*/ 56062263 h 362"/>
                  <a:gd name="T22" fmla="*/ 220477644 w 291"/>
                  <a:gd name="T23" fmla="*/ 29783194 h 362"/>
                  <a:gd name="T24" fmla="*/ 184268093 w 291"/>
                  <a:gd name="T25" fmla="*/ 9635409 h 362"/>
                  <a:gd name="T26" fmla="*/ 129551001 w 291"/>
                  <a:gd name="T27" fmla="*/ 876031 h 362"/>
                  <a:gd name="T28" fmla="*/ 45866088 w 291"/>
                  <a:gd name="T29" fmla="*/ 125263125 h 362"/>
                  <a:gd name="T30" fmla="*/ 40233631 w 291"/>
                  <a:gd name="T31" fmla="*/ 110371528 h 362"/>
                  <a:gd name="T32" fmla="*/ 53107819 w 291"/>
                  <a:gd name="T33" fmla="*/ 105116276 h 362"/>
                  <a:gd name="T34" fmla="*/ 57935640 w 291"/>
                  <a:gd name="T35" fmla="*/ 119131841 h 362"/>
                  <a:gd name="T36" fmla="*/ 116675916 w 291"/>
                  <a:gd name="T37" fmla="*/ 98984056 h 362"/>
                  <a:gd name="T38" fmla="*/ 45866088 w 291"/>
                  <a:gd name="T39" fmla="*/ 86720553 h 362"/>
                  <a:gd name="T40" fmla="*/ 1609273 w 291"/>
                  <a:gd name="T41" fmla="*/ 52558138 h 362"/>
                  <a:gd name="T42" fmla="*/ 48279999 w 291"/>
                  <a:gd name="T43" fmla="*/ 82341332 h 362"/>
                  <a:gd name="T44" fmla="*/ 116675916 w 291"/>
                  <a:gd name="T45" fmla="*/ 93728804 h 362"/>
                  <a:gd name="T46" fmla="*/ 199557088 w 291"/>
                  <a:gd name="T47" fmla="*/ 76209113 h 362"/>
                  <a:gd name="T48" fmla="*/ 228524908 w 291"/>
                  <a:gd name="T49" fmla="*/ 56938295 h 362"/>
                  <a:gd name="T50" fmla="*/ 173003179 w 291"/>
                  <a:gd name="T51" fmla="*/ 91976741 h 362"/>
                  <a:gd name="T52" fmla="*/ 116675916 w 291"/>
                  <a:gd name="T53" fmla="*/ 260161659 h 362"/>
                  <a:gd name="T54" fmla="*/ 38623461 w 291"/>
                  <a:gd name="T55" fmla="*/ 246147029 h 362"/>
                  <a:gd name="T56" fmla="*/ 9655641 w 291"/>
                  <a:gd name="T57" fmla="*/ 225999244 h 362"/>
                  <a:gd name="T58" fmla="*/ 0 w 291"/>
                  <a:gd name="T59" fmla="*/ 215487804 h 362"/>
                  <a:gd name="T60" fmla="*/ 2413910 w 291"/>
                  <a:gd name="T61" fmla="*/ 273301194 h 362"/>
                  <a:gd name="T62" fmla="*/ 25749273 w 291"/>
                  <a:gd name="T63" fmla="*/ 296953104 h 362"/>
                  <a:gd name="T64" fmla="*/ 70006088 w 291"/>
                  <a:gd name="T65" fmla="*/ 313595828 h 362"/>
                  <a:gd name="T66" fmla="*/ 116675916 w 291"/>
                  <a:gd name="T67" fmla="*/ 317099954 h 362"/>
                  <a:gd name="T68" fmla="*/ 174612452 w 291"/>
                  <a:gd name="T69" fmla="*/ 310967734 h 362"/>
                  <a:gd name="T70" fmla="*/ 215649823 w 291"/>
                  <a:gd name="T71" fmla="*/ 293448979 h 362"/>
                  <a:gd name="T72" fmla="*/ 233352729 w 291"/>
                  <a:gd name="T73" fmla="*/ 267169910 h 362"/>
                  <a:gd name="T74" fmla="*/ 231743455 w 291"/>
                  <a:gd name="T75" fmla="*/ 211983678 h 362"/>
                  <a:gd name="T76" fmla="*/ 219673007 w 291"/>
                  <a:gd name="T77" fmla="*/ 231255432 h 362"/>
                  <a:gd name="T78" fmla="*/ 179440273 w 291"/>
                  <a:gd name="T79" fmla="*/ 252278313 h 362"/>
                  <a:gd name="T80" fmla="*/ 49084635 w 291"/>
                  <a:gd name="T81" fmla="*/ 292572948 h 362"/>
                  <a:gd name="T82" fmla="*/ 39428994 w 291"/>
                  <a:gd name="T83" fmla="*/ 282061507 h 362"/>
                  <a:gd name="T84" fmla="*/ 49084635 w 291"/>
                  <a:gd name="T85" fmla="*/ 270674035 h 362"/>
                  <a:gd name="T86" fmla="*/ 58740276 w 291"/>
                  <a:gd name="T87" fmla="*/ 282061507 h 362"/>
                  <a:gd name="T88" fmla="*/ 49084635 w 291"/>
                  <a:gd name="T89" fmla="*/ 292572948 h 362"/>
                  <a:gd name="T90" fmla="*/ 74029271 w 291"/>
                  <a:gd name="T91" fmla="*/ 174317137 h 362"/>
                  <a:gd name="T92" fmla="*/ 13679722 w 291"/>
                  <a:gd name="T93" fmla="*/ 148914100 h 362"/>
                  <a:gd name="T94" fmla="*/ 1609273 w 291"/>
                  <a:gd name="T95" fmla="*/ 129643282 h 362"/>
                  <a:gd name="T96" fmla="*/ 804637 w 291"/>
                  <a:gd name="T97" fmla="*/ 185704609 h 362"/>
                  <a:gd name="T98" fmla="*/ 18507542 w 291"/>
                  <a:gd name="T99" fmla="*/ 211983678 h 362"/>
                  <a:gd name="T100" fmla="*/ 58740276 w 291"/>
                  <a:gd name="T101" fmla="*/ 228627338 h 362"/>
                  <a:gd name="T102" fmla="*/ 116675916 w 291"/>
                  <a:gd name="T103" fmla="*/ 235634653 h 362"/>
                  <a:gd name="T104" fmla="*/ 164151278 w 291"/>
                  <a:gd name="T105" fmla="*/ 232131463 h 362"/>
                  <a:gd name="T106" fmla="*/ 208408092 w 291"/>
                  <a:gd name="T107" fmla="*/ 215487804 h 362"/>
                  <a:gd name="T108" fmla="*/ 230938818 w 291"/>
                  <a:gd name="T109" fmla="*/ 191836829 h 362"/>
                  <a:gd name="T110" fmla="*/ 233352729 w 291"/>
                  <a:gd name="T111" fmla="*/ 134022503 h 362"/>
                  <a:gd name="T112" fmla="*/ 224501724 w 291"/>
                  <a:gd name="T113" fmla="*/ 144534879 h 362"/>
                  <a:gd name="T114" fmla="*/ 178635636 w 291"/>
                  <a:gd name="T115" fmla="*/ 169061885 h 362"/>
                  <a:gd name="T116" fmla="*/ 49084635 w 291"/>
                  <a:gd name="T117" fmla="*/ 208480489 h 362"/>
                  <a:gd name="T118" fmla="*/ 39428994 w 291"/>
                  <a:gd name="T119" fmla="*/ 197092081 h 362"/>
                  <a:gd name="T120" fmla="*/ 49084635 w 291"/>
                  <a:gd name="T121" fmla="*/ 186580641 h 362"/>
                  <a:gd name="T122" fmla="*/ 58740276 w 291"/>
                  <a:gd name="T123" fmla="*/ 197092081 h 362"/>
                  <a:gd name="T124" fmla="*/ 49084635 w 291"/>
                  <a:gd name="T125" fmla="*/ 208480489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2553" name="Freeform 131"/>
              <p:cNvSpPr>
                <a:spLocks noEditPoints="1"/>
              </p:cNvSpPr>
              <p:nvPr/>
            </p:nvSpPr>
            <p:spPr bwMode="auto">
              <a:xfrm>
                <a:off x="3542414" y="1925785"/>
                <a:ext cx="261554" cy="339481"/>
              </a:xfrm>
              <a:custGeom>
                <a:avLst/>
                <a:gdLst>
                  <a:gd name="T0" fmla="*/ 80466365 w 291"/>
                  <a:gd name="T1" fmla="*/ 3504125 h 362"/>
                  <a:gd name="T2" fmla="*/ 32186367 w 291"/>
                  <a:gd name="T3" fmla="*/ 16643660 h 362"/>
                  <a:gd name="T4" fmla="*/ 4827820 w 291"/>
                  <a:gd name="T5" fmla="*/ 39418603 h 362"/>
                  <a:gd name="T6" fmla="*/ 0 w 291"/>
                  <a:gd name="T7" fmla="*/ 98108025 h 362"/>
                  <a:gd name="T8" fmla="*/ 12874188 w 291"/>
                  <a:gd name="T9" fmla="*/ 125263125 h 362"/>
                  <a:gd name="T10" fmla="*/ 49084635 w 291"/>
                  <a:gd name="T11" fmla="*/ 144534879 h 362"/>
                  <a:gd name="T12" fmla="*/ 103801728 w 291"/>
                  <a:gd name="T13" fmla="*/ 154170288 h 362"/>
                  <a:gd name="T14" fmla="*/ 153691000 w 291"/>
                  <a:gd name="T15" fmla="*/ 151542194 h 362"/>
                  <a:gd name="T16" fmla="*/ 201166362 w 291"/>
                  <a:gd name="T17" fmla="*/ 137526628 h 362"/>
                  <a:gd name="T18" fmla="*/ 228524908 w 291"/>
                  <a:gd name="T19" fmla="*/ 114751685 h 362"/>
                  <a:gd name="T20" fmla="*/ 234157365 w 291"/>
                  <a:gd name="T21" fmla="*/ 56062263 h 362"/>
                  <a:gd name="T22" fmla="*/ 220477644 w 291"/>
                  <a:gd name="T23" fmla="*/ 29783194 h 362"/>
                  <a:gd name="T24" fmla="*/ 184268093 w 291"/>
                  <a:gd name="T25" fmla="*/ 9635409 h 362"/>
                  <a:gd name="T26" fmla="*/ 129551001 w 291"/>
                  <a:gd name="T27" fmla="*/ 876031 h 362"/>
                  <a:gd name="T28" fmla="*/ 45866088 w 291"/>
                  <a:gd name="T29" fmla="*/ 125263125 h 362"/>
                  <a:gd name="T30" fmla="*/ 40233631 w 291"/>
                  <a:gd name="T31" fmla="*/ 110371528 h 362"/>
                  <a:gd name="T32" fmla="*/ 53107819 w 291"/>
                  <a:gd name="T33" fmla="*/ 105116276 h 362"/>
                  <a:gd name="T34" fmla="*/ 57935640 w 291"/>
                  <a:gd name="T35" fmla="*/ 119131841 h 362"/>
                  <a:gd name="T36" fmla="*/ 116675916 w 291"/>
                  <a:gd name="T37" fmla="*/ 98984056 h 362"/>
                  <a:gd name="T38" fmla="*/ 45866088 w 291"/>
                  <a:gd name="T39" fmla="*/ 86720553 h 362"/>
                  <a:gd name="T40" fmla="*/ 1609273 w 291"/>
                  <a:gd name="T41" fmla="*/ 52558138 h 362"/>
                  <a:gd name="T42" fmla="*/ 48279999 w 291"/>
                  <a:gd name="T43" fmla="*/ 82341332 h 362"/>
                  <a:gd name="T44" fmla="*/ 116675916 w 291"/>
                  <a:gd name="T45" fmla="*/ 93728804 h 362"/>
                  <a:gd name="T46" fmla="*/ 199557088 w 291"/>
                  <a:gd name="T47" fmla="*/ 76209113 h 362"/>
                  <a:gd name="T48" fmla="*/ 228524908 w 291"/>
                  <a:gd name="T49" fmla="*/ 56938295 h 362"/>
                  <a:gd name="T50" fmla="*/ 173003179 w 291"/>
                  <a:gd name="T51" fmla="*/ 91976741 h 362"/>
                  <a:gd name="T52" fmla="*/ 116675916 w 291"/>
                  <a:gd name="T53" fmla="*/ 260161659 h 362"/>
                  <a:gd name="T54" fmla="*/ 38623461 w 291"/>
                  <a:gd name="T55" fmla="*/ 246147029 h 362"/>
                  <a:gd name="T56" fmla="*/ 9655641 w 291"/>
                  <a:gd name="T57" fmla="*/ 225999244 h 362"/>
                  <a:gd name="T58" fmla="*/ 0 w 291"/>
                  <a:gd name="T59" fmla="*/ 215487804 h 362"/>
                  <a:gd name="T60" fmla="*/ 2413910 w 291"/>
                  <a:gd name="T61" fmla="*/ 273301194 h 362"/>
                  <a:gd name="T62" fmla="*/ 25749273 w 291"/>
                  <a:gd name="T63" fmla="*/ 296953104 h 362"/>
                  <a:gd name="T64" fmla="*/ 70006088 w 291"/>
                  <a:gd name="T65" fmla="*/ 313595828 h 362"/>
                  <a:gd name="T66" fmla="*/ 116675916 w 291"/>
                  <a:gd name="T67" fmla="*/ 317099954 h 362"/>
                  <a:gd name="T68" fmla="*/ 174612452 w 291"/>
                  <a:gd name="T69" fmla="*/ 310967734 h 362"/>
                  <a:gd name="T70" fmla="*/ 215649823 w 291"/>
                  <a:gd name="T71" fmla="*/ 293448979 h 362"/>
                  <a:gd name="T72" fmla="*/ 233352729 w 291"/>
                  <a:gd name="T73" fmla="*/ 267169910 h 362"/>
                  <a:gd name="T74" fmla="*/ 231743455 w 291"/>
                  <a:gd name="T75" fmla="*/ 211983678 h 362"/>
                  <a:gd name="T76" fmla="*/ 219673007 w 291"/>
                  <a:gd name="T77" fmla="*/ 231255432 h 362"/>
                  <a:gd name="T78" fmla="*/ 179440273 w 291"/>
                  <a:gd name="T79" fmla="*/ 252278313 h 362"/>
                  <a:gd name="T80" fmla="*/ 49084635 w 291"/>
                  <a:gd name="T81" fmla="*/ 292572948 h 362"/>
                  <a:gd name="T82" fmla="*/ 39428994 w 291"/>
                  <a:gd name="T83" fmla="*/ 282061507 h 362"/>
                  <a:gd name="T84" fmla="*/ 49084635 w 291"/>
                  <a:gd name="T85" fmla="*/ 270674035 h 362"/>
                  <a:gd name="T86" fmla="*/ 58740276 w 291"/>
                  <a:gd name="T87" fmla="*/ 282061507 h 362"/>
                  <a:gd name="T88" fmla="*/ 49084635 w 291"/>
                  <a:gd name="T89" fmla="*/ 292572948 h 362"/>
                  <a:gd name="T90" fmla="*/ 74029271 w 291"/>
                  <a:gd name="T91" fmla="*/ 174317137 h 362"/>
                  <a:gd name="T92" fmla="*/ 13679722 w 291"/>
                  <a:gd name="T93" fmla="*/ 148914100 h 362"/>
                  <a:gd name="T94" fmla="*/ 1609273 w 291"/>
                  <a:gd name="T95" fmla="*/ 129643282 h 362"/>
                  <a:gd name="T96" fmla="*/ 804637 w 291"/>
                  <a:gd name="T97" fmla="*/ 185704609 h 362"/>
                  <a:gd name="T98" fmla="*/ 18507542 w 291"/>
                  <a:gd name="T99" fmla="*/ 211983678 h 362"/>
                  <a:gd name="T100" fmla="*/ 58740276 w 291"/>
                  <a:gd name="T101" fmla="*/ 228627338 h 362"/>
                  <a:gd name="T102" fmla="*/ 116675916 w 291"/>
                  <a:gd name="T103" fmla="*/ 235634653 h 362"/>
                  <a:gd name="T104" fmla="*/ 164151278 w 291"/>
                  <a:gd name="T105" fmla="*/ 232131463 h 362"/>
                  <a:gd name="T106" fmla="*/ 208408092 w 291"/>
                  <a:gd name="T107" fmla="*/ 215487804 h 362"/>
                  <a:gd name="T108" fmla="*/ 230938818 w 291"/>
                  <a:gd name="T109" fmla="*/ 191836829 h 362"/>
                  <a:gd name="T110" fmla="*/ 233352729 w 291"/>
                  <a:gd name="T111" fmla="*/ 134022503 h 362"/>
                  <a:gd name="T112" fmla="*/ 224501724 w 291"/>
                  <a:gd name="T113" fmla="*/ 144534879 h 362"/>
                  <a:gd name="T114" fmla="*/ 178635636 w 291"/>
                  <a:gd name="T115" fmla="*/ 169061885 h 362"/>
                  <a:gd name="T116" fmla="*/ 49084635 w 291"/>
                  <a:gd name="T117" fmla="*/ 208480489 h 362"/>
                  <a:gd name="T118" fmla="*/ 39428994 w 291"/>
                  <a:gd name="T119" fmla="*/ 197092081 h 362"/>
                  <a:gd name="T120" fmla="*/ 49084635 w 291"/>
                  <a:gd name="T121" fmla="*/ 186580641 h 362"/>
                  <a:gd name="T122" fmla="*/ 58740276 w 291"/>
                  <a:gd name="T123" fmla="*/ 197092081 h 362"/>
                  <a:gd name="T124" fmla="*/ 49084635 w 291"/>
                  <a:gd name="T125" fmla="*/ 208480489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2554" name="Freeform 131"/>
              <p:cNvSpPr>
                <a:spLocks noEditPoints="1"/>
              </p:cNvSpPr>
              <p:nvPr/>
            </p:nvSpPr>
            <p:spPr bwMode="auto">
              <a:xfrm>
                <a:off x="2313111" y="1931741"/>
                <a:ext cx="261554" cy="338488"/>
              </a:xfrm>
              <a:custGeom>
                <a:avLst/>
                <a:gdLst>
                  <a:gd name="T0" fmla="*/ 80466365 w 291"/>
                  <a:gd name="T1" fmla="*/ 3504125 h 362"/>
                  <a:gd name="T2" fmla="*/ 32186367 w 291"/>
                  <a:gd name="T3" fmla="*/ 16643660 h 362"/>
                  <a:gd name="T4" fmla="*/ 4827820 w 291"/>
                  <a:gd name="T5" fmla="*/ 39418603 h 362"/>
                  <a:gd name="T6" fmla="*/ 0 w 291"/>
                  <a:gd name="T7" fmla="*/ 98108025 h 362"/>
                  <a:gd name="T8" fmla="*/ 12874188 w 291"/>
                  <a:gd name="T9" fmla="*/ 125263125 h 362"/>
                  <a:gd name="T10" fmla="*/ 49084635 w 291"/>
                  <a:gd name="T11" fmla="*/ 144534879 h 362"/>
                  <a:gd name="T12" fmla="*/ 103801728 w 291"/>
                  <a:gd name="T13" fmla="*/ 154170288 h 362"/>
                  <a:gd name="T14" fmla="*/ 153691000 w 291"/>
                  <a:gd name="T15" fmla="*/ 151542194 h 362"/>
                  <a:gd name="T16" fmla="*/ 201166362 w 291"/>
                  <a:gd name="T17" fmla="*/ 137526628 h 362"/>
                  <a:gd name="T18" fmla="*/ 228524908 w 291"/>
                  <a:gd name="T19" fmla="*/ 114751685 h 362"/>
                  <a:gd name="T20" fmla="*/ 234157365 w 291"/>
                  <a:gd name="T21" fmla="*/ 56062263 h 362"/>
                  <a:gd name="T22" fmla="*/ 220477644 w 291"/>
                  <a:gd name="T23" fmla="*/ 29783194 h 362"/>
                  <a:gd name="T24" fmla="*/ 184268093 w 291"/>
                  <a:gd name="T25" fmla="*/ 9635409 h 362"/>
                  <a:gd name="T26" fmla="*/ 129551001 w 291"/>
                  <a:gd name="T27" fmla="*/ 876031 h 362"/>
                  <a:gd name="T28" fmla="*/ 45866088 w 291"/>
                  <a:gd name="T29" fmla="*/ 125263125 h 362"/>
                  <a:gd name="T30" fmla="*/ 40233631 w 291"/>
                  <a:gd name="T31" fmla="*/ 110371528 h 362"/>
                  <a:gd name="T32" fmla="*/ 53107819 w 291"/>
                  <a:gd name="T33" fmla="*/ 105116276 h 362"/>
                  <a:gd name="T34" fmla="*/ 57935640 w 291"/>
                  <a:gd name="T35" fmla="*/ 119131841 h 362"/>
                  <a:gd name="T36" fmla="*/ 116675916 w 291"/>
                  <a:gd name="T37" fmla="*/ 98984056 h 362"/>
                  <a:gd name="T38" fmla="*/ 45866088 w 291"/>
                  <a:gd name="T39" fmla="*/ 86720553 h 362"/>
                  <a:gd name="T40" fmla="*/ 1609273 w 291"/>
                  <a:gd name="T41" fmla="*/ 52558138 h 362"/>
                  <a:gd name="T42" fmla="*/ 48279999 w 291"/>
                  <a:gd name="T43" fmla="*/ 82341332 h 362"/>
                  <a:gd name="T44" fmla="*/ 116675916 w 291"/>
                  <a:gd name="T45" fmla="*/ 93728804 h 362"/>
                  <a:gd name="T46" fmla="*/ 199557088 w 291"/>
                  <a:gd name="T47" fmla="*/ 76209113 h 362"/>
                  <a:gd name="T48" fmla="*/ 228524908 w 291"/>
                  <a:gd name="T49" fmla="*/ 56938295 h 362"/>
                  <a:gd name="T50" fmla="*/ 173003179 w 291"/>
                  <a:gd name="T51" fmla="*/ 91976741 h 362"/>
                  <a:gd name="T52" fmla="*/ 116675916 w 291"/>
                  <a:gd name="T53" fmla="*/ 260161659 h 362"/>
                  <a:gd name="T54" fmla="*/ 38623461 w 291"/>
                  <a:gd name="T55" fmla="*/ 246147029 h 362"/>
                  <a:gd name="T56" fmla="*/ 9655641 w 291"/>
                  <a:gd name="T57" fmla="*/ 225999244 h 362"/>
                  <a:gd name="T58" fmla="*/ 0 w 291"/>
                  <a:gd name="T59" fmla="*/ 215487804 h 362"/>
                  <a:gd name="T60" fmla="*/ 2413910 w 291"/>
                  <a:gd name="T61" fmla="*/ 273301194 h 362"/>
                  <a:gd name="T62" fmla="*/ 25749273 w 291"/>
                  <a:gd name="T63" fmla="*/ 296953104 h 362"/>
                  <a:gd name="T64" fmla="*/ 70006088 w 291"/>
                  <a:gd name="T65" fmla="*/ 313595828 h 362"/>
                  <a:gd name="T66" fmla="*/ 116675916 w 291"/>
                  <a:gd name="T67" fmla="*/ 317099954 h 362"/>
                  <a:gd name="T68" fmla="*/ 174612452 w 291"/>
                  <a:gd name="T69" fmla="*/ 310967734 h 362"/>
                  <a:gd name="T70" fmla="*/ 215649823 w 291"/>
                  <a:gd name="T71" fmla="*/ 293448979 h 362"/>
                  <a:gd name="T72" fmla="*/ 233352729 w 291"/>
                  <a:gd name="T73" fmla="*/ 267169910 h 362"/>
                  <a:gd name="T74" fmla="*/ 231743455 w 291"/>
                  <a:gd name="T75" fmla="*/ 211983678 h 362"/>
                  <a:gd name="T76" fmla="*/ 219673007 w 291"/>
                  <a:gd name="T77" fmla="*/ 231255432 h 362"/>
                  <a:gd name="T78" fmla="*/ 179440273 w 291"/>
                  <a:gd name="T79" fmla="*/ 252278313 h 362"/>
                  <a:gd name="T80" fmla="*/ 49084635 w 291"/>
                  <a:gd name="T81" fmla="*/ 292572948 h 362"/>
                  <a:gd name="T82" fmla="*/ 39428994 w 291"/>
                  <a:gd name="T83" fmla="*/ 282061507 h 362"/>
                  <a:gd name="T84" fmla="*/ 49084635 w 291"/>
                  <a:gd name="T85" fmla="*/ 270674035 h 362"/>
                  <a:gd name="T86" fmla="*/ 58740276 w 291"/>
                  <a:gd name="T87" fmla="*/ 282061507 h 362"/>
                  <a:gd name="T88" fmla="*/ 49084635 w 291"/>
                  <a:gd name="T89" fmla="*/ 292572948 h 362"/>
                  <a:gd name="T90" fmla="*/ 74029271 w 291"/>
                  <a:gd name="T91" fmla="*/ 174317137 h 362"/>
                  <a:gd name="T92" fmla="*/ 13679722 w 291"/>
                  <a:gd name="T93" fmla="*/ 148914100 h 362"/>
                  <a:gd name="T94" fmla="*/ 1609273 w 291"/>
                  <a:gd name="T95" fmla="*/ 129643282 h 362"/>
                  <a:gd name="T96" fmla="*/ 804637 w 291"/>
                  <a:gd name="T97" fmla="*/ 185704609 h 362"/>
                  <a:gd name="T98" fmla="*/ 18507542 w 291"/>
                  <a:gd name="T99" fmla="*/ 211983678 h 362"/>
                  <a:gd name="T100" fmla="*/ 58740276 w 291"/>
                  <a:gd name="T101" fmla="*/ 228627338 h 362"/>
                  <a:gd name="T102" fmla="*/ 116675916 w 291"/>
                  <a:gd name="T103" fmla="*/ 235634653 h 362"/>
                  <a:gd name="T104" fmla="*/ 164151278 w 291"/>
                  <a:gd name="T105" fmla="*/ 232131463 h 362"/>
                  <a:gd name="T106" fmla="*/ 208408092 w 291"/>
                  <a:gd name="T107" fmla="*/ 215487804 h 362"/>
                  <a:gd name="T108" fmla="*/ 230938818 w 291"/>
                  <a:gd name="T109" fmla="*/ 191836829 h 362"/>
                  <a:gd name="T110" fmla="*/ 233352729 w 291"/>
                  <a:gd name="T111" fmla="*/ 134022503 h 362"/>
                  <a:gd name="T112" fmla="*/ 224501724 w 291"/>
                  <a:gd name="T113" fmla="*/ 144534879 h 362"/>
                  <a:gd name="T114" fmla="*/ 178635636 w 291"/>
                  <a:gd name="T115" fmla="*/ 169061885 h 362"/>
                  <a:gd name="T116" fmla="*/ 49084635 w 291"/>
                  <a:gd name="T117" fmla="*/ 208480489 h 362"/>
                  <a:gd name="T118" fmla="*/ 39428994 w 291"/>
                  <a:gd name="T119" fmla="*/ 197092081 h 362"/>
                  <a:gd name="T120" fmla="*/ 49084635 w 291"/>
                  <a:gd name="T121" fmla="*/ 186580641 h 362"/>
                  <a:gd name="T122" fmla="*/ 58740276 w 291"/>
                  <a:gd name="T123" fmla="*/ 197092081 h 362"/>
                  <a:gd name="T124" fmla="*/ 49084635 w 291"/>
                  <a:gd name="T125" fmla="*/ 208480489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194" name="Freeform 151"/>
              <p:cNvSpPr>
                <a:spLocks noEditPoints="1"/>
              </p:cNvSpPr>
              <p:nvPr/>
            </p:nvSpPr>
            <p:spPr bwMode="auto">
              <a:xfrm>
                <a:off x="3757469" y="2296038"/>
                <a:ext cx="225226" cy="31069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900" dirty="0">
                  <a:solidFill>
                    <a:srgbClr val="000000"/>
                  </a:solidFill>
                  <a:latin typeface="+mn-lt"/>
                  <a:ea typeface="+mn-ea"/>
                </a:endParaRPr>
              </a:p>
            </p:txBody>
          </p:sp>
          <p:sp>
            <p:nvSpPr>
              <p:cNvPr id="195" name="Freeform 151"/>
              <p:cNvSpPr>
                <a:spLocks noEditPoints="1"/>
              </p:cNvSpPr>
              <p:nvPr/>
            </p:nvSpPr>
            <p:spPr bwMode="auto">
              <a:xfrm>
                <a:off x="2159085" y="2316883"/>
                <a:ext cx="225226" cy="309702"/>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900" dirty="0">
                  <a:solidFill>
                    <a:srgbClr val="000000"/>
                  </a:solidFill>
                  <a:latin typeface="+mn-lt"/>
                  <a:ea typeface="+mn-ea"/>
                </a:endParaRPr>
              </a:p>
            </p:txBody>
          </p:sp>
          <p:sp>
            <p:nvSpPr>
              <p:cNvPr id="62557" name="Freeform 131"/>
              <p:cNvSpPr>
                <a:spLocks noEditPoints="1"/>
              </p:cNvSpPr>
              <p:nvPr/>
            </p:nvSpPr>
            <p:spPr bwMode="auto">
              <a:xfrm>
                <a:off x="3597631" y="2659342"/>
                <a:ext cx="261554" cy="338489"/>
              </a:xfrm>
              <a:custGeom>
                <a:avLst/>
                <a:gdLst>
                  <a:gd name="T0" fmla="*/ 80466674 w 291"/>
                  <a:gd name="T1" fmla="*/ 3504125 h 362"/>
                  <a:gd name="T2" fmla="*/ 32186490 w 291"/>
                  <a:gd name="T3" fmla="*/ 16643660 h 362"/>
                  <a:gd name="T4" fmla="*/ 4827839 w 291"/>
                  <a:gd name="T5" fmla="*/ 39418603 h 362"/>
                  <a:gd name="T6" fmla="*/ 0 w 291"/>
                  <a:gd name="T7" fmla="*/ 98108025 h 362"/>
                  <a:gd name="T8" fmla="*/ 12875134 w 291"/>
                  <a:gd name="T9" fmla="*/ 125263125 h 362"/>
                  <a:gd name="T10" fmla="*/ 49084823 w 291"/>
                  <a:gd name="T11" fmla="*/ 144534879 h 362"/>
                  <a:gd name="T12" fmla="*/ 103802126 w 291"/>
                  <a:gd name="T13" fmla="*/ 154170288 h 362"/>
                  <a:gd name="T14" fmla="*/ 153692486 w 291"/>
                  <a:gd name="T15" fmla="*/ 151542194 h 362"/>
                  <a:gd name="T16" fmla="*/ 201168029 w 291"/>
                  <a:gd name="T17" fmla="*/ 137526628 h 362"/>
                  <a:gd name="T18" fmla="*/ 228526681 w 291"/>
                  <a:gd name="T19" fmla="*/ 114751685 h 362"/>
                  <a:gd name="T20" fmla="*/ 234159159 w 291"/>
                  <a:gd name="T21" fmla="*/ 56062263 h 362"/>
                  <a:gd name="T22" fmla="*/ 220479385 w 291"/>
                  <a:gd name="T23" fmla="*/ 29783194 h 362"/>
                  <a:gd name="T24" fmla="*/ 184269696 w 291"/>
                  <a:gd name="T25" fmla="*/ 9635409 h 362"/>
                  <a:gd name="T26" fmla="*/ 129552394 w 291"/>
                  <a:gd name="T27" fmla="*/ 876031 h 362"/>
                  <a:gd name="T28" fmla="*/ 45866264 w 291"/>
                  <a:gd name="T29" fmla="*/ 125263125 h 362"/>
                  <a:gd name="T30" fmla="*/ 40233785 w 291"/>
                  <a:gd name="T31" fmla="*/ 110371528 h 362"/>
                  <a:gd name="T32" fmla="*/ 53108023 w 291"/>
                  <a:gd name="T33" fmla="*/ 105116276 h 362"/>
                  <a:gd name="T34" fmla="*/ 57935861 w 291"/>
                  <a:gd name="T35" fmla="*/ 119131841 h 362"/>
                  <a:gd name="T36" fmla="*/ 116677260 w 291"/>
                  <a:gd name="T37" fmla="*/ 98984056 h 362"/>
                  <a:gd name="T38" fmla="*/ 45866264 w 291"/>
                  <a:gd name="T39" fmla="*/ 86720553 h 362"/>
                  <a:gd name="T40" fmla="*/ 1609280 w 291"/>
                  <a:gd name="T41" fmla="*/ 52558138 h 362"/>
                  <a:gd name="T42" fmla="*/ 48280184 w 291"/>
                  <a:gd name="T43" fmla="*/ 82341332 h 362"/>
                  <a:gd name="T44" fmla="*/ 116677260 w 291"/>
                  <a:gd name="T45" fmla="*/ 93728804 h 362"/>
                  <a:gd name="T46" fmla="*/ 199558750 w 291"/>
                  <a:gd name="T47" fmla="*/ 76209113 h 362"/>
                  <a:gd name="T48" fmla="*/ 228526681 w 291"/>
                  <a:gd name="T49" fmla="*/ 56938295 h 362"/>
                  <a:gd name="T50" fmla="*/ 173003842 w 291"/>
                  <a:gd name="T51" fmla="*/ 91976741 h 362"/>
                  <a:gd name="T52" fmla="*/ 116677260 w 291"/>
                  <a:gd name="T53" fmla="*/ 260161659 h 362"/>
                  <a:gd name="T54" fmla="*/ 38624506 w 291"/>
                  <a:gd name="T55" fmla="*/ 246147029 h 362"/>
                  <a:gd name="T56" fmla="*/ 9655678 w 291"/>
                  <a:gd name="T57" fmla="*/ 225999244 h 362"/>
                  <a:gd name="T58" fmla="*/ 0 w 291"/>
                  <a:gd name="T59" fmla="*/ 215487804 h 362"/>
                  <a:gd name="T60" fmla="*/ 2413919 w 291"/>
                  <a:gd name="T61" fmla="*/ 273301194 h 362"/>
                  <a:gd name="T62" fmla="*/ 25749371 w 291"/>
                  <a:gd name="T63" fmla="*/ 296953104 h 362"/>
                  <a:gd name="T64" fmla="*/ 70006356 w 291"/>
                  <a:gd name="T65" fmla="*/ 313595828 h 362"/>
                  <a:gd name="T66" fmla="*/ 116677260 w 291"/>
                  <a:gd name="T67" fmla="*/ 317099954 h 362"/>
                  <a:gd name="T68" fmla="*/ 174613121 w 291"/>
                  <a:gd name="T69" fmla="*/ 310967734 h 362"/>
                  <a:gd name="T70" fmla="*/ 215651546 w 291"/>
                  <a:gd name="T71" fmla="*/ 293448979 h 362"/>
                  <a:gd name="T72" fmla="*/ 233354520 w 291"/>
                  <a:gd name="T73" fmla="*/ 267169910 h 362"/>
                  <a:gd name="T74" fmla="*/ 231745240 w 291"/>
                  <a:gd name="T75" fmla="*/ 211983678 h 362"/>
                  <a:gd name="T76" fmla="*/ 219674745 w 291"/>
                  <a:gd name="T77" fmla="*/ 231255432 h 362"/>
                  <a:gd name="T78" fmla="*/ 179441857 w 291"/>
                  <a:gd name="T79" fmla="*/ 252278313 h 362"/>
                  <a:gd name="T80" fmla="*/ 49084823 w 291"/>
                  <a:gd name="T81" fmla="*/ 292572948 h 362"/>
                  <a:gd name="T82" fmla="*/ 39429145 w 291"/>
                  <a:gd name="T83" fmla="*/ 282061507 h 362"/>
                  <a:gd name="T84" fmla="*/ 49084823 w 291"/>
                  <a:gd name="T85" fmla="*/ 270674035 h 362"/>
                  <a:gd name="T86" fmla="*/ 58741398 w 291"/>
                  <a:gd name="T87" fmla="*/ 282061507 h 362"/>
                  <a:gd name="T88" fmla="*/ 49084823 w 291"/>
                  <a:gd name="T89" fmla="*/ 292572948 h 362"/>
                  <a:gd name="T90" fmla="*/ 74029555 w 291"/>
                  <a:gd name="T91" fmla="*/ 174317137 h 362"/>
                  <a:gd name="T92" fmla="*/ 13679774 w 291"/>
                  <a:gd name="T93" fmla="*/ 148914100 h 362"/>
                  <a:gd name="T94" fmla="*/ 1609280 w 291"/>
                  <a:gd name="T95" fmla="*/ 129643282 h 362"/>
                  <a:gd name="T96" fmla="*/ 804640 w 291"/>
                  <a:gd name="T97" fmla="*/ 185704609 h 362"/>
                  <a:gd name="T98" fmla="*/ 18507613 w 291"/>
                  <a:gd name="T99" fmla="*/ 211983678 h 362"/>
                  <a:gd name="T100" fmla="*/ 58741398 w 291"/>
                  <a:gd name="T101" fmla="*/ 228627338 h 362"/>
                  <a:gd name="T102" fmla="*/ 116677260 w 291"/>
                  <a:gd name="T103" fmla="*/ 235634653 h 362"/>
                  <a:gd name="T104" fmla="*/ 164152803 w 291"/>
                  <a:gd name="T105" fmla="*/ 232131463 h 362"/>
                  <a:gd name="T106" fmla="*/ 208409788 w 291"/>
                  <a:gd name="T107" fmla="*/ 215487804 h 362"/>
                  <a:gd name="T108" fmla="*/ 230940600 w 291"/>
                  <a:gd name="T109" fmla="*/ 191836829 h 362"/>
                  <a:gd name="T110" fmla="*/ 233354520 w 291"/>
                  <a:gd name="T111" fmla="*/ 134022503 h 362"/>
                  <a:gd name="T112" fmla="*/ 224503481 w 291"/>
                  <a:gd name="T113" fmla="*/ 144534879 h 362"/>
                  <a:gd name="T114" fmla="*/ 178637217 w 291"/>
                  <a:gd name="T115" fmla="*/ 169061885 h 362"/>
                  <a:gd name="T116" fmla="*/ 49084823 w 291"/>
                  <a:gd name="T117" fmla="*/ 208480489 h 362"/>
                  <a:gd name="T118" fmla="*/ 39429145 w 291"/>
                  <a:gd name="T119" fmla="*/ 197092081 h 362"/>
                  <a:gd name="T120" fmla="*/ 49084823 w 291"/>
                  <a:gd name="T121" fmla="*/ 186580641 h 362"/>
                  <a:gd name="T122" fmla="*/ 58741398 w 291"/>
                  <a:gd name="T123" fmla="*/ 197092081 h 362"/>
                  <a:gd name="T124" fmla="*/ 49084823 w 291"/>
                  <a:gd name="T125" fmla="*/ 208480489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2558" name="Freeform 131"/>
              <p:cNvSpPr>
                <a:spLocks noEditPoints="1"/>
              </p:cNvSpPr>
              <p:nvPr/>
            </p:nvSpPr>
            <p:spPr bwMode="auto">
              <a:xfrm>
                <a:off x="2324735" y="2671253"/>
                <a:ext cx="260100" cy="338489"/>
              </a:xfrm>
              <a:custGeom>
                <a:avLst/>
                <a:gdLst>
                  <a:gd name="T0" fmla="*/ 80466674 w 291"/>
                  <a:gd name="T1" fmla="*/ 3504125 h 362"/>
                  <a:gd name="T2" fmla="*/ 32186490 w 291"/>
                  <a:gd name="T3" fmla="*/ 16643660 h 362"/>
                  <a:gd name="T4" fmla="*/ 4827839 w 291"/>
                  <a:gd name="T5" fmla="*/ 39418603 h 362"/>
                  <a:gd name="T6" fmla="*/ 0 w 291"/>
                  <a:gd name="T7" fmla="*/ 98108025 h 362"/>
                  <a:gd name="T8" fmla="*/ 12875134 w 291"/>
                  <a:gd name="T9" fmla="*/ 125263125 h 362"/>
                  <a:gd name="T10" fmla="*/ 49084823 w 291"/>
                  <a:gd name="T11" fmla="*/ 144534879 h 362"/>
                  <a:gd name="T12" fmla="*/ 103802126 w 291"/>
                  <a:gd name="T13" fmla="*/ 154170288 h 362"/>
                  <a:gd name="T14" fmla="*/ 153692486 w 291"/>
                  <a:gd name="T15" fmla="*/ 151542194 h 362"/>
                  <a:gd name="T16" fmla="*/ 201168029 w 291"/>
                  <a:gd name="T17" fmla="*/ 137526628 h 362"/>
                  <a:gd name="T18" fmla="*/ 228526681 w 291"/>
                  <a:gd name="T19" fmla="*/ 114751685 h 362"/>
                  <a:gd name="T20" fmla="*/ 234159159 w 291"/>
                  <a:gd name="T21" fmla="*/ 56062263 h 362"/>
                  <a:gd name="T22" fmla="*/ 220479385 w 291"/>
                  <a:gd name="T23" fmla="*/ 29783194 h 362"/>
                  <a:gd name="T24" fmla="*/ 184269696 w 291"/>
                  <a:gd name="T25" fmla="*/ 9635409 h 362"/>
                  <a:gd name="T26" fmla="*/ 129552394 w 291"/>
                  <a:gd name="T27" fmla="*/ 876031 h 362"/>
                  <a:gd name="T28" fmla="*/ 45866264 w 291"/>
                  <a:gd name="T29" fmla="*/ 125263125 h 362"/>
                  <a:gd name="T30" fmla="*/ 40233785 w 291"/>
                  <a:gd name="T31" fmla="*/ 110371528 h 362"/>
                  <a:gd name="T32" fmla="*/ 53108023 w 291"/>
                  <a:gd name="T33" fmla="*/ 105116276 h 362"/>
                  <a:gd name="T34" fmla="*/ 57935861 w 291"/>
                  <a:gd name="T35" fmla="*/ 119131841 h 362"/>
                  <a:gd name="T36" fmla="*/ 116677260 w 291"/>
                  <a:gd name="T37" fmla="*/ 98984056 h 362"/>
                  <a:gd name="T38" fmla="*/ 45866264 w 291"/>
                  <a:gd name="T39" fmla="*/ 86720553 h 362"/>
                  <a:gd name="T40" fmla="*/ 1609280 w 291"/>
                  <a:gd name="T41" fmla="*/ 52558138 h 362"/>
                  <a:gd name="T42" fmla="*/ 48280184 w 291"/>
                  <a:gd name="T43" fmla="*/ 82341332 h 362"/>
                  <a:gd name="T44" fmla="*/ 116677260 w 291"/>
                  <a:gd name="T45" fmla="*/ 93728804 h 362"/>
                  <a:gd name="T46" fmla="*/ 199558750 w 291"/>
                  <a:gd name="T47" fmla="*/ 76209113 h 362"/>
                  <a:gd name="T48" fmla="*/ 228526681 w 291"/>
                  <a:gd name="T49" fmla="*/ 56938295 h 362"/>
                  <a:gd name="T50" fmla="*/ 173003842 w 291"/>
                  <a:gd name="T51" fmla="*/ 91976741 h 362"/>
                  <a:gd name="T52" fmla="*/ 116677260 w 291"/>
                  <a:gd name="T53" fmla="*/ 260161659 h 362"/>
                  <a:gd name="T54" fmla="*/ 38624506 w 291"/>
                  <a:gd name="T55" fmla="*/ 246147029 h 362"/>
                  <a:gd name="T56" fmla="*/ 9655678 w 291"/>
                  <a:gd name="T57" fmla="*/ 225999244 h 362"/>
                  <a:gd name="T58" fmla="*/ 0 w 291"/>
                  <a:gd name="T59" fmla="*/ 215487804 h 362"/>
                  <a:gd name="T60" fmla="*/ 2413919 w 291"/>
                  <a:gd name="T61" fmla="*/ 273301194 h 362"/>
                  <a:gd name="T62" fmla="*/ 25749371 w 291"/>
                  <a:gd name="T63" fmla="*/ 296953104 h 362"/>
                  <a:gd name="T64" fmla="*/ 70006356 w 291"/>
                  <a:gd name="T65" fmla="*/ 313595828 h 362"/>
                  <a:gd name="T66" fmla="*/ 116677260 w 291"/>
                  <a:gd name="T67" fmla="*/ 317099954 h 362"/>
                  <a:gd name="T68" fmla="*/ 174613121 w 291"/>
                  <a:gd name="T69" fmla="*/ 310967734 h 362"/>
                  <a:gd name="T70" fmla="*/ 215651546 w 291"/>
                  <a:gd name="T71" fmla="*/ 293448979 h 362"/>
                  <a:gd name="T72" fmla="*/ 233354520 w 291"/>
                  <a:gd name="T73" fmla="*/ 267169910 h 362"/>
                  <a:gd name="T74" fmla="*/ 231745240 w 291"/>
                  <a:gd name="T75" fmla="*/ 211983678 h 362"/>
                  <a:gd name="T76" fmla="*/ 219674745 w 291"/>
                  <a:gd name="T77" fmla="*/ 231255432 h 362"/>
                  <a:gd name="T78" fmla="*/ 179441857 w 291"/>
                  <a:gd name="T79" fmla="*/ 252278313 h 362"/>
                  <a:gd name="T80" fmla="*/ 49084823 w 291"/>
                  <a:gd name="T81" fmla="*/ 292572948 h 362"/>
                  <a:gd name="T82" fmla="*/ 39429145 w 291"/>
                  <a:gd name="T83" fmla="*/ 282061507 h 362"/>
                  <a:gd name="T84" fmla="*/ 49084823 w 291"/>
                  <a:gd name="T85" fmla="*/ 270674035 h 362"/>
                  <a:gd name="T86" fmla="*/ 58741398 w 291"/>
                  <a:gd name="T87" fmla="*/ 282061507 h 362"/>
                  <a:gd name="T88" fmla="*/ 49084823 w 291"/>
                  <a:gd name="T89" fmla="*/ 292572948 h 362"/>
                  <a:gd name="T90" fmla="*/ 74029555 w 291"/>
                  <a:gd name="T91" fmla="*/ 174317137 h 362"/>
                  <a:gd name="T92" fmla="*/ 13679774 w 291"/>
                  <a:gd name="T93" fmla="*/ 148914100 h 362"/>
                  <a:gd name="T94" fmla="*/ 1609280 w 291"/>
                  <a:gd name="T95" fmla="*/ 129643282 h 362"/>
                  <a:gd name="T96" fmla="*/ 804640 w 291"/>
                  <a:gd name="T97" fmla="*/ 185704609 h 362"/>
                  <a:gd name="T98" fmla="*/ 18507613 w 291"/>
                  <a:gd name="T99" fmla="*/ 211983678 h 362"/>
                  <a:gd name="T100" fmla="*/ 58741398 w 291"/>
                  <a:gd name="T101" fmla="*/ 228627338 h 362"/>
                  <a:gd name="T102" fmla="*/ 116677260 w 291"/>
                  <a:gd name="T103" fmla="*/ 235634653 h 362"/>
                  <a:gd name="T104" fmla="*/ 164152803 w 291"/>
                  <a:gd name="T105" fmla="*/ 232131463 h 362"/>
                  <a:gd name="T106" fmla="*/ 208409788 w 291"/>
                  <a:gd name="T107" fmla="*/ 215487804 h 362"/>
                  <a:gd name="T108" fmla="*/ 230940600 w 291"/>
                  <a:gd name="T109" fmla="*/ 191836829 h 362"/>
                  <a:gd name="T110" fmla="*/ 233354520 w 291"/>
                  <a:gd name="T111" fmla="*/ 134022503 h 362"/>
                  <a:gd name="T112" fmla="*/ 224503481 w 291"/>
                  <a:gd name="T113" fmla="*/ 144534879 h 362"/>
                  <a:gd name="T114" fmla="*/ 178637217 w 291"/>
                  <a:gd name="T115" fmla="*/ 169061885 h 362"/>
                  <a:gd name="T116" fmla="*/ 49084823 w 291"/>
                  <a:gd name="T117" fmla="*/ 208480489 h 362"/>
                  <a:gd name="T118" fmla="*/ 39429145 w 291"/>
                  <a:gd name="T119" fmla="*/ 197092081 h 362"/>
                  <a:gd name="T120" fmla="*/ 49084823 w 291"/>
                  <a:gd name="T121" fmla="*/ 186580641 h 362"/>
                  <a:gd name="T122" fmla="*/ 58741398 w 291"/>
                  <a:gd name="T123" fmla="*/ 197092081 h 362"/>
                  <a:gd name="T124" fmla="*/ 49084823 w 291"/>
                  <a:gd name="T125" fmla="*/ 208480489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2559" name="Freeform 131"/>
              <p:cNvSpPr>
                <a:spLocks noEditPoints="1"/>
              </p:cNvSpPr>
              <p:nvPr/>
            </p:nvSpPr>
            <p:spPr bwMode="auto">
              <a:xfrm>
                <a:off x="3373857" y="2856876"/>
                <a:ext cx="261554" cy="338488"/>
              </a:xfrm>
              <a:custGeom>
                <a:avLst/>
                <a:gdLst>
                  <a:gd name="T0" fmla="*/ 80466365 w 291"/>
                  <a:gd name="T1" fmla="*/ 3504125 h 362"/>
                  <a:gd name="T2" fmla="*/ 32186367 w 291"/>
                  <a:gd name="T3" fmla="*/ 16643660 h 362"/>
                  <a:gd name="T4" fmla="*/ 4827820 w 291"/>
                  <a:gd name="T5" fmla="*/ 39418603 h 362"/>
                  <a:gd name="T6" fmla="*/ 0 w 291"/>
                  <a:gd name="T7" fmla="*/ 98108025 h 362"/>
                  <a:gd name="T8" fmla="*/ 12874188 w 291"/>
                  <a:gd name="T9" fmla="*/ 125263125 h 362"/>
                  <a:gd name="T10" fmla="*/ 49084635 w 291"/>
                  <a:gd name="T11" fmla="*/ 144534879 h 362"/>
                  <a:gd name="T12" fmla="*/ 103801728 w 291"/>
                  <a:gd name="T13" fmla="*/ 154170288 h 362"/>
                  <a:gd name="T14" fmla="*/ 153691000 w 291"/>
                  <a:gd name="T15" fmla="*/ 151542194 h 362"/>
                  <a:gd name="T16" fmla="*/ 201166362 w 291"/>
                  <a:gd name="T17" fmla="*/ 137526628 h 362"/>
                  <a:gd name="T18" fmla="*/ 228524908 w 291"/>
                  <a:gd name="T19" fmla="*/ 114751685 h 362"/>
                  <a:gd name="T20" fmla="*/ 234157365 w 291"/>
                  <a:gd name="T21" fmla="*/ 56062263 h 362"/>
                  <a:gd name="T22" fmla="*/ 220477644 w 291"/>
                  <a:gd name="T23" fmla="*/ 29783194 h 362"/>
                  <a:gd name="T24" fmla="*/ 184268093 w 291"/>
                  <a:gd name="T25" fmla="*/ 9635409 h 362"/>
                  <a:gd name="T26" fmla="*/ 129551001 w 291"/>
                  <a:gd name="T27" fmla="*/ 876031 h 362"/>
                  <a:gd name="T28" fmla="*/ 45866088 w 291"/>
                  <a:gd name="T29" fmla="*/ 125263125 h 362"/>
                  <a:gd name="T30" fmla="*/ 40233631 w 291"/>
                  <a:gd name="T31" fmla="*/ 110371528 h 362"/>
                  <a:gd name="T32" fmla="*/ 53107819 w 291"/>
                  <a:gd name="T33" fmla="*/ 105116276 h 362"/>
                  <a:gd name="T34" fmla="*/ 57935640 w 291"/>
                  <a:gd name="T35" fmla="*/ 119131841 h 362"/>
                  <a:gd name="T36" fmla="*/ 116675916 w 291"/>
                  <a:gd name="T37" fmla="*/ 98984056 h 362"/>
                  <a:gd name="T38" fmla="*/ 45866088 w 291"/>
                  <a:gd name="T39" fmla="*/ 86720553 h 362"/>
                  <a:gd name="T40" fmla="*/ 1609273 w 291"/>
                  <a:gd name="T41" fmla="*/ 52558138 h 362"/>
                  <a:gd name="T42" fmla="*/ 48279999 w 291"/>
                  <a:gd name="T43" fmla="*/ 82341332 h 362"/>
                  <a:gd name="T44" fmla="*/ 116675916 w 291"/>
                  <a:gd name="T45" fmla="*/ 93728804 h 362"/>
                  <a:gd name="T46" fmla="*/ 199557088 w 291"/>
                  <a:gd name="T47" fmla="*/ 76209113 h 362"/>
                  <a:gd name="T48" fmla="*/ 228524908 w 291"/>
                  <a:gd name="T49" fmla="*/ 56938295 h 362"/>
                  <a:gd name="T50" fmla="*/ 173003179 w 291"/>
                  <a:gd name="T51" fmla="*/ 91976741 h 362"/>
                  <a:gd name="T52" fmla="*/ 116675916 w 291"/>
                  <a:gd name="T53" fmla="*/ 260161659 h 362"/>
                  <a:gd name="T54" fmla="*/ 38623461 w 291"/>
                  <a:gd name="T55" fmla="*/ 246147029 h 362"/>
                  <a:gd name="T56" fmla="*/ 9655641 w 291"/>
                  <a:gd name="T57" fmla="*/ 225999244 h 362"/>
                  <a:gd name="T58" fmla="*/ 0 w 291"/>
                  <a:gd name="T59" fmla="*/ 215487804 h 362"/>
                  <a:gd name="T60" fmla="*/ 2413910 w 291"/>
                  <a:gd name="T61" fmla="*/ 273301194 h 362"/>
                  <a:gd name="T62" fmla="*/ 25749273 w 291"/>
                  <a:gd name="T63" fmla="*/ 296953104 h 362"/>
                  <a:gd name="T64" fmla="*/ 70006088 w 291"/>
                  <a:gd name="T65" fmla="*/ 313595828 h 362"/>
                  <a:gd name="T66" fmla="*/ 116675916 w 291"/>
                  <a:gd name="T67" fmla="*/ 317099954 h 362"/>
                  <a:gd name="T68" fmla="*/ 174612452 w 291"/>
                  <a:gd name="T69" fmla="*/ 310967734 h 362"/>
                  <a:gd name="T70" fmla="*/ 215649823 w 291"/>
                  <a:gd name="T71" fmla="*/ 293448979 h 362"/>
                  <a:gd name="T72" fmla="*/ 233352729 w 291"/>
                  <a:gd name="T73" fmla="*/ 267169910 h 362"/>
                  <a:gd name="T74" fmla="*/ 231743455 w 291"/>
                  <a:gd name="T75" fmla="*/ 211983678 h 362"/>
                  <a:gd name="T76" fmla="*/ 219673007 w 291"/>
                  <a:gd name="T77" fmla="*/ 231255432 h 362"/>
                  <a:gd name="T78" fmla="*/ 179440273 w 291"/>
                  <a:gd name="T79" fmla="*/ 252278313 h 362"/>
                  <a:gd name="T80" fmla="*/ 49084635 w 291"/>
                  <a:gd name="T81" fmla="*/ 292572948 h 362"/>
                  <a:gd name="T82" fmla="*/ 39428994 w 291"/>
                  <a:gd name="T83" fmla="*/ 282061507 h 362"/>
                  <a:gd name="T84" fmla="*/ 49084635 w 291"/>
                  <a:gd name="T85" fmla="*/ 270674035 h 362"/>
                  <a:gd name="T86" fmla="*/ 58740276 w 291"/>
                  <a:gd name="T87" fmla="*/ 282061507 h 362"/>
                  <a:gd name="T88" fmla="*/ 49084635 w 291"/>
                  <a:gd name="T89" fmla="*/ 292572948 h 362"/>
                  <a:gd name="T90" fmla="*/ 74029271 w 291"/>
                  <a:gd name="T91" fmla="*/ 174317137 h 362"/>
                  <a:gd name="T92" fmla="*/ 13679722 w 291"/>
                  <a:gd name="T93" fmla="*/ 148914100 h 362"/>
                  <a:gd name="T94" fmla="*/ 1609273 w 291"/>
                  <a:gd name="T95" fmla="*/ 129643282 h 362"/>
                  <a:gd name="T96" fmla="*/ 804637 w 291"/>
                  <a:gd name="T97" fmla="*/ 185704609 h 362"/>
                  <a:gd name="T98" fmla="*/ 18507542 w 291"/>
                  <a:gd name="T99" fmla="*/ 211983678 h 362"/>
                  <a:gd name="T100" fmla="*/ 58740276 w 291"/>
                  <a:gd name="T101" fmla="*/ 228627338 h 362"/>
                  <a:gd name="T102" fmla="*/ 116675916 w 291"/>
                  <a:gd name="T103" fmla="*/ 235634653 h 362"/>
                  <a:gd name="T104" fmla="*/ 164151278 w 291"/>
                  <a:gd name="T105" fmla="*/ 232131463 h 362"/>
                  <a:gd name="T106" fmla="*/ 208408092 w 291"/>
                  <a:gd name="T107" fmla="*/ 215487804 h 362"/>
                  <a:gd name="T108" fmla="*/ 230938818 w 291"/>
                  <a:gd name="T109" fmla="*/ 191836829 h 362"/>
                  <a:gd name="T110" fmla="*/ 233352729 w 291"/>
                  <a:gd name="T111" fmla="*/ 134022503 h 362"/>
                  <a:gd name="T112" fmla="*/ 224501724 w 291"/>
                  <a:gd name="T113" fmla="*/ 144534879 h 362"/>
                  <a:gd name="T114" fmla="*/ 178635636 w 291"/>
                  <a:gd name="T115" fmla="*/ 169061885 h 362"/>
                  <a:gd name="T116" fmla="*/ 49084635 w 291"/>
                  <a:gd name="T117" fmla="*/ 208480489 h 362"/>
                  <a:gd name="T118" fmla="*/ 39428994 w 291"/>
                  <a:gd name="T119" fmla="*/ 197092081 h 362"/>
                  <a:gd name="T120" fmla="*/ 49084635 w 291"/>
                  <a:gd name="T121" fmla="*/ 186580641 h 362"/>
                  <a:gd name="T122" fmla="*/ 58740276 w 291"/>
                  <a:gd name="T123" fmla="*/ 197092081 h 362"/>
                  <a:gd name="T124" fmla="*/ 49084635 w 291"/>
                  <a:gd name="T125" fmla="*/ 208480489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2560" name="Freeform 131"/>
              <p:cNvSpPr>
                <a:spLocks noEditPoints="1"/>
              </p:cNvSpPr>
              <p:nvPr/>
            </p:nvSpPr>
            <p:spPr bwMode="auto">
              <a:xfrm>
                <a:off x="2565946" y="2842979"/>
                <a:ext cx="260100" cy="338488"/>
              </a:xfrm>
              <a:custGeom>
                <a:avLst/>
                <a:gdLst>
                  <a:gd name="T0" fmla="*/ 80466365 w 291"/>
                  <a:gd name="T1" fmla="*/ 3504125 h 362"/>
                  <a:gd name="T2" fmla="*/ 32186367 w 291"/>
                  <a:gd name="T3" fmla="*/ 16643660 h 362"/>
                  <a:gd name="T4" fmla="*/ 4827820 w 291"/>
                  <a:gd name="T5" fmla="*/ 39418603 h 362"/>
                  <a:gd name="T6" fmla="*/ 0 w 291"/>
                  <a:gd name="T7" fmla="*/ 98108025 h 362"/>
                  <a:gd name="T8" fmla="*/ 12874188 w 291"/>
                  <a:gd name="T9" fmla="*/ 125263125 h 362"/>
                  <a:gd name="T10" fmla="*/ 49084635 w 291"/>
                  <a:gd name="T11" fmla="*/ 144534879 h 362"/>
                  <a:gd name="T12" fmla="*/ 103801728 w 291"/>
                  <a:gd name="T13" fmla="*/ 154170288 h 362"/>
                  <a:gd name="T14" fmla="*/ 153691000 w 291"/>
                  <a:gd name="T15" fmla="*/ 151542194 h 362"/>
                  <a:gd name="T16" fmla="*/ 201166362 w 291"/>
                  <a:gd name="T17" fmla="*/ 137526628 h 362"/>
                  <a:gd name="T18" fmla="*/ 228524908 w 291"/>
                  <a:gd name="T19" fmla="*/ 114751685 h 362"/>
                  <a:gd name="T20" fmla="*/ 234157365 w 291"/>
                  <a:gd name="T21" fmla="*/ 56062263 h 362"/>
                  <a:gd name="T22" fmla="*/ 220477644 w 291"/>
                  <a:gd name="T23" fmla="*/ 29783194 h 362"/>
                  <a:gd name="T24" fmla="*/ 184268093 w 291"/>
                  <a:gd name="T25" fmla="*/ 9635409 h 362"/>
                  <a:gd name="T26" fmla="*/ 129551001 w 291"/>
                  <a:gd name="T27" fmla="*/ 876031 h 362"/>
                  <a:gd name="T28" fmla="*/ 45866088 w 291"/>
                  <a:gd name="T29" fmla="*/ 125263125 h 362"/>
                  <a:gd name="T30" fmla="*/ 40233631 w 291"/>
                  <a:gd name="T31" fmla="*/ 110371528 h 362"/>
                  <a:gd name="T32" fmla="*/ 53107819 w 291"/>
                  <a:gd name="T33" fmla="*/ 105116276 h 362"/>
                  <a:gd name="T34" fmla="*/ 57935640 w 291"/>
                  <a:gd name="T35" fmla="*/ 119131841 h 362"/>
                  <a:gd name="T36" fmla="*/ 116675916 w 291"/>
                  <a:gd name="T37" fmla="*/ 98984056 h 362"/>
                  <a:gd name="T38" fmla="*/ 45866088 w 291"/>
                  <a:gd name="T39" fmla="*/ 86720553 h 362"/>
                  <a:gd name="T40" fmla="*/ 1609273 w 291"/>
                  <a:gd name="T41" fmla="*/ 52558138 h 362"/>
                  <a:gd name="T42" fmla="*/ 48279999 w 291"/>
                  <a:gd name="T43" fmla="*/ 82341332 h 362"/>
                  <a:gd name="T44" fmla="*/ 116675916 w 291"/>
                  <a:gd name="T45" fmla="*/ 93728804 h 362"/>
                  <a:gd name="T46" fmla="*/ 199557088 w 291"/>
                  <a:gd name="T47" fmla="*/ 76209113 h 362"/>
                  <a:gd name="T48" fmla="*/ 228524908 w 291"/>
                  <a:gd name="T49" fmla="*/ 56938295 h 362"/>
                  <a:gd name="T50" fmla="*/ 173003179 w 291"/>
                  <a:gd name="T51" fmla="*/ 91976741 h 362"/>
                  <a:gd name="T52" fmla="*/ 116675916 w 291"/>
                  <a:gd name="T53" fmla="*/ 260161659 h 362"/>
                  <a:gd name="T54" fmla="*/ 38623461 w 291"/>
                  <a:gd name="T55" fmla="*/ 246147029 h 362"/>
                  <a:gd name="T56" fmla="*/ 9655641 w 291"/>
                  <a:gd name="T57" fmla="*/ 225999244 h 362"/>
                  <a:gd name="T58" fmla="*/ 0 w 291"/>
                  <a:gd name="T59" fmla="*/ 215487804 h 362"/>
                  <a:gd name="T60" fmla="*/ 2413910 w 291"/>
                  <a:gd name="T61" fmla="*/ 273301194 h 362"/>
                  <a:gd name="T62" fmla="*/ 25749273 w 291"/>
                  <a:gd name="T63" fmla="*/ 296953104 h 362"/>
                  <a:gd name="T64" fmla="*/ 70006088 w 291"/>
                  <a:gd name="T65" fmla="*/ 313595828 h 362"/>
                  <a:gd name="T66" fmla="*/ 116675916 w 291"/>
                  <a:gd name="T67" fmla="*/ 317099954 h 362"/>
                  <a:gd name="T68" fmla="*/ 174612452 w 291"/>
                  <a:gd name="T69" fmla="*/ 310967734 h 362"/>
                  <a:gd name="T70" fmla="*/ 215649823 w 291"/>
                  <a:gd name="T71" fmla="*/ 293448979 h 362"/>
                  <a:gd name="T72" fmla="*/ 233352729 w 291"/>
                  <a:gd name="T73" fmla="*/ 267169910 h 362"/>
                  <a:gd name="T74" fmla="*/ 231743455 w 291"/>
                  <a:gd name="T75" fmla="*/ 211983678 h 362"/>
                  <a:gd name="T76" fmla="*/ 219673007 w 291"/>
                  <a:gd name="T77" fmla="*/ 231255432 h 362"/>
                  <a:gd name="T78" fmla="*/ 179440273 w 291"/>
                  <a:gd name="T79" fmla="*/ 252278313 h 362"/>
                  <a:gd name="T80" fmla="*/ 49084635 w 291"/>
                  <a:gd name="T81" fmla="*/ 292572948 h 362"/>
                  <a:gd name="T82" fmla="*/ 39428994 w 291"/>
                  <a:gd name="T83" fmla="*/ 282061507 h 362"/>
                  <a:gd name="T84" fmla="*/ 49084635 w 291"/>
                  <a:gd name="T85" fmla="*/ 270674035 h 362"/>
                  <a:gd name="T86" fmla="*/ 58740276 w 291"/>
                  <a:gd name="T87" fmla="*/ 282061507 h 362"/>
                  <a:gd name="T88" fmla="*/ 49084635 w 291"/>
                  <a:gd name="T89" fmla="*/ 292572948 h 362"/>
                  <a:gd name="T90" fmla="*/ 74029271 w 291"/>
                  <a:gd name="T91" fmla="*/ 174317137 h 362"/>
                  <a:gd name="T92" fmla="*/ 13679722 w 291"/>
                  <a:gd name="T93" fmla="*/ 148914100 h 362"/>
                  <a:gd name="T94" fmla="*/ 1609273 w 291"/>
                  <a:gd name="T95" fmla="*/ 129643282 h 362"/>
                  <a:gd name="T96" fmla="*/ 804637 w 291"/>
                  <a:gd name="T97" fmla="*/ 185704609 h 362"/>
                  <a:gd name="T98" fmla="*/ 18507542 w 291"/>
                  <a:gd name="T99" fmla="*/ 211983678 h 362"/>
                  <a:gd name="T100" fmla="*/ 58740276 w 291"/>
                  <a:gd name="T101" fmla="*/ 228627338 h 362"/>
                  <a:gd name="T102" fmla="*/ 116675916 w 291"/>
                  <a:gd name="T103" fmla="*/ 235634653 h 362"/>
                  <a:gd name="T104" fmla="*/ 164151278 w 291"/>
                  <a:gd name="T105" fmla="*/ 232131463 h 362"/>
                  <a:gd name="T106" fmla="*/ 208408092 w 291"/>
                  <a:gd name="T107" fmla="*/ 215487804 h 362"/>
                  <a:gd name="T108" fmla="*/ 230938818 w 291"/>
                  <a:gd name="T109" fmla="*/ 191836829 h 362"/>
                  <a:gd name="T110" fmla="*/ 233352729 w 291"/>
                  <a:gd name="T111" fmla="*/ 134022503 h 362"/>
                  <a:gd name="T112" fmla="*/ 224501724 w 291"/>
                  <a:gd name="T113" fmla="*/ 144534879 h 362"/>
                  <a:gd name="T114" fmla="*/ 178635636 w 291"/>
                  <a:gd name="T115" fmla="*/ 169061885 h 362"/>
                  <a:gd name="T116" fmla="*/ 49084635 w 291"/>
                  <a:gd name="T117" fmla="*/ 208480489 h 362"/>
                  <a:gd name="T118" fmla="*/ 39428994 w 291"/>
                  <a:gd name="T119" fmla="*/ 197092081 h 362"/>
                  <a:gd name="T120" fmla="*/ 49084635 w 291"/>
                  <a:gd name="T121" fmla="*/ 186580641 h 362"/>
                  <a:gd name="T122" fmla="*/ 58740276 w 291"/>
                  <a:gd name="T123" fmla="*/ 197092081 h 362"/>
                  <a:gd name="T124" fmla="*/ 49084635 w 291"/>
                  <a:gd name="T125" fmla="*/ 208480489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close/>
                    <a:moveTo>
                      <a:pt x="61" y="144"/>
                    </a:moveTo>
                    <a:lnTo>
                      <a:pt x="61" y="144"/>
                    </a:lnTo>
                    <a:lnTo>
                      <a:pt x="57" y="143"/>
                    </a:lnTo>
                    <a:lnTo>
                      <a:pt x="53" y="140"/>
                    </a:lnTo>
                    <a:lnTo>
                      <a:pt x="50" y="136"/>
                    </a:lnTo>
                    <a:lnTo>
                      <a:pt x="49" y="131"/>
                    </a:lnTo>
                    <a:lnTo>
                      <a:pt x="50" y="126"/>
                    </a:lnTo>
                    <a:lnTo>
                      <a:pt x="53" y="123"/>
                    </a:lnTo>
                    <a:lnTo>
                      <a:pt x="57" y="120"/>
                    </a:lnTo>
                    <a:lnTo>
                      <a:pt x="61" y="119"/>
                    </a:lnTo>
                    <a:lnTo>
                      <a:pt x="66" y="120"/>
                    </a:lnTo>
                    <a:lnTo>
                      <a:pt x="70" y="123"/>
                    </a:lnTo>
                    <a:lnTo>
                      <a:pt x="72" y="126"/>
                    </a:lnTo>
                    <a:lnTo>
                      <a:pt x="73" y="131"/>
                    </a:lnTo>
                    <a:lnTo>
                      <a:pt x="72" y="136"/>
                    </a:lnTo>
                    <a:lnTo>
                      <a:pt x="70" y="140"/>
                    </a:lnTo>
                    <a:lnTo>
                      <a:pt x="66" y="143"/>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14" y="69"/>
                    </a:lnTo>
                    <a:lnTo>
                      <a:pt x="27" y="79"/>
                    </a:lnTo>
                    <a:lnTo>
                      <a:pt x="43" y="87"/>
                    </a:lnTo>
                    <a:lnTo>
                      <a:pt x="60" y="94"/>
                    </a:lnTo>
                    <a:lnTo>
                      <a:pt x="79" y="99"/>
                    </a:lnTo>
                    <a:lnTo>
                      <a:pt x="100" y="103"/>
                    </a:lnTo>
                    <a:lnTo>
                      <a:pt x="122" y="106"/>
                    </a:lnTo>
                    <a:lnTo>
                      <a:pt x="145" y="107"/>
                    </a:lnTo>
                    <a:lnTo>
                      <a:pt x="169" y="106"/>
                    </a:lnTo>
                    <a:lnTo>
                      <a:pt x="191" y="103"/>
                    </a:lnTo>
                    <a:lnTo>
                      <a:pt x="212" y="99"/>
                    </a:lnTo>
                    <a:lnTo>
                      <a:pt x="230" y="94"/>
                    </a:lnTo>
                    <a:lnTo>
                      <a:pt x="248" y="87"/>
                    </a:lnTo>
                    <a:lnTo>
                      <a:pt x="263" y="79"/>
                    </a:lnTo>
                    <a:lnTo>
                      <a:pt x="276" y="69"/>
                    </a:lnTo>
                    <a:lnTo>
                      <a:pt x="288" y="60"/>
                    </a:lnTo>
                    <a:lnTo>
                      <a:pt x="284" y="65"/>
                    </a:lnTo>
                    <a:lnTo>
                      <a:pt x="279" y="72"/>
                    </a:lnTo>
                    <a:lnTo>
                      <a:pt x="266" y="81"/>
                    </a:lnTo>
                    <a:lnTo>
                      <a:pt x="251" y="90"/>
                    </a:lnTo>
                    <a:lnTo>
                      <a:pt x="234" y="99"/>
                    </a:lnTo>
                    <a:lnTo>
                      <a:pt x="215" y="105"/>
                    </a:lnTo>
                    <a:lnTo>
                      <a:pt x="193" y="110"/>
                    </a:lnTo>
                    <a:lnTo>
                      <a:pt x="170"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0" y="246"/>
                    </a:lnTo>
                    <a:lnTo>
                      <a:pt x="0" y="252"/>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46"/>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close/>
                    <a:moveTo>
                      <a:pt x="61" y="334"/>
                    </a:moveTo>
                    <a:lnTo>
                      <a:pt x="61" y="334"/>
                    </a:lnTo>
                    <a:lnTo>
                      <a:pt x="57" y="333"/>
                    </a:lnTo>
                    <a:lnTo>
                      <a:pt x="53" y="330"/>
                    </a:lnTo>
                    <a:lnTo>
                      <a:pt x="50" y="326"/>
                    </a:lnTo>
                    <a:lnTo>
                      <a:pt x="49" y="322"/>
                    </a:lnTo>
                    <a:lnTo>
                      <a:pt x="50" y="316"/>
                    </a:lnTo>
                    <a:lnTo>
                      <a:pt x="53" y="313"/>
                    </a:lnTo>
                    <a:lnTo>
                      <a:pt x="57" y="310"/>
                    </a:lnTo>
                    <a:lnTo>
                      <a:pt x="61" y="309"/>
                    </a:lnTo>
                    <a:lnTo>
                      <a:pt x="66" y="310"/>
                    </a:lnTo>
                    <a:lnTo>
                      <a:pt x="70" y="313"/>
                    </a:lnTo>
                    <a:lnTo>
                      <a:pt x="72" y="316"/>
                    </a:lnTo>
                    <a:lnTo>
                      <a:pt x="73" y="322"/>
                    </a:lnTo>
                    <a:lnTo>
                      <a:pt x="72" y="326"/>
                    </a:lnTo>
                    <a:lnTo>
                      <a:pt x="70" y="330"/>
                    </a:lnTo>
                    <a:lnTo>
                      <a:pt x="66" y="333"/>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0" y="153"/>
                    </a:lnTo>
                    <a:lnTo>
                      <a:pt x="0" y="157"/>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0" y="153"/>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close/>
                    <a:moveTo>
                      <a:pt x="61" y="238"/>
                    </a:moveTo>
                    <a:lnTo>
                      <a:pt x="61" y="238"/>
                    </a:lnTo>
                    <a:lnTo>
                      <a:pt x="57" y="237"/>
                    </a:lnTo>
                    <a:lnTo>
                      <a:pt x="53" y="234"/>
                    </a:lnTo>
                    <a:lnTo>
                      <a:pt x="50" y="231"/>
                    </a:lnTo>
                    <a:lnTo>
                      <a:pt x="49" y="225"/>
                    </a:lnTo>
                    <a:lnTo>
                      <a:pt x="50" y="221"/>
                    </a:lnTo>
                    <a:lnTo>
                      <a:pt x="53" y="218"/>
                    </a:lnTo>
                    <a:lnTo>
                      <a:pt x="57" y="214"/>
                    </a:lnTo>
                    <a:lnTo>
                      <a:pt x="61" y="213"/>
                    </a:lnTo>
                    <a:lnTo>
                      <a:pt x="66" y="214"/>
                    </a:lnTo>
                    <a:lnTo>
                      <a:pt x="70" y="218"/>
                    </a:lnTo>
                    <a:lnTo>
                      <a:pt x="72" y="221"/>
                    </a:lnTo>
                    <a:lnTo>
                      <a:pt x="73" y="225"/>
                    </a:lnTo>
                    <a:lnTo>
                      <a:pt x="72" y="231"/>
                    </a:lnTo>
                    <a:lnTo>
                      <a:pt x="70" y="234"/>
                    </a:lnTo>
                    <a:lnTo>
                      <a:pt x="66" y="237"/>
                    </a:lnTo>
                    <a:lnTo>
                      <a:pt x="61" y="238"/>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200" name="Freeform 151"/>
              <p:cNvSpPr>
                <a:spLocks noEditPoints="1"/>
              </p:cNvSpPr>
              <p:nvPr/>
            </p:nvSpPr>
            <p:spPr bwMode="auto">
              <a:xfrm>
                <a:off x="2991697" y="3014705"/>
                <a:ext cx="225227" cy="309702"/>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chemeClr val="tx1">
                  <a:lumMod val="50000"/>
                  <a:lumOff val="50000"/>
                </a:schemeClr>
              </a:solidFill>
              <a:ln w="9525">
                <a:noFill/>
                <a:round/>
              </a:ln>
            </p:spPr>
            <p:txBody>
              <a:bodyPr/>
              <a:lstStyle/>
              <a:p>
                <a:pPr eaLnBrk="1" fontAlgn="t" hangingPunct="1">
                  <a:defRPr/>
                </a:pPr>
                <a:endParaRPr lang="zh-CN" altLang="en-US" sz="1900" dirty="0">
                  <a:solidFill>
                    <a:srgbClr val="000000"/>
                  </a:solidFill>
                  <a:latin typeface="+mn-lt"/>
                  <a:ea typeface="+mn-ea"/>
                </a:endParaRPr>
              </a:p>
            </p:txBody>
          </p:sp>
        </p:grpSp>
        <p:sp>
          <p:nvSpPr>
            <p:cNvPr id="62540" name="TextBox 178"/>
            <p:cNvSpPr txBox="1">
              <a:spLocks noChangeArrowheads="1"/>
            </p:cNvSpPr>
            <p:nvPr/>
          </p:nvSpPr>
          <p:spPr bwMode="auto">
            <a:xfrm>
              <a:off x="4333959" y="1145352"/>
              <a:ext cx="712338" cy="2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latin typeface="+mn-lt"/>
                  <a:ea typeface="+mn-ea"/>
                </a:rPr>
                <a:t>计算</a:t>
              </a:r>
              <a:endParaRPr lang="zh-CN" altLang="en-US" sz="1500" smtClean="0">
                <a:latin typeface="+mn-lt"/>
                <a:ea typeface="+mn-ea"/>
              </a:endParaRPr>
            </a:p>
          </p:txBody>
        </p:sp>
        <p:sp>
          <p:nvSpPr>
            <p:cNvPr id="62541" name="TextBox 179"/>
            <p:cNvSpPr txBox="1">
              <a:spLocks noChangeArrowheads="1"/>
            </p:cNvSpPr>
            <p:nvPr/>
          </p:nvSpPr>
          <p:spPr bwMode="auto">
            <a:xfrm>
              <a:off x="3200963" y="1533667"/>
              <a:ext cx="710354" cy="2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latin typeface="+mn-lt"/>
                  <a:ea typeface="+mn-ea"/>
                </a:rPr>
                <a:t>存储</a:t>
              </a:r>
              <a:endParaRPr lang="zh-CN" altLang="en-US" sz="1500" smtClean="0">
                <a:latin typeface="+mn-lt"/>
                <a:ea typeface="+mn-ea"/>
              </a:endParaRPr>
            </a:p>
          </p:txBody>
        </p:sp>
        <p:sp>
          <p:nvSpPr>
            <p:cNvPr id="62542" name="TextBox 180"/>
            <p:cNvSpPr txBox="1">
              <a:spLocks noChangeArrowheads="1"/>
            </p:cNvSpPr>
            <p:nvPr/>
          </p:nvSpPr>
          <p:spPr bwMode="auto">
            <a:xfrm>
              <a:off x="5478859" y="1532269"/>
              <a:ext cx="710354" cy="2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latin typeface="+mn-lt"/>
                  <a:ea typeface="+mn-ea"/>
                </a:rPr>
                <a:t>存储</a:t>
              </a:r>
              <a:endParaRPr lang="zh-CN" altLang="en-US" sz="1500" smtClean="0">
                <a:latin typeface="+mn-lt"/>
                <a:ea typeface="+mn-ea"/>
              </a:endParaRPr>
            </a:p>
          </p:txBody>
        </p:sp>
        <p:sp>
          <p:nvSpPr>
            <p:cNvPr id="62543" name="TextBox 181"/>
            <p:cNvSpPr txBox="1">
              <a:spLocks noChangeArrowheads="1"/>
            </p:cNvSpPr>
            <p:nvPr/>
          </p:nvSpPr>
          <p:spPr bwMode="auto">
            <a:xfrm>
              <a:off x="5792367" y="2378740"/>
              <a:ext cx="712339" cy="28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latin typeface="+mn-lt"/>
                  <a:ea typeface="+mn-ea"/>
                </a:rPr>
                <a:t>计算</a:t>
              </a:r>
              <a:endParaRPr lang="zh-CN" altLang="en-US" sz="1500" smtClean="0">
                <a:latin typeface="+mn-lt"/>
                <a:ea typeface="+mn-ea"/>
              </a:endParaRPr>
            </a:p>
          </p:txBody>
        </p:sp>
        <p:sp>
          <p:nvSpPr>
            <p:cNvPr id="62544" name="TextBox 182"/>
            <p:cNvSpPr txBox="1">
              <a:spLocks noChangeArrowheads="1"/>
            </p:cNvSpPr>
            <p:nvPr/>
          </p:nvSpPr>
          <p:spPr bwMode="auto">
            <a:xfrm>
              <a:off x="2798165" y="2388518"/>
              <a:ext cx="712338" cy="28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latin typeface="+mn-lt"/>
                  <a:ea typeface="+mn-ea"/>
                </a:rPr>
                <a:t>计算</a:t>
              </a:r>
              <a:endParaRPr lang="zh-CN" altLang="en-US" sz="1500" smtClean="0">
                <a:latin typeface="+mn-lt"/>
                <a:ea typeface="+mn-ea"/>
              </a:endParaRPr>
            </a:p>
          </p:txBody>
        </p:sp>
        <p:sp>
          <p:nvSpPr>
            <p:cNvPr id="62545" name="TextBox 183"/>
            <p:cNvSpPr txBox="1">
              <a:spLocks noChangeArrowheads="1"/>
            </p:cNvSpPr>
            <p:nvPr/>
          </p:nvSpPr>
          <p:spPr bwMode="auto">
            <a:xfrm>
              <a:off x="4379595" y="3790921"/>
              <a:ext cx="712339" cy="2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latin typeface="+mn-lt"/>
                  <a:ea typeface="+mn-ea"/>
                </a:rPr>
                <a:t>计算</a:t>
              </a:r>
              <a:endParaRPr lang="zh-CN" altLang="en-US" sz="1500" smtClean="0">
                <a:latin typeface="+mn-lt"/>
                <a:ea typeface="+mn-ea"/>
              </a:endParaRPr>
            </a:p>
          </p:txBody>
        </p:sp>
        <p:sp>
          <p:nvSpPr>
            <p:cNvPr id="62546" name="TextBox 184"/>
            <p:cNvSpPr txBox="1">
              <a:spLocks noChangeArrowheads="1"/>
            </p:cNvSpPr>
            <p:nvPr/>
          </p:nvSpPr>
          <p:spPr bwMode="auto">
            <a:xfrm>
              <a:off x="3198979" y="3265718"/>
              <a:ext cx="710354" cy="2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latin typeface="+mn-lt"/>
                  <a:ea typeface="+mn-ea"/>
                </a:rPr>
                <a:t>存储</a:t>
              </a:r>
              <a:endParaRPr lang="zh-CN" altLang="en-US" sz="1500" smtClean="0">
                <a:latin typeface="+mn-lt"/>
                <a:ea typeface="+mn-ea"/>
              </a:endParaRPr>
            </a:p>
          </p:txBody>
        </p:sp>
        <p:sp>
          <p:nvSpPr>
            <p:cNvPr id="62547" name="TextBox 185"/>
            <p:cNvSpPr txBox="1">
              <a:spLocks noChangeArrowheads="1"/>
            </p:cNvSpPr>
            <p:nvPr/>
          </p:nvSpPr>
          <p:spPr bwMode="auto">
            <a:xfrm>
              <a:off x="5476875" y="3264321"/>
              <a:ext cx="710354" cy="28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latin typeface="+mn-lt"/>
                  <a:ea typeface="+mn-ea"/>
                </a:rPr>
                <a:t>存储</a:t>
              </a:r>
              <a:endParaRPr lang="zh-CN" altLang="en-US" sz="1500" smtClean="0">
                <a:latin typeface="+mn-lt"/>
                <a:ea typeface="+mn-ea"/>
              </a:endParaRPr>
            </a:p>
          </p:txBody>
        </p:sp>
      </p:grpSp>
      <p:sp>
        <p:nvSpPr>
          <p:cNvPr id="5" name="矩形 91"/>
          <p:cNvSpPr/>
          <p:nvPr/>
        </p:nvSpPr>
        <p:spPr>
          <a:xfrm>
            <a:off x="835025" y="2155825"/>
            <a:ext cx="823913" cy="804863"/>
          </a:xfrm>
          <a:prstGeom prst="rect">
            <a:avLst/>
          </a:prstGeom>
          <a:noFill/>
          <a:ln w="19046">
            <a:solidFill>
              <a:srgbClr val="A6A6A6"/>
            </a:solidFill>
            <a:prstDash val="solid"/>
            <a:round/>
          </a:ln>
        </p:spPr>
        <p:txBody>
          <a:bodyPr lIns="105564" tIns="52786" rIns="105564" bIns="52786"/>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6" name="矩形 91"/>
          <p:cNvSpPr/>
          <p:nvPr/>
        </p:nvSpPr>
        <p:spPr>
          <a:xfrm>
            <a:off x="1773238" y="2155825"/>
            <a:ext cx="823912" cy="804863"/>
          </a:xfrm>
          <a:prstGeom prst="rect">
            <a:avLst/>
          </a:prstGeom>
          <a:noFill/>
          <a:ln w="19046">
            <a:solidFill>
              <a:srgbClr val="A6A6A6"/>
            </a:solidFill>
            <a:prstDash val="solid"/>
            <a:round/>
          </a:ln>
        </p:spPr>
        <p:txBody>
          <a:bodyPr lIns="105564" tIns="52786" rIns="105564" bIns="52786"/>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7" name="矩形 91"/>
          <p:cNvSpPr/>
          <p:nvPr/>
        </p:nvSpPr>
        <p:spPr>
          <a:xfrm>
            <a:off x="2719388" y="2155825"/>
            <a:ext cx="825500" cy="804863"/>
          </a:xfrm>
          <a:prstGeom prst="rect">
            <a:avLst/>
          </a:prstGeom>
          <a:noFill/>
          <a:ln w="19046">
            <a:solidFill>
              <a:srgbClr val="A6A6A6"/>
            </a:solidFill>
            <a:prstDash val="solid"/>
            <a:round/>
          </a:ln>
        </p:spPr>
        <p:txBody>
          <a:bodyPr lIns="105564" tIns="52786" rIns="105564" bIns="52786"/>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8" name="TextBox 212"/>
          <p:cNvSpPr txBox="1"/>
          <p:nvPr/>
        </p:nvSpPr>
        <p:spPr>
          <a:xfrm>
            <a:off x="715963" y="1365250"/>
            <a:ext cx="3016250" cy="354013"/>
          </a:xfrm>
          <a:prstGeom prst="rect">
            <a:avLst/>
          </a:prstGeom>
        </p:spPr>
        <p:style>
          <a:lnRef idx="3">
            <a:schemeClr val="lt1"/>
          </a:lnRef>
          <a:fillRef idx="1">
            <a:schemeClr val="accent3"/>
          </a:fillRef>
          <a:effectRef idx="1">
            <a:schemeClr val="accent3"/>
          </a:effectRef>
          <a:fontRef idx="minor">
            <a:schemeClr val="lt1"/>
          </a:fontRef>
        </p:style>
        <p:txBody>
          <a:bodyPr lIns="121883" tIns="60943" rIns="121883" bIns="60943">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zh-CN" altLang="en-US" sz="1500" kern="0" dirty="0">
                <a:solidFill>
                  <a:srgbClr val="000000"/>
                </a:solidFill>
              </a:rPr>
              <a:t>小机</a:t>
            </a:r>
            <a:r>
              <a:rPr lang="en-US" altLang="zh-CN" sz="1500" kern="0" dirty="0">
                <a:solidFill>
                  <a:srgbClr val="000000"/>
                </a:solidFill>
              </a:rPr>
              <a:t>/X86</a:t>
            </a:r>
            <a:r>
              <a:rPr lang="zh-CN" altLang="en-US" sz="1500" kern="0" dirty="0">
                <a:solidFill>
                  <a:srgbClr val="000000"/>
                </a:solidFill>
              </a:rPr>
              <a:t>服务器</a:t>
            </a:r>
            <a:r>
              <a:rPr lang="en-US" sz="1500" kern="0" dirty="0">
                <a:solidFill>
                  <a:srgbClr val="000000"/>
                </a:solidFill>
              </a:rPr>
              <a:t>+ </a:t>
            </a:r>
            <a:r>
              <a:rPr lang="zh-CN" altLang="en-US" sz="1500" kern="0" dirty="0">
                <a:solidFill>
                  <a:srgbClr val="000000"/>
                </a:solidFill>
              </a:rPr>
              <a:t>外置</a:t>
            </a:r>
            <a:r>
              <a:rPr lang="en-US" sz="1500" kern="0" dirty="0">
                <a:solidFill>
                  <a:srgbClr val="000000"/>
                </a:solidFill>
              </a:rPr>
              <a:t>SAN</a:t>
            </a:r>
            <a:endParaRPr lang="en-US" sz="1500" kern="0" dirty="0">
              <a:solidFill>
                <a:srgbClr val="000000"/>
              </a:solidFill>
            </a:endParaRPr>
          </a:p>
        </p:txBody>
      </p:sp>
      <p:sp>
        <p:nvSpPr>
          <p:cNvPr id="9" name="矩形 281"/>
          <p:cNvSpPr/>
          <p:nvPr/>
        </p:nvSpPr>
        <p:spPr>
          <a:xfrm>
            <a:off x="688975" y="1365250"/>
            <a:ext cx="3078163" cy="3927475"/>
          </a:xfrm>
          <a:prstGeom prst="rect">
            <a:avLst/>
          </a:prstGeom>
          <a:noFill/>
          <a:ln w="15873">
            <a:solidFill>
              <a:srgbClr val="000000"/>
            </a:solidFill>
            <a:custDash>
              <a:ds d="300013" sp="300013"/>
            </a:custDash>
            <a:round/>
          </a:ln>
        </p:spPr>
        <p:txBody>
          <a:bodyPr lIns="105564" tIns="52786" rIns="105564" bIns="52786"/>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10" name="圆角矩形 9"/>
          <p:cNvSpPr/>
          <p:nvPr/>
        </p:nvSpPr>
        <p:spPr bwMode="auto">
          <a:xfrm>
            <a:off x="984250" y="1971675"/>
            <a:ext cx="592138" cy="184150"/>
          </a:xfrm>
          <a:prstGeom prst="roundRect">
            <a:avLst/>
          </a:prstGeom>
          <a:solidFill>
            <a:schemeClr val="bg1">
              <a:lumMod val="75000"/>
            </a:schemeClr>
          </a:solidFill>
          <a:ln w="9528">
            <a:solidFill>
              <a:schemeClr val="bg1">
                <a:lumMod val="85000"/>
              </a:schemeClr>
            </a:solidFill>
            <a:prstDash val="solid"/>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defTabSz="1068070" eaLnBrk="1" fontAlgn="auto" hangingPunct="1">
              <a:spcBef>
                <a:spcPts val="0"/>
              </a:spcBef>
              <a:spcAft>
                <a:spcPts val="0"/>
              </a:spcAft>
              <a:defRPr sz="1800" b="0" i="0" u="none" strike="noStrike" kern="0" cap="none" spc="0" baseline="0">
                <a:solidFill>
                  <a:srgbClr val="000000"/>
                </a:solidFill>
                <a:uFillTx/>
              </a:defRPr>
            </a:pPr>
            <a:r>
              <a:rPr lang="en-US" altLang="zh-CN" sz="1500" kern="0" dirty="0">
                <a:solidFill>
                  <a:srgbClr val="000000"/>
                </a:solidFill>
                <a:latin typeface="+mn-lt"/>
                <a:ea typeface="+mn-ea"/>
              </a:rPr>
              <a:t>Server1</a:t>
            </a:r>
            <a:endParaRPr lang="zh-CN" altLang="en-US" sz="1500" kern="0" dirty="0">
              <a:solidFill>
                <a:srgbClr val="000000"/>
              </a:solidFill>
              <a:latin typeface="+mn-lt"/>
              <a:ea typeface="+mn-ea"/>
            </a:endParaRPr>
          </a:p>
        </p:txBody>
      </p:sp>
      <p:sp>
        <p:nvSpPr>
          <p:cNvPr id="11" name="圆角矩形 10"/>
          <p:cNvSpPr/>
          <p:nvPr/>
        </p:nvSpPr>
        <p:spPr bwMode="auto">
          <a:xfrm>
            <a:off x="1917700" y="1971675"/>
            <a:ext cx="593725" cy="184150"/>
          </a:xfrm>
          <a:prstGeom prst="roundRect">
            <a:avLst/>
          </a:prstGeom>
          <a:solidFill>
            <a:schemeClr val="bg1">
              <a:lumMod val="75000"/>
            </a:schemeClr>
          </a:solidFill>
          <a:ln w="9528">
            <a:solidFill>
              <a:schemeClr val="bg1">
                <a:lumMod val="85000"/>
              </a:schemeClr>
            </a:solidFill>
            <a:prstDash val="solid"/>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defTabSz="1068070" eaLnBrk="1" fontAlgn="auto" hangingPunct="1">
              <a:spcBef>
                <a:spcPts val="0"/>
              </a:spcBef>
              <a:spcAft>
                <a:spcPts val="0"/>
              </a:spcAft>
              <a:defRPr sz="1800" b="0" i="0" u="none" strike="noStrike" kern="0" cap="none" spc="0" baseline="0">
                <a:solidFill>
                  <a:srgbClr val="000000"/>
                </a:solidFill>
                <a:uFillTx/>
              </a:defRPr>
            </a:pPr>
            <a:r>
              <a:rPr lang="en-US" altLang="zh-CN" sz="1500" kern="0" dirty="0">
                <a:solidFill>
                  <a:srgbClr val="000000"/>
                </a:solidFill>
                <a:latin typeface="+mn-lt"/>
                <a:ea typeface="+mn-ea"/>
              </a:rPr>
              <a:t>Server2</a:t>
            </a:r>
            <a:endParaRPr lang="zh-CN" altLang="en-US" sz="1500" kern="0" dirty="0">
              <a:solidFill>
                <a:srgbClr val="000000"/>
              </a:solidFill>
              <a:latin typeface="+mn-lt"/>
              <a:ea typeface="+mn-ea"/>
            </a:endParaRPr>
          </a:p>
        </p:txBody>
      </p:sp>
      <p:sp>
        <p:nvSpPr>
          <p:cNvPr id="12" name="圆角矩形 11"/>
          <p:cNvSpPr/>
          <p:nvPr/>
        </p:nvSpPr>
        <p:spPr bwMode="auto">
          <a:xfrm>
            <a:off x="2847975" y="1971675"/>
            <a:ext cx="593725" cy="184150"/>
          </a:xfrm>
          <a:prstGeom prst="roundRect">
            <a:avLst/>
          </a:prstGeom>
          <a:solidFill>
            <a:schemeClr val="bg1">
              <a:lumMod val="75000"/>
            </a:schemeClr>
          </a:solidFill>
          <a:ln w="9528">
            <a:solidFill>
              <a:schemeClr val="bg1">
                <a:lumMod val="85000"/>
              </a:schemeClr>
            </a:solidFill>
            <a:prstDash val="solid"/>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defTabSz="1068070" eaLnBrk="1" fontAlgn="auto" hangingPunct="1">
              <a:spcBef>
                <a:spcPts val="0"/>
              </a:spcBef>
              <a:spcAft>
                <a:spcPts val="0"/>
              </a:spcAft>
              <a:defRPr sz="1800" b="0" i="0" u="none" strike="noStrike" kern="0" cap="none" spc="0" baseline="0">
                <a:solidFill>
                  <a:srgbClr val="000000"/>
                </a:solidFill>
                <a:uFillTx/>
              </a:defRPr>
            </a:pPr>
            <a:r>
              <a:rPr lang="en-US" altLang="zh-CN" sz="1500" kern="0" dirty="0">
                <a:solidFill>
                  <a:srgbClr val="000000"/>
                </a:solidFill>
                <a:latin typeface="+mn-lt"/>
                <a:ea typeface="+mn-ea"/>
              </a:rPr>
              <a:t>Server3</a:t>
            </a:r>
            <a:endParaRPr lang="zh-CN" altLang="en-US" sz="1500" kern="0" dirty="0">
              <a:solidFill>
                <a:srgbClr val="000000"/>
              </a:solidFill>
              <a:latin typeface="+mn-lt"/>
              <a:ea typeface="+mn-ea"/>
            </a:endParaRPr>
          </a:p>
        </p:txBody>
      </p:sp>
      <p:sp>
        <p:nvSpPr>
          <p:cNvPr id="13" name="圆角矩形 12"/>
          <p:cNvSpPr/>
          <p:nvPr/>
        </p:nvSpPr>
        <p:spPr bwMode="auto">
          <a:xfrm>
            <a:off x="882650" y="2241550"/>
            <a:ext cx="334963" cy="620713"/>
          </a:xfrm>
          <a:prstGeom prst="roundRect">
            <a:avLst/>
          </a:prstGeom>
          <a:solidFill>
            <a:schemeClr val="bg1">
              <a:lumMod val="85000"/>
            </a:schemeClr>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1" fontAlgn="t" hangingPunct="1">
              <a:buClr>
                <a:srgbClr val="CC9900"/>
              </a:buClr>
              <a:defRPr/>
            </a:pPr>
            <a:endParaRPr lang="zh-CN" altLang="en-US" sz="1500" dirty="0">
              <a:solidFill>
                <a:srgbClr val="000000"/>
              </a:solidFill>
              <a:latin typeface="+mn-lt"/>
              <a:ea typeface="+mn-ea"/>
            </a:endParaRPr>
          </a:p>
        </p:txBody>
      </p:sp>
      <p:sp>
        <p:nvSpPr>
          <p:cNvPr id="14" name="圆角矩形 13"/>
          <p:cNvSpPr/>
          <p:nvPr/>
        </p:nvSpPr>
        <p:spPr bwMode="auto">
          <a:xfrm>
            <a:off x="1268413" y="2241550"/>
            <a:ext cx="334962" cy="620713"/>
          </a:xfrm>
          <a:prstGeom prst="roundRect">
            <a:avLst/>
          </a:prstGeom>
          <a:solidFill>
            <a:schemeClr val="bg1">
              <a:lumMod val="85000"/>
            </a:schemeClr>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1" fontAlgn="t" hangingPunct="1">
              <a:buClr>
                <a:srgbClr val="CC9900"/>
              </a:buClr>
              <a:defRPr/>
            </a:pPr>
            <a:endParaRPr lang="zh-CN" altLang="en-US" sz="1500" dirty="0">
              <a:solidFill>
                <a:srgbClr val="000000"/>
              </a:solidFill>
              <a:latin typeface="+mn-lt"/>
              <a:ea typeface="+mn-ea"/>
            </a:endParaRPr>
          </a:p>
        </p:txBody>
      </p:sp>
      <p:sp>
        <p:nvSpPr>
          <p:cNvPr id="15" name="圆角矩形 14"/>
          <p:cNvSpPr/>
          <p:nvPr/>
        </p:nvSpPr>
        <p:spPr bwMode="auto">
          <a:xfrm>
            <a:off x="1822450" y="2241550"/>
            <a:ext cx="333375" cy="620713"/>
          </a:xfrm>
          <a:prstGeom prst="roundRect">
            <a:avLst/>
          </a:prstGeom>
          <a:solidFill>
            <a:schemeClr val="bg1">
              <a:lumMod val="85000"/>
            </a:schemeClr>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1" fontAlgn="t" hangingPunct="1">
              <a:buClr>
                <a:srgbClr val="CC9900"/>
              </a:buClr>
              <a:defRPr/>
            </a:pPr>
            <a:endParaRPr lang="zh-CN" altLang="en-US" sz="1500" dirty="0">
              <a:solidFill>
                <a:srgbClr val="000000"/>
              </a:solidFill>
              <a:latin typeface="+mn-lt"/>
              <a:ea typeface="+mn-ea"/>
            </a:endParaRPr>
          </a:p>
        </p:txBody>
      </p:sp>
      <p:sp>
        <p:nvSpPr>
          <p:cNvPr id="16" name="圆角矩形 15"/>
          <p:cNvSpPr/>
          <p:nvPr/>
        </p:nvSpPr>
        <p:spPr bwMode="auto">
          <a:xfrm>
            <a:off x="2208213" y="2241550"/>
            <a:ext cx="333375" cy="620713"/>
          </a:xfrm>
          <a:prstGeom prst="roundRect">
            <a:avLst/>
          </a:prstGeom>
          <a:solidFill>
            <a:schemeClr val="bg1">
              <a:lumMod val="85000"/>
            </a:schemeClr>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1" fontAlgn="t" hangingPunct="1">
              <a:buClr>
                <a:srgbClr val="CC9900"/>
              </a:buClr>
              <a:defRPr/>
            </a:pPr>
            <a:endParaRPr lang="zh-CN" altLang="en-US" sz="1500" dirty="0">
              <a:solidFill>
                <a:srgbClr val="000000"/>
              </a:solidFill>
              <a:latin typeface="+mn-lt"/>
              <a:ea typeface="+mn-ea"/>
            </a:endParaRPr>
          </a:p>
        </p:txBody>
      </p:sp>
      <p:sp>
        <p:nvSpPr>
          <p:cNvPr id="17" name="圆角矩形 16"/>
          <p:cNvSpPr/>
          <p:nvPr/>
        </p:nvSpPr>
        <p:spPr bwMode="auto">
          <a:xfrm>
            <a:off x="2757488" y="2241550"/>
            <a:ext cx="334962" cy="620713"/>
          </a:xfrm>
          <a:prstGeom prst="roundRect">
            <a:avLst/>
          </a:prstGeom>
          <a:solidFill>
            <a:schemeClr val="bg1">
              <a:lumMod val="85000"/>
            </a:schemeClr>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1" fontAlgn="t" hangingPunct="1">
              <a:buClr>
                <a:srgbClr val="CC9900"/>
              </a:buClr>
              <a:defRPr/>
            </a:pPr>
            <a:endParaRPr lang="zh-CN" altLang="en-US" sz="1500" dirty="0">
              <a:solidFill>
                <a:srgbClr val="000000"/>
              </a:solidFill>
              <a:latin typeface="+mn-lt"/>
              <a:ea typeface="+mn-ea"/>
            </a:endParaRPr>
          </a:p>
        </p:txBody>
      </p:sp>
      <p:sp>
        <p:nvSpPr>
          <p:cNvPr id="18" name="圆角矩形 17"/>
          <p:cNvSpPr/>
          <p:nvPr/>
        </p:nvSpPr>
        <p:spPr bwMode="auto">
          <a:xfrm>
            <a:off x="3154363" y="2241550"/>
            <a:ext cx="334962" cy="620713"/>
          </a:xfrm>
          <a:prstGeom prst="roundRect">
            <a:avLst/>
          </a:prstGeom>
          <a:solidFill>
            <a:schemeClr val="bg1">
              <a:lumMod val="85000"/>
            </a:schemeClr>
          </a:solidFill>
          <a:ln>
            <a:solidFill>
              <a:schemeClr val="bg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1" fontAlgn="t" hangingPunct="1">
              <a:buClr>
                <a:srgbClr val="CC9900"/>
              </a:buClr>
              <a:defRPr/>
            </a:pPr>
            <a:endParaRPr lang="zh-CN" altLang="en-US" sz="1500" dirty="0">
              <a:solidFill>
                <a:srgbClr val="000000"/>
              </a:solidFill>
              <a:latin typeface="+mn-lt"/>
              <a:ea typeface="+mn-ea"/>
            </a:endParaRPr>
          </a:p>
        </p:txBody>
      </p:sp>
      <p:grpSp>
        <p:nvGrpSpPr>
          <p:cNvPr id="62481" name="组合 365"/>
          <p:cNvGrpSpPr/>
          <p:nvPr/>
        </p:nvGrpSpPr>
        <p:grpSpPr bwMode="auto">
          <a:xfrm>
            <a:off x="1393825" y="3554413"/>
            <a:ext cx="1585913" cy="1425575"/>
            <a:chOff x="5882919" y="2190457"/>
            <a:chExt cx="1800321" cy="1203905"/>
          </a:xfrm>
        </p:grpSpPr>
        <p:sp>
          <p:nvSpPr>
            <p:cNvPr id="20" name="圆柱形 211"/>
            <p:cNvSpPr/>
            <p:nvPr/>
          </p:nvSpPr>
          <p:spPr>
            <a:xfrm>
              <a:off x="5955004" y="2980100"/>
              <a:ext cx="502793" cy="148813"/>
            </a:xfrm>
            <a:custGeom>
              <a:avLst>
                <a:gd name="f9" fmla="val 25000"/>
              </a:avLst>
              <a:gdLst>
                <a:gd name="f1" fmla="val 10800000"/>
                <a:gd name="f2" fmla="val 5400000"/>
                <a:gd name="f3" fmla="val 180"/>
                <a:gd name="f4" fmla="val w"/>
                <a:gd name="f5" fmla="val h"/>
                <a:gd name="f6" fmla="val ss"/>
                <a:gd name="f7" fmla="val 0"/>
                <a:gd name="f8" fmla="+- 0 0 10800000"/>
                <a:gd name="f9-1" fmla="val 25000"/>
                <a:gd name="f10" fmla="+- 0 0 -360"/>
                <a:gd name="f11" fmla="abs f4"/>
                <a:gd name="f12" fmla="abs f5"/>
                <a:gd name="f13" fmla="abs f6"/>
                <a:gd name="f14" fmla="val f7"/>
                <a:gd name="f15" fmla="val f9-1"/>
                <a:gd name="f16" fmla="*/ f10 f1 1"/>
                <a:gd name="f17" fmla="?: f11 f4 1"/>
                <a:gd name="f18" fmla="?: f12 f5 1"/>
                <a:gd name="f19" fmla="?: f13 f6 1"/>
                <a:gd name="f20" fmla="*/ f16 1 f3"/>
                <a:gd name="f21" fmla="*/ f17 1 21600"/>
                <a:gd name="f22" fmla="*/ f18 1 21600"/>
                <a:gd name="f23" fmla="*/ 21600 f17 1"/>
                <a:gd name="f24" fmla="*/ 21600 f18 1"/>
                <a:gd name="f25" fmla="+- f20 0 f2"/>
                <a:gd name="f26" fmla="min f22 f21"/>
                <a:gd name="f27" fmla="*/ f23 1 f19"/>
                <a:gd name="f28" fmla="*/ f24 1 f19"/>
                <a:gd name="f29" fmla="val f27"/>
                <a:gd name="f30" fmla="val f28"/>
                <a:gd name="f31" fmla="*/ f14 f26 1"/>
                <a:gd name="f32" fmla="+- f30 0 f14"/>
                <a:gd name="f33" fmla="+- f29 0 f14"/>
                <a:gd name="f34" fmla="*/ f29 f26 1"/>
                <a:gd name="f35" fmla="*/ f33 1 2"/>
                <a:gd name="f36" fmla="min f33 f32"/>
                <a:gd name="f37" fmla="+- f14 f35 0"/>
                <a:gd name="f38" fmla="*/ f36 f15 1"/>
                <a:gd name="f39" fmla="*/ f35 f26 1"/>
                <a:gd name="f40" fmla="*/ f38 1 200000"/>
                <a:gd name="f41" fmla="*/ f37 f26 1"/>
                <a:gd name="f42" fmla="+- f40 f40 0"/>
                <a:gd name="f43" fmla="+- f30 0 f40"/>
                <a:gd name="f44" fmla="*/ f40 f26 1"/>
                <a:gd name="f45" fmla="*/ f42 f26 1"/>
                <a:gd name="f46" fmla="*/ f43 f26 1"/>
              </a:gdLst>
              <a:ahLst/>
              <a:cxnLst>
                <a:cxn ang="3">
                  <a:pos x="hc" y="t"/>
                </a:cxn>
                <a:cxn ang="0">
                  <a:pos x="r" y="vc"/>
                </a:cxn>
                <a:cxn ang="cd4">
                  <a:pos x="hc" y="b"/>
                </a:cxn>
                <a:cxn ang="cd2">
                  <a:pos x="l" y="vc"/>
                </a:cxn>
                <a:cxn ang="f25">
                  <a:pos x="f41" y="f45"/>
                </a:cxn>
              </a:cxnLst>
              <a:rect l="f31" t="f45" r="f34" b="f46"/>
              <a:pathLst>
                <a:path stroke="0">
                  <a:moveTo>
                    <a:pt x="f31" y="f44"/>
                  </a:moveTo>
                  <a:arcTo wR="f39" hR="f44" stAng="f1" swAng="f8"/>
                  <a:lnTo>
                    <a:pt x="f34" y="f46"/>
                  </a:lnTo>
                  <a:arcTo wR="f39" hR="f44" stAng="f7" swAng="f1"/>
                  <a:close/>
                </a:path>
                <a:path stroke="0">
                  <a:moveTo>
                    <a:pt x="f31" y="f44"/>
                  </a:moveTo>
                  <a:arcTo wR="f39" hR="f44" stAng="f1" swAng="f1"/>
                  <a:arcTo wR="f39" hR="f44" stAng="f7" swAng="f1"/>
                  <a:close/>
                </a:path>
                <a:path fill="none">
                  <a:moveTo>
                    <a:pt x="f34" y="f44"/>
                  </a:moveTo>
                  <a:arcTo wR="f39" hR="f44" stAng="f7" swAng="f1"/>
                  <a:arcTo wR="f39" hR="f44" stAng="f1" swAng="f1"/>
                  <a:lnTo>
                    <a:pt x="f34" y="f46"/>
                  </a:lnTo>
                  <a:arcTo wR="f39" hR="f44" stAng="f7" swAng="f1"/>
                  <a:lnTo>
                    <a:pt x="f31" y="f44"/>
                  </a:lnTo>
                </a:path>
              </a:pathLst>
            </a:custGeom>
            <a:solidFill>
              <a:srgbClr val="D9D9D9"/>
            </a:solidFill>
            <a:ln w="9528">
              <a:solidFill>
                <a:srgbClr val="000000"/>
              </a:solidFill>
              <a:prstDash val="solid"/>
              <a:round/>
            </a:ln>
          </p:spPr>
          <p:txBody>
            <a:bodyPr lIns="79196" tIns="39602" rIns="79196" bIns="39602"/>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21" name="圆柱形 212"/>
            <p:cNvSpPr/>
            <p:nvPr/>
          </p:nvSpPr>
          <p:spPr>
            <a:xfrm>
              <a:off x="5955004" y="3128913"/>
              <a:ext cx="504594" cy="147472"/>
            </a:xfrm>
            <a:custGeom>
              <a:avLst>
                <a:gd name="f9" fmla="val 25000"/>
              </a:avLst>
              <a:gdLst>
                <a:gd name="f1" fmla="val 10800000"/>
                <a:gd name="f2" fmla="val 5400000"/>
                <a:gd name="f3" fmla="val 180"/>
                <a:gd name="f4" fmla="val w"/>
                <a:gd name="f5" fmla="val h"/>
                <a:gd name="f6" fmla="val ss"/>
                <a:gd name="f7" fmla="val 0"/>
                <a:gd name="f8" fmla="+- 0 0 10800000"/>
                <a:gd name="f9-1" fmla="val 25000"/>
                <a:gd name="f10" fmla="+- 0 0 -360"/>
                <a:gd name="f11" fmla="abs f4"/>
                <a:gd name="f12" fmla="abs f5"/>
                <a:gd name="f13" fmla="abs f6"/>
                <a:gd name="f14" fmla="val f7"/>
                <a:gd name="f15" fmla="val f9-1"/>
                <a:gd name="f16" fmla="*/ f10 f1 1"/>
                <a:gd name="f17" fmla="?: f11 f4 1"/>
                <a:gd name="f18" fmla="?: f12 f5 1"/>
                <a:gd name="f19" fmla="?: f13 f6 1"/>
                <a:gd name="f20" fmla="*/ f16 1 f3"/>
                <a:gd name="f21" fmla="*/ f17 1 21600"/>
                <a:gd name="f22" fmla="*/ f18 1 21600"/>
                <a:gd name="f23" fmla="*/ 21600 f17 1"/>
                <a:gd name="f24" fmla="*/ 21600 f18 1"/>
                <a:gd name="f25" fmla="+- f20 0 f2"/>
                <a:gd name="f26" fmla="min f22 f21"/>
                <a:gd name="f27" fmla="*/ f23 1 f19"/>
                <a:gd name="f28" fmla="*/ f24 1 f19"/>
                <a:gd name="f29" fmla="val f27"/>
                <a:gd name="f30" fmla="val f28"/>
                <a:gd name="f31" fmla="*/ f14 f26 1"/>
                <a:gd name="f32" fmla="+- f30 0 f14"/>
                <a:gd name="f33" fmla="+- f29 0 f14"/>
                <a:gd name="f34" fmla="*/ f29 f26 1"/>
                <a:gd name="f35" fmla="*/ f33 1 2"/>
                <a:gd name="f36" fmla="min f33 f32"/>
                <a:gd name="f37" fmla="+- f14 f35 0"/>
                <a:gd name="f38" fmla="*/ f36 f15 1"/>
                <a:gd name="f39" fmla="*/ f35 f26 1"/>
                <a:gd name="f40" fmla="*/ f38 1 200000"/>
                <a:gd name="f41" fmla="*/ f37 f26 1"/>
                <a:gd name="f42" fmla="+- f40 f40 0"/>
                <a:gd name="f43" fmla="+- f30 0 f40"/>
                <a:gd name="f44" fmla="*/ f40 f26 1"/>
                <a:gd name="f45" fmla="*/ f42 f26 1"/>
                <a:gd name="f46" fmla="*/ f43 f26 1"/>
              </a:gdLst>
              <a:ahLst/>
              <a:cxnLst>
                <a:cxn ang="3">
                  <a:pos x="hc" y="t"/>
                </a:cxn>
                <a:cxn ang="0">
                  <a:pos x="r" y="vc"/>
                </a:cxn>
                <a:cxn ang="cd4">
                  <a:pos x="hc" y="b"/>
                </a:cxn>
                <a:cxn ang="cd2">
                  <a:pos x="l" y="vc"/>
                </a:cxn>
                <a:cxn ang="f25">
                  <a:pos x="f41" y="f45"/>
                </a:cxn>
              </a:cxnLst>
              <a:rect l="f31" t="f45" r="f34" b="f46"/>
              <a:pathLst>
                <a:path stroke="0">
                  <a:moveTo>
                    <a:pt x="f31" y="f44"/>
                  </a:moveTo>
                  <a:arcTo wR="f39" hR="f44" stAng="f1" swAng="f8"/>
                  <a:lnTo>
                    <a:pt x="f34" y="f46"/>
                  </a:lnTo>
                  <a:arcTo wR="f39" hR="f44" stAng="f7" swAng="f1"/>
                  <a:close/>
                </a:path>
                <a:path stroke="0">
                  <a:moveTo>
                    <a:pt x="f31" y="f44"/>
                  </a:moveTo>
                  <a:arcTo wR="f39" hR="f44" stAng="f1" swAng="f1"/>
                  <a:arcTo wR="f39" hR="f44" stAng="f7" swAng="f1"/>
                  <a:close/>
                </a:path>
                <a:path fill="none">
                  <a:moveTo>
                    <a:pt x="f34" y="f44"/>
                  </a:moveTo>
                  <a:arcTo wR="f39" hR="f44" stAng="f7" swAng="f1"/>
                  <a:arcTo wR="f39" hR="f44" stAng="f1" swAng="f1"/>
                  <a:lnTo>
                    <a:pt x="f34" y="f46"/>
                  </a:lnTo>
                  <a:arcTo wR="f39" hR="f44" stAng="f7" swAng="f1"/>
                  <a:lnTo>
                    <a:pt x="f31" y="f44"/>
                  </a:lnTo>
                </a:path>
              </a:pathLst>
            </a:custGeom>
            <a:solidFill>
              <a:srgbClr val="D9D9D9"/>
            </a:solidFill>
            <a:ln w="9528">
              <a:solidFill>
                <a:srgbClr val="000000"/>
              </a:solidFill>
              <a:prstDash val="solid"/>
              <a:round/>
            </a:ln>
          </p:spPr>
          <p:txBody>
            <a:bodyPr lIns="79196" tIns="39602" rIns="79196" bIns="39602"/>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22" name="圆柱形 118"/>
            <p:cNvSpPr/>
            <p:nvPr/>
          </p:nvSpPr>
          <p:spPr>
            <a:xfrm>
              <a:off x="6128008" y="2437137"/>
              <a:ext cx="1266893" cy="243999"/>
            </a:xfrm>
            <a:custGeom>
              <a:avLst>
                <a:gd name="f9" fmla="val 25000"/>
              </a:avLst>
              <a:gdLst>
                <a:gd name="f1" fmla="val 10800000"/>
                <a:gd name="f2" fmla="val 5400000"/>
                <a:gd name="f3" fmla="val 180"/>
                <a:gd name="f4" fmla="val w"/>
                <a:gd name="f5" fmla="val h"/>
                <a:gd name="f6" fmla="val ss"/>
                <a:gd name="f7" fmla="val 0"/>
                <a:gd name="f8" fmla="+- 0 0 10800000"/>
                <a:gd name="f9-1" fmla="val 25000"/>
                <a:gd name="f10" fmla="+- 0 0 -360"/>
                <a:gd name="f11" fmla="abs f4"/>
                <a:gd name="f12" fmla="abs f5"/>
                <a:gd name="f13" fmla="abs f6"/>
                <a:gd name="f14" fmla="val f7"/>
                <a:gd name="f15" fmla="val f9-1"/>
                <a:gd name="f16" fmla="*/ f10 f1 1"/>
                <a:gd name="f17" fmla="?: f11 f4 1"/>
                <a:gd name="f18" fmla="?: f12 f5 1"/>
                <a:gd name="f19" fmla="?: f13 f6 1"/>
                <a:gd name="f20" fmla="*/ f16 1 f3"/>
                <a:gd name="f21" fmla="*/ f17 1 21600"/>
                <a:gd name="f22" fmla="*/ f18 1 21600"/>
                <a:gd name="f23" fmla="*/ 21600 f17 1"/>
                <a:gd name="f24" fmla="*/ 21600 f18 1"/>
                <a:gd name="f25" fmla="+- f20 0 f2"/>
                <a:gd name="f26" fmla="min f22 f21"/>
                <a:gd name="f27" fmla="*/ f23 1 f19"/>
                <a:gd name="f28" fmla="*/ f24 1 f19"/>
                <a:gd name="f29" fmla="val f27"/>
                <a:gd name="f30" fmla="val f28"/>
                <a:gd name="f31" fmla="*/ f14 f26 1"/>
                <a:gd name="f32" fmla="+- f30 0 f14"/>
                <a:gd name="f33" fmla="+- f29 0 f14"/>
                <a:gd name="f34" fmla="*/ f29 f26 1"/>
                <a:gd name="f35" fmla="*/ f33 1 2"/>
                <a:gd name="f36" fmla="min f33 f32"/>
                <a:gd name="f37" fmla="+- f14 f35 0"/>
                <a:gd name="f38" fmla="*/ f36 f15 1"/>
                <a:gd name="f39" fmla="*/ f35 f26 1"/>
                <a:gd name="f40" fmla="*/ f38 1 200000"/>
                <a:gd name="f41" fmla="*/ f37 f26 1"/>
                <a:gd name="f42" fmla="+- f40 f40 0"/>
                <a:gd name="f43" fmla="+- f30 0 f40"/>
                <a:gd name="f44" fmla="*/ f40 f26 1"/>
                <a:gd name="f45" fmla="*/ f42 f26 1"/>
                <a:gd name="f46" fmla="*/ f43 f26 1"/>
              </a:gdLst>
              <a:ahLst/>
              <a:cxnLst>
                <a:cxn ang="3">
                  <a:pos x="hc" y="t"/>
                </a:cxn>
                <a:cxn ang="0">
                  <a:pos x="r" y="vc"/>
                </a:cxn>
                <a:cxn ang="cd4">
                  <a:pos x="hc" y="b"/>
                </a:cxn>
                <a:cxn ang="cd2">
                  <a:pos x="l" y="vc"/>
                </a:cxn>
                <a:cxn ang="f25">
                  <a:pos x="f41" y="f45"/>
                </a:cxn>
              </a:cxnLst>
              <a:rect l="f31" t="f45" r="f34" b="f46"/>
              <a:pathLst>
                <a:path stroke="0">
                  <a:moveTo>
                    <a:pt x="f31" y="f44"/>
                  </a:moveTo>
                  <a:arcTo wR="f39" hR="f44" stAng="f1" swAng="f8"/>
                  <a:lnTo>
                    <a:pt x="f34" y="f46"/>
                  </a:lnTo>
                  <a:arcTo wR="f39" hR="f44" stAng="f7" swAng="f1"/>
                  <a:close/>
                </a:path>
                <a:path stroke="0">
                  <a:moveTo>
                    <a:pt x="f31" y="f44"/>
                  </a:moveTo>
                  <a:arcTo wR="f39" hR="f44" stAng="f1" swAng="f1"/>
                  <a:arcTo wR="f39" hR="f44" stAng="f7" swAng="f1"/>
                  <a:close/>
                </a:path>
                <a:path fill="none">
                  <a:moveTo>
                    <a:pt x="f34" y="f44"/>
                  </a:moveTo>
                  <a:arcTo wR="f39" hR="f44" stAng="f7" swAng="f1"/>
                  <a:arcTo wR="f39" hR="f44" stAng="f1" swAng="f1"/>
                  <a:lnTo>
                    <a:pt x="f34" y="f46"/>
                  </a:lnTo>
                  <a:arcTo wR="f39" hR="f44" stAng="f7" swAng="f1"/>
                  <a:lnTo>
                    <a:pt x="f31" y="f44"/>
                  </a:lnTo>
                </a:path>
              </a:pathLst>
            </a:custGeom>
            <a:solidFill>
              <a:schemeClr val="bg1">
                <a:lumMod val="75000"/>
              </a:schemeClr>
            </a:solidFill>
            <a:ln w="9528">
              <a:solidFill>
                <a:schemeClr val="bg1"/>
              </a:solidFill>
              <a:prstDash val="solid"/>
              <a:round/>
            </a:ln>
          </p:spPr>
          <p:txBody>
            <a:bodyPr lIns="79196" tIns="39602" rIns="79196" bIns="39602"/>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23" name="TextBox 141"/>
            <p:cNvSpPr txBox="1"/>
            <p:nvPr/>
          </p:nvSpPr>
          <p:spPr>
            <a:xfrm>
              <a:off x="6459598" y="2446521"/>
              <a:ext cx="785725" cy="273493"/>
            </a:xfrm>
            <a:prstGeom prst="rect">
              <a:avLst/>
            </a:prstGeom>
            <a:noFill/>
            <a:ln>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n-US" sz="1500" kern="0" dirty="0">
                  <a:solidFill>
                    <a:srgbClr val="000000"/>
                  </a:solidFill>
                  <a:latin typeface="+mn-lt"/>
                  <a:ea typeface="+mn-ea"/>
                </a:rPr>
                <a:t>Cache</a:t>
              </a:r>
              <a:endParaRPr lang="en-US" sz="1500" kern="0" dirty="0">
                <a:solidFill>
                  <a:srgbClr val="000000"/>
                </a:solidFill>
                <a:latin typeface="+mn-lt"/>
                <a:ea typeface="+mn-ea"/>
              </a:endParaRPr>
            </a:p>
          </p:txBody>
        </p:sp>
        <p:sp>
          <p:nvSpPr>
            <p:cNvPr id="24" name="TextBox 141"/>
            <p:cNvSpPr txBox="1"/>
            <p:nvPr/>
          </p:nvSpPr>
          <p:spPr>
            <a:xfrm>
              <a:off x="5920764" y="3002892"/>
              <a:ext cx="515407" cy="260086"/>
            </a:xfrm>
            <a:prstGeom prst="rect">
              <a:avLst/>
            </a:prstGeom>
            <a:solidFill>
              <a:schemeClr val="bg1">
                <a:lumMod val="95000"/>
                <a:alpha val="47059"/>
              </a:schemeClr>
            </a:solidFill>
            <a:ln>
              <a:noFill/>
            </a:ln>
          </p:spPr>
          <p:txBody>
            <a:bodyPr wrap="none">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n-US" sz="1400" kern="0" dirty="0">
                  <a:solidFill>
                    <a:srgbClr val="000000"/>
                  </a:solidFill>
                  <a:latin typeface="+mn-lt"/>
                  <a:ea typeface="+mn-ea"/>
                </a:rPr>
                <a:t>HDD</a:t>
              </a:r>
              <a:endParaRPr lang="en-US" sz="1400" kern="0" dirty="0">
                <a:solidFill>
                  <a:srgbClr val="000000"/>
                </a:solidFill>
                <a:latin typeface="+mn-lt"/>
                <a:ea typeface="+mn-ea"/>
              </a:endParaRPr>
            </a:p>
          </p:txBody>
        </p:sp>
        <p:sp>
          <p:nvSpPr>
            <p:cNvPr id="25" name="圆柱形 217"/>
            <p:cNvSpPr/>
            <p:nvPr/>
          </p:nvSpPr>
          <p:spPr>
            <a:xfrm>
              <a:off x="6556913" y="2980100"/>
              <a:ext cx="502793" cy="148813"/>
            </a:xfrm>
            <a:custGeom>
              <a:avLst>
                <a:gd name="f9" fmla="val 25000"/>
              </a:avLst>
              <a:gdLst>
                <a:gd name="f1" fmla="val 10800000"/>
                <a:gd name="f2" fmla="val 5400000"/>
                <a:gd name="f3" fmla="val 180"/>
                <a:gd name="f4" fmla="val w"/>
                <a:gd name="f5" fmla="val h"/>
                <a:gd name="f6" fmla="val ss"/>
                <a:gd name="f7" fmla="val 0"/>
                <a:gd name="f8" fmla="+- 0 0 10800000"/>
                <a:gd name="f9-1" fmla="val 25000"/>
                <a:gd name="f10" fmla="+- 0 0 -360"/>
                <a:gd name="f11" fmla="abs f4"/>
                <a:gd name="f12" fmla="abs f5"/>
                <a:gd name="f13" fmla="abs f6"/>
                <a:gd name="f14" fmla="val f7"/>
                <a:gd name="f15" fmla="val f9-1"/>
                <a:gd name="f16" fmla="*/ f10 f1 1"/>
                <a:gd name="f17" fmla="?: f11 f4 1"/>
                <a:gd name="f18" fmla="?: f12 f5 1"/>
                <a:gd name="f19" fmla="?: f13 f6 1"/>
                <a:gd name="f20" fmla="*/ f16 1 f3"/>
                <a:gd name="f21" fmla="*/ f17 1 21600"/>
                <a:gd name="f22" fmla="*/ f18 1 21600"/>
                <a:gd name="f23" fmla="*/ 21600 f17 1"/>
                <a:gd name="f24" fmla="*/ 21600 f18 1"/>
                <a:gd name="f25" fmla="+- f20 0 f2"/>
                <a:gd name="f26" fmla="min f22 f21"/>
                <a:gd name="f27" fmla="*/ f23 1 f19"/>
                <a:gd name="f28" fmla="*/ f24 1 f19"/>
                <a:gd name="f29" fmla="val f27"/>
                <a:gd name="f30" fmla="val f28"/>
                <a:gd name="f31" fmla="*/ f14 f26 1"/>
                <a:gd name="f32" fmla="+- f30 0 f14"/>
                <a:gd name="f33" fmla="+- f29 0 f14"/>
                <a:gd name="f34" fmla="*/ f29 f26 1"/>
                <a:gd name="f35" fmla="*/ f33 1 2"/>
                <a:gd name="f36" fmla="min f33 f32"/>
                <a:gd name="f37" fmla="+- f14 f35 0"/>
                <a:gd name="f38" fmla="*/ f36 f15 1"/>
                <a:gd name="f39" fmla="*/ f35 f26 1"/>
                <a:gd name="f40" fmla="*/ f38 1 200000"/>
                <a:gd name="f41" fmla="*/ f37 f26 1"/>
                <a:gd name="f42" fmla="+- f40 f40 0"/>
                <a:gd name="f43" fmla="+- f30 0 f40"/>
                <a:gd name="f44" fmla="*/ f40 f26 1"/>
                <a:gd name="f45" fmla="*/ f42 f26 1"/>
                <a:gd name="f46" fmla="*/ f43 f26 1"/>
              </a:gdLst>
              <a:ahLst/>
              <a:cxnLst>
                <a:cxn ang="3">
                  <a:pos x="hc" y="t"/>
                </a:cxn>
                <a:cxn ang="0">
                  <a:pos x="r" y="vc"/>
                </a:cxn>
                <a:cxn ang="cd4">
                  <a:pos x="hc" y="b"/>
                </a:cxn>
                <a:cxn ang="cd2">
                  <a:pos x="l" y="vc"/>
                </a:cxn>
                <a:cxn ang="f25">
                  <a:pos x="f41" y="f45"/>
                </a:cxn>
              </a:cxnLst>
              <a:rect l="f31" t="f45" r="f34" b="f46"/>
              <a:pathLst>
                <a:path stroke="0">
                  <a:moveTo>
                    <a:pt x="f31" y="f44"/>
                  </a:moveTo>
                  <a:arcTo wR="f39" hR="f44" stAng="f1" swAng="f8"/>
                  <a:lnTo>
                    <a:pt x="f34" y="f46"/>
                  </a:lnTo>
                  <a:arcTo wR="f39" hR="f44" stAng="f7" swAng="f1"/>
                  <a:close/>
                </a:path>
                <a:path stroke="0">
                  <a:moveTo>
                    <a:pt x="f31" y="f44"/>
                  </a:moveTo>
                  <a:arcTo wR="f39" hR="f44" stAng="f1" swAng="f1"/>
                  <a:arcTo wR="f39" hR="f44" stAng="f7" swAng="f1"/>
                  <a:close/>
                </a:path>
                <a:path fill="none">
                  <a:moveTo>
                    <a:pt x="f34" y="f44"/>
                  </a:moveTo>
                  <a:arcTo wR="f39" hR="f44" stAng="f7" swAng="f1"/>
                  <a:arcTo wR="f39" hR="f44" stAng="f1" swAng="f1"/>
                  <a:lnTo>
                    <a:pt x="f34" y="f46"/>
                  </a:lnTo>
                  <a:arcTo wR="f39" hR="f44" stAng="f7" swAng="f1"/>
                  <a:lnTo>
                    <a:pt x="f31" y="f44"/>
                  </a:lnTo>
                </a:path>
              </a:pathLst>
            </a:custGeom>
            <a:solidFill>
              <a:srgbClr val="D9D9D9"/>
            </a:solidFill>
            <a:ln w="9528">
              <a:solidFill>
                <a:srgbClr val="000000"/>
              </a:solidFill>
              <a:prstDash val="solid"/>
              <a:round/>
            </a:ln>
          </p:spPr>
          <p:txBody>
            <a:bodyPr lIns="79196" tIns="39602" rIns="79196" bIns="39602"/>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26" name="圆柱形 218"/>
            <p:cNvSpPr/>
            <p:nvPr/>
          </p:nvSpPr>
          <p:spPr>
            <a:xfrm>
              <a:off x="6556913" y="3128913"/>
              <a:ext cx="504594" cy="147472"/>
            </a:xfrm>
            <a:custGeom>
              <a:avLst>
                <a:gd name="f9" fmla="val 25000"/>
              </a:avLst>
              <a:gdLst>
                <a:gd name="f1" fmla="val 10800000"/>
                <a:gd name="f2" fmla="val 5400000"/>
                <a:gd name="f3" fmla="val 180"/>
                <a:gd name="f4" fmla="val w"/>
                <a:gd name="f5" fmla="val h"/>
                <a:gd name="f6" fmla="val ss"/>
                <a:gd name="f7" fmla="val 0"/>
                <a:gd name="f8" fmla="+- 0 0 10800000"/>
                <a:gd name="f9-1" fmla="val 25000"/>
                <a:gd name="f10" fmla="+- 0 0 -360"/>
                <a:gd name="f11" fmla="abs f4"/>
                <a:gd name="f12" fmla="abs f5"/>
                <a:gd name="f13" fmla="abs f6"/>
                <a:gd name="f14" fmla="val f7"/>
                <a:gd name="f15" fmla="val f9-1"/>
                <a:gd name="f16" fmla="*/ f10 f1 1"/>
                <a:gd name="f17" fmla="?: f11 f4 1"/>
                <a:gd name="f18" fmla="?: f12 f5 1"/>
                <a:gd name="f19" fmla="?: f13 f6 1"/>
                <a:gd name="f20" fmla="*/ f16 1 f3"/>
                <a:gd name="f21" fmla="*/ f17 1 21600"/>
                <a:gd name="f22" fmla="*/ f18 1 21600"/>
                <a:gd name="f23" fmla="*/ 21600 f17 1"/>
                <a:gd name="f24" fmla="*/ 21600 f18 1"/>
                <a:gd name="f25" fmla="+- f20 0 f2"/>
                <a:gd name="f26" fmla="min f22 f21"/>
                <a:gd name="f27" fmla="*/ f23 1 f19"/>
                <a:gd name="f28" fmla="*/ f24 1 f19"/>
                <a:gd name="f29" fmla="val f27"/>
                <a:gd name="f30" fmla="val f28"/>
                <a:gd name="f31" fmla="*/ f14 f26 1"/>
                <a:gd name="f32" fmla="+- f30 0 f14"/>
                <a:gd name="f33" fmla="+- f29 0 f14"/>
                <a:gd name="f34" fmla="*/ f29 f26 1"/>
                <a:gd name="f35" fmla="*/ f33 1 2"/>
                <a:gd name="f36" fmla="min f33 f32"/>
                <a:gd name="f37" fmla="+- f14 f35 0"/>
                <a:gd name="f38" fmla="*/ f36 f15 1"/>
                <a:gd name="f39" fmla="*/ f35 f26 1"/>
                <a:gd name="f40" fmla="*/ f38 1 200000"/>
                <a:gd name="f41" fmla="*/ f37 f26 1"/>
                <a:gd name="f42" fmla="+- f40 f40 0"/>
                <a:gd name="f43" fmla="+- f30 0 f40"/>
                <a:gd name="f44" fmla="*/ f40 f26 1"/>
                <a:gd name="f45" fmla="*/ f42 f26 1"/>
                <a:gd name="f46" fmla="*/ f43 f26 1"/>
              </a:gdLst>
              <a:ahLst/>
              <a:cxnLst>
                <a:cxn ang="3">
                  <a:pos x="hc" y="t"/>
                </a:cxn>
                <a:cxn ang="0">
                  <a:pos x="r" y="vc"/>
                </a:cxn>
                <a:cxn ang="cd4">
                  <a:pos x="hc" y="b"/>
                </a:cxn>
                <a:cxn ang="cd2">
                  <a:pos x="l" y="vc"/>
                </a:cxn>
                <a:cxn ang="f25">
                  <a:pos x="f41" y="f45"/>
                </a:cxn>
              </a:cxnLst>
              <a:rect l="f31" t="f45" r="f34" b="f46"/>
              <a:pathLst>
                <a:path stroke="0">
                  <a:moveTo>
                    <a:pt x="f31" y="f44"/>
                  </a:moveTo>
                  <a:arcTo wR="f39" hR="f44" stAng="f1" swAng="f8"/>
                  <a:lnTo>
                    <a:pt x="f34" y="f46"/>
                  </a:lnTo>
                  <a:arcTo wR="f39" hR="f44" stAng="f7" swAng="f1"/>
                  <a:close/>
                </a:path>
                <a:path stroke="0">
                  <a:moveTo>
                    <a:pt x="f31" y="f44"/>
                  </a:moveTo>
                  <a:arcTo wR="f39" hR="f44" stAng="f1" swAng="f1"/>
                  <a:arcTo wR="f39" hR="f44" stAng="f7" swAng="f1"/>
                  <a:close/>
                </a:path>
                <a:path fill="none">
                  <a:moveTo>
                    <a:pt x="f34" y="f44"/>
                  </a:moveTo>
                  <a:arcTo wR="f39" hR="f44" stAng="f7" swAng="f1"/>
                  <a:arcTo wR="f39" hR="f44" stAng="f1" swAng="f1"/>
                  <a:lnTo>
                    <a:pt x="f34" y="f46"/>
                  </a:lnTo>
                  <a:arcTo wR="f39" hR="f44" stAng="f7" swAng="f1"/>
                  <a:lnTo>
                    <a:pt x="f31" y="f44"/>
                  </a:lnTo>
                </a:path>
              </a:pathLst>
            </a:custGeom>
            <a:solidFill>
              <a:srgbClr val="D9D9D9"/>
            </a:solidFill>
            <a:ln w="9528">
              <a:solidFill>
                <a:srgbClr val="000000"/>
              </a:solidFill>
              <a:prstDash val="solid"/>
              <a:round/>
            </a:ln>
          </p:spPr>
          <p:txBody>
            <a:bodyPr lIns="79196" tIns="39602" rIns="79196" bIns="39602"/>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27" name="TextBox 141"/>
            <p:cNvSpPr txBox="1"/>
            <p:nvPr/>
          </p:nvSpPr>
          <p:spPr>
            <a:xfrm>
              <a:off x="6549704" y="3002892"/>
              <a:ext cx="515407" cy="260086"/>
            </a:xfrm>
            <a:prstGeom prst="rect">
              <a:avLst/>
            </a:prstGeom>
            <a:solidFill>
              <a:schemeClr val="bg1">
                <a:lumMod val="95000"/>
                <a:alpha val="47059"/>
              </a:schemeClr>
            </a:solidFill>
            <a:ln>
              <a:noFill/>
            </a:ln>
          </p:spPr>
          <p:txBody>
            <a:bodyPr wrap="none">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n-US" sz="1400" kern="0" dirty="0">
                  <a:solidFill>
                    <a:srgbClr val="000000"/>
                  </a:solidFill>
                  <a:latin typeface="+mn-lt"/>
                  <a:ea typeface="+mn-ea"/>
                </a:rPr>
                <a:t>HDD</a:t>
              </a:r>
              <a:endParaRPr lang="en-US" sz="1400" kern="0" dirty="0">
                <a:solidFill>
                  <a:srgbClr val="000000"/>
                </a:solidFill>
                <a:latin typeface="+mn-lt"/>
                <a:ea typeface="+mn-ea"/>
              </a:endParaRPr>
            </a:p>
          </p:txBody>
        </p:sp>
        <p:sp>
          <p:nvSpPr>
            <p:cNvPr id="28" name="矩形 91"/>
            <p:cNvSpPr/>
            <p:nvPr/>
          </p:nvSpPr>
          <p:spPr>
            <a:xfrm>
              <a:off x="5882919" y="2329885"/>
              <a:ext cx="1800321" cy="1064477"/>
            </a:xfrm>
            <a:prstGeom prst="rect">
              <a:avLst/>
            </a:prstGeom>
            <a:noFill/>
            <a:ln w="19046">
              <a:solidFill>
                <a:srgbClr val="A6A6A6"/>
              </a:solidFill>
              <a:prstDash val="solid"/>
              <a:round/>
            </a:ln>
          </p:spPr>
          <p:txBody>
            <a:bodyPr lIns="79196" tIns="39602" rIns="79196" bIns="39602"/>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29" name="圆柱形 230"/>
            <p:cNvSpPr/>
            <p:nvPr/>
          </p:nvSpPr>
          <p:spPr>
            <a:xfrm>
              <a:off x="7133592" y="2978760"/>
              <a:ext cx="502793" cy="148812"/>
            </a:xfrm>
            <a:custGeom>
              <a:avLst>
                <a:gd name="f9" fmla="val 25000"/>
              </a:avLst>
              <a:gdLst>
                <a:gd name="f1" fmla="val 10800000"/>
                <a:gd name="f2" fmla="val 5400000"/>
                <a:gd name="f3" fmla="val 180"/>
                <a:gd name="f4" fmla="val w"/>
                <a:gd name="f5" fmla="val h"/>
                <a:gd name="f6" fmla="val ss"/>
                <a:gd name="f7" fmla="val 0"/>
                <a:gd name="f8" fmla="+- 0 0 10800000"/>
                <a:gd name="f9-1" fmla="val 25000"/>
                <a:gd name="f10" fmla="+- 0 0 -360"/>
                <a:gd name="f11" fmla="abs f4"/>
                <a:gd name="f12" fmla="abs f5"/>
                <a:gd name="f13" fmla="abs f6"/>
                <a:gd name="f14" fmla="val f7"/>
                <a:gd name="f15" fmla="val f9-1"/>
                <a:gd name="f16" fmla="*/ f10 f1 1"/>
                <a:gd name="f17" fmla="?: f11 f4 1"/>
                <a:gd name="f18" fmla="?: f12 f5 1"/>
                <a:gd name="f19" fmla="?: f13 f6 1"/>
                <a:gd name="f20" fmla="*/ f16 1 f3"/>
                <a:gd name="f21" fmla="*/ f17 1 21600"/>
                <a:gd name="f22" fmla="*/ f18 1 21600"/>
                <a:gd name="f23" fmla="*/ 21600 f17 1"/>
                <a:gd name="f24" fmla="*/ 21600 f18 1"/>
                <a:gd name="f25" fmla="+- f20 0 f2"/>
                <a:gd name="f26" fmla="min f22 f21"/>
                <a:gd name="f27" fmla="*/ f23 1 f19"/>
                <a:gd name="f28" fmla="*/ f24 1 f19"/>
                <a:gd name="f29" fmla="val f27"/>
                <a:gd name="f30" fmla="val f28"/>
                <a:gd name="f31" fmla="*/ f14 f26 1"/>
                <a:gd name="f32" fmla="+- f30 0 f14"/>
                <a:gd name="f33" fmla="+- f29 0 f14"/>
                <a:gd name="f34" fmla="*/ f29 f26 1"/>
                <a:gd name="f35" fmla="*/ f33 1 2"/>
                <a:gd name="f36" fmla="min f33 f32"/>
                <a:gd name="f37" fmla="+- f14 f35 0"/>
                <a:gd name="f38" fmla="*/ f36 f15 1"/>
                <a:gd name="f39" fmla="*/ f35 f26 1"/>
                <a:gd name="f40" fmla="*/ f38 1 200000"/>
                <a:gd name="f41" fmla="*/ f37 f26 1"/>
                <a:gd name="f42" fmla="+- f40 f40 0"/>
                <a:gd name="f43" fmla="+- f30 0 f40"/>
                <a:gd name="f44" fmla="*/ f40 f26 1"/>
                <a:gd name="f45" fmla="*/ f42 f26 1"/>
                <a:gd name="f46" fmla="*/ f43 f26 1"/>
              </a:gdLst>
              <a:ahLst/>
              <a:cxnLst>
                <a:cxn ang="3">
                  <a:pos x="hc" y="t"/>
                </a:cxn>
                <a:cxn ang="0">
                  <a:pos x="r" y="vc"/>
                </a:cxn>
                <a:cxn ang="cd4">
                  <a:pos x="hc" y="b"/>
                </a:cxn>
                <a:cxn ang="cd2">
                  <a:pos x="l" y="vc"/>
                </a:cxn>
                <a:cxn ang="f25">
                  <a:pos x="f41" y="f45"/>
                </a:cxn>
              </a:cxnLst>
              <a:rect l="f31" t="f45" r="f34" b="f46"/>
              <a:pathLst>
                <a:path stroke="0">
                  <a:moveTo>
                    <a:pt x="f31" y="f44"/>
                  </a:moveTo>
                  <a:arcTo wR="f39" hR="f44" stAng="f1" swAng="f8"/>
                  <a:lnTo>
                    <a:pt x="f34" y="f46"/>
                  </a:lnTo>
                  <a:arcTo wR="f39" hR="f44" stAng="f7" swAng="f1"/>
                  <a:close/>
                </a:path>
                <a:path stroke="0">
                  <a:moveTo>
                    <a:pt x="f31" y="f44"/>
                  </a:moveTo>
                  <a:arcTo wR="f39" hR="f44" stAng="f1" swAng="f1"/>
                  <a:arcTo wR="f39" hR="f44" stAng="f7" swAng="f1"/>
                  <a:close/>
                </a:path>
                <a:path fill="none">
                  <a:moveTo>
                    <a:pt x="f34" y="f44"/>
                  </a:moveTo>
                  <a:arcTo wR="f39" hR="f44" stAng="f7" swAng="f1"/>
                  <a:arcTo wR="f39" hR="f44" stAng="f1" swAng="f1"/>
                  <a:lnTo>
                    <a:pt x="f34" y="f46"/>
                  </a:lnTo>
                  <a:arcTo wR="f39" hR="f44" stAng="f7" swAng="f1"/>
                  <a:lnTo>
                    <a:pt x="f31" y="f44"/>
                  </a:lnTo>
                </a:path>
              </a:pathLst>
            </a:custGeom>
            <a:solidFill>
              <a:srgbClr val="D9D9D9"/>
            </a:solidFill>
            <a:ln w="9528">
              <a:solidFill>
                <a:srgbClr val="000000"/>
              </a:solidFill>
              <a:prstDash val="solid"/>
              <a:round/>
            </a:ln>
          </p:spPr>
          <p:txBody>
            <a:bodyPr lIns="79196" tIns="39602" rIns="79196" bIns="39602"/>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500" kern="0" dirty="0">
                <a:solidFill>
                  <a:srgbClr val="000000"/>
                </a:solidFill>
                <a:latin typeface="+mn-lt"/>
                <a:ea typeface="+mn-ea"/>
              </a:endParaRPr>
            </a:p>
          </p:txBody>
        </p:sp>
        <p:sp>
          <p:nvSpPr>
            <p:cNvPr id="30" name="圆柱形 231"/>
            <p:cNvSpPr/>
            <p:nvPr/>
          </p:nvSpPr>
          <p:spPr>
            <a:xfrm>
              <a:off x="7133592" y="3127572"/>
              <a:ext cx="504594" cy="147472"/>
            </a:xfrm>
            <a:custGeom>
              <a:avLst>
                <a:gd name="f9" fmla="val 25000"/>
              </a:avLst>
              <a:gdLst>
                <a:gd name="f1" fmla="val 10800000"/>
                <a:gd name="f2" fmla="val 5400000"/>
                <a:gd name="f3" fmla="val 180"/>
                <a:gd name="f4" fmla="val w"/>
                <a:gd name="f5" fmla="val h"/>
                <a:gd name="f6" fmla="val ss"/>
                <a:gd name="f7" fmla="val 0"/>
                <a:gd name="f8" fmla="+- 0 0 10800000"/>
                <a:gd name="f9-1" fmla="val 25000"/>
                <a:gd name="f10" fmla="+- 0 0 -360"/>
                <a:gd name="f11" fmla="abs f4"/>
                <a:gd name="f12" fmla="abs f5"/>
                <a:gd name="f13" fmla="abs f6"/>
                <a:gd name="f14" fmla="val f7"/>
                <a:gd name="f15" fmla="val f9-1"/>
                <a:gd name="f16" fmla="*/ f10 f1 1"/>
                <a:gd name="f17" fmla="?: f11 f4 1"/>
                <a:gd name="f18" fmla="?: f12 f5 1"/>
                <a:gd name="f19" fmla="?: f13 f6 1"/>
                <a:gd name="f20" fmla="*/ f16 1 f3"/>
                <a:gd name="f21" fmla="*/ f17 1 21600"/>
                <a:gd name="f22" fmla="*/ f18 1 21600"/>
                <a:gd name="f23" fmla="*/ 21600 f17 1"/>
                <a:gd name="f24" fmla="*/ 21600 f18 1"/>
                <a:gd name="f25" fmla="+- f20 0 f2"/>
                <a:gd name="f26" fmla="min f22 f21"/>
                <a:gd name="f27" fmla="*/ f23 1 f19"/>
                <a:gd name="f28" fmla="*/ f24 1 f19"/>
                <a:gd name="f29" fmla="val f27"/>
                <a:gd name="f30" fmla="val f28"/>
                <a:gd name="f31" fmla="*/ f14 f26 1"/>
                <a:gd name="f32" fmla="+- f30 0 f14"/>
                <a:gd name="f33" fmla="+- f29 0 f14"/>
                <a:gd name="f34" fmla="*/ f29 f26 1"/>
                <a:gd name="f35" fmla="*/ f33 1 2"/>
                <a:gd name="f36" fmla="min f33 f32"/>
                <a:gd name="f37" fmla="+- f14 f35 0"/>
                <a:gd name="f38" fmla="*/ f36 f15 1"/>
                <a:gd name="f39" fmla="*/ f35 f26 1"/>
                <a:gd name="f40" fmla="*/ f38 1 200000"/>
                <a:gd name="f41" fmla="*/ f37 f26 1"/>
                <a:gd name="f42" fmla="+- f40 f40 0"/>
                <a:gd name="f43" fmla="+- f30 0 f40"/>
                <a:gd name="f44" fmla="*/ f40 f26 1"/>
                <a:gd name="f45" fmla="*/ f42 f26 1"/>
                <a:gd name="f46" fmla="*/ f43 f26 1"/>
              </a:gdLst>
              <a:ahLst/>
              <a:cxnLst>
                <a:cxn ang="3">
                  <a:pos x="hc" y="t"/>
                </a:cxn>
                <a:cxn ang="0">
                  <a:pos x="r" y="vc"/>
                </a:cxn>
                <a:cxn ang="cd4">
                  <a:pos x="hc" y="b"/>
                </a:cxn>
                <a:cxn ang="cd2">
                  <a:pos x="l" y="vc"/>
                </a:cxn>
                <a:cxn ang="f25">
                  <a:pos x="f41" y="f45"/>
                </a:cxn>
              </a:cxnLst>
              <a:rect l="f31" t="f45" r="f34" b="f46"/>
              <a:pathLst>
                <a:path stroke="0">
                  <a:moveTo>
                    <a:pt x="f31" y="f44"/>
                  </a:moveTo>
                  <a:arcTo wR="f39" hR="f44" stAng="f1" swAng="f8"/>
                  <a:lnTo>
                    <a:pt x="f34" y="f46"/>
                  </a:lnTo>
                  <a:arcTo wR="f39" hR="f44" stAng="f7" swAng="f1"/>
                  <a:close/>
                </a:path>
                <a:path stroke="0">
                  <a:moveTo>
                    <a:pt x="f31" y="f44"/>
                  </a:moveTo>
                  <a:arcTo wR="f39" hR="f44" stAng="f1" swAng="f1"/>
                  <a:arcTo wR="f39" hR="f44" stAng="f7" swAng="f1"/>
                  <a:close/>
                </a:path>
                <a:path fill="none">
                  <a:moveTo>
                    <a:pt x="f34" y="f44"/>
                  </a:moveTo>
                  <a:arcTo wR="f39" hR="f44" stAng="f7" swAng="f1"/>
                  <a:arcTo wR="f39" hR="f44" stAng="f1" swAng="f1"/>
                  <a:lnTo>
                    <a:pt x="f34" y="f46"/>
                  </a:lnTo>
                  <a:arcTo wR="f39" hR="f44" stAng="f7" swAng="f1"/>
                  <a:lnTo>
                    <a:pt x="f31" y="f44"/>
                  </a:lnTo>
                </a:path>
              </a:pathLst>
            </a:custGeom>
            <a:solidFill>
              <a:srgbClr val="D9D9D9"/>
            </a:solidFill>
            <a:ln w="9528">
              <a:solidFill>
                <a:srgbClr val="000000"/>
              </a:solidFill>
              <a:prstDash val="solid"/>
              <a:round/>
            </a:ln>
          </p:spPr>
          <p:txBody>
            <a:bodyPr lIns="79196" tIns="39602" rIns="79196" bIns="39602"/>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31" name="TextBox 141"/>
            <p:cNvSpPr txBox="1"/>
            <p:nvPr/>
          </p:nvSpPr>
          <p:spPr>
            <a:xfrm>
              <a:off x="7115571" y="3000210"/>
              <a:ext cx="515407" cy="260086"/>
            </a:xfrm>
            <a:prstGeom prst="rect">
              <a:avLst/>
            </a:prstGeom>
            <a:solidFill>
              <a:schemeClr val="bg1">
                <a:lumMod val="95000"/>
                <a:alpha val="47059"/>
              </a:schemeClr>
            </a:solidFill>
            <a:ln>
              <a:noFill/>
            </a:ln>
          </p:spPr>
          <p:txBody>
            <a:bodyPr wrap="none">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n-US" sz="1400" kern="0" dirty="0">
                  <a:solidFill>
                    <a:srgbClr val="000000"/>
                  </a:solidFill>
                  <a:latin typeface="+mn-lt"/>
                  <a:ea typeface="+mn-ea"/>
                </a:rPr>
                <a:t>HDD</a:t>
              </a:r>
              <a:endParaRPr lang="en-US" sz="1400" kern="0" dirty="0">
                <a:solidFill>
                  <a:srgbClr val="000000"/>
                </a:solidFill>
                <a:latin typeface="+mn-lt"/>
                <a:ea typeface="+mn-ea"/>
              </a:endParaRPr>
            </a:p>
          </p:txBody>
        </p:sp>
        <p:sp>
          <p:nvSpPr>
            <p:cNvPr id="32" name="上下箭头 279"/>
            <p:cNvSpPr/>
            <p:nvPr/>
          </p:nvSpPr>
          <p:spPr>
            <a:xfrm>
              <a:off x="6144227" y="2650300"/>
              <a:ext cx="216255" cy="379405"/>
            </a:xfrm>
            <a:custGeom>
              <a:avLst>
                <a:gd name="f9" fmla="val 50000"/>
                <a:gd name="f10" fmla="val 49853"/>
              </a:avLst>
              <a:gdLst>
                <a:gd name="f2" fmla="val 10800000"/>
                <a:gd name="f3" fmla="val 5400000"/>
                <a:gd name="f4" fmla="val 180"/>
                <a:gd name="f5" fmla="val w"/>
                <a:gd name="f6" fmla="val h"/>
                <a:gd name="f7" fmla="val ss"/>
                <a:gd name="f8" fmla="val 0"/>
                <a:gd name="f9-1" fmla="val 50000"/>
                <a:gd name="f10-2" fmla="val 49853"/>
                <a:gd name="f11" fmla="+- 0 0 -270"/>
                <a:gd name="f12" fmla="+- 0 0 -90"/>
                <a:gd name="f13" fmla="abs f5"/>
                <a:gd name="f14" fmla="abs f6"/>
                <a:gd name="f15" fmla="abs f7"/>
                <a:gd name="f16" fmla="val f8"/>
                <a:gd name="f17" fmla="val f9-1"/>
                <a:gd name="f18" fmla="val f10-2"/>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noFill/>
            <a:ln w="9528">
              <a:solidFill>
                <a:srgbClr val="000000"/>
              </a:solidFill>
              <a:prstDash val="solid"/>
              <a:round/>
            </a:ln>
          </p:spPr>
          <p:txBody>
            <a:bodyPr lIns="79196" tIns="39602" rIns="79196" bIns="39602">
              <a:spAutoFit/>
            </a:bodyPr>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33" name="上下箭头 279"/>
            <p:cNvSpPr/>
            <p:nvPr/>
          </p:nvSpPr>
          <p:spPr>
            <a:xfrm>
              <a:off x="6675853" y="2650300"/>
              <a:ext cx="216255" cy="379405"/>
            </a:xfrm>
            <a:custGeom>
              <a:avLst>
                <a:gd name="f9" fmla="val 50000"/>
                <a:gd name="f10" fmla="val 49853"/>
              </a:avLst>
              <a:gdLst>
                <a:gd name="f2" fmla="val 10800000"/>
                <a:gd name="f3" fmla="val 5400000"/>
                <a:gd name="f4" fmla="val 180"/>
                <a:gd name="f5" fmla="val w"/>
                <a:gd name="f6" fmla="val h"/>
                <a:gd name="f7" fmla="val ss"/>
                <a:gd name="f8" fmla="val 0"/>
                <a:gd name="f9-1" fmla="val 50000"/>
                <a:gd name="f10-2" fmla="val 49853"/>
                <a:gd name="f11" fmla="+- 0 0 -270"/>
                <a:gd name="f12" fmla="+- 0 0 -90"/>
                <a:gd name="f13" fmla="abs f5"/>
                <a:gd name="f14" fmla="abs f6"/>
                <a:gd name="f15" fmla="abs f7"/>
                <a:gd name="f16" fmla="val f8"/>
                <a:gd name="f17" fmla="val f9-1"/>
                <a:gd name="f18" fmla="val f10-2"/>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noFill/>
            <a:ln w="9528">
              <a:solidFill>
                <a:srgbClr val="000000"/>
              </a:solidFill>
              <a:prstDash val="solid"/>
              <a:round/>
            </a:ln>
          </p:spPr>
          <p:txBody>
            <a:bodyPr lIns="79196" tIns="39602" rIns="79196" bIns="39602">
              <a:spAutoFit/>
            </a:bodyPr>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34" name="上下箭头 279"/>
            <p:cNvSpPr/>
            <p:nvPr/>
          </p:nvSpPr>
          <p:spPr>
            <a:xfrm>
              <a:off x="7180447" y="2639575"/>
              <a:ext cx="216255" cy="380745"/>
            </a:xfrm>
            <a:custGeom>
              <a:avLst>
                <a:gd name="f9" fmla="val 50000"/>
                <a:gd name="f10" fmla="val 49853"/>
              </a:avLst>
              <a:gdLst>
                <a:gd name="f2" fmla="val 10800000"/>
                <a:gd name="f3" fmla="val 5400000"/>
                <a:gd name="f4" fmla="val 180"/>
                <a:gd name="f5" fmla="val w"/>
                <a:gd name="f6" fmla="val h"/>
                <a:gd name="f7" fmla="val ss"/>
                <a:gd name="f8" fmla="val 0"/>
                <a:gd name="f9-1" fmla="val 50000"/>
                <a:gd name="f10-2" fmla="val 49853"/>
                <a:gd name="f11" fmla="+- 0 0 -270"/>
                <a:gd name="f12" fmla="+- 0 0 -90"/>
                <a:gd name="f13" fmla="abs f5"/>
                <a:gd name="f14" fmla="abs f6"/>
                <a:gd name="f15" fmla="abs f7"/>
                <a:gd name="f16" fmla="val f8"/>
                <a:gd name="f17" fmla="val f9-1"/>
                <a:gd name="f18" fmla="val f10-2"/>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noFill/>
            <a:ln w="9528">
              <a:solidFill>
                <a:srgbClr val="000000"/>
              </a:solidFill>
              <a:prstDash val="solid"/>
              <a:round/>
            </a:ln>
          </p:spPr>
          <p:txBody>
            <a:bodyPr lIns="79196" tIns="39602" rIns="79196" bIns="39602">
              <a:spAutoFit/>
            </a:bodyPr>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37" name="圆角矩形 36"/>
            <p:cNvSpPr/>
            <p:nvPr/>
          </p:nvSpPr>
          <p:spPr bwMode="auto">
            <a:xfrm>
              <a:off x="6075747" y="2190457"/>
              <a:ext cx="1414666" cy="222548"/>
            </a:xfrm>
            <a:prstGeom prst="roundRect">
              <a:avLst/>
            </a:prstGeom>
            <a:solidFill>
              <a:schemeClr val="bg1">
                <a:lumMod val="75000"/>
              </a:schemeClr>
            </a:solidFill>
            <a:ln w="9528">
              <a:solidFill>
                <a:schemeClr val="bg1">
                  <a:lumMod val="85000"/>
                </a:schemeClr>
              </a:solidFill>
              <a:prstDash val="solid"/>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defTabSz="1068070" eaLnBrk="1" fontAlgn="auto" hangingPunct="1">
                <a:spcBef>
                  <a:spcPts val="0"/>
                </a:spcBef>
                <a:spcAft>
                  <a:spcPts val="0"/>
                </a:spcAft>
                <a:defRPr sz="1800" b="0" i="0" u="none" strike="noStrike" kern="0" cap="none" spc="0" baseline="0">
                  <a:solidFill>
                    <a:srgbClr val="000000"/>
                  </a:solidFill>
                  <a:uFillTx/>
                </a:defRPr>
              </a:pPr>
              <a:r>
                <a:rPr lang="en-US" altLang="zh-CN" sz="1400" kern="0" dirty="0">
                  <a:solidFill>
                    <a:srgbClr val="000000"/>
                  </a:solidFill>
                  <a:latin typeface="+mn-lt"/>
                  <a:ea typeface="+mn-ea"/>
                </a:rPr>
                <a:t>SAN Controller</a:t>
              </a:r>
              <a:endParaRPr lang="zh-CN" altLang="en-US" sz="1400" kern="0" dirty="0">
                <a:solidFill>
                  <a:srgbClr val="000000"/>
                </a:solidFill>
                <a:latin typeface="+mn-lt"/>
                <a:ea typeface="+mn-ea"/>
              </a:endParaRPr>
            </a:p>
          </p:txBody>
        </p:sp>
      </p:grpSp>
      <p:cxnSp>
        <p:nvCxnSpPr>
          <p:cNvPr id="55" name="肘形连接符 54"/>
          <p:cNvCxnSpPr>
            <a:stCxn id="5" idx="2"/>
            <a:endCxn id="37" idx="0"/>
          </p:cNvCxnSpPr>
          <p:nvPr/>
        </p:nvCxnSpPr>
        <p:spPr bwMode="auto">
          <a:xfrm rot="16200000" flipH="1">
            <a:off x="1420812" y="2787651"/>
            <a:ext cx="593725" cy="939800"/>
          </a:xfrm>
          <a:prstGeom prst="bentConnector3">
            <a:avLst>
              <a:gd name="adj1" fmla="val 50000"/>
            </a:avLst>
          </a:prstGeom>
          <a:noFill/>
          <a:ln w="38100">
            <a:solidFill>
              <a:schemeClr val="tx1">
                <a:lumMod val="50000"/>
                <a:lumOff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肘形连接符 55"/>
          <p:cNvCxnSpPr>
            <a:stCxn id="6" idx="2"/>
            <a:endCxn id="37" idx="0"/>
          </p:cNvCxnSpPr>
          <p:nvPr/>
        </p:nvCxnSpPr>
        <p:spPr bwMode="auto">
          <a:xfrm rot="16200000" flipH="1">
            <a:off x="1889125" y="3255963"/>
            <a:ext cx="593725" cy="3175"/>
          </a:xfrm>
          <a:prstGeom prst="bentConnector3">
            <a:avLst>
              <a:gd name="adj1" fmla="val 50000"/>
            </a:avLst>
          </a:prstGeom>
          <a:noFill/>
          <a:ln w="38100">
            <a:solidFill>
              <a:schemeClr val="tx1">
                <a:lumMod val="50000"/>
                <a:lumOff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肘形连接符 58"/>
          <p:cNvCxnSpPr>
            <a:stCxn id="7" idx="2"/>
            <a:endCxn id="37" idx="0"/>
          </p:cNvCxnSpPr>
          <p:nvPr/>
        </p:nvCxnSpPr>
        <p:spPr bwMode="auto">
          <a:xfrm rot="5400000">
            <a:off x="2362994" y="2785269"/>
            <a:ext cx="593725" cy="944563"/>
          </a:xfrm>
          <a:prstGeom prst="bentConnector3">
            <a:avLst>
              <a:gd name="adj1" fmla="val 50000"/>
            </a:avLst>
          </a:prstGeom>
          <a:noFill/>
          <a:ln w="38100">
            <a:solidFill>
              <a:schemeClr val="tx1">
                <a:lumMod val="50000"/>
                <a:lumOff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矩形 102"/>
          <p:cNvSpPr/>
          <p:nvPr/>
        </p:nvSpPr>
        <p:spPr>
          <a:xfrm>
            <a:off x="1611313" y="2965450"/>
            <a:ext cx="1223962" cy="708025"/>
          </a:xfrm>
          <a:prstGeom prst="rect">
            <a:avLst/>
          </a:prstGeom>
          <a:noFill/>
          <a:ln>
            <a:noFill/>
            <a:prstDash val="solid"/>
          </a:ln>
        </p:spPr>
        <p:txBody>
          <a:bodyPr lIns="121883" tIns="60943" rIns="121883" bIns="60943">
            <a:spAutoFit/>
          </a:bodyPr>
          <a:lstStyle/>
          <a:p>
            <a:pPr eaLnBrk="1" fontAlgn="auto" hangingPunct="1">
              <a:spcBef>
                <a:spcPts val="0"/>
              </a:spcBef>
              <a:spcAft>
                <a:spcPts val="0"/>
              </a:spcAft>
              <a:defRPr sz="1800" b="0" i="0" u="none" strike="noStrike" kern="0" cap="none" spc="0" baseline="0">
                <a:solidFill>
                  <a:srgbClr val="000000"/>
                </a:solidFill>
                <a:uFillTx/>
              </a:defRPr>
            </a:pPr>
            <a:r>
              <a:rPr lang="en-US" sz="1900" kern="0" dirty="0">
                <a:solidFill>
                  <a:srgbClr val="000000"/>
                </a:solidFill>
                <a:latin typeface="+mn-lt"/>
                <a:ea typeface="+mn-ea"/>
              </a:rPr>
              <a:t>10GE / FC</a:t>
            </a:r>
            <a:endParaRPr lang="en-US" sz="1900" kern="0" dirty="0">
              <a:solidFill>
                <a:srgbClr val="000000"/>
              </a:solidFill>
              <a:latin typeface="+mn-lt"/>
              <a:ea typeface="+mn-ea"/>
            </a:endParaRPr>
          </a:p>
        </p:txBody>
      </p:sp>
      <p:grpSp>
        <p:nvGrpSpPr>
          <p:cNvPr id="62486" name="组合 85"/>
          <p:cNvGrpSpPr/>
          <p:nvPr/>
        </p:nvGrpSpPr>
        <p:grpSpPr bwMode="auto">
          <a:xfrm>
            <a:off x="1222375" y="2533650"/>
            <a:ext cx="1908175" cy="2135188"/>
            <a:chOff x="1332982" y="1922566"/>
            <a:chExt cx="2165158" cy="1803734"/>
          </a:xfrm>
        </p:grpSpPr>
        <p:sp>
          <p:nvSpPr>
            <p:cNvPr id="69" name="任意多边形 68"/>
            <p:cNvSpPr/>
            <p:nvPr/>
          </p:nvSpPr>
          <p:spPr bwMode="auto">
            <a:xfrm>
              <a:off x="1332982" y="1922566"/>
              <a:ext cx="992515" cy="1790323"/>
            </a:xfrm>
            <a:custGeom>
              <a:avLst/>
              <a:gdLst>
                <a:gd name="connsiteX0" fmla="*/ 47501 w 665018"/>
                <a:gd name="connsiteY0" fmla="*/ 0 h 1757548"/>
                <a:gd name="connsiteX1" fmla="*/ 83127 w 665018"/>
                <a:gd name="connsiteY1" fmla="*/ 795647 h 1757548"/>
                <a:gd name="connsiteX2" fmla="*/ 546265 w 665018"/>
                <a:gd name="connsiteY2" fmla="*/ 938151 h 1757548"/>
                <a:gd name="connsiteX3" fmla="*/ 593766 w 665018"/>
                <a:gd name="connsiteY3" fmla="*/ 1294410 h 1757548"/>
                <a:gd name="connsiteX4" fmla="*/ 118753 w 665018"/>
                <a:gd name="connsiteY4" fmla="*/ 1353787 h 1757548"/>
                <a:gd name="connsiteX5" fmla="*/ 47501 w 665018"/>
                <a:gd name="connsiteY5" fmla="*/ 1757548 h 1757548"/>
                <a:gd name="connsiteX6" fmla="*/ 47501 w 665018"/>
                <a:gd name="connsiteY6" fmla="*/ 1757548 h 1757548"/>
                <a:gd name="connsiteX0-1" fmla="*/ 52359 w 669876"/>
                <a:gd name="connsiteY0-2" fmla="*/ 0 h 1834737"/>
                <a:gd name="connsiteX1-3" fmla="*/ 87985 w 669876"/>
                <a:gd name="connsiteY1-4" fmla="*/ 795647 h 1834737"/>
                <a:gd name="connsiteX2-5" fmla="*/ 551123 w 669876"/>
                <a:gd name="connsiteY2-6" fmla="*/ 938151 h 1834737"/>
                <a:gd name="connsiteX3-7" fmla="*/ 598624 w 669876"/>
                <a:gd name="connsiteY3-8" fmla="*/ 1294410 h 1834737"/>
                <a:gd name="connsiteX4-9" fmla="*/ 123611 w 669876"/>
                <a:gd name="connsiteY4-10" fmla="*/ 1353787 h 1834737"/>
                <a:gd name="connsiteX5-11" fmla="*/ 52359 w 669876"/>
                <a:gd name="connsiteY5-12" fmla="*/ 1757548 h 1834737"/>
                <a:gd name="connsiteX6-13" fmla="*/ 437767 w 669876"/>
                <a:gd name="connsiteY6-14" fmla="*/ 1816924 h 1834737"/>
                <a:gd name="connsiteX0-15" fmla="*/ 47501 w 665018"/>
                <a:gd name="connsiteY0-16" fmla="*/ 0 h 1816924"/>
                <a:gd name="connsiteX1-17" fmla="*/ 83127 w 665018"/>
                <a:gd name="connsiteY1-18" fmla="*/ 795647 h 1816924"/>
                <a:gd name="connsiteX2-19" fmla="*/ 546265 w 665018"/>
                <a:gd name="connsiteY2-20" fmla="*/ 938151 h 1816924"/>
                <a:gd name="connsiteX3-21" fmla="*/ 593766 w 665018"/>
                <a:gd name="connsiteY3-22" fmla="*/ 1294410 h 1816924"/>
                <a:gd name="connsiteX4-23" fmla="*/ 118753 w 665018"/>
                <a:gd name="connsiteY4-24" fmla="*/ 1353787 h 1816924"/>
                <a:gd name="connsiteX5-25" fmla="*/ 228870 w 665018"/>
                <a:gd name="connsiteY5-26" fmla="*/ 1579419 h 1816924"/>
                <a:gd name="connsiteX6-27" fmla="*/ 432909 w 665018"/>
                <a:gd name="connsiteY6-28" fmla="*/ 1816924 h 1816924"/>
                <a:gd name="connsiteX0-29" fmla="*/ 47501 w 631371"/>
                <a:gd name="connsiteY0-30" fmla="*/ 0 h 1816924"/>
                <a:gd name="connsiteX1-31" fmla="*/ 83127 w 631371"/>
                <a:gd name="connsiteY1-32" fmla="*/ 795647 h 1816924"/>
                <a:gd name="connsiteX2-33" fmla="*/ 546265 w 631371"/>
                <a:gd name="connsiteY2-34" fmla="*/ 938151 h 1816924"/>
                <a:gd name="connsiteX3-35" fmla="*/ 593766 w 631371"/>
                <a:gd name="connsiteY3-36" fmla="*/ 1294410 h 1816924"/>
                <a:gd name="connsiteX4-37" fmla="*/ 337906 w 631371"/>
                <a:gd name="connsiteY4-38" fmla="*/ 1318161 h 1816924"/>
                <a:gd name="connsiteX5-39" fmla="*/ 228870 w 631371"/>
                <a:gd name="connsiteY5-40" fmla="*/ 1579419 h 1816924"/>
                <a:gd name="connsiteX6-41" fmla="*/ 432909 w 631371"/>
                <a:gd name="connsiteY6-42" fmla="*/ 1816924 h 1816924"/>
                <a:gd name="connsiteX0-43" fmla="*/ 47501 w 631371"/>
                <a:gd name="connsiteY0-44" fmla="*/ 0 h 1816924"/>
                <a:gd name="connsiteX1-45" fmla="*/ 83127 w 631371"/>
                <a:gd name="connsiteY1-46" fmla="*/ 795647 h 1816924"/>
                <a:gd name="connsiteX2-47" fmla="*/ 546265 w 631371"/>
                <a:gd name="connsiteY2-48" fmla="*/ 938151 h 1816924"/>
                <a:gd name="connsiteX3-49" fmla="*/ 593766 w 631371"/>
                <a:gd name="connsiteY3-50" fmla="*/ 1294410 h 1816924"/>
                <a:gd name="connsiteX4-51" fmla="*/ 337906 w 631371"/>
                <a:gd name="connsiteY4-52" fmla="*/ 1318161 h 1816924"/>
                <a:gd name="connsiteX5-53" fmla="*/ 311997 w 631371"/>
                <a:gd name="connsiteY5-54" fmla="*/ 1591294 h 1816924"/>
                <a:gd name="connsiteX6-55" fmla="*/ 432909 w 631371"/>
                <a:gd name="connsiteY6-56" fmla="*/ 1816924 h 1816924"/>
                <a:gd name="connsiteX0-57" fmla="*/ 47501 w 631371"/>
                <a:gd name="connsiteY0-58" fmla="*/ 0 h 1790323"/>
                <a:gd name="connsiteX1-59" fmla="*/ 83127 w 631371"/>
                <a:gd name="connsiteY1-60" fmla="*/ 795647 h 1790323"/>
                <a:gd name="connsiteX2-61" fmla="*/ 546265 w 631371"/>
                <a:gd name="connsiteY2-62" fmla="*/ 938151 h 1790323"/>
                <a:gd name="connsiteX3-63" fmla="*/ 593766 w 631371"/>
                <a:gd name="connsiteY3-64" fmla="*/ 1294410 h 1790323"/>
                <a:gd name="connsiteX4-65" fmla="*/ 337906 w 631371"/>
                <a:gd name="connsiteY4-66" fmla="*/ 1318161 h 1790323"/>
                <a:gd name="connsiteX5-67" fmla="*/ 311997 w 631371"/>
                <a:gd name="connsiteY5-68" fmla="*/ 1591294 h 1790323"/>
                <a:gd name="connsiteX6-69" fmla="*/ 413865 w 631371"/>
                <a:gd name="connsiteY6-70" fmla="*/ 1790323 h 1790323"/>
                <a:gd name="connsiteX0-71" fmla="*/ 47501 w 631371"/>
                <a:gd name="connsiteY0-72" fmla="*/ 0 h 1790323"/>
                <a:gd name="connsiteX1-73" fmla="*/ 83127 w 631371"/>
                <a:gd name="connsiteY1-74" fmla="*/ 795647 h 1790323"/>
                <a:gd name="connsiteX2-75" fmla="*/ 546265 w 631371"/>
                <a:gd name="connsiteY2-76" fmla="*/ 938151 h 1790323"/>
                <a:gd name="connsiteX3-77" fmla="*/ 593766 w 631371"/>
                <a:gd name="connsiteY3-78" fmla="*/ 1294410 h 1790323"/>
                <a:gd name="connsiteX4-79" fmla="*/ 337906 w 631371"/>
                <a:gd name="connsiteY4-80" fmla="*/ 1318161 h 1790323"/>
                <a:gd name="connsiteX5-81" fmla="*/ 311997 w 631371"/>
                <a:gd name="connsiteY5-82" fmla="*/ 1591294 h 1790323"/>
                <a:gd name="connsiteX6-83" fmla="*/ 413865 w 631371"/>
                <a:gd name="connsiteY6-84" fmla="*/ 1790323 h 1790323"/>
                <a:gd name="connsiteX0-85" fmla="*/ 47501 w 631371"/>
                <a:gd name="connsiteY0-86" fmla="*/ 0 h 1790323"/>
                <a:gd name="connsiteX1-87" fmla="*/ 83127 w 631371"/>
                <a:gd name="connsiteY1-88" fmla="*/ 795647 h 1790323"/>
                <a:gd name="connsiteX2-89" fmla="*/ 546265 w 631371"/>
                <a:gd name="connsiteY2-90" fmla="*/ 938151 h 1790323"/>
                <a:gd name="connsiteX3-91" fmla="*/ 593766 w 631371"/>
                <a:gd name="connsiteY3-92" fmla="*/ 1294410 h 1790323"/>
                <a:gd name="connsiteX4-93" fmla="*/ 337906 w 631371"/>
                <a:gd name="connsiteY4-94" fmla="*/ 1318161 h 1790323"/>
                <a:gd name="connsiteX5-95" fmla="*/ 311997 w 631371"/>
                <a:gd name="connsiteY5-96" fmla="*/ 1591294 h 1790323"/>
                <a:gd name="connsiteX6-97" fmla="*/ 413865 w 631371"/>
                <a:gd name="connsiteY6-98" fmla="*/ 1790323 h 17903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31371" h="1790323">
                  <a:moveTo>
                    <a:pt x="47501" y="0"/>
                  </a:moveTo>
                  <a:cubicBezTo>
                    <a:pt x="23750" y="319644"/>
                    <a:pt x="0" y="639289"/>
                    <a:pt x="83127" y="795647"/>
                  </a:cubicBezTo>
                  <a:cubicBezTo>
                    <a:pt x="166254" y="952005"/>
                    <a:pt x="461159" y="855024"/>
                    <a:pt x="546265" y="938151"/>
                  </a:cubicBezTo>
                  <a:cubicBezTo>
                    <a:pt x="631371" y="1021278"/>
                    <a:pt x="628492" y="1231075"/>
                    <a:pt x="593766" y="1294410"/>
                  </a:cubicBezTo>
                  <a:cubicBezTo>
                    <a:pt x="559040" y="1357745"/>
                    <a:pt x="384867" y="1268680"/>
                    <a:pt x="337906" y="1318161"/>
                  </a:cubicBezTo>
                  <a:cubicBezTo>
                    <a:pt x="290945" y="1367642"/>
                    <a:pt x="299337" y="1512600"/>
                    <a:pt x="311997" y="1591294"/>
                  </a:cubicBezTo>
                  <a:cubicBezTo>
                    <a:pt x="324657" y="1669988"/>
                    <a:pt x="353107" y="1727305"/>
                    <a:pt x="413865" y="1790323"/>
                  </a:cubicBezTo>
                </a:path>
              </a:pathLst>
            </a:cu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8565" eaLnBrk="1" fontAlgn="t" hangingPunct="1">
                <a:defRPr/>
              </a:pPr>
              <a:endParaRPr lang="zh-CN" altLang="en-US" sz="2400" dirty="0">
                <a:latin typeface="+mn-lt"/>
                <a:ea typeface="+mn-ea"/>
              </a:endParaRPr>
            </a:p>
          </p:txBody>
        </p:sp>
        <p:sp>
          <p:nvSpPr>
            <p:cNvPr id="74" name="任意多边形 73"/>
            <p:cNvSpPr/>
            <p:nvPr/>
          </p:nvSpPr>
          <p:spPr bwMode="auto">
            <a:xfrm flipH="1">
              <a:off x="2505626" y="1935977"/>
              <a:ext cx="992514" cy="1790323"/>
            </a:xfrm>
            <a:custGeom>
              <a:avLst/>
              <a:gdLst>
                <a:gd name="connsiteX0" fmla="*/ 47501 w 665018"/>
                <a:gd name="connsiteY0" fmla="*/ 0 h 1757548"/>
                <a:gd name="connsiteX1" fmla="*/ 83127 w 665018"/>
                <a:gd name="connsiteY1" fmla="*/ 795647 h 1757548"/>
                <a:gd name="connsiteX2" fmla="*/ 546265 w 665018"/>
                <a:gd name="connsiteY2" fmla="*/ 938151 h 1757548"/>
                <a:gd name="connsiteX3" fmla="*/ 593766 w 665018"/>
                <a:gd name="connsiteY3" fmla="*/ 1294410 h 1757548"/>
                <a:gd name="connsiteX4" fmla="*/ 118753 w 665018"/>
                <a:gd name="connsiteY4" fmla="*/ 1353787 h 1757548"/>
                <a:gd name="connsiteX5" fmla="*/ 47501 w 665018"/>
                <a:gd name="connsiteY5" fmla="*/ 1757548 h 1757548"/>
                <a:gd name="connsiteX6" fmla="*/ 47501 w 665018"/>
                <a:gd name="connsiteY6" fmla="*/ 1757548 h 1757548"/>
                <a:gd name="connsiteX0-1" fmla="*/ 52359 w 669876"/>
                <a:gd name="connsiteY0-2" fmla="*/ 0 h 1834737"/>
                <a:gd name="connsiteX1-3" fmla="*/ 87985 w 669876"/>
                <a:gd name="connsiteY1-4" fmla="*/ 795647 h 1834737"/>
                <a:gd name="connsiteX2-5" fmla="*/ 551123 w 669876"/>
                <a:gd name="connsiteY2-6" fmla="*/ 938151 h 1834737"/>
                <a:gd name="connsiteX3-7" fmla="*/ 598624 w 669876"/>
                <a:gd name="connsiteY3-8" fmla="*/ 1294410 h 1834737"/>
                <a:gd name="connsiteX4-9" fmla="*/ 123611 w 669876"/>
                <a:gd name="connsiteY4-10" fmla="*/ 1353787 h 1834737"/>
                <a:gd name="connsiteX5-11" fmla="*/ 52359 w 669876"/>
                <a:gd name="connsiteY5-12" fmla="*/ 1757548 h 1834737"/>
                <a:gd name="connsiteX6-13" fmla="*/ 437767 w 669876"/>
                <a:gd name="connsiteY6-14" fmla="*/ 1816924 h 1834737"/>
                <a:gd name="connsiteX0-15" fmla="*/ 47501 w 665018"/>
                <a:gd name="connsiteY0-16" fmla="*/ 0 h 1816924"/>
                <a:gd name="connsiteX1-17" fmla="*/ 83127 w 665018"/>
                <a:gd name="connsiteY1-18" fmla="*/ 795647 h 1816924"/>
                <a:gd name="connsiteX2-19" fmla="*/ 546265 w 665018"/>
                <a:gd name="connsiteY2-20" fmla="*/ 938151 h 1816924"/>
                <a:gd name="connsiteX3-21" fmla="*/ 593766 w 665018"/>
                <a:gd name="connsiteY3-22" fmla="*/ 1294410 h 1816924"/>
                <a:gd name="connsiteX4-23" fmla="*/ 118753 w 665018"/>
                <a:gd name="connsiteY4-24" fmla="*/ 1353787 h 1816924"/>
                <a:gd name="connsiteX5-25" fmla="*/ 228870 w 665018"/>
                <a:gd name="connsiteY5-26" fmla="*/ 1579419 h 1816924"/>
                <a:gd name="connsiteX6-27" fmla="*/ 432909 w 665018"/>
                <a:gd name="connsiteY6-28" fmla="*/ 1816924 h 1816924"/>
                <a:gd name="connsiteX0-29" fmla="*/ 47501 w 631371"/>
                <a:gd name="connsiteY0-30" fmla="*/ 0 h 1816924"/>
                <a:gd name="connsiteX1-31" fmla="*/ 83127 w 631371"/>
                <a:gd name="connsiteY1-32" fmla="*/ 795647 h 1816924"/>
                <a:gd name="connsiteX2-33" fmla="*/ 546265 w 631371"/>
                <a:gd name="connsiteY2-34" fmla="*/ 938151 h 1816924"/>
                <a:gd name="connsiteX3-35" fmla="*/ 593766 w 631371"/>
                <a:gd name="connsiteY3-36" fmla="*/ 1294410 h 1816924"/>
                <a:gd name="connsiteX4-37" fmla="*/ 337906 w 631371"/>
                <a:gd name="connsiteY4-38" fmla="*/ 1318161 h 1816924"/>
                <a:gd name="connsiteX5-39" fmla="*/ 228870 w 631371"/>
                <a:gd name="connsiteY5-40" fmla="*/ 1579419 h 1816924"/>
                <a:gd name="connsiteX6-41" fmla="*/ 432909 w 631371"/>
                <a:gd name="connsiteY6-42" fmla="*/ 1816924 h 1816924"/>
                <a:gd name="connsiteX0-43" fmla="*/ 47501 w 631371"/>
                <a:gd name="connsiteY0-44" fmla="*/ 0 h 1816924"/>
                <a:gd name="connsiteX1-45" fmla="*/ 83127 w 631371"/>
                <a:gd name="connsiteY1-46" fmla="*/ 795647 h 1816924"/>
                <a:gd name="connsiteX2-47" fmla="*/ 546265 w 631371"/>
                <a:gd name="connsiteY2-48" fmla="*/ 938151 h 1816924"/>
                <a:gd name="connsiteX3-49" fmla="*/ 593766 w 631371"/>
                <a:gd name="connsiteY3-50" fmla="*/ 1294410 h 1816924"/>
                <a:gd name="connsiteX4-51" fmla="*/ 337906 w 631371"/>
                <a:gd name="connsiteY4-52" fmla="*/ 1318161 h 1816924"/>
                <a:gd name="connsiteX5-53" fmla="*/ 311997 w 631371"/>
                <a:gd name="connsiteY5-54" fmla="*/ 1591294 h 1816924"/>
                <a:gd name="connsiteX6-55" fmla="*/ 432909 w 631371"/>
                <a:gd name="connsiteY6-56" fmla="*/ 1816924 h 1816924"/>
                <a:gd name="connsiteX0-57" fmla="*/ 47501 w 631371"/>
                <a:gd name="connsiteY0-58" fmla="*/ 0 h 1790323"/>
                <a:gd name="connsiteX1-59" fmla="*/ 83127 w 631371"/>
                <a:gd name="connsiteY1-60" fmla="*/ 795647 h 1790323"/>
                <a:gd name="connsiteX2-61" fmla="*/ 546265 w 631371"/>
                <a:gd name="connsiteY2-62" fmla="*/ 938151 h 1790323"/>
                <a:gd name="connsiteX3-63" fmla="*/ 593766 w 631371"/>
                <a:gd name="connsiteY3-64" fmla="*/ 1294410 h 1790323"/>
                <a:gd name="connsiteX4-65" fmla="*/ 337906 w 631371"/>
                <a:gd name="connsiteY4-66" fmla="*/ 1318161 h 1790323"/>
                <a:gd name="connsiteX5-67" fmla="*/ 311997 w 631371"/>
                <a:gd name="connsiteY5-68" fmla="*/ 1591294 h 1790323"/>
                <a:gd name="connsiteX6-69" fmla="*/ 413865 w 631371"/>
                <a:gd name="connsiteY6-70" fmla="*/ 1790323 h 1790323"/>
                <a:gd name="connsiteX0-71" fmla="*/ 47501 w 631371"/>
                <a:gd name="connsiteY0-72" fmla="*/ 0 h 1790323"/>
                <a:gd name="connsiteX1-73" fmla="*/ 83127 w 631371"/>
                <a:gd name="connsiteY1-74" fmla="*/ 795647 h 1790323"/>
                <a:gd name="connsiteX2-75" fmla="*/ 546265 w 631371"/>
                <a:gd name="connsiteY2-76" fmla="*/ 938151 h 1790323"/>
                <a:gd name="connsiteX3-77" fmla="*/ 593766 w 631371"/>
                <a:gd name="connsiteY3-78" fmla="*/ 1294410 h 1790323"/>
                <a:gd name="connsiteX4-79" fmla="*/ 337906 w 631371"/>
                <a:gd name="connsiteY4-80" fmla="*/ 1318161 h 1790323"/>
                <a:gd name="connsiteX5-81" fmla="*/ 311997 w 631371"/>
                <a:gd name="connsiteY5-82" fmla="*/ 1591294 h 1790323"/>
                <a:gd name="connsiteX6-83" fmla="*/ 413865 w 631371"/>
                <a:gd name="connsiteY6-84" fmla="*/ 1790323 h 1790323"/>
                <a:gd name="connsiteX0-85" fmla="*/ 47501 w 631371"/>
                <a:gd name="connsiteY0-86" fmla="*/ 0 h 1790323"/>
                <a:gd name="connsiteX1-87" fmla="*/ 83127 w 631371"/>
                <a:gd name="connsiteY1-88" fmla="*/ 795647 h 1790323"/>
                <a:gd name="connsiteX2-89" fmla="*/ 546265 w 631371"/>
                <a:gd name="connsiteY2-90" fmla="*/ 938151 h 1790323"/>
                <a:gd name="connsiteX3-91" fmla="*/ 593766 w 631371"/>
                <a:gd name="connsiteY3-92" fmla="*/ 1294410 h 1790323"/>
                <a:gd name="connsiteX4-93" fmla="*/ 337906 w 631371"/>
                <a:gd name="connsiteY4-94" fmla="*/ 1318161 h 1790323"/>
                <a:gd name="connsiteX5-95" fmla="*/ 311997 w 631371"/>
                <a:gd name="connsiteY5-96" fmla="*/ 1591294 h 1790323"/>
                <a:gd name="connsiteX6-97" fmla="*/ 413865 w 631371"/>
                <a:gd name="connsiteY6-98" fmla="*/ 1790323 h 17903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31371" h="1790323">
                  <a:moveTo>
                    <a:pt x="47501" y="0"/>
                  </a:moveTo>
                  <a:cubicBezTo>
                    <a:pt x="23750" y="319644"/>
                    <a:pt x="0" y="639289"/>
                    <a:pt x="83127" y="795647"/>
                  </a:cubicBezTo>
                  <a:cubicBezTo>
                    <a:pt x="166254" y="952005"/>
                    <a:pt x="461159" y="855024"/>
                    <a:pt x="546265" y="938151"/>
                  </a:cubicBezTo>
                  <a:cubicBezTo>
                    <a:pt x="631371" y="1021278"/>
                    <a:pt x="628492" y="1231075"/>
                    <a:pt x="593766" y="1294410"/>
                  </a:cubicBezTo>
                  <a:cubicBezTo>
                    <a:pt x="559040" y="1357745"/>
                    <a:pt x="384867" y="1268680"/>
                    <a:pt x="337906" y="1318161"/>
                  </a:cubicBezTo>
                  <a:cubicBezTo>
                    <a:pt x="290945" y="1367642"/>
                    <a:pt x="299337" y="1512600"/>
                    <a:pt x="311997" y="1591294"/>
                  </a:cubicBezTo>
                  <a:cubicBezTo>
                    <a:pt x="324657" y="1669988"/>
                    <a:pt x="353107" y="1727305"/>
                    <a:pt x="413865" y="1790323"/>
                  </a:cubicBezTo>
                </a:path>
              </a:pathLst>
            </a:cu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8565" eaLnBrk="1" fontAlgn="t" hangingPunct="1">
                <a:defRPr/>
              </a:pPr>
              <a:endParaRPr lang="zh-CN" altLang="en-US" sz="2400" dirty="0">
                <a:latin typeface="+mn-lt"/>
                <a:ea typeface="+mn-ea"/>
              </a:endParaRPr>
            </a:p>
          </p:txBody>
        </p:sp>
        <p:cxnSp>
          <p:nvCxnSpPr>
            <p:cNvPr id="78" name="直接箭头连接符 77"/>
            <p:cNvCxnSpPr/>
            <p:nvPr/>
          </p:nvCxnSpPr>
          <p:spPr bwMode="auto">
            <a:xfrm flipH="1">
              <a:off x="2417362" y="2008394"/>
              <a:ext cx="0" cy="1697789"/>
            </a:xfrm>
            <a:prstGeom prst="straightConnector1">
              <a:avLst/>
            </a:pr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9" name="TextBox 212"/>
          <p:cNvSpPr txBox="1"/>
          <p:nvPr/>
        </p:nvSpPr>
        <p:spPr>
          <a:xfrm>
            <a:off x="5507038" y="1365250"/>
            <a:ext cx="3016250" cy="585788"/>
          </a:xfrm>
          <a:prstGeom prst="rect">
            <a:avLst/>
          </a:prstGeom>
        </p:spPr>
        <p:style>
          <a:lnRef idx="3">
            <a:schemeClr val="lt1"/>
          </a:lnRef>
          <a:fillRef idx="1">
            <a:schemeClr val="accent3"/>
          </a:fillRef>
          <a:effectRef idx="1">
            <a:schemeClr val="accent3"/>
          </a:effectRef>
          <a:fontRef idx="minor">
            <a:schemeClr val="lt1"/>
          </a:fontRef>
        </p:style>
        <p:txBody>
          <a:bodyPr lIns="121883" tIns="60943" rIns="121883" bIns="60943">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zh-CN" altLang="en-US" sz="1500" kern="0" dirty="0">
                <a:solidFill>
                  <a:srgbClr val="000000"/>
                </a:solidFill>
              </a:rPr>
              <a:t>超融合基础设施的分布式存储架构</a:t>
            </a:r>
            <a:endParaRPr lang="en-US" sz="1500" kern="0" dirty="0">
              <a:solidFill>
                <a:srgbClr val="000000"/>
              </a:solidFill>
            </a:endParaRPr>
          </a:p>
        </p:txBody>
      </p:sp>
      <p:sp>
        <p:nvSpPr>
          <p:cNvPr id="90" name="矩形 161"/>
          <p:cNvSpPr/>
          <p:nvPr/>
        </p:nvSpPr>
        <p:spPr>
          <a:xfrm>
            <a:off x="5486400" y="1365250"/>
            <a:ext cx="3078163" cy="3927475"/>
          </a:xfrm>
          <a:prstGeom prst="rect">
            <a:avLst/>
          </a:prstGeom>
          <a:noFill/>
          <a:ln w="15873">
            <a:solidFill>
              <a:srgbClr val="000000"/>
            </a:solidFill>
            <a:custDash>
              <a:ds d="300013" sp="300013"/>
            </a:custDash>
            <a:round/>
          </a:ln>
        </p:spPr>
        <p:txBody>
          <a:bodyPr lIns="105564" tIns="52786" rIns="105564" bIns="52786"/>
          <a:lstStyle/>
          <a:p>
            <a:pPr defTabSz="1068070" eaLnBrk="1" fontAlgn="auto" hangingPunct="1">
              <a:spcBef>
                <a:spcPts val="0"/>
              </a:spcBef>
              <a:spcAft>
                <a:spcPts val="0"/>
              </a:spcAft>
              <a:defRPr sz="1800" b="0" i="0" u="none" strike="noStrike" kern="0" cap="none" spc="0" baseline="0">
                <a:solidFill>
                  <a:srgbClr val="000000"/>
                </a:solidFill>
                <a:uFillTx/>
              </a:defRPr>
            </a:pPr>
            <a:endParaRPr lang="en-US" sz="1800" kern="0" dirty="0">
              <a:solidFill>
                <a:srgbClr val="000000"/>
              </a:solidFill>
              <a:latin typeface="+mn-lt"/>
              <a:ea typeface="+mn-ea"/>
            </a:endParaRPr>
          </a:p>
        </p:txBody>
      </p:sp>
      <p:sp>
        <p:nvSpPr>
          <p:cNvPr id="95" name="上箭头 94"/>
          <p:cNvSpPr/>
          <p:nvPr/>
        </p:nvSpPr>
        <p:spPr bwMode="auto">
          <a:xfrm>
            <a:off x="3711575" y="4689475"/>
            <a:ext cx="898525" cy="625475"/>
          </a:xfrm>
          <a:prstGeom prst="upArrow">
            <a:avLst/>
          </a:prstGeom>
          <a:solidFill>
            <a:srgbClr val="FFC000"/>
          </a:soli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83" tIns="60943" rIns="60943" bIns="60943" anchor="ctr" anchorCtr="1"/>
          <a:lstStyle/>
          <a:p>
            <a:pPr algn="r" defTabSz="1218565" eaLnBrk="1" fontAlgn="auto" hangingPunct="1">
              <a:spcBef>
                <a:spcPts val="0"/>
              </a:spcBef>
              <a:spcAft>
                <a:spcPts val="0"/>
              </a:spcAft>
              <a:defRPr/>
            </a:pPr>
            <a:endParaRPr lang="zh-CN" altLang="en-US" sz="1300" kern="0" dirty="0">
              <a:effectLst>
                <a:outerShdw blurRad="38100" dist="38100" dir="2700000" algn="tl">
                  <a:srgbClr val="000000">
                    <a:alpha val="43137"/>
                  </a:srgbClr>
                </a:outerShdw>
              </a:effectLst>
              <a:latin typeface="+mn-lt"/>
              <a:ea typeface="+mn-ea"/>
            </a:endParaRPr>
          </a:p>
        </p:txBody>
      </p:sp>
      <p:sp>
        <p:nvSpPr>
          <p:cNvPr id="97" name="上箭头 96"/>
          <p:cNvSpPr/>
          <p:nvPr/>
        </p:nvSpPr>
        <p:spPr bwMode="auto">
          <a:xfrm>
            <a:off x="4733925" y="2389188"/>
            <a:ext cx="900113" cy="2935287"/>
          </a:xfrm>
          <a:prstGeom prst="upArrow">
            <a:avLst/>
          </a:prstGeom>
          <a:solidFill>
            <a:schemeClr val="accent5">
              <a:lumMod val="50000"/>
            </a:schemeClr>
          </a:solidFill>
          <a:ln w="38100">
            <a:noFill/>
            <a:headEnd type="triangle" w="med" len="med"/>
            <a:tailEnd type="triangl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883" tIns="60943" rIns="121883" bIns="60943"/>
          <a:lstStyle/>
          <a:p>
            <a:pPr defTabSz="1218565" eaLnBrk="1" fontAlgn="t" hangingPunct="1">
              <a:defRPr/>
            </a:pPr>
            <a:endParaRPr lang="zh-CN" altLang="en-US" sz="2400" dirty="0">
              <a:latin typeface="+mn-lt"/>
              <a:ea typeface="+mn-ea"/>
            </a:endParaRPr>
          </a:p>
        </p:txBody>
      </p:sp>
      <p:grpSp>
        <p:nvGrpSpPr>
          <p:cNvPr id="62491" name="组合 154"/>
          <p:cNvGrpSpPr/>
          <p:nvPr/>
        </p:nvGrpSpPr>
        <p:grpSpPr bwMode="auto">
          <a:xfrm>
            <a:off x="5873750" y="2662238"/>
            <a:ext cx="2297113" cy="2325687"/>
            <a:chOff x="5874484" y="1996384"/>
            <a:chExt cx="2296141" cy="1744066"/>
          </a:xfrm>
        </p:grpSpPr>
        <p:sp>
          <p:nvSpPr>
            <p:cNvPr id="77" name="圆角矩形 76"/>
            <p:cNvSpPr/>
            <p:nvPr/>
          </p:nvSpPr>
          <p:spPr bwMode="auto">
            <a:xfrm>
              <a:off x="5874484" y="2803536"/>
              <a:ext cx="552216" cy="9047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r" defTabSz="1068070" eaLnBrk="1" fontAlgn="auto" hangingPunct="1">
                <a:spcBef>
                  <a:spcPts val="0"/>
                </a:spcBef>
                <a:spcAft>
                  <a:spcPts val="0"/>
                </a:spcAft>
                <a:defRPr/>
              </a:pPr>
              <a:r>
                <a:rPr lang="en-US" altLang="zh-CN" sz="800" kern="0" dirty="0">
                  <a:solidFill>
                    <a:schemeClr val="bg1"/>
                  </a:solidFill>
                  <a:latin typeface="+mn-lt"/>
                  <a:ea typeface="+mn-ea"/>
                </a:rPr>
                <a:t>Controller</a:t>
              </a:r>
              <a:endParaRPr lang="zh-CN" altLang="en-US" sz="800" kern="0" dirty="0">
                <a:solidFill>
                  <a:schemeClr val="bg1"/>
                </a:solidFill>
                <a:latin typeface="+mn-lt"/>
                <a:ea typeface="+mn-ea"/>
              </a:endParaRPr>
            </a:p>
          </p:txBody>
        </p:sp>
        <p:sp>
          <p:nvSpPr>
            <p:cNvPr id="79" name="圆角矩形 78"/>
            <p:cNvSpPr/>
            <p:nvPr/>
          </p:nvSpPr>
          <p:spPr bwMode="auto">
            <a:xfrm>
              <a:off x="7618409" y="2797583"/>
              <a:ext cx="552216" cy="9047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r" defTabSz="1068070" eaLnBrk="1" fontAlgn="auto" hangingPunct="1">
                <a:spcBef>
                  <a:spcPts val="0"/>
                </a:spcBef>
                <a:spcAft>
                  <a:spcPts val="0"/>
                </a:spcAft>
                <a:defRPr/>
              </a:pPr>
              <a:r>
                <a:rPr lang="en-US" altLang="zh-CN" sz="800" kern="0" dirty="0">
                  <a:solidFill>
                    <a:schemeClr val="bg1"/>
                  </a:solidFill>
                  <a:latin typeface="+mn-lt"/>
                  <a:ea typeface="+mn-ea"/>
                </a:rPr>
                <a:t>Controller</a:t>
              </a:r>
              <a:endParaRPr lang="zh-CN" altLang="en-US" sz="800" kern="0" dirty="0">
                <a:solidFill>
                  <a:schemeClr val="bg1"/>
                </a:solidFill>
                <a:latin typeface="+mn-lt"/>
                <a:ea typeface="+mn-ea"/>
              </a:endParaRPr>
            </a:p>
          </p:txBody>
        </p:sp>
        <p:sp>
          <p:nvSpPr>
            <p:cNvPr id="80" name="圆角矩形 79"/>
            <p:cNvSpPr/>
            <p:nvPr/>
          </p:nvSpPr>
          <p:spPr bwMode="auto">
            <a:xfrm>
              <a:off x="6799605" y="3649973"/>
              <a:ext cx="552216" cy="9047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r" defTabSz="1068070" eaLnBrk="1" fontAlgn="auto" hangingPunct="1">
                <a:spcBef>
                  <a:spcPts val="0"/>
                </a:spcBef>
                <a:spcAft>
                  <a:spcPts val="0"/>
                </a:spcAft>
                <a:defRPr/>
              </a:pPr>
              <a:r>
                <a:rPr lang="en-US" altLang="zh-CN" sz="800" kern="0" dirty="0">
                  <a:solidFill>
                    <a:schemeClr val="bg1"/>
                  </a:solidFill>
                  <a:latin typeface="+mn-lt"/>
                  <a:ea typeface="+mn-ea"/>
                </a:rPr>
                <a:t>Controller</a:t>
              </a:r>
              <a:endParaRPr lang="zh-CN" altLang="en-US" sz="800" kern="0" dirty="0">
                <a:solidFill>
                  <a:schemeClr val="bg1"/>
                </a:solidFill>
                <a:latin typeface="+mn-lt"/>
                <a:ea typeface="+mn-ea"/>
              </a:endParaRPr>
            </a:p>
          </p:txBody>
        </p:sp>
        <p:sp>
          <p:nvSpPr>
            <p:cNvPr id="81" name="圆角矩形 80"/>
            <p:cNvSpPr/>
            <p:nvPr/>
          </p:nvSpPr>
          <p:spPr bwMode="auto">
            <a:xfrm>
              <a:off x="6748827" y="1996384"/>
              <a:ext cx="552216" cy="9047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r" defTabSz="1068070" eaLnBrk="1" fontAlgn="auto" hangingPunct="1">
                <a:spcBef>
                  <a:spcPts val="0"/>
                </a:spcBef>
                <a:spcAft>
                  <a:spcPts val="0"/>
                </a:spcAft>
                <a:defRPr/>
              </a:pPr>
              <a:r>
                <a:rPr lang="en-US" altLang="zh-CN" sz="800" kern="0" dirty="0">
                  <a:solidFill>
                    <a:schemeClr val="bg1"/>
                  </a:solidFill>
                  <a:latin typeface="+mn-lt"/>
                  <a:ea typeface="+mn-ea"/>
                </a:rPr>
                <a:t>Controller</a:t>
              </a:r>
              <a:endParaRPr lang="zh-CN" altLang="en-US" sz="800" kern="0" dirty="0">
                <a:solidFill>
                  <a:schemeClr val="bg1"/>
                </a:solidFill>
                <a:latin typeface="+mn-lt"/>
                <a:ea typeface="+mn-ea"/>
              </a:endParaRPr>
            </a:p>
          </p:txBody>
        </p:sp>
        <p:grpSp>
          <p:nvGrpSpPr>
            <p:cNvPr id="62508" name="组合 85"/>
            <p:cNvGrpSpPr/>
            <p:nvPr/>
          </p:nvGrpSpPr>
          <p:grpSpPr bwMode="auto">
            <a:xfrm>
              <a:off x="6333067" y="2199601"/>
              <a:ext cx="420798" cy="171066"/>
              <a:chOff x="7766756" y="3712312"/>
              <a:chExt cx="420798" cy="171066"/>
            </a:xfrm>
          </p:grpSpPr>
          <p:sp>
            <p:nvSpPr>
              <p:cNvPr id="82" name="圆角矩形 81"/>
              <p:cNvSpPr/>
              <p:nvPr/>
            </p:nvSpPr>
            <p:spPr bwMode="auto">
              <a:xfrm>
                <a:off x="7766767" y="3797193"/>
                <a:ext cx="420509" cy="85715"/>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ctr" defTabSz="1068070" eaLnBrk="1" fontAlgn="auto" hangingPunct="1">
                  <a:spcBef>
                    <a:spcPts val="0"/>
                  </a:spcBef>
                  <a:spcAft>
                    <a:spcPts val="0"/>
                  </a:spcAft>
                  <a:defRPr/>
                </a:pPr>
                <a:r>
                  <a:rPr lang="en-US" altLang="zh-CN" sz="800" kern="0" dirty="0">
                    <a:solidFill>
                      <a:schemeClr val="bg1"/>
                    </a:solidFill>
                    <a:latin typeface="+mn-lt"/>
                    <a:ea typeface="+mn-ea"/>
                  </a:rPr>
                  <a:t>Controller</a:t>
                </a:r>
                <a:endParaRPr lang="zh-CN" altLang="en-US" sz="800" kern="0" dirty="0">
                  <a:solidFill>
                    <a:schemeClr val="bg1"/>
                  </a:solidFill>
                  <a:latin typeface="+mn-lt"/>
                  <a:ea typeface="+mn-ea"/>
                </a:endParaRPr>
              </a:p>
            </p:txBody>
          </p:sp>
          <p:sp>
            <p:nvSpPr>
              <p:cNvPr id="84" name="圆角矩形 83"/>
              <p:cNvSpPr/>
              <p:nvPr/>
            </p:nvSpPr>
            <p:spPr bwMode="auto">
              <a:xfrm>
                <a:off x="7811198" y="3712668"/>
                <a:ext cx="314192" cy="80953"/>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ctr" defTabSz="1068070" eaLnBrk="1" fontAlgn="auto" hangingPunct="1">
                  <a:spcBef>
                    <a:spcPts val="0"/>
                  </a:spcBef>
                  <a:spcAft>
                    <a:spcPts val="0"/>
                  </a:spcAft>
                  <a:defRPr/>
                </a:pPr>
                <a:r>
                  <a:rPr lang="en-US" altLang="zh-CN" sz="800" kern="0" dirty="0">
                    <a:solidFill>
                      <a:schemeClr val="bg1"/>
                    </a:solidFill>
                    <a:latin typeface="+mn-lt"/>
                    <a:ea typeface="+mn-ea"/>
                  </a:rPr>
                  <a:t>Cache</a:t>
                </a:r>
                <a:endParaRPr lang="zh-CN" altLang="en-US" sz="800" kern="0" dirty="0">
                  <a:solidFill>
                    <a:schemeClr val="bg1"/>
                  </a:solidFill>
                  <a:latin typeface="+mn-lt"/>
                  <a:ea typeface="+mn-ea"/>
                </a:endParaRPr>
              </a:p>
            </p:txBody>
          </p:sp>
        </p:grpSp>
        <p:grpSp>
          <p:nvGrpSpPr>
            <p:cNvPr id="62509" name="组合 86"/>
            <p:cNvGrpSpPr/>
            <p:nvPr/>
          </p:nvGrpSpPr>
          <p:grpSpPr bwMode="auto">
            <a:xfrm>
              <a:off x="7219252" y="2193955"/>
              <a:ext cx="420798" cy="171066"/>
              <a:chOff x="7766756" y="3712312"/>
              <a:chExt cx="420798" cy="171066"/>
            </a:xfrm>
          </p:grpSpPr>
          <p:sp>
            <p:nvSpPr>
              <p:cNvPr id="88" name="圆角矩形 87"/>
              <p:cNvSpPr/>
              <p:nvPr/>
            </p:nvSpPr>
            <p:spPr bwMode="auto">
              <a:xfrm>
                <a:off x="7766032" y="3796887"/>
                <a:ext cx="422096" cy="86906"/>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ctr" defTabSz="1068070" eaLnBrk="1" fontAlgn="auto" hangingPunct="1">
                  <a:spcBef>
                    <a:spcPts val="0"/>
                  </a:spcBef>
                  <a:spcAft>
                    <a:spcPts val="0"/>
                  </a:spcAft>
                  <a:defRPr/>
                </a:pPr>
                <a:r>
                  <a:rPr lang="en-US" altLang="zh-CN" sz="800" kern="0" dirty="0">
                    <a:solidFill>
                      <a:schemeClr val="bg1"/>
                    </a:solidFill>
                    <a:latin typeface="+mn-lt"/>
                    <a:ea typeface="+mn-ea"/>
                  </a:rPr>
                  <a:t>Controller</a:t>
                </a:r>
                <a:endParaRPr lang="zh-CN" altLang="en-US" sz="800" kern="0" dirty="0">
                  <a:solidFill>
                    <a:schemeClr val="bg1"/>
                  </a:solidFill>
                  <a:latin typeface="+mn-lt"/>
                  <a:ea typeface="+mn-ea"/>
                </a:endParaRPr>
              </a:p>
            </p:txBody>
          </p:sp>
          <p:sp>
            <p:nvSpPr>
              <p:cNvPr id="99" name="圆角矩形 98"/>
              <p:cNvSpPr/>
              <p:nvPr/>
            </p:nvSpPr>
            <p:spPr bwMode="auto">
              <a:xfrm>
                <a:off x="7812050" y="3712362"/>
                <a:ext cx="314192" cy="80953"/>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ctr" defTabSz="1068070" eaLnBrk="1" fontAlgn="auto" hangingPunct="1">
                  <a:spcBef>
                    <a:spcPts val="0"/>
                  </a:spcBef>
                  <a:spcAft>
                    <a:spcPts val="0"/>
                  </a:spcAft>
                  <a:defRPr/>
                </a:pPr>
                <a:r>
                  <a:rPr lang="en-US" altLang="zh-CN" sz="800" kern="0" dirty="0">
                    <a:solidFill>
                      <a:schemeClr val="bg1"/>
                    </a:solidFill>
                    <a:latin typeface="+mn-lt"/>
                    <a:ea typeface="+mn-ea"/>
                  </a:rPr>
                  <a:t>Cache</a:t>
                </a:r>
                <a:endParaRPr lang="zh-CN" altLang="en-US" sz="800" kern="0" dirty="0">
                  <a:solidFill>
                    <a:schemeClr val="bg1"/>
                  </a:solidFill>
                  <a:latin typeface="+mn-lt"/>
                  <a:ea typeface="+mn-ea"/>
                </a:endParaRPr>
              </a:p>
            </p:txBody>
          </p:sp>
        </p:grpSp>
        <p:grpSp>
          <p:nvGrpSpPr>
            <p:cNvPr id="62510" name="组合 99"/>
            <p:cNvGrpSpPr/>
            <p:nvPr/>
          </p:nvGrpSpPr>
          <p:grpSpPr bwMode="auto">
            <a:xfrm>
              <a:off x="7292629" y="3057562"/>
              <a:ext cx="420798" cy="171066"/>
              <a:chOff x="7766756" y="3712312"/>
              <a:chExt cx="420798" cy="171066"/>
            </a:xfrm>
          </p:grpSpPr>
          <p:sp>
            <p:nvSpPr>
              <p:cNvPr id="114" name="圆角矩形 113"/>
              <p:cNvSpPr/>
              <p:nvPr/>
            </p:nvSpPr>
            <p:spPr bwMode="auto">
              <a:xfrm>
                <a:off x="7767236" y="3796384"/>
                <a:ext cx="420510" cy="86905"/>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ctr" defTabSz="1068070" eaLnBrk="1" fontAlgn="auto" hangingPunct="1">
                  <a:spcBef>
                    <a:spcPts val="0"/>
                  </a:spcBef>
                  <a:spcAft>
                    <a:spcPts val="0"/>
                  </a:spcAft>
                  <a:defRPr/>
                </a:pPr>
                <a:r>
                  <a:rPr lang="en-US" altLang="zh-CN" sz="800" kern="0" dirty="0">
                    <a:solidFill>
                      <a:schemeClr val="bg1"/>
                    </a:solidFill>
                    <a:latin typeface="+mn-lt"/>
                    <a:ea typeface="+mn-ea"/>
                  </a:rPr>
                  <a:t>Controller</a:t>
                </a:r>
                <a:endParaRPr lang="zh-CN" altLang="en-US" sz="800" kern="0" dirty="0">
                  <a:solidFill>
                    <a:schemeClr val="bg1"/>
                  </a:solidFill>
                  <a:latin typeface="+mn-lt"/>
                  <a:ea typeface="+mn-ea"/>
                </a:endParaRPr>
              </a:p>
            </p:txBody>
          </p:sp>
          <p:sp>
            <p:nvSpPr>
              <p:cNvPr id="115" name="圆角矩形 114"/>
              <p:cNvSpPr/>
              <p:nvPr/>
            </p:nvSpPr>
            <p:spPr bwMode="auto">
              <a:xfrm>
                <a:off x="7811667" y="3711859"/>
                <a:ext cx="314192" cy="80953"/>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ctr" defTabSz="1068070" eaLnBrk="1" fontAlgn="auto" hangingPunct="1">
                  <a:spcBef>
                    <a:spcPts val="0"/>
                  </a:spcBef>
                  <a:spcAft>
                    <a:spcPts val="0"/>
                  </a:spcAft>
                  <a:defRPr/>
                </a:pPr>
                <a:r>
                  <a:rPr lang="en-US" altLang="zh-CN" sz="800" kern="0" dirty="0">
                    <a:solidFill>
                      <a:schemeClr val="bg1"/>
                    </a:solidFill>
                    <a:latin typeface="+mn-lt"/>
                    <a:ea typeface="+mn-ea"/>
                  </a:rPr>
                  <a:t>Cache</a:t>
                </a:r>
                <a:endParaRPr lang="zh-CN" altLang="en-US" sz="800" kern="0" dirty="0">
                  <a:solidFill>
                    <a:schemeClr val="bg1"/>
                  </a:solidFill>
                  <a:latin typeface="+mn-lt"/>
                  <a:ea typeface="+mn-ea"/>
                </a:endParaRPr>
              </a:p>
            </p:txBody>
          </p:sp>
        </p:grpSp>
        <p:grpSp>
          <p:nvGrpSpPr>
            <p:cNvPr id="62511" name="组合 121"/>
            <p:cNvGrpSpPr/>
            <p:nvPr/>
          </p:nvGrpSpPr>
          <p:grpSpPr bwMode="auto">
            <a:xfrm>
              <a:off x="6383863" y="3040627"/>
              <a:ext cx="420798" cy="171066"/>
              <a:chOff x="7766756" y="3712312"/>
              <a:chExt cx="420798" cy="171066"/>
            </a:xfrm>
          </p:grpSpPr>
          <p:sp>
            <p:nvSpPr>
              <p:cNvPr id="123" name="圆角矩形 122"/>
              <p:cNvSpPr/>
              <p:nvPr/>
            </p:nvSpPr>
            <p:spPr bwMode="auto">
              <a:xfrm>
                <a:off x="7766749" y="3796653"/>
                <a:ext cx="420509" cy="86905"/>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ctr" defTabSz="1068070" eaLnBrk="1" fontAlgn="auto" hangingPunct="1">
                  <a:spcBef>
                    <a:spcPts val="0"/>
                  </a:spcBef>
                  <a:spcAft>
                    <a:spcPts val="0"/>
                  </a:spcAft>
                  <a:defRPr/>
                </a:pPr>
                <a:r>
                  <a:rPr lang="en-US" altLang="zh-CN" sz="800" kern="0" dirty="0">
                    <a:solidFill>
                      <a:schemeClr val="bg1"/>
                    </a:solidFill>
                    <a:latin typeface="+mn-lt"/>
                    <a:ea typeface="+mn-ea"/>
                  </a:rPr>
                  <a:t>Controller</a:t>
                </a:r>
                <a:endParaRPr lang="zh-CN" altLang="en-US" sz="800" kern="0" dirty="0">
                  <a:solidFill>
                    <a:schemeClr val="bg1"/>
                  </a:solidFill>
                  <a:latin typeface="+mn-lt"/>
                  <a:ea typeface="+mn-ea"/>
                </a:endParaRPr>
              </a:p>
            </p:txBody>
          </p:sp>
          <p:sp>
            <p:nvSpPr>
              <p:cNvPr id="127" name="圆角矩形 126"/>
              <p:cNvSpPr/>
              <p:nvPr/>
            </p:nvSpPr>
            <p:spPr bwMode="auto">
              <a:xfrm>
                <a:off x="7811180" y="3712128"/>
                <a:ext cx="314192" cy="80953"/>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cap="flat" cmpd="sng" algn="ctr">
                <a:noFill/>
                <a:prstDash val="soli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anchor="ctr" anchorCtr="1"/>
              <a:lstStyle/>
              <a:p>
                <a:pPr algn="ctr" defTabSz="1068070" eaLnBrk="1" fontAlgn="auto" hangingPunct="1">
                  <a:spcBef>
                    <a:spcPts val="0"/>
                  </a:spcBef>
                  <a:spcAft>
                    <a:spcPts val="0"/>
                  </a:spcAft>
                  <a:defRPr/>
                </a:pPr>
                <a:r>
                  <a:rPr lang="en-US" altLang="zh-CN" sz="800" kern="0" dirty="0">
                    <a:solidFill>
                      <a:schemeClr val="bg1"/>
                    </a:solidFill>
                    <a:latin typeface="+mn-lt"/>
                    <a:ea typeface="+mn-ea"/>
                  </a:rPr>
                  <a:t>Cache</a:t>
                </a:r>
                <a:endParaRPr lang="zh-CN" altLang="en-US" sz="800" kern="0" dirty="0">
                  <a:solidFill>
                    <a:schemeClr val="bg1"/>
                  </a:solidFill>
                  <a:latin typeface="+mn-lt"/>
                  <a:ea typeface="+mn-ea"/>
                </a:endParaRPr>
              </a:p>
            </p:txBody>
          </p:sp>
        </p:grpSp>
      </p:grpSp>
      <p:grpSp>
        <p:nvGrpSpPr>
          <p:cNvPr id="62492" name="组合 156"/>
          <p:cNvGrpSpPr/>
          <p:nvPr/>
        </p:nvGrpSpPr>
        <p:grpSpPr bwMode="auto">
          <a:xfrm>
            <a:off x="6149975" y="3152775"/>
            <a:ext cx="1744663" cy="923925"/>
            <a:chOff x="6150480" y="2365021"/>
            <a:chExt cx="1744149" cy="692541"/>
          </a:xfrm>
        </p:grpSpPr>
        <p:cxnSp>
          <p:nvCxnSpPr>
            <p:cNvPr id="136" name="直接箭头连接符 135"/>
            <p:cNvCxnSpPr>
              <a:stCxn id="77" idx="0"/>
              <a:endCxn id="115" idx="0"/>
            </p:cNvCxnSpPr>
            <p:nvPr/>
          </p:nvCxnSpPr>
          <p:spPr bwMode="auto">
            <a:xfrm>
              <a:off x="6150480" y="2804107"/>
              <a:ext cx="1344217" cy="253455"/>
            </a:xfrm>
            <a:prstGeom prst="straightConnector1">
              <a:avLst/>
            </a:pr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2496" name="组合 155"/>
            <p:cNvGrpSpPr/>
            <p:nvPr/>
          </p:nvGrpSpPr>
          <p:grpSpPr bwMode="auto">
            <a:xfrm>
              <a:off x="6150480" y="2365021"/>
              <a:ext cx="1744149" cy="692541"/>
              <a:chOff x="6150480" y="2365021"/>
              <a:chExt cx="1744149" cy="692541"/>
            </a:xfrm>
          </p:grpSpPr>
          <p:cxnSp>
            <p:nvCxnSpPr>
              <p:cNvPr id="129" name="直接箭头连接符 128"/>
              <p:cNvCxnSpPr>
                <a:stCxn id="77" idx="0"/>
                <a:endCxn id="82" idx="2"/>
              </p:cNvCxnSpPr>
              <p:nvPr/>
            </p:nvCxnSpPr>
            <p:spPr bwMode="auto">
              <a:xfrm flipV="1">
                <a:off x="6150480" y="2370971"/>
                <a:ext cx="393584" cy="433136"/>
              </a:xfrm>
              <a:prstGeom prst="straightConnector1">
                <a:avLst/>
              </a:pr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接箭头连接符 131"/>
              <p:cNvCxnSpPr>
                <a:stCxn id="77" idx="0"/>
                <a:endCxn id="88" idx="2"/>
              </p:cNvCxnSpPr>
              <p:nvPr/>
            </p:nvCxnSpPr>
            <p:spPr bwMode="auto">
              <a:xfrm flipV="1">
                <a:off x="6150480" y="2365021"/>
                <a:ext cx="1279148" cy="439086"/>
              </a:xfrm>
              <a:prstGeom prst="straightConnector1">
                <a:avLst/>
              </a:pr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接箭头连接符 138"/>
              <p:cNvCxnSpPr>
                <a:stCxn id="77" idx="0"/>
                <a:endCxn id="127" idx="0"/>
              </p:cNvCxnSpPr>
              <p:nvPr/>
            </p:nvCxnSpPr>
            <p:spPr bwMode="auto">
              <a:xfrm>
                <a:off x="6150480" y="2804107"/>
                <a:ext cx="434847" cy="236796"/>
              </a:xfrm>
              <a:prstGeom prst="straightConnector1">
                <a:avLst/>
              </a:pr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直接箭头连接符 141"/>
              <p:cNvCxnSpPr>
                <a:stCxn id="79" idx="0"/>
                <a:endCxn id="88" idx="2"/>
              </p:cNvCxnSpPr>
              <p:nvPr/>
            </p:nvCxnSpPr>
            <p:spPr bwMode="auto">
              <a:xfrm flipH="1" flipV="1">
                <a:off x="7429628" y="2365021"/>
                <a:ext cx="465001" cy="433136"/>
              </a:xfrm>
              <a:prstGeom prst="straightConnector1">
                <a:avLst/>
              </a:pr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直接箭头连接符 144"/>
              <p:cNvCxnSpPr>
                <a:stCxn id="79" idx="0"/>
                <a:endCxn id="82" idx="2"/>
              </p:cNvCxnSpPr>
              <p:nvPr/>
            </p:nvCxnSpPr>
            <p:spPr bwMode="auto">
              <a:xfrm flipH="1" flipV="1">
                <a:off x="6544064" y="2370971"/>
                <a:ext cx="1350565" cy="427186"/>
              </a:xfrm>
              <a:prstGeom prst="straightConnector1">
                <a:avLst/>
              </a:pr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直接箭头连接符 147"/>
              <p:cNvCxnSpPr>
                <a:stCxn id="79" idx="0"/>
                <a:endCxn id="127" idx="0"/>
              </p:cNvCxnSpPr>
              <p:nvPr/>
            </p:nvCxnSpPr>
            <p:spPr bwMode="auto">
              <a:xfrm flipH="1">
                <a:off x="6585327" y="2798157"/>
                <a:ext cx="1309302" cy="242746"/>
              </a:xfrm>
              <a:prstGeom prst="straightConnector1">
                <a:avLst/>
              </a:pr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箭头连接符 150"/>
              <p:cNvCxnSpPr>
                <a:stCxn id="79" idx="0"/>
                <a:endCxn id="115" idx="0"/>
              </p:cNvCxnSpPr>
              <p:nvPr/>
            </p:nvCxnSpPr>
            <p:spPr bwMode="auto">
              <a:xfrm flipH="1">
                <a:off x="7494697" y="2798157"/>
                <a:ext cx="399932" cy="259405"/>
              </a:xfrm>
              <a:prstGeom prst="straightConnector1">
                <a:avLst/>
              </a:prstGeom>
              <a:noFill/>
              <a:ln w="38100">
                <a:solidFill>
                  <a:schemeClr val="accent2">
                    <a:lumMod val="75000"/>
                  </a:schemeClr>
                </a:solidFill>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03" name="标题 102"/>
          <p:cNvSpPr>
            <a:spLocks noGrp="1"/>
          </p:cNvSpPr>
          <p:nvPr>
            <p:ph type="title"/>
          </p:nvPr>
        </p:nvSpPr>
        <p:spPr/>
        <p:txBody>
          <a:bodyPr/>
          <a:lstStyle/>
          <a:p>
            <a:r>
              <a:rPr lang="zh-CN" altLang="en-US" smtClean="0"/>
              <a:t>用创新架构解决</a:t>
            </a:r>
            <a:r>
              <a:rPr lang="en-US" altLang="zh-CN" smtClean="0"/>
              <a:t>I/O</a:t>
            </a:r>
            <a:r>
              <a:rPr lang="zh-CN" altLang="en-US" smtClean="0"/>
              <a:t>性能瓶颈问题</a:t>
            </a:r>
            <a:endParaRPr lang="zh-CN" altLang="en-US" dirty="0"/>
          </a:p>
        </p:txBody>
      </p:sp>
      <p:sp>
        <p:nvSpPr>
          <p:cNvPr id="62494" name="TextBox 97"/>
          <p:cNvSpPr txBox="1">
            <a:spLocks noChangeArrowheads="1"/>
          </p:cNvSpPr>
          <p:nvPr/>
        </p:nvSpPr>
        <p:spPr bwMode="auto">
          <a:xfrm>
            <a:off x="935038" y="5408613"/>
            <a:ext cx="72374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800" smtClean="0">
                <a:latin typeface="+mn-lt"/>
                <a:ea typeface="+mn-ea"/>
              </a:rPr>
              <a:t>分布式</a:t>
            </a:r>
            <a:r>
              <a:rPr lang="en-US" altLang="zh-CN" sz="1800" smtClean="0">
                <a:latin typeface="+mn-lt"/>
                <a:ea typeface="+mn-ea"/>
              </a:rPr>
              <a:t>SERVER SAN</a:t>
            </a:r>
            <a:r>
              <a:rPr lang="zh-CN" altLang="en-US" sz="1800" smtClean="0">
                <a:latin typeface="+mn-lt"/>
                <a:ea typeface="+mn-ea"/>
              </a:rPr>
              <a:t>架构、</a:t>
            </a:r>
            <a:r>
              <a:rPr lang="en-US" altLang="zh-CN" sz="1800" smtClean="0">
                <a:latin typeface="+mn-lt"/>
                <a:ea typeface="+mn-ea"/>
              </a:rPr>
              <a:t>56Gb InfiniBand </a:t>
            </a:r>
            <a:r>
              <a:rPr lang="zh-CN" altLang="en-US" sz="1800" smtClean="0">
                <a:latin typeface="+mn-lt"/>
                <a:ea typeface="+mn-ea"/>
              </a:rPr>
              <a:t>、大容量</a:t>
            </a:r>
            <a:r>
              <a:rPr lang="en-US" altLang="zh-CN" sz="1800" smtClean="0">
                <a:latin typeface="+mn-lt"/>
                <a:ea typeface="+mn-ea"/>
              </a:rPr>
              <a:t>SSD</a:t>
            </a:r>
            <a:r>
              <a:rPr lang="zh-CN" altLang="en-US" sz="1800" smtClean="0">
                <a:latin typeface="+mn-lt"/>
                <a:ea typeface="+mn-ea"/>
              </a:rPr>
              <a:t>存储板，整体性能相对传统架构，可以提升</a:t>
            </a:r>
            <a:r>
              <a:rPr lang="en-US" altLang="zh-CN" sz="1800" smtClean="0">
                <a:latin typeface="+mn-lt"/>
                <a:ea typeface="+mn-ea"/>
              </a:rPr>
              <a:t>10</a:t>
            </a:r>
            <a:r>
              <a:rPr lang="zh-CN" altLang="en-US" sz="1800" smtClean="0">
                <a:latin typeface="+mn-lt"/>
                <a:ea typeface="+mn-ea"/>
              </a:rPr>
              <a:t>倍以上。</a:t>
            </a:r>
            <a:endParaRPr lang="zh-CN" altLang="en-US" sz="1800" smtClean="0">
              <a:latin typeface="+mn-lt"/>
              <a:ea typeface="+mn-ea"/>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4"/>
          <p:cNvSpPr>
            <a:spLocks noChangeArrowheads="1"/>
          </p:cNvSpPr>
          <p:nvPr/>
        </p:nvSpPr>
        <p:spPr bwMode="auto">
          <a:xfrm>
            <a:off x="2173558" y="4088313"/>
            <a:ext cx="1612631" cy="1563071"/>
          </a:xfrm>
          <a:prstGeom prst="round2SameRect">
            <a:avLst>
              <a:gd name="adj1" fmla="val 0"/>
              <a:gd name="adj2" fmla="val 0"/>
            </a:avLst>
          </a:prstGeom>
          <a:solidFill>
            <a:schemeClr val="bg1"/>
          </a:solidFill>
          <a:ln w="9525" algn="ctr">
            <a:noFill/>
            <a:round/>
          </a:ln>
          <a:effectLst>
            <a:outerShdw blurRad="63500" sx="101000" sy="101000" algn="ctr" rotWithShape="0">
              <a:prstClr val="black">
                <a:alpha val="20000"/>
              </a:prstClr>
            </a:outerShdw>
            <a:softEdge rad="12700"/>
          </a:effectLst>
        </p:spPr>
        <p:txBody>
          <a:bodyPr wrap="none" lIns="121883" tIns="60943" rIns="121883" bIns="60943" anchor="ctr"/>
          <a:lstStyle/>
          <a:p>
            <a:pPr marL="174625" indent="-174625" fontAlgn="t">
              <a:buClr>
                <a:srgbClr val="990000"/>
              </a:buClr>
              <a:buSzPct val="60000"/>
              <a:defRPr/>
            </a:pPr>
            <a:endParaRPr lang="zh-CN" altLang="en-US" sz="1200" dirty="0">
              <a:solidFill>
                <a:srgbClr val="000000"/>
              </a:solidFill>
              <a:latin typeface="+mn-lt"/>
              <a:ea typeface="+mn-ea"/>
              <a:cs typeface="Arial" panose="020B0604020202020204" pitchFamily="34" charset="0"/>
            </a:endParaRPr>
          </a:p>
        </p:txBody>
      </p:sp>
      <p:sp>
        <p:nvSpPr>
          <p:cNvPr id="5" name="AutoShape 44"/>
          <p:cNvSpPr>
            <a:spLocks noChangeArrowheads="1"/>
          </p:cNvSpPr>
          <p:nvPr/>
        </p:nvSpPr>
        <p:spPr bwMode="auto">
          <a:xfrm>
            <a:off x="2176395" y="3825044"/>
            <a:ext cx="1608515" cy="362320"/>
          </a:xfrm>
          <a:prstGeom prst="round2SameRect">
            <a:avLst>
              <a:gd name="adj1" fmla="val 0"/>
              <a:gd name="adj2" fmla="val 0"/>
            </a:avLst>
          </a:prstGeom>
          <a:solidFill>
            <a:schemeClr val="tx1">
              <a:lumMod val="65000"/>
              <a:lumOff val="35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9948" tIns="14975" rIns="29948" bIns="14975" anchor="ctr" anchorCtr="1"/>
          <a:lstStyle/>
          <a:p>
            <a:pPr algn="ctr" fontAlgn="t">
              <a:spcAft>
                <a:spcPts val="400"/>
              </a:spcAft>
              <a:defRPr/>
            </a:pPr>
            <a:r>
              <a:rPr lang="zh-CN" altLang="en-US" sz="1500" kern="0" dirty="0">
                <a:solidFill>
                  <a:srgbClr val="FFFFFF"/>
                </a:solidFill>
              </a:rPr>
              <a:t>企业云数据中心</a:t>
            </a:r>
            <a:endParaRPr lang="en-US" altLang="zh-CN" sz="1500" kern="0" dirty="0">
              <a:solidFill>
                <a:srgbClr val="FFFFFF"/>
              </a:solidFill>
            </a:endParaRPr>
          </a:p>
        </p:txBody>
      </p:sp>
      <p:sp>
        <p:nvSpPr>
          <p:cNvPr id="6" name="AutoShape 44"/>
          <p:cNvSpPr>
            <a:spLocks noChangeArrowheads="1"/>
          </p:cNvSpPr>
          <p:nvPr/>
        </p:nvSpPr>
        <p:spPr bwMode="auto">
          <a:xfrm>
            <a:off x="359272" y="4133029"/>
            <a:ext cx="1612631" cy="1563071"/>
          </a:xfrm>
          <a:prstGeom prst="round2SameRect">
            <a:avLst>
              <a:gd name="adj1" fmla="val 0"/>
              <a:gd name="adj2" fmla="val 0"/>
            </a:avLst>
          </a:prstGeom>
          <a:solidFill>
            <a:schemeClr val="bg1"/>
          </a:solidFill>
          <a:ln w="9525" algn="ctr">
            <a:noFill/>
            <a:round/>
          </a:ln>
          <a:effectLst>
            <a:outerShdw blurRad="63500" sx="101000" sy="101000" algn="ctr" rotWithShape="0">
              <a:prstClr val="black">
                <a:alpha val="20000"/>
              </a:prstClr>
            </a:outerShdw>
            <a:softEdge rad="12700"/>
          </a:effectLst>
        </p:spPr>
        <p:txBody>
          <a:bodyPr wrap="none" lIns="121883" tIns="60943" rIns="121883" bIns="60943" anchor="ctr"/>
          <a:lstStyle/>
          <a:p>
            <a:pPr marL="174625" indent="-174625" fontAlgn="t">
              <a:buClr>
                <a:srgbClr val="990000"/>
              </a:buClr>
              <a:buSzPct val="60000"/>
              <a:defRPr/>
            </a:pPr>
            <a:endParaRPr lang="zh-CN" altLang="en-US" sz="1200" dirty="0">
              <a:solidFill>
                <a:srgbClr val="000000"/>
              </a:solidFill>
              <a:latin typeface="+mn-lt"/>
              <a:ea typeface="+mn-ea"/>
              <a:cs typeface="Arial" panose="020B0604020202020204" pitchFamily="34" charset="0"/>
            </a:endParaRPr>
          </a:p>
        </p:txBody>
      </p:sp>
      <p:sp>
        <p:nvSpPr>
          <p:cNvPr id="7" name="AutoShape 44"/>
          <p:cNvSpPr>
            <a:spLocks noChangeArrowheads="1"/>
          </p:cNvSpPr>
          <p:nvPr/>
        </p:nvSpPr>
        <p:spPr bwMode="auto">
          <a:xfrm>
            <a:off x="362110" y="3829197"/>
            <a:ext cx="1608515" cy="362320"/>
          </a:xfrm>
          <a:prstGeom prst="round2SameRect">
            <a:avLst>
              <a:gd name="adj1" fmla="val 0"/>
              <a:gd name="adj2" fmla="val 0"/>
            </a:avLst>
          </a:prstGeom>
          <a:solidFill>
            <a:schemeClr val="tx1">
              <a:lumMod val="65000"/>
              <a:lumOff val="35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9948" tIns="14975" rIns="29948" bIns="14975" anchor="ctr" anchorCtr="1"/>
          <a:lstStyle/>
          <a:p>
            <a:pPr algn="ctr" fontAlgn="t">
              <a:spcAft>
                <a:spcPts val="400"/>
              </a:spcAft>
              <a:defRPr/>
            </a:pPr>
            <a:r>
              <a:rPr lang="zh-CN" altLang="en-US" sz="1500" kern="0" dirty="0">
                <a:solidFill>
                  <a:srgbClr val="FFFFFF"/>
                </a:solidFill>
              </a:rPr>
              <a:t>桌面虚拟化</a:t>
            </a:r>
            <a:endParaRPr lang="en-US" altLang="zh-CN" sz="1500" kern="0" dirty="0">
              <a:solidFill>
                <a:srgbClr val="FFFFFF"/>
              </a:solidFill>
            </a:endParaRPr>
          </a:p>
        </p:txBody>
      </p:sp>
      <p:sp>
        <p:nvSpPr>
          <p:cNvPr id="64526" name="矩形 11"/>
          <p:cNvSpPr>
            <a:spLocks noChangeArrowheads="1"/>
          </p:cNvSpPr>
          <p:nvPr/>
        </p:nvSpPr>
        <p:spPr bwMode="auto">
          <a:xfrm>
            <a:off x="2189163" y="5032375"/>
            <a:ext cx="17351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solidFill>
                  <a:srgbClr val="000000"/>
                </a:solidFill>
                <a:latin typeface="+mn-lt"/>
                <a:ea typeface="+mn-ea"/>
              </a:rPr>
              <a:t>物理机、虚拟机；融合架构基础设施</a:t>
            </a:r>
            <a:endParaRPr lang="zh-CN" altLang="en-US" sz="1400" smtClean="0">
              <a:solidFill>
                <a:srgbClr val="000000"/>
              </a:solidFill>
              <a:latin typeface="+mn-lt"/>
              <a:ea typeface="+mn-ea"/>
            </a:endParaRPr>
          </a:p>
        </p:txBody>
      </p:sp>
      <p:sp>
        <p:nvSpPr>
          <p:cNvPr id="64527" name="矩形 12"/>
          <p:cNvSpPr>
            <a:spLocks noChangeArrowheads="1"/>
          </p:cNvSpPr>
          <p:nvPr/>
        </p:nvSpPr>
        <p:spPr bwMode="auto">
          <a:xfrm>
            <a:off x="365125" y="5195888"/>
            <a:ext cx="1587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400" smtClean="0">
                <a:solidFill>
                  <a:srgbClr val="000000"/>
                </a:solidFill>
                <a:latin typeface="+mn-lt"/>
                <a:ea typeface="+mn-ea"/>
              </a:rPr>
              <a:t>桌面云一体机</a:t>
            </a:r>
            <a:endParaRPr lang="en-US" altLang="zh-CN" sz="1400" smtClean="0">
              <a:solidFill>
                <a:srgbClr val="000000"/>
              </a:solidFill>
              <a:latin typeface="+mn-lt"/>
              <a:ea typeface="+mn-ea"/>
            </a:endParaRPr>
          </a:p>
        </p:txBody>
      </p:sp>
      <p:sp>
        <p:nvSpPr>
          <p:cNvPr id="64528" name="Freeform 6"/>
          <p:cNvSpPr>
            <a:spLocks noEditPoints="1"/>
          </p:cNvSpPr>
          <p:nvPr/>
        </p:nvSpPr>
        <p:spPr bwMode="auto">
          <a:xfrm>
            <a:off x="2678113" y="4271963"/>
            <a:ext cx="593725" cy="736600"/>
          </a:xfrm>
          <a:custGeom>
            <a:avLst/>
            <a:gdLst>
              <a:gd name="T0" fmla="*/ 468987 w 16169"/>
              <a:gd name="T1" fmla="*/ 29086 h 15651"/>
              <a:gd name="T2" fmla="*/ 0 w 16169"/>
              <a:gd name="T3" fmla="*/ 736600 h 15651"/>
              <a:gd name="T4" fmla="*/ 71273 w 16169"/>
              <a:gd name="T5" fmla="*/ 229061 h 15651"/>
              <a:gd name="T6" fmla="*/ 218998 w 16169"/>
              <a:gd name="T7" fmla="*/ 229061 h 15651"/>
              <a:gd name="T8" fmla="*/ 275840 w 16169"/>
              <a:gd name="T9" fmla="*/ 29086 h 15651"/>
              <a:gd name="T10" fmla="*/ 46891 w 16169"/>
              <a:gd name="T11" fmla="*/ 584489 h 15651"/>
              <a:gd name="T12" fmla="*/ 202804 w 16169"/>
              <a:gd name="T13" fmla="*/ 372559 h 15651"/>
              <a:gd name="T14" fmla="*/ 150846 w 16169"/>
              <a:gd name="T15" fmla="*/ 372559 h 15651"/>
              <a:gd name="T16" fmla="*/ 98850 w 16169"/>
              <a:gd name="T17" fmla="*/ 372559 h 15651"/>
              <a:gd name="T18" fmla="*/ 46891 w 16169"/>
              <a:gd name="T19" fmla="*/ 372559 h 15651"/>
              <a:gd name="T20" fmla="*/ 202804 w 16169"/>
              <a:gd name="T21" fmla="*/ 443202 h 15651"/>
              <a:gd name="T22" fmla="*/ 150846 w 16169"/>
              <a:gd name="T23" fmla="*/ 443202 h 15651"/>
              <a:gd name="T24" fmla="*/ 98850 w 16169"/>
              <a:gd name="T25" fmla="*/ 443202 h 15651"/>
              <a:gd name="T26" fmla="*/ 46891 w 16169"/>
              <a:gd name="T27" fmla="*/ 443202 h 15651"/>
              <a:gd name="T28" fmla="*/ 202804 w 16169"/>
              <a:gd name="T29" fmla="*/ 513893 h 15651"/>
              <a:gd name="T30" fmla="*/ 150846 w 16169"/>
              <a:gd name="T31" fmla="*/ 513893 h 15651"/>
              <a:gd name="T32" fmla="*/ 98850 w 16169"/>
              <a:gd name="T33" fmla="*/ 513893 h 15651"/>
              <a:gd name="T34" fmla="*/ 46891 w 16169"/>
              <a:gd name="T35" fmla="*/ 513893 h 15651"/>
              <a:gd name="T36" fmla="*/ 202804 w 16169"/>
              <a:gd name="T37" fmla="*/ 584489 h 15651"/>
              <a:gd name="T38" fmla="*/ 150846 w 16169"/>
              <a:gd name="T39" fmla="*/ 584489 h 15651"/>
              <a:gd name="T40" fmla="*/ 98850 w 16169"/>
              <a:gd name="T41" fmla="*/ 584489 h 15651"/>
              <a:gd name="T42" fmla="*/ 296918 w 16169"/>
              <a:gd name="T43" fmla="*/ 89939 h 15651"/>
              <a:gd name="T44" fmla="*/ 296918 w 16169"/>
              <a:gd name="T45" fmla="*/ 584489 h 15651"/>
              <a:gd name="T46" fmla="*/ 348840 w 16169"/>
              <a:gd name="T47" fmla="*/ 584489 h 15651"/>
              <a:gd name="T48" fmla="*/ 400798 w 16169"/>
              <a:gd name="T49" fmla="*/ 584489 h 15651"/>
              <a:gd name="T50" fmla="*/ 452794 w 16169"/>
              <a:gd name="T51" fmla="*/ 584489 h 15651"/>
              <a:gd name="T52" fmla="*/ 296918 w 16169"/>
              <a:gd name="T53" fmla="*/ 513893 h 15651"/>
              <a:gd name="T54" fmla="*/ 348840 w 16169"/>
              <a:gd name="T55" fmla="*/ 513893 h 15651"/>
              <a:gd name="T56" fmla="*/ 400798 w 16169"/>
              <a:gd name="T57" fmla="*/ 513893 h 15651"/>
              <a:gd name="T58" fmla="*/ 452794 w 16169"/>
              <a:gd name="T59" fmla="*/ 513893 h 15651"/>
              <a:gd name="T60" fmla="*/ 296918 w 16169"/>
              <a:gd name="T61" fmla="*/ 443202 h 15651"/>
              <a:gd name="T62" fmla="*/ 348840 w 16169"/>
              <a:gd name="T63" fmla="*/ 443202 h 15651"/>
              <a:gd name="T64" fmla="*/ 400798 w 16169"/>
              <a:gd name="T65" fmla="*/ 443202 h 15651"/>
              <a:gd name="T66" fmla="*/ 452794 w 16169"/>
              <a:gd name="T67" fmla="*/ 443202 h 15651"/>
              <a:gd name="T68" fmla="*/ 296918 w 16169"/>
              <a:gd name="T69" fmla="*/ 372559 h 15651"/>
              <a:gd name="T70" fmla="*/ 348840 w 16169"/>
              <a:gd name="T71" fmla="*/ 372559 h 15651"/>
              <a:gd name="T72" fmla="*/ 400798 w 16169"/>
              <a:gd name="T73" fmla="*/ 372559 h 15651"/>
              <a:gd name="T74" fmla="*/ 452794 w 16169"/>
              <a:gd name="T75" fmla="*/ 372559 h 15651"/>
              <a:gd name="T76" fmla="*/ 296918 w 16169"/>
              <a:gd name="T77" fmla="*/ 301869 h 15651"/>
              <a:gd name="T78" fmla="*/ 348840 w 16169"/>
              <a:gd name="T79" fmla="*/ 301869 h 15651"/>
              <a:gd name="T80" fmla="*/ 400798 w 16169"/>
              <a:gd name="T81" fmla="*/ 301869 h 15651"/>
              <a:gd name="T82" fmla="*/ 452794 w 16169"/>
              <a:gd name="T83" fmla="*/ 301869 h 15651"/>
              <a:gd name="T84" fmla="*/ 296918 w 16169"/>
              <a:gd name="T85" fmla="*/ 231273 h 15651"/>
              <a:gd name="T86" fmla="*/ 348840 w 16169"/>
              <a:gd name="T87" fmla="*/ 231273 h 15651"/>
              <a:gd name="T88" fmla="*/ 400798 w 16169"/>
              <a:gd name="T89" fmla="*/ 231273 h 15651"/>
              <a:gd name="T90" fmla="*/ 452794 w 16169"/>
              <a:gd name="T91" fmla="*/ 231273 h 15651"/>
              <a:gd name="T92" fmla="*/ 296918 w 16169"/>
              <a:gd name="T93" fmla="*/ 160630 h 15651"/>
              <a:gd name="T94" fmla="*/ 348840 w 16169"/>
              <a:gd name="T95" fmla="*/ 160630 h 15651"/>
              <a:gd name="T96" fmla="*/ 400798 w 16169"/>
              <a:gd name="T97" fmla="*/ 160630 h 15651"/>
              <a:gd name="T98" fmla="*/ 348840 w 16169"/>
              <a:gd name="T99" fmla="*/ 89939 h 15651"/>
              <a:gd name="T100" fmla="*/ 400798 w 16169"/>
              <a:gd name="T101" fmla="*/ 89939 h 15651"/>
              <a:gd name="T102" fmla="*/ 452794 w 16169"/>
              <a:gd name="T103" fmla="*/ 89939 h 15651"/>
              <a:gd name="T104" fmla="*/ 452794 w 16169"/>
              <a:gd name="T105" fmla="*/ 160630 h 156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lIns="121883" tIns="60943" rIns="121883" bIns="60943"/>
          <a:lstStyle/>
          <a:p>
            <a:pPr>
              <a:defRPr/>
            </a:pPr>
            <a:endParaRPr lang="en-US">
              <a:latin typeface="+mn-lt"/>
              <a:ea typeface="+mn-ea"/>
            </a:endParaRPr>
          </a:p>
        </p:txBody>
      </p:sp>
      <p:grpSp>
        <p:nvGrpSpPr>
          <p:cNvPr id="64529" name="组合 617"/>
          <p:cNvGrpSpPr/>
          <p:nvPr/>
        </p:nvGrpSpPr>
        <p:grpSpPr bwMode="auto">
          <a:xfrm>
            <a:off x="822325" y="4376738"/>
            <a:ext cx="685800" cy="671512"/>
            <a:chOff x="2857981" y="2559050"/>
            <a:chExt cx="494313" cy="376668"/>
          </a:xfrm>
        </p:grpSpPr>
        <p:sp>
          <p:nvSpPr>
            <p:cNvPr id="64548" name="Freeform 20"/>
            <p:cNvSpPr>
              <a:spLocks noEditPoints="1"/>
            </p:cNvSpPr>
            <p:nvPr/>
          </p:nvSpPr>
          <p:spPr bwMode="auto">
            <a:xfrm>
              <a:off x="2993002" y="2608026"/>
              <a:ext cx="229993" cy="195903"/>
            </a:xfrm>
            <a:custGeom>
              <a:avLst/>
              <a:gdLst>
                <a:gd name="T0" fmla="*/ 118761 w 586"/>
                <a:gd name="T1" fmla="*/ 786 h 498"/>
                <a:gd name="T2" fmla="*/ 147862 w 586"/>
                <a:gd name="T3" fmla="*/ 12584 h 498"/>
                <a:gd name="T4" fmla="*/ 168311 w 586"/>
                <a:gd name="T5" fmla="*/ 34606 h 498"/>
                <a:gd name="T6" fmla="*/ 176176 w 586"/>
                <a:gd name="T7" fmla="*/ 44044 h 498"/>
                <a:gd name="T8" fmla="*/ 187187 w 586"/>
                <a:gd name="T9" fmla="*/ 44830 h 498"/>
                <a:gd name="T10" fmla="*/ 202130 w 586"/>
                <a:gd name="T11" fmla="*/ 50336 h 498"/>
                <a:gd name="T12" fmla="*/ 214714 w 586"/>
                <a:gd name="T13" fmla="*/ 59774 h 498"/>
                <a:gd name="T14" fmla="*/ 224152 w 586"/>
                <a:gd name="T15" fmla="*/ 73144 h 498"/>
                <a:gd name="T16" fmla="*/ 229658 w 586"/>
                <a:gd name="T17" fmla="*/ 88088 h 498"/>
                <a:gd name="T18" fmla="*/ 230444 w 586"/>
                <a:gd name="T19" fmla="*/ 99099 h 498"/>
                <a:gd name="T20" fmla="*/ 228085 w 586"/>
                <a:gd name="T21" fmla="*/ 115615 h 498"/>
                <a:gd name="T22" fmla="*/ 221006 w 586"/>
                <a:gd name="T23" fmla="*/ 129772 h 498"/>
                <a:gd name="T24" fmla="*/ 210782 w 586"/>
                <a:gd name="T25" fmla="*/ 141570 h 498"/>
                <a:gd name="T26" fmla="*/ 197411 w 586"/>
                <a:gd name="T27" fmla="*/ 149435 h 498"/>
                <a:gd name="T28" fmla="*/ 181681 w 586"/>
                <a:gd name="T29" fmla="*/ 153367 h 498"/>
                <a:gd name="T30" fmla="*/ 173816 w 586"/>
                <a:gd name="T31" fmla="*/ 62133 h 498"/>
                <a:gd name="T32" fmla="*/ 45617 w 586"/>
                <a:gd name="T33" fmla="*/ 154154 h 498"/>
                <a:gd name="T34" fmla="*/ 36179 w 586"/>
                <a:gd name="T35" fmla="*/ 152581 h 498"/>
                <a:gd name="T36" fmla="*/ 13370 w 586"/>
                <a:gd name="T37" fmla="*/ 140783 h 498"/>
                <a:gd name="T38" fmla="*/ 786 w 586"/>
                <a:gd name="T39" fmla="*/ 117188 h 498"/>
                <a:gd name="T40" fmla="*/ 0 w 586"/>
                <a:gd name="T41" fmla="*/ 107750 h 498"/>
                <a:gd name="T42" fmla="*/ 6292 w 586"/>
                <a:gd name="T43" fmla="*/ 84942 h 498"/>
                <a:gd name="T44" fmla="*/ 22808 w 586"/>
                <a:gd name="T45" fmla="*/ 68425 h 498"/>
                <a:gd name="T46" fmla="*/ 38538 w 586"/>
                <a:gd name="T47" fmla="*/ 62920 h 498"/>
                <a:gd name="T48" fmla="*/ 43257 w 586"/>
                <a:gd name="T49" fmla="*/ 44044 h 498"/>
                <a:gd name="T50" fmla="*/ 52695 w 586"/>
                <a:gd name="T51" fmla="*/ 27527 h 498"/>
                <a:gd name="T52" fmla="*/ 66066 w 586"/>
                <a:gd name="T53" fmla="*/ 14157 h 498"/>
                <a:gd name="T54" fmla="*/ 82582 w 586"/>
                <a:gd name="T55" fmla="*/ 5505 h 498"/>
                <a:gd name="T56" fmla="*/ 101458 w 586"/>
                <a:gd name="T57" fmla="*/ 786 h 498"/>
                <a:gd name="T58" fmla="*/ 70785 w 586"/>
                <a:gd name="T59" fmla="*/ 103031 h 498"/>
                <a:gd name="T60" fmla="*/ 70785 w 586"/>
                <a:gd name="T61" fmla="*/ 111683 h 498"/>
                <a:gd name="T62" fmla="*/ 70785 w 586"/>
                <a:gd name="T63" fmla="*/ 88874 h 498"/>
                <a:gd name="T64" fmla="*/ 70785 w 586"/>
                <a:gd name="T65" fmla="*/ 97526 h 498"/>
                <a:gd name="T66" fmla="*/ 70785 w 586"/>
                <a:gd name="T67" fmla="*/ 74717 h 498"/>
                <a:gd name="T68" fmla="*/ 70785 w 586"/>
                <a:gd name="T69" fmla="*/ 82582 h 498"/>
                <a:gd name="T70" fmla="*/ 62920 w 586"/>
                <a:gd name="T71" fmla="*/ 67639 h 498"/>
                <a:gd name="T72" fmla="*/ 62920 w 586"/>
                <a:gd name="T73" fmla="*/ 166738 h 498"/>
                <a:gd name="T74" fmla="*/ 176176 w 586"/>
                <a:gd name="T75" fmla="*/ 191906 h 498"/>
                <a:gd name="T76" fmla="*/ 176176 w 586"/>
                <a:gd name="T77" fmla="*/ 184827 h 498"/>
                <a:gd name="T78" fmla="*/ 76290 w 586"/>
                <a:gd name="T79" fmla="*/ 191906 h 498"/>
                <a:gd name="T80" fmla="*/ 76290 w 586"/>
                <a:gd name="T81" fmla="*/ 184827 h 498"/>
                <a:gd name="T82" fmla="*/ 132132 w 586"/>
                <a:gd name="T83" fmla="*/ 191906 h 498"/>
                <a:gd name="T84" fmla="*/ 132132 w 586"/>
                <a:gd name="T85" fmla="*/ 184827 h 498"/>
                <a:gd name="T86" fmla="*/ 147075 w 586"/>
                <a:gd name="T87" fmla="*/ 181681 h 498"/>
                <a:gd name="T88" fmla="*/ 134491 w 586"/>
                <a:gd name="T89" fmla="*/ 195838 h 498"/>
                <a:gd name="T90" fmla="*/ 139210 w 586"/>
                <a:gd name="T91" fmla="*/ 170670 h 498"/>
                <a:gd name="T92" fmla="*/ 147075 w 586"/>
                <a:gd name="T93" fmla="*/ 181681 h 498"/>
                <a:gd name="T94" fmla="*/ 95953 w 586"/>
                <a:gd name="T95" fmla="*/ 195838 h 498"/>
                <a:gd name="T96" fmla="*/ 84155 w 586"/>
                <a:gd name="T97" fmla="*/ 181681 h 498"/>
                <a:gd name="T98" fmla="*/ 91234 w 586"/>
                <a:gd name="T99" fmla="*/ 181681 h 498"/>
                <a:gd name="T100" fmla="*/ 160446 w 586"/>
                <a:gd name="T101" fmla="*/ 103031 h 498"/>
                <a:gd name="T102" fmla="*/ 125840 w 586"/>
                <a:gd name="T103" fmla="*/ 103031 h 498"/>
                <a:gd name="T104" fmla="*/ 160446 w 586"/>
                <a:gd name="T105" fmla="*/ 88874 h 498"/>
                <a:gd name="T106" fmla="*/ 125840 w 586"/>
                <a:gd name="T107" fmla="*/ 88874 h 498"/>
                <a:gd name="T108" fmla="*/ 160446 w 586"/>
                <a:gd name="T109" fmla="*/ 74717 h 498"/>
                <a:gd name="T110" fmla="*/ 125840 w 586"/>
                <a:gd name="T111" fmla="*/ 74717 h 498"/>
                <a:gd name="T112" fmla="*/ 167524 w 586"/>
                <a:gd name="T113" fmla="*/ 67639 h 498"/>
                <a:gd name="T114" fmla="*/ 118761 w 586"/>
                <a:gd name="T115" fmla="*/ 67639 h 4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86" h="498">
                  <a:moveTo>
                    <a:pt x="274" y="0"/>
                  </a:moveTo>
                  <a:lnTo>
                    <a:pt x="274" y="0"/>
                  </a:lnTo>
                  <a:lnTo>
                    <a:pt x="302" y="2"/>
                  </a:lnTo>
                  <a:lnTo>
                    <a:pt x="328" y="10"/>
                  </a:lnTo>
                  <a:lnTo>
                    <a:pt x="354" y="18"/>
                  </a:lnTo>
                  <a:lnTo>
                    <a:pt x="376" y="32"/>
                  </a:lnTo>
                  <a:lnTo>
                    <a:pt x="396" y="48"/>
                  </a:lnTo>
                  <a:lnTo>
                    <a:pt x="414" y="68"/>
                  </a:lnTo>
                  <a:lnTo>
                    <a:pt x="428" y="88"/>
                  </a:lnTo>
                  <a:lnTo>
                    <a:pt x="440" y="112"/>
                  </a:lnTo>
                  <a:lnTo>
                    <a:pt x="448" y="112"/>
                  </a:lnTo>
                  <a:lnTo>
                    <a:pt x="462" y="112"/>
                  </a:lnTo>
                  <a:lnTo>
                    <a:pt x="476" y="114"/>
                  </a:lnTo>
                  <a:lnTo>
                    <a:pt x="488" y="118"/>
                  </a:lnTo>
                  <a:lnTo>
                    <a:pt x="502" y="124"/>
                  </a:lnTo>
                  <a:lnTo>
                    <a:pt x="514" y="128"/>
                  </a:lnTo>
                  <a:lnTo>
                    <a:pt x="526" y="136"/>
                  </a:lnTo>
                  <a:lnTo>
                    <a:pt x="536" y="144"/>
                  </a:lnTo>
                  <a:lnTo>
                    <a:pt x="546" y="152"/>
                  </a:lnTo>
                  <a:lnTo>
                    <a:pt x="554" y="162"/>
                  </a:lnTo>
                  <a:lnTo>
                    <a:pt x="562" y="174"/>
                  </a:lnTo>
                  <a:lnTo>
                    <a:pt x="570" y="186"/>
                  </a:lnTo>
                  <a:lnTo>
                    <a:pt x="576" y="198"/>
                  </a:lnTo>
                  <a:lnTo>
                    <a:pt x="580" y="210"/>
                  </a:lnTo>
                  <a:lnTo>
                    <a:pt x="584" y="224"/>
                  </a:lnTo>
                  <a:lnTo>
                    <a:pt x="586" y="238"/>
                  </a:lnTo>
                  <a:lnTo>
                    <a:pt x="586" y="252"/>
                  </a:lnTo>
                  <a:lnTo>
                    <a:pt x="586" y="266"/>
                  </a:lnTo>
                  <a:lnTo>
                    <a:pt x="584" y="280"/>
                  </a:lnTo>
                  <a:lnTo>
                    <a:pt x="580" y="294"/>
                  </a:lnTo>
                  <a:lnTo>
                    <a:pt x="576" y="306"/>
                  </a:lnTo>
                  <a:lnTo>
                    <a:pt x="570" y="318"/>
                  </a:lnTo>
                  <a:lnTo>
                    <a:pt x="562" y="330"/>
                  </a:lnTo>
                  <a:lnTo>
                    <a:pt x="554" y="340"/>
                  </a:lnTo>
                  <a:lnTo>
                    <a:pt x="546" y="350"/>
                  </a:lnTo>
                  <a:lnTo>
                    <a:pt x="536" y="360"/>
                  </a:lnTo>
                  <a:lnTo>
                    <a:pt x="526" y="368"/>
                  </a:lnTo>
                  <a:lnTo>
                    <a:pt x="514" y="374"/>
                  </a:lnTo>
                  <a:lnTo>
                    <a:pt x="502" y="380"/>
                  </a:lnTo>
                  <a:lnTo>
                    <a:pt x="488" y="384"/>
                  </a:lnTo>
                  <a:lnTo>
                    <a:pt x="476" y="388"/>
                  </a:lnTo>
                  <a:lnTo>
                    <a:pt x="462" y="390"/>
                  </a:lnTo>
                  <a:lnTo>
                    <a:pt x="448" y="392"/>
                  </a:lnTo>
                  <a:lnTo>
                    <a:pt x="442" y="392"/>
                  </a:lnTo>
                  <a:lnTo>
                    <a:pt x="442" y="158"/>
                  </a:lnTo>
                  <a:lnTo>
                    <a:pt x="146" y="158"/>
                  </a:lnTo>
                  <a:lnTo>
                    <a:pt x="146" y="392"/>
                  </a:lnTo>
                  <a:lnTo>
                    <a:pt x="116" y="392"/>
                  </a:lnTo>
                  <a:lnTo>
                    <a:pt x="104" y="390"/>
                  </a:lnTo>
                  <a:lnTo>
                    <a:pt x="92" y="388"/>
                  </a:lnTo>
                  <a:lnTo>
                    <a:pt x="70" y="382"/>
                  </a:lnTo>
                  <a:lnTo>
                    <a:pt x="52" y="372"/>
                  </a:lnTo>
                  <a:lnTo>
                    <a:pt x="34" y="358"/>
                  </a:lnTo>
                  <a:lnTo>
                    <a:pt x="20" y="340"/>
                  </a:lnTo>
                  <a:lnTo>
                    <a:pt x="10" y="320"/>
                  </a:lnTo>
                  <a:lnTo>
                    <a:pt x="2" y="298"/>
                  </a:lnTo>
                  <a:lnTo>
                    <a:pt x="0" y="286"/>
                  </a:lnTo>
                  <a:lnTo>
                    <a:pt x="0" y="274"/>
                  </a:lnTo>
                  <a:lnTo>
                    <a:pt x="2" y="254"/>
                  </a:lnTo>
                  <a:lnTo>
                    <a:pt x="8" y="234"/>
                  </a:lnTo>
                  <a:lnTo>
                    <a:pt x="16" y="216"/>
                  </a:lnTo>
                  <a:lnTo>
                    <a:pt x="28" y="200"/>
                  </a:lnTo>
                  <a:lnTo>
                    <a:pt x="42" y="186"/>
                  </a:lnTo>
                  <a:lnTo>
                    <a:pt x="58" y="174"/>
                  </a:lnTo>
                  <a:lnTo>
                    <a:pt x="78" y="166"/>
                  </a:lnTo>
                  <a:lnTo>
                    <a:pt x="98" y="160"/>
                  </a:lnTo>
                  <a:lnTo>
                    <a:pt x="100" y="144"/>
                  </a:lnTo>
                  <a:lnTo>
                    <a:pt x="104" y="128"/>
                  </a:lnTo>
                  <a:lnTo>
                    <a:pt x="110" y="112"/>
                  </a:lnTo>
                  <a:lnTo>
                    <a:pt x="116" y="98"/>
                  </a:lnTo>
                  <a:lnTo>
                    <a:pt x="124" y="84"/>
                  </a:lnTo>
                  <a:lnTo>
                    <a:pt x="134" y="70"/>
                  </a:lnTo>
                  <a:lnTo>
                    <a:pt x="144" y="58"/>
                  </a:lnTo>
                  <a:lnTo>
                    <a:pt x="154" y="46"/>
                  </a:lnTo>
                  <a:lnTo>
                    <a:pt x="168" y="36"/>
                  </a:lnTo>
                  <a:lnTo>
                    <a:pt x="180" y="28"/>
                  </a:lnTo>
                  <a:lnTo>
                    <a:pt x="194" y="20"/>
                  </a:lnTo>
                  <a:lnTo>
                    <a:pt x="210" y="14"/>
                  </a:lnTo>
                  <a:lnTo>
                    <a:pt x="224" y="8"/>
                  </a:lnTo>
                  <a:lnTo>
                    <a:pt x="242" y="4"/>
                  </a:lnTo>
                  <a:lnTo>
                    <a:pt x="258" y="2"/>
                  </a:lnTo>
                  <a:lnTo>
                    <a:pt x="274" y="0"/>
                  </a:lnTo>
                  <a:close/>
                  <a:moveTo>
                    <a:pt x="180" y="262"/>
                  </a:moveTo>
                  <a:lnTo>
                    <a:pt x="266" y="262"/>
                  </a:lnTo>
                  <a:lnTo>
                    <a:pt x="266" y="284"/>
                  </a:lnTo>
                  <a:lnTo>
                    <a:pt x="180" y="284"/>
                  </a:lnTo>
                  <a:lnTo>
                    <a:pt x="180" y="262"/>
                  </a:lnTo>
                  <a:close/>
                  <a:moveTo>
                    <a:pt x="180" y="226"/>
                  </a:moveTo>
                  <a:lnTo>
                    <a:pt x="266" y="226"/>
                  </a:lnTo>
                  <a:lnTo>
                    <a:pt x="266" y="248"/>
                  </a:lnTo>
                  <a:lnTo>
                    <a:pt x="180" y="248"/>
                  </a:lnTo>
                  <a:lnTo>
                    <a:pt x="180" y="226"/>
                  </a:lnTo>
                  <a:close/>
                  <a:moveTo>
                    <a:pt x="180" y="190"/>
                  </a:moveTo>
                  <a:lnTo>
                    <a:pt x="266" y="190"/>
                  </a:lnTo>
                  <a:lnTo>
                    <a:pt x="266" y="210"/>
                  </a:lnTo>
                  <a:lnTo>
                    <a:pt x="180" y="210"/>
                  </a:lnTo>
                  <a:lnTo>
                    <a:pt x="180" y="190"/>
                  </a:lnTo>
                  <a:close/>
                  <a:moveTo>
                    <a:pt x="160" y="172"/>
                  </a:moveTo>
                  <a:lnTo>
                    <a:pt x="284" y="172"/>
                  </a:lnTo>
                  <a:lnTo>
                    <a:pt x="284" y="424"/>
                  </a:lnTo>
                  <a:lnTo>
                    <a:pt x="160" y="424"/>
                  </a:lnTo>
                  <a:lnTo>
                    <a:pt x="160" y="172"/>
                  </a:lnTo>
                  <a:close/>
                  <a:moveTo>
                    <a:pt x="448" y="488"/>
                  </a:moveTo>
                  <a:lnTo>
                    <a:pt x="392" y="488"/>
                  </a:lnTo>
                  <a:lnTo>
                    <a:pt x="392" y="470"/>
                  </a:lnTo>
                  <a:lnTo>
                    <a:pt x="448" y="470"/>
                  </a:lnTo>
                  <a:lnTo>
                    <a:pt x="448" y="488"/>
                  </a:lnTo>
                  <a:close/>
                  <a:moveTo>
                    <a:pt x="194" y="488"/>
                  </a:moveTo>
                  <a:lnTo>
                    <a:pt x="138" y="488"/>
                  </a:lnTo>
                  <a:lnTo>
                    <a:pt x="138" y="470"/>
                  </a:lnTo>
                  <a:lnTo>
                    <a:pt x="194" y="470"/>
                  </a:lnTo>
                  <a:lnTo>
                    <a:pt x="194" y="488"/>
                  </a:lnTo>
                  <a:close/>
                  <a:moveTo>
                    <a:pt x="336" y="488"/>
                  </a:moveTo>
                  <a:lnTo>
                    <a:pt x="250" y="488"/>
                  </a:lnTo>
                  <a:lnTo>
                    <a:pt x="250" y="470"/>
                  </a:lnTo>
                  <a:lnTo>
                    <a:pt x="336" y="470"/>
                  </a:lnTo>
                  <a:lnTo>
                    <a:pt x="336" y="488"/>
                  </a:lnTo>
                  <a:close/>
                  <a:moveTo>
                    <a:pt x="374" y="462"/>
                  </a:moveTo>
                  <a:lnTo>
                    <a:pt x="386" y="462"/>
                  </a:lnTo>
                  <a:lnTo>
                    <a:pt x="386" y="498"/>
                  </a:lnTo>
                  <a:lnTo>
                    <a:pt x="342" y="498"/>
                  </a:lnTo>
                  <a:lnTo>
                    <a:pt x="342" y="462"/>
                  </a:lnTo>
                  <a:lnTo>
                    <a:pt x="354" y="462"/>
                  </a:lnTo>
                  <a:lnTo>
                    <a:pt x="354" y="434"/>
                  </a:lnTo>
                  <a:lnTo>
                    <a:pt x="374" y="434"/>
                  </a:lnTo>
                  <a:lnTo>
                    <a:pt x="374" y="462"/>
                  </a:lnTo>
                  <a:close/>
                  <a:moveTo>
                    <a:pt x="232" y="462"/>
                  </a:moveTo>
                  <a:lnTo>
                    <a:pt x="244" y="462"/>
                  </a:lnTo>
                  <a:lnTo>
                    <a:pt x="244" y="498"/>
                  </a:lnTo>
                  <a:lnTo>
                    <a:pt x="202" y="498"/>
                  </a:lnTo>
                  <a:lnTo>
                    <a:pt x="202" y="462"/>
                  </a:lnTo>
                  <a:lnTo>
                    <a:pt x="214" y="462"/>
                  </a:lnTo>
                  <a:lnTo>
                    <a:pt x="214" y="434"/>
                  </a:lnTo>
                  <a:lnTo>
                    <a:pt x="232" y="434"/>
                  </a:lnTo>
                  <a:lnTo>
                    <a:pt x="232" y="462"/>
                  </a:lnTo>
                  <a:close/>
                  <a:moveTo>
                    <a:pt x="320" y="262"/>
                  </a:moveTo>
                  <a:lnTo>
                    <a:pt x="408" y="262"/>
                  </a:lnTo>
                  <a:lnTo>
                    <a:pt x="408" y="284"/>
                  </a:lnTo>
                  <a:lnTo>
                    <a:pt x="320" y="284"/>
                  </a:lnTo>
                  <a:lnTo>
                    <a:pt x="320" y="262"/>
                  </a:lnTo>
                  <a:close/>
                  <a:moveTo>
                    <a:pt x="320" y="226"/>
                  </a:moveTo>
                  <a:lnTo>
                    <a:pt x="408" y="226"/>
                  </a:lnTo>
                  <a:lnTo>
                    <a:pt x="408" y="248"/>
                  </a:lnTo>
                  <a:lnTo>
                    <a:pt x="320" y="248"/>
                  </a:lnTo>
                  <a:lnTo>
                    <a:pt x="320" y="226"/>
                  </a:lnTo>
                  <a:close/>
                  <a:moveTo>
                    <a:pt x="320" y="190"/>
                  </a:moveTo>
                  <a:lnTo>
                    <a:pt x="408" y="190"/>
                  </a:lnTo>
                  <a:lnTo>
                    <a:pt x="408" y="210"/>
                  </a:lnTo>
                  <a:lnTo>
                    <a:pt x="320" y="210"/>
                  </a:lnTo>
                  <a:lnTo>
                    <a:pt x="320" y="190"/>
                  </a:lnTo>
                  <a:close/>
                  <a:moveTo>
                    <a:pt x="302" y="172"/>
                  </a:moveTo>
                  <a:lnTo>
                    <a:pt x="426" y="172"/>
                  </a:lnTo>
                  <a:lnTo>
                    <a:pt x="426" y="424"/>
                  </a:lnTo>
                  <a:lnTo>
                    <a:pt x="302" y="424"/>
                  </a:lnTo>
                  <a:lnTo>
                    <a:pt x="302" y="17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4549" name="Freeform 14"/>
            <p:cNvSpPr>
              <a:spLocks noEditPoints="1"/>
            </p:cNvSpPr>
            <p:nvPr/>
          </p:nvSpPr>
          <p:spPr bwMode="auto">
            <a:xfrm>
              <a:off x="2857981" y="2559050"/>
              <a:ext cx="494313" cy="376668"/>
            </a:xfrm>
            <a:custGeom>
              <a:avLst/>
              <a:gdLst>
                <a:gd name="T0" fmla="*/ 113052 w 16812"/>
                <a:gd name="T1" fmla="*/ 365317 h 13572"/>
                <a:gd name="T2" fmla="*/ 219254 w 16812"/>
                <a:gd name="T3" fmla="*/ 365317 h 13572"/>
                <a:gd name="T4" fmla="*/ 219254 w 16812"/>
                <a:gd name="T5" fmla="*/ 309866 h 13572"/>
                <a:gd name="T6" fmla="*/ 0 w 16812"/>
                <a:gd name="T7" fmla="*/ 309866 h 13572"/>
                <a:gd name="T8" fmla="*/ 0 w 16812"/>
                <a:gd name="T9" fmla="*/ 0 h 13572"/>
                <a:gd name="T10" fmla="*/ 494313 w 16812"/>
                <a:gd name="T11" fmla="*/ 0 h 13572"/>
                <a:gd name="T12" fmla="*/ 494313 w 16812"/>
                <a:gd name="T13" fmla="*/ 309866 h 13572"/>
                <a:gd name="T14" fmla="*/ 302168 w 16812"/>
                <a:gd name="T15" fmla="*/ 309866 h 13572"/>
                <a:gd name="T16" fmla="*/ 302168 w 16812"/>
                <a:gd name="T17" fmla="*/ 365317 h 13572"/>
                <a:gd name="T18" fmla="*/ 408399 w 16812"/>
                <a:gd name="T19" fmla="*/ 365317 h 13572"/>
                <a:gd name="T20" fmla="*/ 408399 w 16812"/>
                <a:gd name="T21" fmla="*/ 376668 h 13572"/>
                <a:gd name="T22" fmla="*/ 113052 w 16812"/>
                <a:gd name="T23" fmla="*/ 376668 h 13572"/>
                <a:gd name="T24" fmla="*/ 113052 w 16812"/>
                <a:gd name="T25" fmla="*/ 365317 h 13572"/>
                <a:gd name="T26" fmla="*/ 24375 w 16812"/>
                <a:gd name="T27" fmla="*/ 23951 h 13572"/>
                <a:gd name="T28" fmla="*/ 469938 w 16812"/>
                <a:gd name="T29" fmla="*/ 23951 h 13572"/>
                <a:gd name="T30" fmla="*/ 469938 w 16812"/>
                <a:gd name="T31" fmla="*/ 279393 h 13572"/>
                <a:gd name="T32" fmla="*/ 24375 w 16812"/>
                <a:gd name="T33" fmla="*/ 279393 h 13572"/>
                <a:gd name="T34" fmla="*/ 24375 w 16812"/>
                <a:gd name="T35" fmla="*/ 23951 h 135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64530" name="组合 23"/>
          <p:cNvGrpSpPr/>
          <p:nvPr/>
        </p:nvGrpSpPr>
        <p:grpSpPr bwMode="auto">
          <a:xfrm>
            <a:off x="6462713" y="3824288"/>
            <a:ext cx="2070100" cy="1908175"/>
            <a:chOff x="6462343" y="3825044"/>
            <a:chExt cx="1612631" cy="1907484"/>
          </a:xfrm>
        </p:grpSpPr>
        <p:sp>
          <p:nvSpPr>
            <p:cNvPr id="8" name="AutoShape 44"/>
            <p:cNvSpPr>
              <a:spLocks noChangeArrowheads="1"/>
            </p:cNvSpPr>
            <p:nvPr/>
          </p:nvSpPr>
          <p:spPr bwMode="auto">
            <a:xfrm>
              <a:off x="6462343" y="4128875"/>
              <a:ext cx="1612631" cy="1563071"/>
            </a:xfrm>
            <a:prstGeom prst="round2SameRect">
              <a:avLst>
                <a:gd name="adj1" fmla="val 0"/>
                <a:gd name="adj2" fmla="val 0"/>
              </a:avLst>
            </a:prstGeom>
            <a:solidFill>
              <a:schemeClr val="bg1"/>
            </a:solidFill>
            <a:ln w="9525" algn="ctr">
              <a:noFill/>
              <a:round/>
            </a:ln>
            <a:effectLst>
              <a:outerShdw blurRad="63500" sx="101000" sy="101000" algn="ctr" rotWithShape="0">
                <a:prstClr val="black">
                  <a:alpha val="20000"/>
                </a:prstClr>
              </a:outerShdw>
              <a:softEdge rad="12700"/>
            </a:effectLst>
          </p:spPr>
          <p:txBody>
            <a:bodyPr wrap="none" lIns="121883" tIns="60943" rIns="121883" bIns="60943" anchor="ctr"/>
            <a:lstStyle/>
            <a:p>
              <a:pPr marL="174625" indent="-174625" fontAlgn="t">
                <a:buClr>
                  <a:srgbClr val="990000"/>
                </a:buClr>
                <a:buSzPct val="60000"/>
                <a:defRPr/>
              </a:pPr>
              <a:endParaRPr lang="zh-CN" altLang="en-US" sz="1200" dirty="0">
                <a:solidFill>
                  <a:srgbClr val="000000"/>
                </a:solidFill>
                <a:latin typeface="+mn-lt"/>
                <a:ea typeface="+mn-ea"/>
                <a:cs typeface="Arial" panose="020B0604020202020204" pitchFamily="34" charset="0"/>
              </a:endParaRPr>
            </a:p>
          </p:txBody>
        </p:sp>
        <p:sp>
          <p:nvSpPr>
            <p:cNvPr id="9" name="AutoShape 44"/>
            <p:cNvSpPr>
              <a:spLocks noChangeArrowheads="1"/>
            </p:cNvSpPr>
            <p:nvPr/>
          </p:nvSpPr>
          <p:spPr bwMode="auto">
            <a:xfrm>
              <a:off x="6465180" y="3825044"/>
              <a:ext cx="1608515" cy="362320"/>
            </a:xfrm>
            <a:prstGeom prst="round2SameRect">
              <a:avLst>
                <a:gd name="adj1" fmla="val 0"/>
                <a:gd name="adj2" fmla="val 0"/>
              </a:avLst>
            </a:prstGeom>
            <a:solidFill>
              <a:schemeClr val="tx1">
                <a:lumMod val="65000"/>
                <a:lumOff val="35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9948" tIns="14975" rIns="29948" bIns="14975" anchor="ctr" anchorCtr="1"/>
            <a:lstStyle/>
            <a:p>
              <a:pPr algn="ctr" fontAlgn="t">
                <a:spcAft>
                  <a:spcPts val="400"/>
                </a:spcAft>
                <a:defRPr/>
              </a:pPr>
              <a:r>
                <a:rPr lang="zh-CN" altLang="en-US" sz="1500" kern="0" dirty="0">
                  <a:solidFill>
                    <a:srgbClr val="FFFFFF"/>
                  </a:solidFill>
                </a:rPr>
                <a:t>数据库应用加速</a:t>
              </a:r>
              <a:endParaRPr lang="en-US" altLang="zh-CN" sz="1500" kern="0" dirty="0">
                <a:solidFill>
                  <a:srgbClr val="FFFFFF"/>
                </a:solidFill>
              </a:endParaRPr>
            </a:p>
          </p:txBody>
        </p:sp>
        <p:sp>
          <p:nvSpPr>
            <p:cNvPr id="64546" name="矩形 13"/>
            <p:cNvSpPr>
              <a:spLocks noChangeArrowheads="1"/>
            </p:cNvSpPr>
            <p:nvPr/>
          </p:nvSpPr>
          <p:spPr bwMode="auto">
            <a:xfrm>
              <a:off x="6477183" y="4962869"/>
              <a:ext cx="1587897" cy="76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solidFill>
                    <a:srgbClr val="000000"/>
                  </a:solidFill>
                  <a:latin typeface="+mn-lt"/>
                  <a:ea typeface="+mn-ea"/>
                </a:rPr>
                <a:t>商务智能、数据仓库</a:t>
              </a:r>
              <a:endParaRPr lang="en-US" altLang="zh-CN" sz="1400" smtClean="0">
                <a:solidFill>
                  <a:srgbClr val="000000"/>
                </a:solidFill>
                <a:latin typeface="+mn-lt"/>
                <a:ea typeface="+mn-ea"/>
              </a:endParaRPr>
            </a:p>
            <a:p>
              <a:pPr eaLnBrk="1" fontAlgn="t" hangingPunct="1">
                <a:defRPr/>
              </a:pPr>
              <a:r>
                <a:rPr lang="zh-CN" altLang="en-US" sz="1400" smtClean="0">
                  <a:solidFill>
                    <a:srgbClr val="000000"/>
                  </a:solidFill>
                  <a:latin typeface="+mn-lt"/>
                  <a:ea typeface="+mn-ea"/>
                </a:rPr>
                <a:t>数据库应用加速</a:t>
              </a:r>
              <a:endParaRPr lang="en-US" altLang="zh-CN" sz="1400" smtClean="0">
                <a:solidFill>
                  <a:srgbClr val="000000"/>
                </a:solidFill>
                <a:latin typeface="+mn-lt"/>
                <a:ea typeface="+mn-ea"/>
              </a:endParaRPr>
            </a:p>
            <a:p>
              <a:pPr eaLnBrk="1" fontAlgn="t" hangingPunct="1">
                <a:defRPr/>
              </a:pPr>
              <a:r>
                <a:rPr lang="en-US" altLang="zh-CN" sz="1400" smtClean="0">
                  <a:solidFill>
                    <a:srgbClr val="000000"/>
                  </a:solidFill>
                  <a:latin typeface="+mn-lt"/>
                  <a:ea typeface="+mn-ea"/>
                </a:rPr>
                <a:t>HANA</a:t>
              </a:r>
              <a:r>
                <a:rPr lang="zh-CN" altLang="en-US" sz="1400" smtClean="0">
                  <a:solidFill>
                    <a:srgbClr val="000000"/>
                  </a:solidFill>
                  <a:latin typeface="+mn-lt"/>
                  <a:ea typeface="+mn-ea"/>
                </a:rPr>
                <a:t>内存数据库</a:t>
              </a:r>
              <a:endParaRPr lang="zh-CN" altLang="en-US" sz="1400" smtClean="0">
                <a:solidFill>
                  <a:srgbClr val="000000"/>
                </a:solidFill>
                <a:latin typeface="+mn-lt"/>
                <a:ea typeface="+mn-ea"/>
              </a:endParaRPr>
            </a:p>
          </p:txBody>
        </p:sp>
        <p:grpSp>
          <p:nvGrpSpPr>
            <p:cNvPr id="3" name="组合 346"/>
            <p:cNvGrpSpPr/>
            <p:nvPr/>
          </p:nvGrpSpPr>
          <p:grpSpPr>
            <a:xfrm>
              <a:off x="6987529" y="4345745"/>
              <a:ext cx="533313" cy="596900"/>
              <a:chOff x="10699750" y="2222500"/>
              <a:chExt cx="368300" cy="320675"/>
            </a:xfrm>
            <a:solidFill>
              <a:schemeClr val="tx1">
                <a:lumMod val="50000"/>
                <a:lumOff val="50000"/>
              </a:schemeClr>
            </a:solidFill>
          </p:grpSpPr>
          <p:sp>
            <p:nvSpPr>
              <p:cNvPr id="21" name="Freeform 108"/>
              <p:cNvSpPr>
                <a:spLocks noEditPoints="1"/>
              </p:cNvSpPr>
              <p:nvPr/>
            </p:nvSpPr>
            <p:spPr bwMode="auto">
              <a:xfrm>
                <a:off x="10820400" y="2295525"/>
                <a:ext cx="247650" cy="247650"/>
              </a:xfrm>
              <a:custGeom>
                <a:avLst/>
                <a:gdLst/>
                <a:ahLst/>
                <a:cxnLst>
                  <a:cxn ang="0">
                    <a:pos x="20" y="44"/>
                  </a:cxn>
                  <a:cxn ang="0">
                    <a:pos x="10" y="52"/>
                  </a:cxn>
                  <a:cxn ang="0">
                    <a:pos x="0" y="58"/>
                  </a:cxn>
                  <a:cxn ang="0">
                    <a:pos x="0" y="68"/>
                  </a:cxn>
                  <a:cxn ang="0">
                    <a:pos x="8" y="74"/>
                  </a:cxn>
                  <a:cxn ang="0">
                    <a:pos x="10" y="86"/>
                  </a:cxn>
                  <a:cxn ang="0">
                    <a:pos x="2" y="94"/>
                  </a:cxn>
                  <a:cxn ang="0">
                    <a:pos x="4" y="106"/>
                  </a:cxn>
                  <a:cxn ang="0">
                    <a:pos x="12" y="110"/>
                  </a:cxn>
                  <a:cxn ang="0">
                    <a:pos x="22" y="118"/>
                  </a:cxn>
                  <a:cxn ang="0">
                    <a:pos x="20" y="128"/>
                  </a:cxn>
                  <a:cxn ang="0">
                    <a:pos x="24" y="138"/>
                  </a:cxn>
                  <a:cxn ang="0">
                    <a:pos x="36" y="138"/>
                  </a:cxn>
                  <a:cxn ang="0">
                    <a:pos x="50" y="136"/>
                  </a:cxn>
                  <a:cxn ang="0">
                    <a:pos x="52" y="146"/>
                  </a:cxn>
                  <a:cxn ang="0">
                    <a:pos x="60" y="156"/>
                  </a:cxn>
                  <a:cxn ang="0">
                    <a:pos x="72" y="154"/>
                  </a:cxn>
                  <a:cxn ang="0">
                    <a:pos x="78" y="146"/>
                  </a:cxn>
                  <a:cxn ang="0">
                    <a:pos x="90" y="150"/>
                  </a:cxn>
                  <a:cxn ang="0">
                    <a:pos x="98" y="154"/>
                  </a:cxn>
                  <a:cxn ang="0">
                    <a:pos x="108" y="150"/>
                  </a:cxn>
                  <a:cxn ang="0">
                    <a:pos x="110" y="140"/>
                  </a:cxn>
                  <a:cxn ang="0">
                    <a:pos x="120" y="132"/>
                  </a:cxn>
                  <a:cxn ang="0">
                    <a:pos x="130" y="136"/>
                  </a:cxn>
                  <a:cxn ang="0">
                    <a:pos x="140" y="128"/>
                  </a:cxn>
                  <a:cxn ang="0">
                    <a:pos x="138" y="118"/>
                  </a:cxn>
                  <a:cxn ang="0">
                    <a:pos x="136" y="106"/>
                  </a:cxn>
                  <a:cxn ang="0">
                    <a:pos x="150" y="104"/>
                  </a:cxn>
                  <a:cxn ang="0">
                    <a:pos x="156" y="94"/>
                  </a:cxn>
                  <a:cxn ang="0">
                    <a:pos x="150" y="82"/>
                  </a:cxn>
                  <a:cxn ang="0">
                    <a:pos x="142" y="72"/>
                  </a:cxn>
                  <a:cxn ang="0">
                    <a:pos x="150" y="66"/>
                  </a:cxn>
                  <a:cxn ang="0">
                    <a:pos x="154" y="54"/>
                  </a:cxn>
                  <a:cxn ang="0">
                    <a:pos x="146" y="46"/>
                  </a:cxn>
                  <a:cxn ang="0">
                    <a:pos x="136" y="44"/>
                  </a:cxn>
                  <a:cxn ang="0">
                    <a:pos x="134" y="32"/>
                  </a:cxn>
                  <a:cxn ang="0">
                    <a:pos x="134" y="22"/>
                  </a:cxn>
                  <a:cxn ang="0">
                    <a:pos x="124" y="16"/>
                  </a:cxn>
                  <a:cxn ang="0">
                    <a:pos x="116" y="18"/>
                  </a:cxn>
                  <a:cxn ang="0">
                    <a:pos x="104" y="16"/>
                  </a:cxn>
                  <a:cxn ang="0">
                    <a:pos x="102" y="4"/>
                  </a:cxn>
                  <a:cxn ang="0">
                    <a:pos x="90" y="0"/>
                  </a:cxn>
                  <a:cxn ang="0">
                    <a:pos x="82" y="4"/>
                  </a:cxn>
                  <a:cxn ang="0">
                    <a:pos x="72" y="12"/>
                  </a:cxn>
                  <a:cxn ang="0">
                    <a:pos x="64" y="4"/>
                  </a:cxn>
                  <a:cxn ang="0">
                    <a:pos x="54" y="2"/>
                  </a:cxn>
                  <a:cxn ang="0">
                    <a:pos x="46" y="12"/>
                  </a:cxn>
                  <a:cxn ang="0">
                    <a:pos x="40" y="24"/>
                  </a:cxn>
                  <a:cxn ang="0">
                    <a:pos x="30" y="22"/>
                  </a:cxn>
                  <a:cxn ang="0">
                    <a:pos x="18" y="24"/>
                  </a:cxn>
                  <a:cxn ang="0">
                    <a:pos x="16" y="34"/>
                  </a:cxn>
                  <a:cxn ang="0">
                    <a:pos x="64" y="34"/>
                  </a:cxn>
                  <a:cxn ang="0">
                    <a:pos x="98" y="36"/>
                  </a:cxn>
                  <a:cxn ang="0">
                    <a:pos x="122" y="64"/>
                  </a:cxn>
                  <a:cxn ang="0">
                    <a:pos x="122" y="90"/>
                  </a:cxn>
                  <a:cxn ang="0">
                    <a:pos x="100" y="118"/>
                  </a:cxn>
                  <a:cxn ang="0">
                    <a:pos x="74" y="124"/>
                  </a:cxn>
                  <a:cxn ang="0">
                    <a:pos x="42" y="108"/>
                  </a:cxn>
                  <a:cxn ang="0">
                    <a:pos x="32" y="82"/>
                  </a:cxn>
                  <a:cxn ang="0">
                    <a:pos x="42" y="50"/>
                  </a:cxn>
                  <a:cxn ang="0">
                    <a:pos x="64" y="34"/>
                  </a:cxn>
                </a:cxnLst>
                <a:rect l="0" t="0" r="r" b="b"/>
                <a:pathLst>
                  <a:path w="156" h="156">
                    <a:moveTo>
                      <a:pt x="16" y="36"/>
                    </a:moveTo>
                    <a:lnTo>
                      <a:pt x="16" y="36"/>
                    </a:lnTo>
                    <a:lnTo>
                      <a:pt x="18" y="40"/>
                    </a:lnTo>
                    <a:lnTo>
                      <a:pt x="20" y="44"/>
                    </a:lnTo>
                    <a:lnTo>
                      <a:pt x="18" y="50"/>
                    </a:lnTo>
                    <a:lnTo>
                      <a:pt x="18" y="50"/>
                    </a:lnTo>
                    <a:lnTo>
                      <a:pt x="14" y="52"/>
                    </a:lnTo>
                    <a:lnTo>
                      <a:pt x="10" y="52"/>
                    </a:lnTo>
                    <a:lnTo>
                      <a:pt x="10" y="52"/>
                    </a:lnTo>
                    <a:lnTo>
                      <a:pt x="6" y="52"/>
                    </a:lnTo>
                    <a:lnTo>
                      <a:pt x="4" y="54"/>
                    </a:lnTo>
                    <a:lnTo>
                      <a:pt x="0" y="58"/>
                    </a:lnTo>
                    <a:lnTo>
                      <a:pt x="0" y="60"/>
                    </a:lnTo>
                    <a:lnTo>
                      <a:pt x="0" y="60"/>
                    </a:lnTo>
                    <a:lnTo>
                      <a:pt x="0" y="66"/>
                    </a:lnTo>
                    <a:lnTo>
                      <a:pt x="0" y="68"/>
                    </a:lnTo>
                    <a:lnTo>
                      <a:pt x="2" y="72"/>
                    </a:lnTo>
                    <a:lnTo>
                      <a:pt x="4" y="72"/>
                    </a:lnTo>
                    <a:lnTo>
                      <a:pt x="4" y="72"/>
                    </a:lnTo>
                    <a:lnTo>
                      <a:pt x="8" y="74"/>
                    </a:lnTo>
                    <a:lnTo>
                      <a:pt x="10" y="78"/>
                    </a:lnTo>
                    <a:lnTo>
                      <a:pt x="12" y="84"/>
                    </a:lnTo>
                    <a:lnTo>
                      <a:pt x="12" y="84"/>
                    </a:lnTo>
                    <a:lnTo>
                      <a:pt x="10" y="86"/>
                    </a:lnTo>
                    <a:lnTo>
                      <a:pt x="6" y="90"/>
                    </a:lnTo>
                    <a:lnTo>
                      <a:pt x="6" y="90"/>
                    </a:lnTo>
                    <a:lnTo>
                      <a:pt x="2" y="92"/>
                    </a:lnTo>
                    <a:lnTo>
                      <a:pt x="2" y="94"/>
                    </a:lnTo>
                    <a:lnTo>
                      <a:pt x="0" y="98"/>
                    </a:lnTo>
                    <a:lnTo>
                      <a:pt x="2" y="102"/>
                    </a:lnTo>
                    <a:lnTo>
                      <a:pt x="2" y="102"/>
                    </a:lnTo>
                    <a:lnTo>
                      <a:pt x="4" y="106"/>
                    </a:lnTo>
                    <a:lnTo>
                      <a:pt x="6" y="108"/>
                    </a:lnTo>
                    <a:lnTo>
                      <a:pt x="8" y="110"/>
                    </a:lnTo>
                    <a:lnTo>
                      <a:pt x="12" y="110"/>
                    </a:lnTo>
                    <a:lnTo>
                      <a:pt x="12" y="110"/>
                    </a:lnTo>
                    <a:lnTo>
                      <a:pt x="18" y="110"/>
                    </a:lnTo>
                    <a:lnTo>
                      <a:pt x="22" y="112"/>
                    </a:lnTo>
                    <a:lnTo>
                      <a:pt x="22" y="112"/>
                    </a:lnTo>
                    <a:lnTo>
                      <a:pt x="22" y="118"/>
                    </a:lnTo>
                    <a:lnTo>
                      <a:pt x="22" y="122"/>
                    </a:lnTo>
                    <a:lnTo>
                      <a:pt x="22" y="124"/>
                    </a:lnTo>
                    <a:lnTo>
                      <a:pt x="22" y="124"/>
                    </a:lnTo>
                    <a:lnTo>
                      <a:pt x="20" y="128"/>
                    </a:lnTo>
                    <a:lnTo>
                      <a:pt x="20" y="130"/>
                    </a:lnTo>
                    <a:lnTo>
                      <a:pt x="22" y="134"/>
                    </a:lnTo>
                    <a:lnTo>
                      <a:pt x="24" y="138"/>
                    </a:lnTo>
                    <a:lnTo>
                      <a:pt x="24" y="138"/>
                    </a:lnTo>
                    <a:lnTo>
                      <a:pt x="28" y="140"/>
                    </a:lnTo>
                    <a:lnTo>
                      <a:pt x="30" y="140"/>
                    </a:lnTo>
                    <a:lnTo>
                      <a:pt x="34" y="140"/>
                    </a:lnTo>
                    <a:lnTo>
                      <a:pt x="36" y="138"/>
                    </a:lnTo>
                    <a:lnTo>
                      <a:pt x="36" y="138"/>
                    </a:lnTo>
                    <a:lnTo>
                      <a:pt x="40" y="136"/>
                    </a:lnTo>
                    <a:lnTo>
                      <a:pt x="44" y="136"/>
                    </a:lnTo>
                    <a:lnTo>
                      <a:pt x="50" y="136"/>
                    </a:lnTo>
                    <a:lnTo>
                      <a:pt x="50" y="136"/>
                    </a:lnTo>
                    <a:lnTo>
                      <a:pt x="52" y="140"/>
                    </a:lnTo>
                    <a:lnTo>
                      <a:pt x="52" y="146"/>
                    </a:lnTo>
                    <a:lnTo>
                      <a:pt x="52" y="146"/>
                    </a:lnTo>
                    <a:lnTo>
                      <a:pt x="52" y="150"/>
                    </a:lnTo>
                    <a:lnTo>
                      <a:pt x="54" y="152"/>
                    </a:lnTo>
                    <a:lnTo>
                      <a:pt x="56" y="154"/>
                    </a:lnTo>
                    <a:lnTo>
                      <a:pt x="60" y="156"/>
                    </a:lnTo>
                    <a:lnTo>
                      <a:pt x="60" y="156"/>
                    </a:lnTo>
                    <a:lnTo>
                      <a:pt x="64" y="156"/>
                    </a:lnTo>
                    <a:lnTo>
                      <a:pt x="68" y="156"/>
                    </a:lnTo>
                    <a:lnTo>
                      <a:pt x="72" y="154"/>
                    </a:lnTo>
                    <a:lnTo>
                      <a:pt x="72" y="150"/>
                    </a:lnTo>
                    <a:lnTo>
                      <a:pt x="72" y="150"/>
                    </a:lnTo>
                    <a:lnTo>
                      <a:pt x="74" y="148"/>
                    </a:lnTo>
                    <a:lnTo>
                      <a:pt x="78" y="146"/>
                    </a:lnTo>
                    <a:lnTo>
                      <a:pt x="82" y="144"/>
                    </a:lnTo>
                    <a:lnTo>
                      <a:pt x="82" y="144"/>
                    </a:lnTo>
                    <a:lnTo>
                      <a:pt x="86" y="144"/>
                    </a:lnTo>
                    <a:lnTo>
                      <a:pt x="90" y="150"/>
                    </a:lnTo>
                    <a:lnTo>
                      <a:pt x="90" y="150"/>
                    </a:lnTo>
                    <a:lnTo>
                      <a:pt x="92" y="152"/>
                    </a:lnTo>
                    <a:lnTo>
                      <a:pt x="94" y="154"/>
                    </a:lnTo>
                    <a:lnTo>
                      <a:pt x="98" y="154"/>
                    </a:lnTo>
                    <a:lnTo>
                      <a:pt x="102" y="154"/>
                    </a:lnTo>
                    <a:lnTo>
                      <a:pt x="102" y="154"/>
                    </a:lnTo>
                    <a:lnTo>
                      <a:pt x="106" y="152"/>
                    </a:lnTo>
                    <a:lnTo>
                      <a:pt x="108" y="150"/>
                    </a:lnTo>
                    <a:lnTo>
                      <a:pt x="110" y="146"/>
                    </a:lnTo>
                    <a:lnTo>
                      <a:pt x="110" y="144"/>
                    </a:lnTo>
                    <a:lnTo>
                      <a:pt x="110" y="144"/>
                    </a:lnTo>
                    <a:lnTo>
                      <a:pt x="110" y="140"/>
                    </a:lnTo>
                    <a:lnTo>
                      <a:pt x="112" y="136"/>
                    </a:lnTo>
                    <a:lnTo>
                      <a:pt x="114" y="132"/>
                    </a:lnTo>
                    <a:lnTo>
                      <a:pt x="114" y="132"/>
                    </a:lnTo>
                    <a:lnTo>
                      <a:pt x="120" y="132"/>
                    </a:lnTo>
                    <a:lnTo>
                      <a:pt x="124" y="134"/>
                    </a:lnTo>
                    <a:lnTo>
                      <a:pt x="124" y="134"/>
                    </a:lnTo>
                    <a:lnTo>
                      <a:pt x="126" y="136"/>
                    </a:lnTo>
                    <a:lnTo>
                      <a:pt x="130" y="136"/>
                    </a:lnTo>
                    <a:lnTo>
                      <a:pt x="134" y="134"/>
                    </a:lnTo>
                    <a:lnTo>
                      <a:pt x="136" y="132"/>
                    </a:lnTo>
                    <a:lnTo>
                      <a:pt x="136" y="132"/>
                    </a:lnTo>
                    <a:lnTo>
                      <a:pt x="140" y="128"/>
                    </a:lnTo>
                    <a:lnTo>
                      <a:pt x="140" y="124"/>
                    </a:lnTo>
                    <a:lnTo>
                      <a:pt x="140" y="122"/>
                    </a:lnTo>
                    <a:lnTo>
                      <a:pt x="138" y="118"/>
                    </a:lnTo>
                    <a:lnTo>
                      <a:pt x="138" y="118"/>
                    </a:lnTo>
                    <a:lnTo>
                      <a:pt x="136" y="116"/>
                    </a:lnTo>
                    <a:lnTo>
                      <a:pt x="136" y="112"/>
                    </a:lnTo>
                    <a:lnTo>
                      <a:pt x="136" y="106"/>
                    </a:lnTo>
                    <a:lnTo>
                      <a:pt x="136" y="106"/>
                    </a:lnTo>
                    <a:lnTo>
                      <a:pt x="140" y="104"/>
                    </a:lnTo>
                    <a:lnTo>
                      <a:pt x="146" y="104"/>
                    </a:lnTo>
                    <a:lnTo>
                      <a:pt x="146" y="104"/>
                    </a:lnTo>
                    <a:lnTo>
                      <a:pt x="150" y="104"/>
                    </a:lnTo>
                    <a:lnTo>
                      <a:pt x="152" y="102"/>
                    </a:lnTo>
                    <a:lnTo>
                      <a:pt x="154" y="98"/>
                    </a:lnTo>
                    <a:lnTo>
                      <a:pt x="156" y="94"/>
                    </a:lnTo>
                    <a:lnTo>
                      <a:pt x="156" y="94"/>
                    </a:lnTo>
                    <a:lnTo>
                      <a:pt x="156" y="90"/>
                    </a:lnTo>
                    <a:lnTo>
                      <a:pt x="156" y="86"/>
                    </a:lnTo>
                    <a:lnTo>
                      <a:pt x="154" y="84"/>
                    </a:lnTo>
                    <a:lnTo>
                      <a:pt x="150" y="82"/>
                    </a:lnTo>
                    <a:lnTo>
                      <a:pt x="150" y="82"/>
                    </a:lnTo>
                    <a:lnTo>
                      <a:pt x="148" y="82"/>
                    </a:lnTo>
                    <a:lnTo>
                      <a:pt x="146" y="78"/>
                    </a:lnTo>
                    <a:lnTo>
                      <a:pt x="142" y="72"/>
                    </a:lnTo>
                    <a:lnTo>
                      <a:pt x="142" y="72"/>
                    </a:lnTo>
                    <a:lnTo>
                      <a:pt x="144" y="68"/>
                    </a:lnTo>
                    <a:lnTo>
                      <a:pt x="150" y="66"/>
                    </a:lnTo>
                    <a:lnTo>
                      <a:pt x="150" y="66"/>
                    </a:lnTo>
                    <a:lnTo>
                      <a:pt x="152" y="64"/>
                    </a:lnTo>
                    <a:lnTo>
                      <a:pt x="154" y="62"/>
                    </a:lnTo>
                    <a:lnTo>
                      <a:pt x="154" y="58"/>
                    </a:lnTo>
                    <a:lnTo>
                      <a:pt x="154" y="54"/>
                    </a:lnTo>
                    <a:lnTo>
                      <a:pt x="154" y="54"/>
                    </a:lnTo>
                    <a:lnTo>
                      <a:pt x="152" y="50"/>
                    </a:lnTo>
                    <a:lnTo>
                      <a:pt x="150" y="46"/>
                    </a:lnTo>
                    <a:lnTo>
                      <a:pt x="146" y="46"/>
                    </a:lnTo>
                    <a:lnTo>
                      <a:pt x="144" y="46"/>
                    </a:lnTo>
                    <a:lnTo>
                      <a:pt x="144" y="46"/>
                    </a:lnTo>
                    <a:lnTo>
                      <a:pt x="140" y="46"/>
                    </a:lnTo>
                    <a:lnTo>
                      <a:pt x="136" y="44"/>
                    </a:lnTo>
                    <a:lnTo>
                      <a:pt x="132" y="40"/>
                    </a:lnTo>
                    <a:lnTo>
                      <a:pt x="132" y="40"/>
                    </a:lnTo>
                    <a:lnTo>
                      <a:pt x="132" y="36"/>
                    </a:lnTo>
                    <a:lnTo>
                      <a:pt x="134" y="32"/>
                    </a:lnTo>
                    <a:lnTo>
                      <a:pt x="134" y="32"/>
                    </a:lnTo>
                    <a:lnTo>
                      <a:pt x="136" y="28"/>
                    </a:lnTo>
                    <a:lnTo>
                      <a:pt x="136" y="26"/>
                    </a:lnTo>
                    <a:lnTo>
                      <a:pt x="134" y="22"/>
                    </a:lnTo>
                    <a:lnTo>
                      <a:pt x="132" y="18"/>
                    </a:lnTo>
                    <a:lnTo>
                      <a:pt x="132" y="18"/>
                    </a:lnTo>
                    <a:lnTo>
                      <a:pt x="128" y="16"/>
                    </a:lnTo>
                    <a:lnTo>
                      <a:pt x="124" y="16"/>
                    </a:lnTo>
                    <a:lnTo>
                      <a:pt x="120" y="16"/>
                    </a:lnTo>
                    <a:lnTo>
                      <a:pt x="118" y="18"/>
                    </a:lnTo>
                    <a:lnTo>
                      <a:pt x="118" y="18"/>
                    </a:lnTo>
                    <a:lnTo>
                      <a:pt x="116" y="18"/>
                    </a:lnTo>
                    <a:lnTo>
                      <a:pt x="112" y="20"/>
                    </a:lnTo>
                    <a:lnTo>
                      <a:pt x="106" y="18"/>
                    </a:lnTo>
                    <a:lnTo>
                      <a:pt x="106" y="18"/>
                    </a:lnTo>
                    <a:lnTo>
                      <a:pt x="104" y="16"/>
                    </a:lnTo>
                    <a:lnTo>
                      <a:pt x="104" y="10"/>
                    </a:lnTo>
                    <a:lnTo>
                      <a:pt x="104" y="10"/>
                    </a:lnTo>
                    <a:lnTo>
                      <a:pt x="102" y="6"/>
                    </a:lnTo>
                    <a:lnTo>
                      <a:pt x="102" y="4"/>
                    </a:lnTo>
                    <a:lnTo>
                      <a:pt x="98" y="0"/>
                    </a:lnTo>
                    <a:lnTo>
                      <a:pt x="94" y="0"/>
                    </a:lnTo>
                    <a:lnTo>
                      <a:pt x="94" y="0"/>
                    </a:lnTo>
                    <a:lnTo>
                      <a:pt x="90" y="0"/>
                    </a:lnTo>
                    <a:lnTo>
                      <a:pt x="86" y="0"/>
                    </a:lnTo>
                    <a:lnTo>
                      <a:pt x="84" y="2"/>
                    </a:lnTo>
                    <a:lnTo>
                      <a:pt x="82" y="4"/>
                    </a:lnTo>
                    <a:lnTo>
                      <a:pt x="82" y="4"/>
                    </a:lnTo>
                    <a:lnTo>
                      <a:pt x="80" y="8"/>
                    </a:lnTo>
                    <a:lnTo>
                      <a:pt x="78" y="10"/>
                    </a:lnTo>
                    <a:lnTo>
                      <a:pt x="72" y="12"/>
                    </a:lnTo>
                    <a:lnTo>
                      <a:pt x="72" y="12"/>
                    </a:lnTo>
                    <a:lnTo>
                      <a:pt x="68" y="10"/>
                    </a:lnTo>
                    <a:lnTo>
                      <a:pt x="66" y="6"/>
                    </a:lnTo>
                    <a:lnTo>
                      <a:pt x="66" y="6"/>
                    </a:lnTo>
                    <a:lnTo>
                      <a:pt x="64" y="4"/>
                    </a:lnTo>
                    <a:lnTo>
                      <a:pt x="60" y="2"/>
                    </a:lnTo>
                    <a:lnTo>
                      <a:pt x="58" y="0"/>
                    </a:lnTo>
                    <a:lnTo>
                      <a:pt x="54" y="2"/>
                    </a:lnTo>
                    <a:lnTo>
                      <a:pt x="54" y="2"/>
                    </a:lnTo>
                    <a:lnTo>
                      <a:pt x="50" y="4"/>
                    </a:lnTo>
                    <a:lnTo>
                      <a:pt x="46" y="6"/>
                    </a:lnTo>
                    <a:lnTo>
                      <a:pt x="46" y="10"/>
                    </a:lnTo>
                    <a:lnTo>
                      <a:pt x="46" y="12"/>
                    </a:lnTo>
                    <a:lnTo>
                      <a:pt x="46" y="12"/>
                    </a:lnTo>
                    <a:lnTo>
                      <a:pt x="46" y="16"/>
                    </a:lnTo>
                    <a:lnTo>
                      <a:pt x="44" y="20"/>
                    </a:lnTo>
                    <a:lnTo>
                      <a:pt x="40" y="24"/>
                    </a:lnTo>
                    <a:lnTo>
                      <a:pt x="40" y="24"/>
                    </a:lnTo>
                    <a:lnTo>
                      <a:pt x="36" y="24"/>
                    </a:lnTo>
                    <a:lnTo>
                      <a:pt x="30" y="22"/>
                    </a:lnTo>
                    <a:lnTo>
                      <a:pt x="30" y="22"/>
                    </a:lnTo>
                    <a:lnTo>
                      <a:pt x="28" y="20"/>
                    </a:lnTo>
                    <a:lnTo>
                      <a:pt x="24" y="20"/>
                    </a:lnTo>
                    <a:lnTo>
                      <a:pt x="22" y="22"/>
                    </a:lnTo>
                    <a:lnTo>
                      <a:pt x="18" y="24"/>
                    </a:lnTo>
                    <a:lnTo>
                      <a:pt x="18" y="24"/>
                    </a:lnTo>
                    <a:lnTo>
                      <a:pt x="16" y="28"/>
                    </a:lnTo>
                    <a:lnTo>
                      <a:pt x="14" y="32"/>
                    </a:lnTo>
                    <a:lnTo>
                      <a:pt x="16" y="34"/>
                    </a:lnTo>
                    <a:lnTo>
                      <a:pt x="16" y="36"/>
                    </a:lnTo>
                    <a:lnTo>
                      <a:pt x="16" y="36"/>
                    </a:lnTo>
                    <a:close/>
                    <a:moveTo>
                      <a:pt x="64" y="34"/>
                    </a:moveTo>
                    <a:lnTo>
                      <a:pt x="64" y="34"/>
                    </a:lnTo>
                    <a:lnTo>
                      <a:pt x="72" y="32"/>
                    </a:lnTo>
                    <a:lnTo>
                      <a:pt x="82" y="32"/>
                    </a:lnTo>
                    <a:lnTo>
                      <a:pt x="90" y="34"/>
                    </a:lnTo>
                    <a:lnTo>
                      <a:pt x="98" y="36"/>
                    </a:lnTo>
                    <a:lnTo>
                      <a:pt x="106" y="42"/>
                    </a:lnTo>
                    <a:lnTo>
                      <a:pt x="112" y="48"/>
                    </a:lnTo>
                    <a:lnTo>
                      <a:pt x="118" y="56"/>
                    </a:lnTo>
                    <a:lnTo>
                      <a:pt x="122" y="64"/>
                    </a:lnTo>
                    <a:lnTo>
                      <a:pt x="122" y="64"/>
                    </a:lnTo>
                    <a:lnTo>
                      <a:pt x="124" y="72"/>
                    </a:lnTo>
                    <a:lnTo>
                      <a:pt x="124" y="82"/>
                    </a:lnTo>
                    <a:lnTo>
                      <a:pt x="122" y="90"/>
                    </a:lnTo>
                    <a:lnTo>
                      <a:pt x="118" y="98"/>
                    </a:lnTo>
                    <a:lnTo>
                      <a:pt x="114" y="106"/>
                    </a:lnTo>
                    <a:lnTo>
                      <a:pt x="108" y="112"/>
                    </a:lnTo>
                    <a:lnTo>
                      <a:pt x="100" y="118"/>
                    </a:lnTo>
                    <a:lnTo>
                      <a:pt x="92" y="122"/>
                    </a:lnTo>
                    <a:lnTo>
                      <a:pt x="92" y="122"/>
                    </a:lnTo>
                    <a:lnTo>
                      <a:pt x="82" y="124"/>
                    </a:lnTo>
                    <a:lnTo>
                      <a:pt x="74" y="124"/>
                    </a:lnTo>
                    <a:lnTo>
                      <a:pt x="64" y="122"/>
                    </a:lnTo>
                    <a:lnTo>
                      <a:pt x="56" y="118"/>
                    </a:lnTo>
                    <a:lnTo>
                      <a:pt x="50" y="114"/>
                    </a:lnTo>
                    <a:lnTo>
                      <a:pt x="42" y="108"/>
                    </a:lnTo>
                    <a:lnTo>
                      <a:pt x="38" y="100"/>
                    </a:lnTo>
                    <a:lnTo>
                      <a:pt x="34" y="92"/>
                    </a:lnTo>
                    <a:lnTo>
                      <a:pt x="34" y="92"/>
                    </a:lnTo>
                    <a:lnTo>
                      <a:pt x="32" y="82"/>
                    </a:lnTo>
                    <a:lnTo>
                      <a:pt x="32" y="74"/>
                    </a:lnTo>
                    <a:lnTo>
                      <a:pt x="34" y="64"/>
                    </a:lnTo>
                    <a:lnTo>
                      <a:pt x="36" y="56"/>
                    </a:lnTo>
                    <a:lnTo>
                      <a:pt x="42" y="50"/>
                    </a:lnTo>
                    <a:lnTo>
                      <a:pt x="48" y="42"/>
                    </a:lnTo>
                    <a:lnTo>
                      <a:pt x="54" y="38"/>
                    </a:lnTo>
                    <a:lnTo>
                      <a:pt x="64" y="34"/>
                    </a:lnTo>
                    <a:lnTo>
                      <a:pt x="64" y="34"/>
                    </a:lnTo>
                    <a:close/>
                  </a:path>
                </a:pathLst>
              </a:custGeom>
              <a:solidFill>
                <a:srgbClr val="C00000"/>
              </a:solidFill>
              <a:ln w="9525">
                <a:noFill/>
                <a:round/>
              </a:ln>
            </p:spPr>
            <p:txBody>
              <a:bodyPr/>
              <a:lstStyle/>
              <a:p>
                <a:pPr eaLnBrk="1" fontAlgn="t" hangingPunct="1">
                  <a:defRPr/>
                </a:pPr>
                <a:endParaRPr lang="zh-CN" altLang="en-US">
                  <a:solidFill>
                    <a:srgbClr val="000000"/>
                  </a:solidFill>
                  <a:latin typeface="+mn-lt"/>
                  <a:ea typeface="+mn-ea"/>
                </a:endParaRPr>
              </a:p>
            </p:txBody>
          </p:sp>
          <p:sp>
            <p:nvSpPr>
              <p:cNvPr id="22" name="Freeform 109"/>
              <p:cNvSpPr>
                <a:spLocks noEditPoints="1"/>
              </p:cNvSpPr>
              <p:nvPr/>
            </p:nvSpPr>
            <p:spPr bwMode="auto">
              <a:xfrm>
                <a:off x="10699750" y="2222500"/>
                <a:ext cx="158750" cy="158750"/>
              </a:xfrm>
              <a:custGeom>
                <a:avLst/>
                <a:gdLst/>
                <a:ahLst/>
                <a:cxnLst>
                  <a:cxn ang="0">
                    <a:pos x="12" y="28"/>
                  </a:cxn>
                  <a:cxn ang="0">
                    <a:pos x="8" y="34"/>
                  </a:cxn>
                  <a:cxn ang="0">
                    <a:pos x="2" y="34"/>
                  </a:cxn>
                  <a:cxn ang="0">
                    <a:pos x="0" y="44"/>
                  </a:cxn>
                  <a:cxn ang="0">
                    <a:pos x="6" y="50"/>
                  </a:cxn>
                  <a:cxn ang="0">
                    <a:pos x="6" y="56"/>
                  </a:cxn>
                  <a:cxn ang="0">
                    <a:pos x="0" y="60"/>
                  </a:cxn>
                  <a:cxn ang="0">
                    <a:pos x="4" y="70"/>
                  </a:cxn>
                  <a:cxn ang="0">
                    <a:pos x="10" y="70"/>
                  </a:cxn>
                  <a:cxn ang="0">
                    <a:pos x="14" y="76"/>
                  </a:cxn>
                  <a:cxn ang="0">
                    <a:pos x="12" y="84"/>
                  </a:cxn>
                  <a:cxn ang="0">
                    <a:pos x="20" y="90"/>
                  </a:cxn>
                  <a:cxn ang="0">
                    <a:pos x="28" y="88"/>
                  </a:cxn>
                  <a:cxn ang="0">
                    <a:pos x="32" y="90"/>
                  </a:cxn>
                  <a:cxn ang="0">
                    <a:pos x="34" y="98"/>
                  </a:cxn>
                  <a:cxn ang="0">
                    <a:pos x="44" y="100"/>
                  </a:cxn>
                  <a:cxn ang="0">
                    <a:pos x="50" y="94"/>
                  </a:cxn>
                  <a:cxn ang="0">
                    <a:pos x="56" y="92"/>
                  </a:cxn>
                  <a:cxn ang="0">
                    <a:pos x="60" y="98"/>
                  </a:cxn>
                  <a:cxn ang="0">
                    <a:pos x="70" y="96"/>
                  </a:cxn>
                  <a:cxn ang="0">
                    <a:pos x="70" y="88"/>
                  </a:cxn>
                  <a:cxn ang="0">
                    <a:pos x="76" y="84"/>
                  </a:cxn>
                  <a:cxn ang="0">
                    <a:pos x="84" y="86"/>
                  </a:cxn>
                  <a:cxn ang="0">
                    <a:pos x="90" y="80"/>
                  </a:cxn>
                  <a:cxn ang="0">
                    <a:pos x="86" y="72"/>
                  </a:cxn>
                  <a:cxn ang="0">
                    <a:pos x="90" y="66"/>
                  </a:cxn>
                  <a:cxn ang="0">
                    <a:pos x="98" y="64"/>
                  </a:cxn>
                  <a:cxn ang="0">
                    <a:pos x="100" y="56"/>
                  </a:cxn>
                  <a:cxn ang="0">
                    <a:pos x="92" y="50"/>
                  </a:cxn>
                  <a:cxn ang="0">
                    <a:pos x="92" y="44"/>
                  </a:cxn>
                  <a:cxn ang="0">
                    <a:pos x="98" y="38"/>
                  </a:cxn>
                  <a:cxn ang="0">
                    <a:pos x="96" y="30"/>
                  </a:cxn>
                  <a:cxn ang="0">
                    <a:pos x="88" y="28"/>
                  </a:cxn>
                  <a:cxn ang="0">
                    <a:pos x="84" y="24"/>
                  </a:cxn>
                  <a:cxn ang="0">
                    <a:pos x="86" y="16"/>
                  </a:cxn>
                  <a:cxn ang="0">
                    <a:pos x="80" y="10"/>
                  </a:cxn>
                  <a:cxn ang="0">
                    <a:pos x="72" y="12"/>
                  </a:cxn>
                  <a:cxn ang="0">
                    <a:pos x="66" y="10"/>
                  </a:cxn>
                  <a:cxn ang="0">
                    <a:pos x="64" y="2"/>
                  </a:cxn>
                  <a:cxn ang="0">
                    <a:pos x="56" y="0"/>
                  </a:cxn>
                  <a:cxn ang="0">
                    <a:pos x="50" y="6"/>
                  </a:cxn>
                  <a:cxn ang="0">
                    <a:pos x="44" y="6"/>
                  </a:cxn>
                  <a:cxn ang="0">
                    <a:pos x="38" y="0"/>
                  </a:cxn>
                  <a:cxn ang="0">
                    <a:pos x="30" y="4"/>
                  </a:cxn>
                  <a:cxn ang="0">
                    <a:pos x="28" y="12"/>
                  </a:cxn>
                  <a:cxn ang="0">
                    <a:pos x="22" y="16"/>
                  </a:cxn>
                  <a:cxn ang="0">
                    <a:pos x="16" y="12"/>
                  </a:cxn>
                  <a:cxn ang="0">
                    <a:pos x="10" y="20"/>
                  </a:cxn>
                  <a:cxn ang="0">
                    <a:pos x="40" y="22"/>
                  </a:cxn>
                  <a:cxn ang="0">
                    <a:pos x="52" y="20"/>
                  </a:cxn>
                  <a:cxn ang="0">
                    <a:pos x="76" y="36"/>
                  </a:cxn>
                  <a:cxn ang="0">
                    <a:pos x="78" y="46"/>
                  </a:cxn>
                  <a:cxn ang="0">
                    <a:pos x="68" y="72"/>
                  </a:cxn>
                  <a:cxn ang="0">
                    <a:pos x="58" y="78"/>
                  </a:cxn>
                  <a:cxn ang="0">
                    <a:pos x="36" y="76"/>
                  </a:cxn>
                  <a:cxn ang="0">
                    <a:pos x="22" y="58"/>
                  </a:cxn>
                  <a:cxn ang="0">
                    <a:pos x="20" y="48"/>
                  </a:cxn>
                  <a:cxn ang="0">
                    <a:pos x="34" y="24"/>
                  </a:cxn>
                </a:cxnLst>
                <a:rect l="0" t="0" r="r" b="b"/>
                <a:pathLst>
                  <a:path w="100" h="100">
                    <a:moveTo>
                      <a:pt x="10" y="24"/>
                    </a:moveTo>
                    <a:lnTo>
                      <a:pt x="10" y="24"/>
                    </a:lnTo>
                    <a:lnTo>
                      <a:pt x="12" y="28"/>
                    </a:lnTo>
                    <a:lnTo>
                      <a:pt x="12" y="32"/>
                    </a:lnTo>
                    <a:lnTo>
                      <a:pt x="12" y="32"/>
                    </a:lnTo>
                    <a:lnTo>
                      <a:pt x="8" y="34"/>
                    </a:lnTo>
                    <a:lnTo>
                      <a:pt x="6" y="34"/>
                    </a:lnTo>
                    <a:lnTo>
                      <a:pt x="6" y="34"/>
                    </a:lnTo>
                    <a:lnTo>
                      <a:pt x="2" y="34"/>
                    </a:lnTo>
                    <a:lnTo>
                      <a:pt x="0" y="38"/>
                    </a:lnTo>
                    <a:lnTo>
                      <a:pt x="0" y="38"/>
                    </a:lnTo>
                    <a:lnTo>
                      <a:pt x="0" y="44"/>
                    </a:lnTo>
                    <a:lnTo>
                      <a:pt x="2" y="46"/>
                    </a:lnTo>
                    <a:lnTo>
                      <a:pt x="2" y="46"/>
                    </a:lnTo>
                    <a:lnTo>
                      <a:pt x="6" y="50"/>
                    </a:lnTo>
                    <a:lnTo>
                      <a:pt x="8" y="54"/>
                    </a:lnTo>
                    <a:lnTo>
                      <a:pt x="8" y="54"/>
                    </a:lnTo>
                    <a:lnTo>
                      <a:pt x="6" y="56"/>
                    </a:lnTo>
                    <a:lnTo>
                      <a:pt x="2" y="58"/>
                    </a:lnTo>
                    <a:lnTo>
                      <a:pt x="2" y="58"/>
                    </a:lnTo>
                    <a:lnTo>
                      <a:pt x="0" y="60"/>
                    </a:lnTo>
                    <a:lnTo>
                      <a:pt x="0" y="66"/>
                    </a:lnTo>
                    <a:lnTo>
                      <a:pt x="0" y="66"/>
                    </a:lnTo>
                    <a:lnTo>
                      <a:pt x="4" y="70"/>
                    </a:lnTo>
                    <a:lnTo>
                      <a:pt x="8" y="70"/>
                    </a:lnTo>
                    <a:lnTo>
                      <a:pt x="8" y="70"/>
                    </a:lnTo>
                    <a:lnTo>
                      <a:pt x="10" y="70"/>
                    </a:lnTo>
                    <a:lnTo>
                      <a:pt x="14" y="72"/>
                    </a:lnTo>
                    <a:lnTo>
                      <a:pt x="14" y="72"/>
                    </a:lnTo>
                    <a:lnTo>
                      <a:pt x="14" y="76"/>
                    </a:lnTo>
                    <a:lnTo>
                      <a:pt x="14" y="80"/>
                    </a:lnTo>
                    <a:lnTo>
                      <a:pt x="14" y="80"/>
                    </a:lnTo>
                    <a:lnTo>
                      <a:pt x="12" y="84"/>
                    </a:lnTo>
                    <a:lnTo>
                      <a:pt x="14" y="88"/>
                    </a:lnTo>
                    <a:lnTo>
                      <a:pt x="14" y="88"/>
                    </a:lnTo>
                    <a:lnTo>
                      <a:pt x="20" y="90"/>
                    </a:lnTo>
                    <a:lnTo>
                      <a:pt x="24" y="88"/>
                    </a:lnTo>
                    <a:lnTo>
                      <a:pt x="24" y="88"/>
                    </a:lnTo>
                    <a:lnTo>
                      <a:pt x="28" y="88"/>
                    </a:lnTo>
                    <a:lnTo>
                      <a:pt x="32" y="88"/>
                    </a:lnTo>
                    <a:lnTo>
                      <a:pt x="32" y="88"/>
                    </a:lnTo>
                    <a:lnTo>
                      <a:pt x="32" y="90"/>
                    </a:lnTo>
                    <a:lnTo>
                      <a:pt x="32" y="94"/>
                    </a:lnTo>
                    <a:lnTo>
                      <a:pt x="32" y="94"/>
                    </a:lnTo>
                    <a:lnTo>
                      <a:pt x="34" y="98"/>
                    </a:lnTo>
                    <a:lnTo>
                      <a:pt x="38" y="100"/>
                    </a:lnTo>
                    <a:lnTo>
                      <a:pt x="38" y="100"/>
                    </a:lnTo>
                    <a:lnTo>
                      <a:pt x="44" y="100"/>
                    </a:lnTo>
                    <a:lnTo>
                      <a:pt x="46" y="96"/>
                    </a:lnTo>
                    <a:lnTo>
                      <a:pt x="46" y="96"/>
                    </a:lnTo>
                    <a:lnTo>
                      <a:pt x="50" y="94"/>
                    </a:lnTo>
                    <a:lnTo>
                      <a:pt x="52" y="92"/>
                    </a:lnTo>
                    <a:lnTo>
                      <a:pt x="52" y="92"/>
                    </a:lnTo>
                    <a:lnTo>
                      <a:pt x="56" y="92"/>
                    </a:lnTo>
                    <a:lnTo>
                      <a:pt x="58" y="96"/>
                    </a:lnTo>
                    <a:lnTo>
                      <a:pt x="58" y="96"/>
                    </a:lnTo>
                    <a:lnTo>
                      <a:pt x="60" y="98"/>
                    </a:lnTo>
                    <a:lnTo>
                      <a:pt x="66" y="98"/>
                    </a:lnTo>
                    <a:lnTo>
                      <a:pt x="66" y="98"/>
                    </a:lnTo>
                    <a:lnTo>
                      <a:pt x="70" y="96"/>
                    </a:lnTo>
                    <a:lnTo>
                      <a:pt x="70" y="92"/>
                    </a:lnTo>
                    <a:lnTo>
                      <a:pt x="70" y="92"/>
                    </a:lnTo>
                    <a:lnTo>
                      <a:pt x="70" y="88"/>
                    </a:lnTo>
                    <a:lnTo>
                      <a:pt x="74" y="84"/>
                    </a:lnTo>
                    <a:lnTo>
                      <a:pt x="74" y="84"/>
                    </a:lnTo>
                    <a:lnTo>
                      <a:pt x="76" y="84"/>
                    </a:lnTo>
                    <a:lnTo>
                      <a:pt x="80" y="86"/>
                    </a:lnTo>
                    <a:lnTo>
                      <a:pt x="80" y="86"/>
                    </a:lnTo>
                    <a:lnTo>
                      <a:pt x="84" y="86"/>
                    </a:lnTo>
                    <a:lnTo>
                      <a:pt x="88" y="84"/>
                    </a:lnTo>
                    <a:lnTo>
                      <a:pt x="88" y="84"/>
                    </a:lnTo>
                    <a:lnTo>
                      <a:pt x="90" y="80"/>
                    </a:lnTo>
                    <a:lnTo>
                      <a:pt x="88" y="76"/>
                    </a:lnTo>
                    <a:lnTo>
                      <a:pt x="88" y="76"/>
                    </a:lnTo>
                    <a:lnTo>
                      <a:pt x="86" y="72"/>
                    </a:lnTo>
                    <a:lnTo>
                      <a:pt x="88" y="68"/>
                    </a:lnTo>
                    <a:lnTo>
                      <a:pt x="88" y="68"/>
                    </a:lnTo>
                    <a:lnTo>
                      <a:pt x="90" y="66"/>
                    </a:lnTo>
                    <a:lnTo>
                      <a:pt x="94" y="66"/>
                    </a:lnTo>
                    <a:lnTo>
                      <a:pt x="94" y="66"/>
                    </a:lnTo>
                    <a:lnTo>
                      <a:pt x="98" y="64"/>
                    </a:lnTo>
                    <a:lnTo>
                      <a:pt x="100" y="60"/>
                    </a:lnTo>
                    <a:lnTo>
                      <a:pt x="100" y="60"/>
                    </a:lnTo>
                    <a:lnTo>
                      <a:pt x="100" y="56"/>
                    </a:lnTo>
                    <a:lnTo>
                      <a:pt x="96" y="52"/>
                    </a:lnTo>
                    <a:lnTo>
                      <a:pt x="96" y="52"/>
                    </a:lnTo>
                    <a:lnTo>
                      <a:pt x="92" y="50"/>
                    </a:lnTo>
                    <a:lnTo>
                      <a:pt x="92" y="46"/>
                    </a:lnTo>
                    <a:lnTo>
                      <a:pt x="92" y="46"/>
                    </a:lnTo>
                    <a:lnTo>
                      <a:pt x="92" y="44"/>
                    </a:lnTo>
                    <a:lnTo>
                      <a:pt x="96" y="42"/>
                    </a:lnTo>
                    <a:lnTo>
                      <a:pt x="96" y="42"/>
                    </a:lnTo>
                    <a:lnTo>
                      <a:pt x="98" y="38"/>
                    </a:lnTo>
                    <a:lnTo>
                      <a:pt x="98" y="34"/>
                    </a:lnTo>
                    <a:lnTo>
                      <a:pt x="98" y="34"/>
                    </a:lnTo>
                    <a:lnTo>
                      <a:pt x="96" y="30"/>
                    </a:lnTo>
                    <a:lnTo>
                      <a:pt x="92" y="30"/>
                    </a:lnTo>
                    <a:lnTo>
                      <a:pt x="92" y="30"/>
                    </a:lnTo>
                    <a:lnTo>
                      <a:pt x="88" y="28"/>
                    </a:lnTo>
                    <a:lnTo>
                      <a:pt x="84" y="26"/>
                    </a:lnTo>
                    <a:lnTo>
                      <a:pt x="84" y="26"/>
                    </a:lnTo>
                    <a:lnTo>
                      <a:pt x="84" y="24"/>
                    </a:lnTo>
                    <a:lnTo>
                      <a:pt x="86" y="20"/>
                    </a:lnTo>
                    <a:lnTo>
                      <a:pt x="86" y="20"/>
                    </a:lnTo>
                    <a:lnTo>
                      <a:pt x="86" y="16"/>
                    </a:lnTo>
                    <a:lnTo>
                      <a:pt x="84" y="12"/>
                    </a:lnTo>
                    <a:lnTo>
                      <a:pt x="84" y="12"/>
                    </a:lnTo>
                    <a:lnTo>
                      <a:pt x="80" y="10"/>
                    </a:lnTo>
                    <a:lnTo>
                      <a:pt x="76" y="10"/>
                    </a:lnTo>
                    <a:lnTo>
                      <a:pt x="76" y="10"/>
                    </a:lnTo>
                    <a:lnTo>
                      <a:pt x="72" y="12"/>
                    </a:lnTo>
                    <a:lnTo>
                      <a:pt x="68" y="12"/>
                    </a:lnTo>
                    <a:lnTo>
                      <a:pt x="68" y="12"/>
                    </a:lnTo>
                    <a:lnTo>
                      <a:pt x="66" y="10"/>
                    </a:lnTo>
                    <a:lnTo>
                      <a:pt x="66" y="6"/>
                    </a:lnTo>
                    <a:lnTo>
                      <a:pt x="66" y="6"/>
                    </a:lnTo>
                    <a:lnTo>
                      <a:pt x="64" y="2"/>
                    </a:lnTo>
                    <a:lnTo>
                      <a:pt x="60" y="0"/>
                    </a:lnTo>
                    <a:lnTo>
                      <a:pt x="60" y="0"/>
                    </a:lnTo>
                    <a:lnTo>
                      <a:pt x="56" y="0"/>
                    </a:lnTo>
                    <a:lnTo>
                      <a:pt x="52" y="2"/>
                    </a:lnTo>
                    <a:lnTo>
                      <a:pt x="52" y="2"/>
                    </a:lnTo>
                    <a:lnTo>
                      <a:pt x="50" y="6"/>
                    </a:lnTo>
                    <a:lnTo>
                      <a:pt x="46" y="8"/>
                    </a:lnTo>
                    <a:lnTo>
                      <a:pt x="46" y="8"/>
                    </a:lnTo>
                    <a:lnTo>
                      <a:pt x="44" y="6"/>
                    </a:lnTo>
                    <a:lnTo>
                      <a:pt x="42" y="4"/>
                    </a:lnTo>
                    <a:lnTo>
                      <a:pt x="42" y="4"/>
                    </a:lnTo>
                    <a:lnTo>
                      <a:pt x="38" y="0"/>
                    </a:lnTo>
                    <a:lnTo>
                      <a:pt x="34" y="0"/>
                    </a:lnTo>
                    <a:lnTo>
                      <a:pt x="34" y="0"/>
                    </a:lnTo>
                    <a:lnTo>
                      <a:pt x="30" y="4"/>
                    </a:lnTo>
                    <a:lnTo>
                      <a:pt x="28" y="8"/>
                    </a:lnTo>
                    <a:lnTo>
                      <a:pt x="28" y="8"/>
                    </a:lnTo>
                    <a:lnTo>
                      <a:pt x="28" y="12"/>
                    </a:lnTo>
                    <a:lnTo>
                      <a:pt x="26" y="16"/>
                    </a:lnTo>
                    <a:lnTo>
                      <a:pt x="26" y="16"/>
                    </a:lnTo>
                    <a:lnTo>
                      <a:pt x="22" y="16"/>
                    </a:lnTo>
                    <a:lnTo>
                      <a:pt x="20" y="14"/>
                    </a:lnTo>
                    <a:lnTo>
                      <a:pt x="20" y="14"/>
                    </a:lnTo>
                    <a:lnTo>
                      <a:pt x="16" y="12"/>
                    </a:lnTo>
                    <a:lnTo>
                      <a:pt x="12" y="16"/>
                    </a:lnTo>
                    <a:lnTo>
                      <a:pt x="12" y="16"/>
                    </a:lnTo>
                    <a:lnTo>
                      <a:pt x="10" y="20"/>
                    </a:lnTo>
                    <a:lnTo>
                      <a:pt x="10" y="24"/>
                    </a:lnTo>
                    <a:lnTo>
                      <a:pt x="10" y="24"/>
                    </a:lnTo>
                    <a:close/>
                    <a:moveTo>
                      <a:pt x="40" y="22"/>
                    </a:moveTo>
                    <a:lnTo>
                      <a:pt x="40" y="22"/>
                    </a:lnTo>
                    <a:lnTo>
                      <a:pt x="46" y="20"/>
                    </a:lnTo>
                    <a:lnTo>
                      <a:pt x="52" y="20"/>
                    </a:lnTo>
                    <a:lnTo>
                      <a:pt x="62" y="24"/>
                    </a:lnTo>
                    <a:lnTo>
                      <a:pt x="72" y="30"/>
                    </a:lnTo>
                    <a:lnTo>
                      <a:pt x="76" y="36"/>
                    </a:lnTo>
                    <a:lnTo>
                      <a:pt x="78" y="40"/>
                    </a:lnTo>
                    <a:lnTo>
                      <a:pt x="78" y="40"/>
                    </a:lnTo>
                    <a:lnTo>
                      <a:pt x="78" y="46"/>
                    </a:lnTo>
                    <a:lnTo>
                      <a:pt x="78" y="52"/>
                    </a:lnTo>
                    <a:lnTo>
                      <a:pt x="76" y="64"/>
                    </a:lnTo>
                    <a:lnTo>
                      <a:pt x="68" y="72"/>
                    </a:lnTo>
                    <a:lnTo>
                      <a:pt x="64" y="76"/>
                    </a:lnTo>
                    <a:lnTo>
                      <a:pt x="58" y="78"/>
                    </a:lnTo>
                    <a:lnTo>
                      <a:pt x="58" y="78"/>
                    </a:lnTo>
                    <a:lnTo>
                      <a:pt x="52" y="80"/>
                    </a:lnTo>
                    <a:lnTo>
                      <a:pt x="46" y="80"/>
                    </a:lnTo>
                    <a:lnTo>
                      <a:pt x="36" y="76"/>
                    </a:lnTo>
                    <a:lnTo>
                      <a:pt x="26" y="70"/>
                    </a:lnTo>
                    <a:lnTo>
                      <a:pt x="24" y="64"/>
                    </a:lnTo>
                    <a:lnTo>
                      <a:pt x="22" y="58"/>
                    </a:lnTo>
                    <a:lnTo>
                      <a:pt x="22" y="58"/>
                    </a:lnTo>
                    <a:lnTo>
                      <a:pt x="20" y="52"/>
                    </a:lnTo>
                    <a:lnTo>
                      <a:pt x="20" y="48"/>
                    </a:lnTo>
                    <a:lnTo>
                      <a:pt x="24" y="36"/>
                    </a:lnTo>
                    <a:lnTo>
                      <a:pt x="30" y="28"/>
                    </a:lnTo>
                    <a:lnTo>
                      <a:pt x="34" y="24"/>
                    </a:lnTo>
                    <a:lnTo>
                      <a:pt x="40" y="22"/>
                    </a:lnTo>
                    <a:lnTo>
                      <a:pt x="40" y="22"/>
                    </a:lnTo>
                    <a:close/>
                  </a:path>
                </a:pathLst>
              </a:custGeom>
              <a:solidFill>
                <a:srgbClr val="C00000"/>
              </a:solidFill>
              <a:ln w="9525">
                <a:noFill/>
                <a:round/>
              </a:ln>
            </p:spPr>
            <p:txBody>
              <a:bodyPr/>
              <a:lstStyle/>
              <a:p>
                <a:pPr eaLnBrk="1" fontAlgn="t" hangingPunct="1">
                  <a:defRPr/>
                </a:pPr>
                <a:endParaRPr lang="zh-CN" altLang="en-US">
                  <a:solidFill>
                    <a:srgbClr val="000000"/>
                  </a:solidFill>
                  <a:latin typeface="+mn-lt"/>
                  <a:ea typeface="+mn-ea"/>
                </a:endParaRPr>
              </a:p>
            </p:txBody>
          </p:sp>
          <p:sp>
            <p:nvSpPr>
              <p:cNvPr id="23" name="Freeform 110"/>
              <p:cNvSpPr>
                <a:spLocks noEditPoints="1"/>
              </p:cNvSpPr>
              <p:nvPr/>
            </p:nvSpPr>
            <p:spPr bwMode="auto">
              <a:xfrm>
                <a:off x="10699750" y="2381250"/>
                <a:ext cx="120650" cy="123825"/>
              </a:xfrm>
              <a:custGeom>
                <a:avLst/>
                <a:gdLst/>
                <a:ahLst/>
                <a:cxnLst>
                  <a:cxn ang="0">
                    <a:pos x="10" y="22"/>
                  </a:cxn>
                  <a:cxn ang="0">
                    <a:pos x="8" y="28"/>
                  </a:cxn>
                  <a:cxn ang="0">
                    <a:pos x="2" y="28"/>
                  </a:cxn>
                  <a:cxn ang="0">
                    <a:pos x="0" y="36"/>
                  </a:cxn>
                  <a:cxn ang="0">
                    <a:pos x="4" y="40"/>
                  </a:cxn>
                  <a:cxn ang="0">
                    <a:pos x="4" y="44"/>
                  </a:cxn>
                  <a:cxn ang="0">
                    <a:pos x="0" y="48"/>
                  </a:cxn>
                  <a:cxn ang="0">
                    <a:pos x="2" y="54"/>
                  </a:cxn>
                  <a:cxn ang="0">
                    <a:pos x="8" y="56"/>
                  </a:cxn>
                  <a:cxn ang="0">
                    <a:pos x="10" y="60"/>
                  </a:cxn>
                  <a:cxn ang="0">
                    <a:pos x="10" y="66"/>
                  </a:cxn>
                  <a:cxn ang="0">
                    <a:pos x="14" y="70"/>
                  </a:cxn>
                  <a:cxn ang="0">
                    <a:pos x="22" y="68"/>
                  </a:cxn>
                  <a:cxn ang="0">
                    <a:pos x="26" y="70"/>
                  </a:cxn>
                  <a:cxn ang="0">
                    <a:pos x="26" y="76"/>
                  </a:cxn>
                  <a:cxn ang="0">
                    <a:pos x="34" y="78"/>
                  </a:cxn>
                  <a:cxn ang="0">
                    <a:pos x="38" y="74"/>
                  </a:cxn>
                  <a:cxn ang="0">
                    <a:pos x="42" y="72"/>
                  </a:cxn>
                  <a:cxn ang="0">
                    <a:pos x="46" y="78"/>
                  </a:cxn>
                  <a:cxn ang="0">
                    <a:pos x="54" y="76"/>
                  </a:cxn>
                  <a:cxn ang="0">
                    <a:pos x="54" y="68"/>
                  </a:cxn>
                  <a:cxn ang="0">
                    <a:pos x="58" y="66"/>
                  </a:cxn>
                  <a:cxn ang="0">
                    <a:pos x="64" y="68"/>
                  </a:cxn>
                  <a:cxn ang="0">
                    <a:pos x="70" y="62"/>
                  </a:cxn>
                  <a:cxn ang="0">
                    <a:pos x="66" y="56"/>
                  </a:cxn>
                  <a:cxn ang="0">
                    <a:pos x="70" y="52"/>
                  </a:cxn>
                  <a:cxn ang="0">
                    <a:pos x="74" y="52"/>
                  </a:cxn>
                  <a:cxn ang="0">
                    <a:pos x="76" y="44"/>
                  </a:cxn>
                  <a:cxn ang="0">
                    <a:pos x="72" y="40"/>
                  </a:cxn>
                  <a:cxn ang="0">
                    <a:pos x="72" y="36"/>
                  </a:cxn>
                  <a:cxn ang="0">
                    <a:pos x="76" y="32"/>
                  </a:cxn>
                  <a:cxn ang="0">
                    <a:pos x="74" y="24"/>
                  </a:cxn>
                  <a:cxn ang="0">
                    <a:pos x="68" y="24"/>
                  </a:cxn>
                  <a:cxn ang="0">
                    <a:pos x="64" y="20"/>
                  </a:cxn>
                  <a:cxn ang="0">
                    <a:pos x="66" y="14"/>
                  </a:cxn>
                  <a:cxn ang="0">
                    <a:pos x="62" y="8"/>
                  </a:cxn>
                  <a:cxn ang="0">
                    <a:pos x="54" y="10"/>
                  </a:cxn>
                  <a:cxn ang="0">
                    <a:pos x="50" y="8"/>
                  </a:cxn>
                  <a:cxn ang="0">
                    <a:pos x="50" y="2"/>
                  </a:cxn>
                  <a:cxn ang="0">
                    <a:pos x="42" y="2"/>
                  </a:cxn>
                  <a:cxn ang="0">
                    <a:pos x="38" y="6"/>
                  </a:cxn>
                  <a:cxn ang="0">
                    <a:pos x="34" y="6"/>
                  </a:cxn>
                  <a:cxn ang="0">
                    <a:pos x="30" y="2"/>
                  </a:cxn>
                  <a:cxn ang="0">
                    <a:pos x="22" y="4"/>
                  </a:cxn>
                  <a:cxn ang="0">
                    <a:pos x="22" y="10"/>
                  </a:cxn>
                  <a:cxn ang="0">
                    <a:pos x="18" y="14"/>
                  </a:cxn>
                  <a:cxn ang="0">
                    <a:pos x="12" y="12"/>
                  </a:cxn>
                  <a:cxn ang="0">
                    <a:pos x="8" y="16"/>
                  </a:cxn>
                  <a:cxn ang="0">
                    <a:pos x="32" y="18"/>
                  </a:cxn>
                  <a:cxn ang="0">
                    <a:pos x="48" y="20"/>
                  </a:cxn>
                  <a:cxn ang="0">
                    <a:pos x="60" y="32"/>
                  </a:cxn>
                  <a:cxn ang="0">
                    <a:pos x="52" y="56"/>
                  </a:cxn>
                  <a:cxn ang="0">
                    <a:pos x="36" y="62"/>
                  </a:cxn>
                  <a:cxn ang="0">
                    <a:pos x="16" y="46"/>
                  </a:cxn>
                  <a:cxn ang="0">
                    <a:pos x="18" y="30"/>
                  </a:cxn>
                  <a:cxn ang="0">
                    <a:pos x="32" y="18"/>
                  </a:cxn>
                </a:cxnLst>
                <a:rect l="0" t="0" r="r" b="b"/>
                <a:pathLst>
                  <a:path w="76" h="78">
                    <a:moveTo>
                      <a:pt x="8" y="20"/>
                    </a:moveTo>
                    <a:lnTo>
                      <a:pt x="8" y="20"/>
                    </a:lnTo>
                    <a:lnTo>
                      <a:pt x="10" y="22"/>
                    </a:lnTo>
                    <a:lnTo>
                      <a:pt x="8" y="26"/>
                    </a:lnTo>
                    <a:lnTo>
                      <a:pt x="8" y="26"/>
                    </a:lnTo>
                    <a:lnTo>
                      <a:pt x="8" y="28"/>
                    </a:lnTo>
                    <a:lnTo>
                      <a:pt x="4" y="28"/>
                    </a:lnTo>
                    <a:lnTo>
                      <a:pt x="4" y="28"/>
                    </a:lnTo>
                    <a:lnTo>
                      <a:pt x="2" y="28"/>
                    </a:lnTo>
                    <a:lnTo>
                      <a:pt x="0" y="32"/>
                    </a:lnTo>
                    <a:lnTo>
                      <a:pt x="0" y="32"/>
                    </a:lnTo>
                    <a:lnTo>
                      <a:pt x="0" y="36"/>
                    </a:lnTo>
                    <a:lnTo>
                      <a:pt x="2" y="38"/>
                    </a:lnTo>
                    <a:lnTo>
                      <a:pt x="2" y="38"/>
                    </a:lnTo>
                    <a:lnTo>
                      <a:pt x="4" y="40"/>
                    </a:lnTo>
                    <a:lnTo>
                      <a:pt x="6" y="42"/>
                    </a:lnTo>
                    <a:lnTo>
                      <a:pt x="6" y="42"/>
                    </a:lnTo>
                    <a:lnTo>
                      <a:pt x="4" y="44"/>
                    </a:lnTo>
                    <a:lnTo>
                      <a:pt x="2" y="46"/>
                    </a:lnTo>
                    <a:lnTo>
                      <a:pt x="2" y="46"/>
                    </a:lnTo>
                    <a:lnTo>
                      <a:pt x="0" y="48"/>
                    </a:lnTo>
                    <a:lnTo>
                      <a:pt x="0" y="52"/>
                    </a:lnTo>
                    <a:lnTo>
                      <a:pt x="0" y="52"/>
                    </a:lnTo>
                    <a:lnTo>
                      <a:pt x="2" y="54"/>
                    </a:lnTo>
                    <a:lnTo>
                      <a:pt x="6" y="56"/>
                    </a:lnTo>
                    <a:lnTo>
                      <a:pt x="6" y="56"/>
                    </a:lnTo>
                    <a:lnTo>
                      <a:pt x="8" y="56"/>
                    </a:lnTo>
                    <a:lnTo>
                      <a:pt x="10" y="56"/>
                    </a:lnTo>
                    <a:lnTo>
                      <a:pt x="10" y="56"/>
                    </a:lnTo>
                    <a:lnTo>
                      <a:pt x="10" y="60"/>
                    </a:lnTo>
                    <a:lnTo>
                      <a:pt x="10" y="62"/>
                    </a:lnTo>
                    <a:lnTo>
                      <a:pt x="10" y="62"/>
                    </a:lnTo>
                    <a:lnTo>
                      <a:pt x="10" y="66"/>
                    </a:lnTo>
                    <a:lnTo>
                      <a:pt x="12" y="70"/>
                    </a:lnTo>
                    <a:lnTo>
                      <a:pt x="12" y="70"/>
                    </a:lnTo>
                    <a:lnTo>
                      <a:pt x="14" y="70"/>
                    </a:lnTo>
                    <a:lnTo>
                      <a:pt x="18" y="70"/>
                    </a:lnTo>
                    <a:lnTo>
                      <a:pt x="18" y="70"/>
                    </a:lnTo>
                    <a:lnTo>
                      <a:pt x="22" y="68"/>
                    </a:lnTo>
                    <a:lnTo>
                      <a:pt x="24" y="68"/>
                    </a:lnTo>
                    <a:lnTo>
                      <a:pt x="24" y="68"/>
                    </a:lnTo>
                    <a:lnTo>
                      <a:pt x="26" y="70"/>
                    </a:lnTo>
                    <a:lnTo>
                      <a:pt x="26" y="74"/>
                    </a:lnTo>
                    <a:lnTo>
                      <a:pt x="26" y="74"/>
                    </a:lnTo>
                    <a:lnTo>
                      <a:pt x="26" y="76"/>
                    </a:lnTo>
                    <a:lnTo>
                      <a:pt x="30" y="78"/>
                    </a:lnTo>
                    <a:lnTo>
                      <a:pt x="30" y="78"/>
                    </a:lnTo>
                    <a:lnTo>
                      <a:pt x="34" y="78"/>
                    </a:lnTo>
                    <a:lnTo>
                      <a:pt x="36" y="76"/>
                    </a:lnTo>
                    <a:lnTo>
                      <a:pt x="36" y="76"/>
                    </a:lnTo>
                    <a:lnTo>
                      <a:pt x="38" y="74"/>
                    </a:lnTo>
                    <a:lnTo>
                      <a:pt x="40" y="72"/>
                    </a:lnTo>
                    <a:lnTo>
                      <a:pt x="40" y="72"/>
                    </a:lnTo>
                    <a:lnTo>
                      <a:pt x="42" y="72"/>
                    </a:lnTo>
                    <a:lnTo>
                      <a:pt x="44" y="76"/>
                    </a:lnTo>
                    <a:lnTo>
                      <a:pt x="44" y="76"/>
                    </a:lnTo>
                    <a:lnTo>
                      <a:pt x="46" y="78"/>
                    </a:lnTo>
                    <a:lnTo>
                      <a:pt x="50" y="78"/>
                    </a:lnTo>
                    <a:lnTo>
                      <a:pt x="50" y="78"/>
                    </a:lnTo>
                    <a:lnTo>
                      <a:pt x="54" y="76"/>
                    </a:lnTo>
                    <a:lnTo>
                      <a:pt x="54" y="72"/>
                    </a:lnTo>
                    <a:lnTo>
                      <a:pt x="54" y="72"/>
                    </a:lnTo>
                    <a:lnTo>
                      <a:pt x="54" y="68"/>
                    </a:lnTo>
                    <a:lnTo>
                      <a:pt x="56" y="66"/>
                    </a:lnTo>
                    <a:lnTo>
                      <a:pt x="56" y="66"/>
                    </a:lnTo>
                    <a:lnTo>
                      <a:pt x="58" y="66"/>
                    </a:lnTo>
                    <a:lnTo>
                      <a:pt x="62" y="68"/>
                    </a:lnTo>
                    <a:lnTo>
                      <a:pt x="62" y="68"/>
                    </a:lnTo>
                    <a:lnTo>
                      <a:pt x="64" y="68"/>
                    </a:lnTo>
                    <a:lnTo>
                      <a:pt x="68" y="66"/>
                    </a:lnTo>
                    <a:lnTo>
                      <a:pt x="68" y="66"/>
                    </a:lnTo>
                    <a:lnTo>
                      <a:pt x="70" y="62"/>
                    </a:lnTo>
                    <a:lnTo>
                      <a:pt x="68" y="60"/>
                    </a:lnTo>
                    <a:lnTo>
                      <a:pt x="68" y="60"/>
                    </a:lnTo>
                    <a:lnTo>
                      <a:pt x="66" y="56"/>
                    </a:lnTo>
                    <a:lnTo>
                      <a:pt x="68" y="54"/>
                    </a:lnTo>
                    <a:lnTo>
                      <a:pt x="68" y="54"/>
                    </a:lnTo>
                    <a:lnTo>
                      <a:pt x="70" y="52"/>
                    </a:lnTo>
                    <a:lnTo>
                      <a:pt x="72" y="52"/>
                    </a:lnTo>
                    <a:lnTo>
                      <a:pt x="72" y="52"/>
                    </a:lnTo>
                    <a:lnTo>
                      <a:pt x="74" y="52"/>
                    </a:lnTo>
                    <a:lnTo>
                      <a:pt x="76" y="48"/>
                    </a:lnTo>
                    <a:lnTo>
                      <a:pt x="76" y="48"/>
                    </a:lnTo>
                    <a:lnTo>
                      <a:pt x="76" y="44"/>
                    </a:lnTo>
                    <a:lnTo>
                      <a:pt x="74" y="42"/>
                    </a:lnTo>
                    <a:lnTo>
                      <a:pt x="74" y="42"/>
                    </a:lnTo>
                    <a:lnTo>
                      <a:pt x="72" y="40"/>
                    </a:lnTo>
                    <a:lnTo>
                      <a:pt x="70" y="38"/>
                    </a:lnTo>
                    <a:lnTo>
                      <a:pt x="70" y="38"/>
                    </a:lnTo>
                    <a:lnTo>
                      <a:pt x="72" y="36"/>
                    </a:lnTo>
                    <a:lnTo>
                      <a:pt x="74" y="34"/>
                    </a:lnTo>
                    <a:lnTo>
                      <a:pt x="74" y="34"/>
                    </a:lnTo>
                    <a:lnTo>
                      <a:pt x="76" y="32"/>
                    </a:lnTo>
                    <a:lnTo>
                      <a:pt x="76" y="28"/>
                    </a:lnTo>
                    <a:lnTo>
                      <a:pt x="76" y="28"/>
                    </a:lnTo>
                    <a:lnTo>
                      <a:pt x="74" y="24"/>
                    </a:lnTo>
                    <a:lnTo>
                      <a:pt x="70" y="24"/>
                    </a:lnTo>
                    <a:lnTo>
                      <a:pt x="70" y="24"/>
                    </a:lnTo>
                    <a:lnTo>
                      <a:pt x="68" y="24"/>
                    </a:lnTo>
                    <a:lnTo>
                      <a:pt x="64" y="22"/>
                    </a:lnTo>
                    <a:lnTo>
                      <a:pt x="64" y="22"/>
                    </a:lnTo>
                    <a:lnTo>
                      <a:pt x="64" y="20"/>
                    </a:lnTo>
                    <a:lnTo>
                      <a:pt x="66" y="16"/>
                    </a:lnTo>
                    <a:lnTo>
                      <a:pt x="66" y="16"/>
                    </a:lnTo>
                    <a:lnTo>
                      <a:pt x="66" y="14"/>
                    </a:lnTo>
                    <a:lnTo>
                      <a:pt x="64" y="10"/>
                    </a:lnTo>
                    <a:lnTo>
                      <a:pt x="64" y="10"/>
                    </a:lnTo>
                    <a:lnTo>
                      <a:pt x="62" y="8"/>
                    </a:lnTo>
                    <a:lnTo>
                      <a:pt x="58" y="10"/>
                    </a:lnTo>
                    <a:lnTo>
                      <a:pt x="58" y="10"/>
                    </a:lnTo>
                    <a:lnTo>
                      <a:pt x="54" y="10"/>
                    </a:lnTo>
                    <a:lnTo>
                      <a:pt x="52" y="10"/>
                    </a:lnTo>
                    <a:lnTo>
                      <a:pt x="52" y="10"/>
                    </a:lnTo>
                    <a:lnTo>
                      <a:pt x="50" y="8"/>
                    </a:lnTo>
                    <a:lnTo>
                      <a:pt x="50" y="6"/>
                    </a:lnTo>
                    <a:lnTo>
                      <a:pt x="50" y="6"/>
                    </a:lnTo>
                    <a:lnTo>
                      <a:pt x="50" y="2"/>
                    </a:lnTo>
                    <a:lnTo>
                      <a:pt x="46" y="0"/>
                    </a:lnTo>
                    <a:lnTo>
                      <a:pt x="46" y="0"/>
                    </a:lnTo>
                    <a:lnTo>
                      <a:pt x="42" y="2"/>
                    </a:lnTo>
                    <a:lnTo>
                      <a:pt x="40" y="4"/>
                    </a:lnTo>
                    <a:lnTo>
                      <a:pt x="40" y="4"/>
                    </a:lnTo>
                    <a:lnTo>
                      <a:pt x="38" y="6"/>
                    </a:lnTo>
                    <a:lnTo>
                      <a:pt x="36" y="8"/>
                    </a:lnTo>
                    <a:lnTo>
                      <a:pt x="36" y="8"/>
                    </a:lnTo>
                    <a:lnTo>
                      <a:pt x="34" y="6"/>
                    </a:lnTo>
                    <a:lnTo>
                      <a:pt x="32" y="4"/>
                    </a:lnTo>
                    <a:lnTo>
                      <a:pt x="32" y="4"/>
                    </a:lnTo>
                    <a:lnTo>
                      <a:pt x="30" y="2"/>
                    </a:lnTo>
                    <a:lnTo>
                      <a:pt x="26" y="2"/>
                    </a:lnTo>
                    <a:lnTo>
                      <a:pt x="26" y="2"/>
                    </a:lnTo>
                    <a:lnTo>
                      <a:pt x="22" y="4"/>
                    </a:lnTo>
                    <a:lnTo>
                      <a:pt x="22" y="8"/>
                    </a:lnTo>
                    <a:lnTo>
                      <a:pt x="22" y="8"/>
                    </a:lnTo>
                    <a:lnTo>
                      <a:pt x="22" y="10"/>
                    </a:lnTo>
                    <a:lnTo>
                      <a:pt x="20" y="14"/>
                    </a:lnTo>
                    <a:lnTo>
                      <a:pt x="20" y="14"/>
                    </a:lnTo>
                    <a:lnTo>
                      <a:pt x="18" y="14"/>
                    </a:lnTo>
                    <a:lnTo>
                      <a:pt x="16" y="12"/>
                    </a:lnTo>
                    <a:lnTo>
                      <a:pt x="16" y="12"/>
                    </a:lnTo>
                    <a:lnTo>
                      <a:pt x="12" y="12"/>
                    </a:lnTo>
                    <a:lnTo>
                      <a:pt x="8" y="14"/>
                    </a:lnTo>
                    <a:lnTo>
                      <a:pt x="8" y="14"/>
                    </a:lnTo>
                    <a:lnTo>
                      <a:pt x="8" y="16"/>
                    </a:lnTo>
                    <a:lnTo>
                      <a:pt x="8" y="20"/>
                    </a:lnTo>
                    <a:lnTo>
                      <a:pt x="8" y="20"/>
                    </a:lnTo>
                    <a:close/>
                    <a:moveTo>
                      <a:pt x="32" y="18"/>
                    </a:moveTo>
                    <a:lnTo>
                      <a:pt x="32" y="18"/>
                    </a:lnTo>
                    <a:lnTo>
                      <a:pt x="40" y="18"/>
                    </a:lnTo>
                    <a:lnTo>
                      <a:pt x="48" y="20"/>
                    </a:lnTo>
                    <a:lnTo>
                      <a:pt x="56" y="24"/>
                    </a:lnTo>
                    <a:lnTo>
                      <a:pt x="60" y="32"/>
                    </a:lnTo>
                    <a:lnTo>
                      <a:pt x="60" y="32"/>
                    </a:lnTo>
                    <a:lnTo>
                      <a:pt x="60" y="42"/>
                    </a:lnTo>
                    <a:lnTo>
                      <a:pt x="58" y="50"/>
                    </a:lnTo>
                    <a:lnTo>
                      <a:pt x="52" y="56"/>
                    </a:lnTo>
                    <a:lnTo>
                      <a:pt x="46" y="62"/>
                    </a:lnTo>
                    <a:lnTo>
                      <a:pt x="46" y="62"/>
                    </a:lnTo>
                    <a:lnTo>
                      <a:pt x="36" y="62"/>
                    </a:lnTo>
                    <a:lnTo>
                      <a:pt x="28" y="60"/>
                    </a:lnTo>
                    <a:lnTo>
                      <a:pt x="20" y="54"/>
                    </a:lnTo>
                    <a:lnTo>
                      <a:pt x="16" y="46"/>
                    </a:lnTo>
                    <a:lnTo>
                      <a:pt x="16" y="46"/>
                    </a:lnTo>
                    <a:lnTo>
                      <a:pt x="16" y="38"/>
                    </a:lnTo>
                    <a:lnTo>
                      <a:pt x="18" y="30"/>
                    </a:lnTo>
                    <a:lnTo>
                      <a:pt x="24" y="22"/>
                    </a:lnTo>
                    <a:lnTo>
                      <a:pt x="32" y="18"/>
                    </a:lnTo>
                    <a:lnTo>
                      <a:pt x="32" y="18"/>
                    </a:lnTo>
                    <a:close/>
                  </a:path>
                </a:pathLst>
              </a:custGeom>
              <a:solidFill>
                <a:srgbClr val="C00000"/>
              </a:solidFill>
              <a:ln w="9525">
                <a:noFill/>
                <a:round/>
              </a:ln>
            </p:spPr>
            <p:txBody>
              <a:bodyPr/>
              <a:lstStyle/>
              <a:p>
                <a:pPr eaLnBrk="1" fontAlgn="t" hangingPunct="1">
                  <a:defRPr/>
                </a:pPr>
                <a:endParaRPr lang="zh-CN" altLang="en-US">
                  <a:solidFill>
                    <a:srgbClr val="000000"/>
                  </a:solidFill>
                  <a:latin typeface="+mn-lt"/>
                  <a:ea typeface="+mn-ea"/>
                </a:endParaRPr>
              </a:p>
            </p:txBody>
          </p:sp>
        </p:grpSp>
      </p:grpSp>
      <p:pic>
        <p:nvPicPr>
          <p:cNvPr id="64531" name="图片 26" descr="E9000  前后组合图 透明.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71838" y="1606551"/>
            <a:ext cx="2306637"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2" name="TextBox 27"/>
          <p:cNvSpPr txBox="1">
            <a:spLocks noChangeArrowheads="1"/>
          </p:cNvSpPr>
          <p:nvPr/>
        </p:nvSpPr>
        <p:spPr bwMode="auto">
          <a:xfrm>
            <a:off x="3563938" y="3176588"/>
            <a:ext cx="19843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2000" b="1" smtClean="0">
                <a:solidFill>
                  <a:srgbClr val="000000"/>
                </a:solidFill>
                <a:latin typeface="+mn-lt"/>
                <a:ea typeface="+mn-ea"/>
              </a:rPr>
              <a:t>FusionCube</a:t>
            </a:r>
            <a:endParaRPr lang="zh-CN" altLang="en-US" sz="2000" b="1" smtClean="0">
              <a:solidFill>
                <a:srgbClr val="000000"/>
              </a:solidFill>
              <a:latin typeface="+mn-lt"/>
              <a:ea typeface="+mn-ea"/>
            </a:endParaRPr>
          </a:p>
        </p:txBody>
      </p:sp>
      <p:sp>
        <p:nvSpPr>
          <p:cNvPr id="29" name="标题 28"/>
          <p:cNvSpPr>
            <a:spLocks noGrp="1"/>
          </p:cNvSpPr>
          <p:nvPr>
            <p:ph type="title"/>
          </p:nvPr>
        </p:nvSpPr>
        <p:spPr/>
        <p:txBody>
          <a:bodyPr/>
          <a:lstStyle/>
          <a:p>
            <a:r>
              <a:rPr lang="en-US" altLang="zh-CN" smtClean="0"/>
              <a:t>FusionCube</a:t>
            </a:r>
            <a:r>
              <a:rPr lang="zh-CN" altLang="en-US" smtClean="0"/>
              <a:t>的几个应用场景</a:t>
            </a:r>
            <a:endParaRPr lang="zh-CN" altLang="en-US" dirty="0"/>
          </a:p>
        </p:txBody>
      </p:sp>
      <p:sp>
        <p:nvSpPr>
          <p:cNvPr id="26" name="椭圆 25"/>
          <p:cNvSpPr/>
          <p:nvPr/>
        </p:nvSpPr>
        <p:spPr bwMode="auto">
          <a:xfrm>
            <a:off x="1007604" y="1916832"/>
            <a:ext cx="2044115" cy="1250858"/>
          </a:xfrm>
          <a:prstGeom prst="ellipse">
            <a:avLst/>
          </a:prstGeom>
          <a:solidFill>
            <a:srgbClr val="E7CCC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1" fontAlgn="t" hangingPunct="1">
              <a:defRPr/>
            </a:pPr>
            <a:r>
              <a:rPr lang="zh-CN" altLang="en-US" sz="2800" dirty="0">
                <a:latin typeface="+mn-lt"/>
                <a:ea typeface="+mn-ea"/>
                <a:cs typeface="Tahoma" panose="020B0604030504040204" pitchFamily="34" charset="0"/>
              </a:rPr>
              <a:t>虚拟化</a:t>
            </a:r>
            <a:endParaRPr lang="zh-CN" altLang="en-US" sz="2800" dirty="0">
              <a:latin typeface="+mn-lt"/>
              <a:ea typeface="+mn-ea"/>
              <a:cs typeface="Tahoma" panose="020B0604030504040204" pitchFamily="34" charset="0"/>
            </a:endParaRPr>
          </a:p>
        </p:txBody>
      </p:sp>
      <p:sp>
        <p:nvSpPr>
          <p:cNvPr id="30" name="椭圆 29"/>
          <p:cNvSpPr/>
          <p:nvPr/>
        </p:nvSpPr>
        <p:spPr bwMode="auto">
          <a:xfrm>
            <a:off x="5904148" y="1916832"/>
            <a:ext cx="2405341" cy="1250858"/>
          </a:xfrm>
          <a:prstGeom prst="ellipse">
            <a:avLst/>
          </a:prstGeom>
          <a:solidFill>
            <a:srgbClr val="CF6B6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1" fontAlgn="t" hangingPunct="1">
              <a:defRPr/>
            </a:pPr>
            <a:r>
              <a:rPr lang="zh-CN" altLang="en-US" sz="2800" dirty="0">
                <a:latin typeface="+mn-lt"/>
                <a:ea typeface="+mn-ea"/>
                <a:cs typeface="Tahoma" panose="020B0604030504040204" pitchFamily="34" charset="0"/>
              </a:rPr>
              <a:t>数据库</a:t>
            </a:r>
            <a:endParaRPr lang="en-US" altLang="zh-CN" sz="2800" dirty="0">
              <a:latin typeface="+mn-lt"/>
              <a:ea typeface="+mn-ea"/>
              <a:cs typeface="Tahoma" panose="020B0604030504040204" pitchFamily="34" charset="0"/>
            </a:endParaRPr>
          </a:p>
          <a:p>
            <a:pPr algn="ctr" eaLnBrk="1" fontAlgn="t" hangingPunct="1">
              <a:defRPr/>
            </a:pPr>
            <a:r>
              <a:rPr lang="zh-CN" altLang="en-US" sz="2800" dirty="0">
                <a:latin typeface="+mn-lt"/>
                <a:ea typeface="+mn-ea"/>
                <a:cs typeface="Tahoma" panose="020B0604030504040204" pitchFamily="34" charset="0"/>
              </a:rPr>
              <a:t>加速</a:t>
            </a:r>
            <a:endParaRPr lang="zh-CN" altLang="en-US" sz="2800" dirty="0">
              <a:latin typeface="+mn-lt"/>
              <a:ea typeface="+mn-ea"/>
              <a:cs typeface="Tahoma" panose="020B0604030504040204" pitchFamily="34" charset="0"/>
            </a:endParaRPr>
          </a:p>
        </p:txBody>
      </p:sp>
    </p:spTree>
  </p:cSld>
  <p:clrMapOvr>
    <a:masterClrMapping/>
  </p:clrMapOvr>
  <p:transition advClick="0" advTm="8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sz="quarter" idx="10"/>
          </p:nvPr>
        </p:nvSpPr>
        <p:spPr/>
        <p:txBody>
          <a:bodyPr>
            <a:spAutoFit/>
          </a:bodyPr>
          <a:lstStyle/>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FusionSphere</a:t>
            </a:r>
            <a:r>
              <a:rPr lang="zh-CN" altLang="en-US" smtClean="0">
                <a:solidFill>
                  <a:srgbClr val="777777"/>
                </a:solidFill>
              </a:rPr>
              <a:t>虚拟化解决方案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FusionCube</a:t>
            </a:r>
            <a:r>
              <a:rPr lang="zh-CN" altLang="en-US" smtClean="0">
                <a:solidFill>
                  <a:srgbClr val="777777"/>
                </a:solidFill>
              </a:rPr>
              <a:t>融合一体机解决方案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b="1" smtClean="0"/>
              <a:t>华为</a:t>
            </a:r>
            <a:r>
              <a:rPr lang="en-US" altLang="zh-CN" b="1" smtClean="0"/>
              <a:t>FusionAccess</a:t>
            </a:r>
            <a:r>
              <a:rPr lang="zh-CN" altLang="en-US" b="1" smtClean="0"/>
              <a:t>桌面云解决方案</a:t>
            </a:r>
            <a:endParaRPr lang="en-US" altLang="zh-CN" b="1" smtClean="0"/>
          </a:p>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FusionCloud</a:t>
            </a:r>
            <a:r>
              <a:rPr lang="zh-CN" altLang="en-US" smtClean="0">
                <a:solidFill>
                  <a:srgbClr val="777777"/>
                </a:solidFill>
              </a:rPr>
              <a:t>解决方案总结</a:t>
            </a:r>
            <a:endParaRPr lang="zh-CN" altLang="en-US" b="1" smtClean="0"/>
          </a:p>
        </p:txBody>
      </p:sp>
      <p:pic>
        <p:nvPicPr>
          <p:cNvPr id="66564" name="Picture 18" descr="目录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4850" y="506413"/>
            <a:ext cx="6175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endParaRPr lang="en-US"/>
          </a:p>
        </p:txBody>
      </p:sp>
      <p:sp>
        <p:nvSpPr>
          <p:cNvPr id="145" name="标题 1"/>
          <p:cNvSpPr txBox="1"/>
          <p:nvPr/>
        </p:nvSpPr>
        <p:spPr bwMode="auto">
          <a:xfrm>
            <a:off x="652463" y="387350"/>
            <a:ext cx="7745412" cy="868363"/>
          </a:xfrm>
          <a:prstGeom prst="rect">
            <a:avLst/>
          </a:prstGeom>
          <a:noFill/>
          <a:ln w="9525">
            <a:noFill/>
            <a:miter lim="800000"/>
          </a:ln>
        </p:spPr>
        <p:txBody>
          <a:bodyPr vert="horz" wrap="square" lIns="80128" tIns="40064" rIns="80128" bIns="40064" numCol="1" anchor="ctr" anchorCtr="0" compatLnSpc="1"/>
          <a:lst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a:lstStyle>
          <a:p>
            <a:r>
              <a:rPr lang="zh-CN" altLang="en-US" kern="0" smtClean="0"/>
              <a:t>华为云计算解决方案产品</a:t>
            </a:r>
            <a:endParaRPr lang="en-US" altLang="zh-CN" kern="0" dirty="0" smtClean="0"/>
          </a:p>
        </p:txBody>
      </p:sp>
      <p:sp>
        <p:nvSpPr>
          <p:cNvPr id="146" name="圆角矩形 215"/>
          <p:cNvSpPr/>
          <p:nvPr/>
        </p:nvSpPr>
        <p:spPr bwMode="auto">
          <a:xfrm>
            <a:off x="5905500" y="1379538"/>
            <a:ext cx="2867025" cy="4660900"/>
          </a:xfrm>
          <a:prstGeom prst="roundRect">
            <a:avLst>
              <a:gd name="adj" fmla="val 3528"/>
            </a:avLst>
          </a:prstGeom>
          <a:solidFill>
            <a:schemeClr val="bg1">
              <a:lumMod val="95000"/>
            </a:schemeClr>
          </a:solidFill>
          <a:ln>
            <a:noFill/>
          </a:ln>
          <a:effectLst>
            <a:outerShdw blurRad="63500" sx="102000" sy="102000" algn="ctr" rotWithShape="0">
              <a:prstClr val="black">
                <a:alpha val="40000"/>
              </a:prstClr>
            </a:outerShdw>
          </a:effectLst>
        </p:spPr>
        <p:txBody>
          <a:bodyPr lIns="36000" tIns="36000" rIns="36000" bIns="36000"/>
          <a:lstStyle/>
          <a:p>
            <a:pPr eaLnBrk="1" hangingPunct="1">
              <a:buClr>
                <a:srgbClr val="CC9900"/>
              </a:buClr>
              <a:defRPr/>
            </a:pPr>
            <a:endParaRPr lang="zh-CN" altLang="en-US" dirty="0">
              <a:latin typeface="+mn-lt"/>
              <a:ea typeface="+mn-ea"/>
            </a:endParaRPr>
          </a:p>
        </p:txBody>
      </p:sp>
      <p:sp>
        <p:nvSpPr>
          <p:cNvPr id="147" name="TextBox 146"/>
          <p:cNvSpPr txBox="1"/>
          <p:nvPr/>
        </p:nvSpPr>
        <p:spPr>
          <a:xfrm>
            <a:off x="5901927" y="2329308"/>
            <a:ext cx="2866506" cy="288147"/>
          </a:xfrm>
          <a:prstGeom prst="rect">
            <a:avLst/>
          </a:prstGeom>
          <a:solidFill>
            <a:schemeClr val="bg1">
              <a:lumMod val="85000"/>
            </a:schemeClr>
          </a:solidFill>
          <a:ln>
            <a:solidFill>
              <a:schemeClr val="bg1"/>
            </a:solidFill>
          </a:ln>
        </p:spPr>
        <p:txBody>
          <a:bodyPr lIns="36000" tIns="36000" rIns="36000" bIns="36000">
            <a:spAutoFit/>
          </a:bodyPr>
          <a:lstStyle/>
          <a:p>
            <a:pPr eaLnBrk="1" fontAlgn="t" hangingPunct="1">
              <a:defRPr/>
            </a:pPr>
            <a:r>
              <a:rPr lang="zh-CN" altLang="en-US" sz="1400" b="1" dirty="0">
                <a:ln w="1905"/>
                <a:solidFill>
                  <a:schemeClr val="tx2"/>
                </a:solidFill>
                <a:effectLst>
                  <a:innerShdw blurRad="69850" dist="43180" dir="5400000">
                    <a:srgbClr val="000000">
                      <a:alpha val="65000"/>
                    </a:srgbClr>
                  </a:innerShdw>
                </a:effectLst>
                <a:latin typeface="+mn-lt"/>
                <a:ea typeface="+mn-ea"/>
              </a:rPr>
              <a:t>水平：</a:t>
            </a:r>
            <a:r>
              <a:rPr lang="en-US" altLang="zh-CN" sz="1400" b="1" dirty="0">
                <a:ln w="1905"/>
                <a:solidFill>
                  <a:schemeClr val="tx2"/>
                </a:solidFill>
                <a:effectLst>
                  <a:innerShdw blurRad="69850" dist="43180" dir="5400000">
                    <a:srgbClr val="000000">
                      <a:alpha val="65000"/>
                    </a:srgbClr>
                  </a:innerShdw>
                </a:effectLst>
                <a:latin typeface="+mn-lt"/>
                <a:ea typeface="+mn-ea"/>
              </a:rPr>
              <a:t>FusionSphere/</a:t>
            </a:r>
            <a:r>
              <a:rPr lang="zh-CN" altLang="en-US" sz="1400" b="1" dirty="0">
                <a:ln w="1905"/>
                <a:solidFill>
                  <a:schemeClr val="tx2"/>
                </a:solidFill>
                <a:effectLst>
                  <a:innerShdw blurRad="69850" dist="43180" dir="5400000">
                    <a:srgbClr val="000000">
                      <a:alpha val="65000"/>
                    </a:srgbClr>
                  </a:innerShdw>
                </a:effectLst>
                <a:latin typeface="+mn-lt"/>
                <a:ea typeface="+mn-ea"/>
              </a:rPr>
              <a:t>云操作系统</a:t>
            </a:r>
            <a:endParaRPr lang="zh-CN" altLang="en-US" sz="1400" b="1" dirty="0">
              <a:ln w="1905"/>
              <a:solidFill>
                <a:schemeClr val="tx2"/>
              </a:solidFill>
              <a:effectLst>
                <a:innerShdw blurRad="69850" dist="43180" dir="5400000">
                  <a:srgbClr val="000000">
                    <a:alpha val="65000"/>
                  </a:srgbClr>
                </a:innerShdw>
              </a:effectLst>
              <a:latin typeface="+mn-lt"/>
              <a:ea typeface="+mn-ea"/>
            </a:endParaRPr>
          </a:p>
        </p:txBody>
      </p:sp>
      <p:sp>
        <p:nvSpPr>
          <p:cNvPr id="148" name="TextBox 147"/>
          <p:cNvSpPr txBox="1"/>
          <p:nvPr/>
        </p:nvSpPr>
        <p:spPr>
          <a:xfrm>
            <a:off x="5901928" y="3183939"/>
            <a:ext cx="2866506" cy="288147"/>
          </a:xfrm>
          <a:prstGeom prst="rect">
            <a:avLst/>
          </a:prstGeom>
          <a:solidFill>
            <a:schemeClr val="bg1">
              <a:lumMod val="85000"/>
            </a:schemeClr>
          </a:solidFill>
          <a:ln>
            <a:solidFill>
              <a:schemeClr val="bg1"/>
            </a:solidFill>
          </a:ln>
        </p:spPr>
        <p:txBody>
          <a:bodyPr lIns="36000" tIns="36000" rIns="36000" bIns="36000">
            <a:spAutoFit/>
          </a:bodyPr>
          <a:lstStyle/>
          <a:p>
            <a:pPr eaLnBrk="1" fontAlgn="t" hangingPunct="1">
              <a:defRPr/>
            </a:pPr>
            <a:r>
              <a:rPr lang="zh-CN" altLang="en-US" sz="1400" b="1" dirty="0">
                <a:ln w="1905"/>
                <a:solidFill>
                  <a:schemeClr val="tx2"/>
                </a:solidFill>
                <a:effectLst>
                  <a:innerShdw blurRad="69850" dist="43180" dir="5400000">
                    <a:srgbClr val="000000">
                      <a:alpha val="65000"/>
                    </a:srgbClr>
                  </a:innerShdw>
                </a:effectLst>
                <a:latin typeface="+mn-lt"/>
                <a:ea typeface="+mn-ea"/>
              </a:rPr>
              <a:t>垂直：</a:t>
            </a:r>
            <a:r>
              <a:rPr lang="en-US" altLang="zh-CN" sz="1400" b="1" dirty="0">
                <a:ln w="1905"/>
                <a:solidFill>
                  <a:schemeClr val="tx2"/>
                </a:solidFill>
                <a:effectLst>
                  <a:innerShdw blurRad="69850" dist="43180" dir="5400000">
                    <a:srgbClr val="000000">
                      <a:alpha val="65000"/>
                    </a:srgbClr>
                  </a:innerShdw>
                </a:effectLst>
                <a:latin typeface="+mn-lt"/>
                <a:ea typeface="+mn-ea"/>
              </a:rPr>
              <a:t>FusionCube/</a:t>
            </a:r>
            <a:r>
              <a:rPr lang="zh-CN" altLang="en-US" sz="1400" b="1" dirty="0">
                <a:ln w="1905"/>
                <a:solidFill>
                  <a:schemeClr val="tx2"/>
                </a:solidFill>
                <a:effectLst>
                  <a:innerShdw blurRad="69850" dist="43180" dir="5400000">
                    <a:srgbClr val="000000">
                      <a:alpha val="65000"/>
                    </a:srgbClr>
                  </a:innerShdw>
                </a:effectLst>
                <a:latin typeface="+mn-lt"/>
                <a:ea typeface="+mn-ea"/>
              </a:rPr>
              <a:t>融合一体机</a:t>
            </a:r>
            <a:endParaRPr lang="zh-CN" altLang="en-US" sz="1400" b="1" dirty="0">
              <a:ln w="1905"/>
              <a:solidFill>
                <a:schemeClr val="tx2"/>
              </a:solidFill>
              <a:effectLst>
                <a:innerShdw blurRad="69850" dist="43180" dir="5400000">
                  <a:srgbClr val="000000">
                    <a:alpha val="65000"/>
                  </a:srgbClr>
                </a:innerShdw>
              </a:effectLst>
              <a:latin typeface="+mn-lt"/>
              <a:ea typeface="+mn-ea"/>
            </a:endParaRPr>
          </a:p>
        </p:txBody>
      </p:sp>
      <p:sp>
        <p:nvSpPr>
          <p:cNvPr id="149" name="TextBox 148"/>
          <p:cNvSpPr txBox="1"/>
          <p:nvPr/>
        </p:nvSpPr>
        <p:spPr>
          <a:xfrm>
            <a:off x="5901928" y="4132599"/>
            <a:ext cx="2866506" cy="288147"/>
          </a:xfrm>
          <a:prstGeom prst="rect">
            <a:avLst/>
          </a:prstGeom>
          <a:solidFill>
            <a:schemeClr val="bg1">
              <a:lumMod val="85000"/>
            </a:schemeClr>
          </a:solidFill>
          <a:ln>
            <a:solidFill>
              <a:schemeClr val="bg1"/>
            </a:solidFill>
          </a:ln>
        </p:spPr>
        <p:txBody>
          <a:bodyPr lIns="36000" tIns="36000" rIns="36000" bIns="36000">
            <a:spAutoFit/>
          </a:bodyPr>
          <a:lstStyle/>
          <a:p>
            <a:pPr eaLnBrk="1" fontAlgn="t" hangingPunct="1">
              <a:defRPr/>
            </a:pPr>
            <a:r>
              <a:rPr lang="zh-CN" altLang="en-US" sz="1400" b="1" dirty="0">
                <a:ln w="1905"/>
                <a:solidFill>
                  <a:schemeClr val="tx2"/>
                </a:solidFill>
                <a:effectLst>
                  <a:innerShdw blurRad="69850" dist="43180" dir="5400000">
                    <a:srgbClr val="000000">
                      <a:alpha val="65000"/>
                    </a:srgbClr>
                  </a:innerShdw>
                </a:effectLst>
                <a:latin typeface="+mn-lt"/>
                <a:ea typeface="+mn-ea"/>
              </a:rPr>
              <a:t>接入：</a:t>
            </a:r>
            <a:r>
              <a:rPr lang="en-US" altLang="zh-CN" sz="1400" b="1" dirty="0">
                <a:ln w="1905"/>
                <a:solidFill>
                  <a:schemeClr val="tx2"/>
                </a:solidFill>
                <a:effectLst>
                  <a:innerShdw blurRad="69850" dist="43180" dir="5400000">
                    <a:srgbClr val="000000">
                      <a:alpha val="65000"/>
                    </a:srgbClr>
                  </a:innerShdw>
                </a:effectLst>
                <a:latin typeface="+mn-lt"/>
                <a:ea typeface="+mn-ea"/>
              </a:rPr>
              <a:t>FusionAccess/</a:t>
            </a:r>
            <a:r>
              <a:rPr lang="zh-CN" altLang="en-US" sz="1400" b="1" dirty="0">
                <a:ln w="1905"/>
                <a:solidFill>
                  <a:schemeClr val="tx2"/>
                </a:solidFill>
                <a:effectLst>
                  <a:innerShdw blurRad="69850" dist="43180" dir="5400000">
                    <a:srgbClr val="000000">
                      <a:alpha val="65000"/>
                    </a:srgbClr>
                  </a:innerShdw>
                </a:effectLst>
                <a:latin typeface="+mn-lt"/>
                <a:ea typeface="+mn-ea"/>
              </a:rPr>
              <a:t>桌面云</a:t>
            </a:r>
            <a:endParaRPr lang="zh-CN" altLang="en-US" sz="1400" b="1" dirty="0">
              <a:ln w="1905"/>
              <a:solidFill>
                <a:schemeClr val="tx2"/>
              </a:solidFill>
              <a:effectLst>
                <a:innerShdw blurRad="69850" dist="43180" dir="5400000">
                  <a:srgbClr val="000000">
                    <a:alpha val="65000"/>
                  </a:srgbClr>
                </a:innerShdw>
              </a:effectLst>
              <a:latin typeface="+mn-lt"/>
              <a:ea typeface="+mn-ea"/>
            </a:endParaRPr>
          </a:p>
        </p:txBody>
      </p:sp>
      <p:sp>
        <p:nvSpPr>
          <p:cNvPr id="150" name="TextBox 219"/>
          <p:cNvSpPr txBox="1">
            <a:spLocks noChangeArrowheads="1"/>
          </p:cNvSpPr>
          <p:nvPr/>
        </p:nvSpPr>
        <p:spPr bwMode="auto">
          <a:xfrm>
            <a:off x="6169025" y="3560763"/>
            <a:ext cx="1863725" cy="307975"/>
          </a:xfrm>
          <a:prstGeom prst="rect">
            <a:avLst/>
          </a:prstGeom>
          <a:noFill/>
          <a:ln w="9525">
            <a:noFill/>
            <a:miter lim="800000"/>
          </a:ln>
        </p:spPr>
        <p:txBody>
          <a:bodyPr wrap="none">
            <a:spAutoFit/>
          </a:bodyPr>
          <a:lstStyle/>
          <a:p>
            <a:pPr eaLnBrk="1" fontAlgn="t" hangingPunct="1">
              <a:buFont typeface="Arial" panose="020B0604020202020204" pitchFamily="34" charset="0"/>
              <a:buChar char="•"/>
              <a:defRPr/>
            </a:pPr>
            <a:r>
              <a:rPr lang="zh-CN" altLang="en-US" sz="1400" dirty="0">
                <a:latin typeface="+mn-lt"/>
                <a:ea typeface="+mn-ea"/>
              </a:rPr>
              <a:t>融合致简、深度优化</a:t>
            </a:r>
            <a:endParaRPr lang="zh-CN" altLang="en-US" sz="1400" dirty="0">
              <a:latin typeface="+mn-lt"/>
              <a:ea typeface="+mn-ea"/>
            </a:endParaRPr>
          </a:p>
        </p:txBody>
      </p:sp>
      <p:sp>
        <p:nvSpPr>
          <p:cNvPr id="151" name="TextBox 221"/>
          <p:cNvSpPr txBox="1">
            <a:spLocks noChangeArrowheads="1"/>
          </p:cNvSpPr>
          <p:nvPr/>
        </p:nvSpPr>
        <p:spPr bwMode="auto">
          <a:xfrm>
            <a:off x="6169025" y="4621213"/>
            <a:ext cx="2043113" cy="307975"/>
          </a:xfrm>
          <a:prstGeom prst="rect">
            <a:avLst/>
          </a:prstGeom>
          <a:noFill/>
          <a:ln w="9525">
            <a:noFill/>
            <a:miter lim="800000"/>
          </a:ln>
        </p:spPr>
        <p:txBody>
          <a:bodyPr wrap="none">
            <a:spAutoFit/>
          </a:bodyPr>
          <a:lstStyle/>
          <a:p>
            <a:pPr eaLnBrk="1" fontAlgn="t" hangingPunct="1">
              <a:buFont typeface="Arial" panose="020B0604020202020204" pitchFamily="34" charset="0"/>
              <a:buChar char="•"/>
              <a:defRPr/>
            </a:pPr>
            <a:r>
              <a:rPr lang="zh-CN" altLang="en-US" sz="1400">
                <a:latin typeface="+mn-lt"/>
                <a:ea typeface="+mn-ea"/>
              </a:rPr>
              <a:t>安全、高效、卓越体验</a:t>
            </a:r>
            <a:endParaRPr lang="zh-CN" altLang="en-US" sz="1400">
              <a:latin typeface="+mn-lt"/>
              <a:ea typeface="+mn-ea"/>
            </a:endParaRPr>
          </a:p>
        </p:txBody>
      </p:sp>
      <p:sp>
        <p:nvSpPr>
          <p:cNvPr id="152" name="圆角矩形 222"/>
          <p:cNvSpPr/>
          <p:nvPr/>
        </p:nvSpPr>
        <p:spPr bwMode="auto">
          <a:xfrm>
            <a:off x="5889625" y="1377950"/>
            <a:ext cx="2867025" cy="890588"/>
          </a:xfrm>
          <a:prstGeom prst="roundRect">
            <a:avLst/>
          </a:prstGeom>
          <a:solidFill>
            <a:schemeClr val="tx2"/>
          </a:solidFill>
          <a:ln>
            <a:noFill/>
          </a:ln>
          <a:effectLst>
            <a:outerShdw blurRad="63500" sx="102000" sy="102000" algn="ctr" rotWithShape="0">
              <a:prstClr val="black">
                <a:alpha val="40000"/>
              </a:prstClr>
            </a:outerShdw>
          </a:effectLst>
        </p:spPr>
        <p:txBody>
          <a:bodyPr anchor="ctr"/>
          <a:lstStyle/>
          <a:p>
            <a:pPr algn="ctr" eaLnBrk="1" fontAlgn="t" hangingPunct="1">
              <a:buClr>
                <a:srgbClr val="CC9900"/>
              </a:buClr>
              <a:defRPr/>
            </a:pPr>
            <a:r>
              <a:rPr lang="en-US" altLang="zh-CN" sz="2400" dirty="0">
                <a:solidFill>
                  <a:schemeClr val="bg1"/>
                </a:solidFill>
                <a:effectLst>
                  <a:outerShdw blurRad="38100" dist="38100" dir="2700000" algn="tl">
                    <a:srgbClr val="000000">
                      <a:alpha val="43137"/>
                    </a:srgbClr>
                  </a:outerShdw>
                </a:effectLst>
                <a:latin typeface="+mn-lt"/>
                <a:ea typeface="+mn-ea"/>
              </a:rPr>
              <a:t>FusionCloud</a:t>
            </a:r>
            <a:endParaRPr lang="zh-CN" altLang="en-US" sz="2400" dirty="0">
              <a:solidFill>
                <a:schemeClr val="bg1"/>
              </a:solidFill>
              <a:effectLst>
                <a:outerShdw blurRad="38100" dist="38100" dir="2700000" algn="tl">
                  <a:srgbClr val="000000">
                    <a:alpha val="43137"/>
                  </a:srgbClr>
                </a:outerShdw>
              </a:effectLst>
              <a:latin typeface="+mn-lt"/>
              <a:ea typeface="+mn-ea"/>
            </a:endParaRPr>
          </a:p>
        </p:txBody>
      </p:sp>
      <p:sp>
        <p:nvSpPr>
          <p:cNvPr id="153" name="TextBox 220"/>
          <p:cNvSpPr txBox="1">
            <a:spLocks noChangeArrowheads="1"/>
          </p:cNvSpPr>
          <p:nvPr/>
        </p:nvSpPr>
        <p:spPr bwMode="auto">
          <a:xfrm>
            <a:off x="6169025" y="2682875"/>
            <a:ext cx="1144588" cy="307975"/>
          </a:xfrm>
          <a:prstGeom prst="rect">
            <a:avLst/>
          </a:prstGeom>
          <a:noFill/>
          <a:ln w="9525">
            <a:noFill/>
            <a:miter lim="800000"/>
          </a:ln>
        </p:spPr>
        <p:txBody>
          <a:bodyPr wrap="none">
            <a:spAutoFit/>
          </a:bodyPr>
          <a:lstStyle/>
          <a:p>
            <a:pPr eaLnBrk="1" fontAlgn="t" hangingPunct="1">
              <a:buFont typeface="Arial" panose="020B0604020202020204" pitchFamily="34" charset="0"/>
              <a:buChar char="•"/>
              <a:defRPr/>
            </a:pPr>
            <a:r>
              <a:rPr lang="zh-CN" altLang="en-US" sz="1400" dirty="0">
                <a:latin typeface="+mn-lt"/>
                <a:ea typeface="+mn-ea"/>
              </a:rPr>
              <a:t>最优性价比</a:t>
            </a:r>
            <a:endParaRPr lang="zh-CN" altLang="en-US" sz="1400" dirty="0">
              <a:latin typeface="+mn-lt"/>
              <a:ea typeface="+mn-ea"/>
            </a:endParaRPr>
          </a:p>
        </p:txBody>
      </p:sp>
      <p:sp>
        <p:nvSpPr>
          <p:cNvPr id="154" name="TextBox 153"/>
          <p:cNvSpPr txBox="1"/>
          <p:nvPr/>
        </p:nvSpPr>
        <p:spPr>
          <a:xfrm>
            <a:off x="5892963" y="5088835"/>
            <a:ext cx="2866506" cy="288147"/>
          </a:xfrm>
          <a:prstGeom prst="rect">
            <a:avLst/>
          </a:prstGeom>
          <a:solidFill>
            <a:schemeClr val="bg1">
              <a:lumMod val="85000"/>
            </a:schemeClr>
          </a:solidFill>
          <a:ln>
            <a:solidFill>
              <a:schemeClr val="bg1"/>
            </a:solidFill>
          </a:ln>
        </p:spPr>
        <p:txBody>
          <a:bodyPr lIns="36000" tIns="36000" rIns="36000" bIns="36000">
            <a:spAutoFit/>
          </a:bodyPr>
          <a:lstStyle/>
          <a:p>
            <a:pPr eaLnBrk="1" fontAlgn="t" hangingPunct="1">
              <a:defRPr/>
            </a:pPr>
            <a:r>
              <a:rPr lang="zh-CN" altLang="en-US" sz="1400" b="1" dirty="0">
                <a:ln w="1905"/>
                <a:solidFill>
                  <a:schemeClr val="tx2"/>
                </a:solidFill>
                <a:effectLst>
                  <a:innerShdw blurRad="69850" dist="43180" dir="5400000">
                    <a:srgbClr val="000000">
                      <a:alpha val="65000"/>
                    </a:srgbClr>
                  </a:innerShdw>
                </a:effectLst>
                <a:latin typeface="+mn-lt"/>
                <a:ea typeface="+mn-ea"/>
              </a:rPr>
              <a:t>数据：</a:t>
            </a:r>
            <a:r>
              <a:rPr lang="en-US" altLang="zh-CN" sz="1400" b="1" dirty="0">
                <a:ln w="1905"/>
                <a:solidFill>
                  <a:schemeClr val="tx2"/>
                </a:solidFill>
                <a:effectLst>
                  <a:innerShdw blurRad="69850" dist="43180" dir="5400000">
                    <a:srgbClr val="000000">
                      <a:alpha val="65000"/>
                    </a:srgbClr>
                  </a:innerShdw>
                </a:effectLst>
                <a:latin typeface="+mn-lt"/>
                <a:ea typeface="+mn-ea"/>
              </a:rPr>
              <a:t>FusionInsight/</a:t>
            </a:r>
            <a:r>
              <a:rPr lang="zh-CN" altLang="en-US" sz="1400" b="1" dirty="0">
                <a:ln w="1905"/>
                <a:solidFill>
                  <a:schemeClr val="tx2"/>
                </a:solidFill>
                <a:effectLst>
                  <a:innerShdw blurRad="69850" dist="43180" dir="5400000">
                    <a:srgbClr val="000000">
                      <a:alpha val="65000"/>
                    </a:srgbClr>
                  </a:innerShdw>
                </a:effectLst>
                <a:latin typeface="+mn-lt"/>
                <a:ea typeface="+mn-ea"/>
              </a:rPr>
              <a:t>大数据分析</a:t>
            </a:r>
            <a:endParaRPr lang="zh-CN" altLang="en-US" sz="1400" b="1" dirty="0">
              <a:ln w="1905"/>
              <a:solidFill>
                <a:schemeClr val="tx2"/>
              </a:solidFill>
              <a:effectLst>
                <a:innerShdw blurRad="69850" dist="43180" dir="5400000">
                  <a:srgbClr val="000000">
                    <a:alpha val="65000"/>
                  </a:srgbClr>
                </a:innerShdw>
              </a:effectLst>
              <a:latin typeface="+mn-lt"/>
              <a:ea typeface="+mn-ea"/>
            </a:endParaRPr>
          </a:p>
        </p:txBody>
      </p:sp>
      <p:sp>
        <p:nvSpPr>
          <p:cNvPr id="155" name="TextBox 452"/>
          <p:cNvSpPr txBox="1">
            <a:spLocks noChangeArrowheads="1"/>
          </p:cNvSpPr>
          <p:nvPr/>
        </p:nvSpPr>
        <p:spPr bwMode="auto">
          <a:xfrm>
            <a:off x="6159500" y="5578475"/>
            <a:ext cx="1682750" cy="307975"/>
          </a:xfrm>
          <a:prstGeom prst="rect">
            <a:avLst/>
          </a:prstGeom>
          <a:noFill/>
          <a:ln w="9525">
            <a:noFill/>
            <a:miter lim="800000"/>
          </a:ln>
        </p:spPr>
        <p:txBody>
          <a:bodyPr wrap="none">
            <a:spAutoFit/>
          </a:bodyPr>
          <a:lstStyle/>
          <a:p>
            <a:pPr eaLnBrk="1" fontAlgn="t" hangingPunct="1">
              <a:buFont typeface="Arial" panose="020B0604020202020204" pitchFamily="34" charset="0"/>
              <a:buChar char="•"/>
              <a:defRPr/>
            </a:pPr>
            <a:r>
              <a:rPr lang="zh-CN" altLang="en-US" sz="1400">
                <a:latin typeface="+mn-lt"/>
                <a:ea typeface="+mn-ea"/>
              </a:rPr>
              <a:t>易用、安全、可靠</a:t>
            </a:r>
            <a:endParaRPr lang="zh-CN" altLang="en-US" sz="1400">
              <a:latin typeface="+mn-lt"/>
              <a:ea typeface="+mn-ea"/>
            </a:endParaRPr>
          </a:p>
        </p:txBody>
      </p:sp>
      <p:grpSp>
        <p:nvGrpSpPr>
          <p:cNvPr id="156" name="组合 223"/>
          <p:cNvGrpSpPr/>
          <p:nvPr/>
        </p:nvGrpSpPr>
        <p:grpSpPr bwMode="auto">
          <a:xfrm>
            <a:off x="341313" y="1574800"/>
            <a:ext cx="5368925" cy="4446588"/>
            <a:chOff x="341645" y="1180739"/>
            <a:chExt cx="5369168" cy="3335623"/>
          </a:xfrm>
        </p:grpSpPr>
        <p:sp>
          <p:nvSpPr>
            <p:cNvPr id="157" name="圆角矩形 258"/>
            <p:cNvSpPr/>
            <p:nvPr/>
          </p:nvSpPr>
          <p:spPr bwMode="auto">
            <a:xfrm>
              <a:off x="4105777" y="2406143"/>
              <a:ext cx="1198617" cy="1064636"/>
            </a:xfrm>
            <a:prstGeom prst="roundRect">
              <a:avLst>
                <a:gd name="adj" fmla="val 6354"/>
              </a:avLst>
            </a:prstGeom>
            <a:solidFill>
              <a:schemeClr val="bg1"/>
            </a:solidFill>
            <a:ln w="12700">
              <a:solidFill>
                <a:schemeClr val="tx2"/>
              </a:solidFill>
              <a:prstDash val="solid"/>
            </a:ln>
            <a:effectLst>
              <a:outerShdw blurRad="63500" sx="102000" sy="102000" algn="ctr" rotWithShape="0">
                <a:prstClr val="black">
                  <a:alpha val="40000"/>
                </a:prstClr>
              </a:outerShdw>
            </a:effectLst>
          </p:spPr>
          <p:txBody>
            <a:bodyPr lIns="68502" tIns="34251" rIns="68502" bIns="34251"/>
            <a:lstStyle/>
            <a:p>
              <a:pPr defTabSz="684530" eaLnBrk="1" fontAlgn="auto" hangingPunct="1">
                <a:spcBef>
                  <a:spcPts val="0"/>
                </a:spcBef>
                <a:spcAft>
                  <a:spcPts val="0"/>
                </a:spcAft>
                <a:defRPr/>
              </a:pPr>
              <a:endParaRPr lang="zh-CN" altLang="en-US" sz="1400" kern="0" dirty="0">
                <a:solidFill>
                  <a:sysClr val="windowText" lastClr="000000"/>
                </a:solidFill>
                <a:latin typeface="+mn-lt"/>
                <a:ea typeface="+mn-ea"/>
                <a:cs typeface="Arial Unicode MS" panose="020B0604020202020204" pitchFamily="34" charset="-122"/>
              </a:endParaRPr>
            </a:p>
          </p:txBody>
        </p:sp>
        <p:sp>
          <p:nvSpPr>
            <p:cNvPr id="158" name="圆角矩形 307"/>
            <p:cNvSpPr/>
            <p:nvPr/>
          </p:nvSpPr>
          <p:spPr bwMode="auto">
            <a:xfrm>
              <a:off x="643284" y="2968233"/>
              <a:ext cx="4888133" cy="508500"/>
            </a:xfrm>
            <a:prstGeom prst="roundRect">
              <a:avLst/>
            </a:prstGeom>
            <a:noFill/>
            <a:ln w="12700">
              <a:solidFill>
                <a:schemeClr val="bg2"/>
              </a:solidFill>
              <a:prstDash val="solid"/>
            </a:ln>
            <a:effectLst>
              <a:outerShdw blurRad="63500" sx="102000" sy="102000" algn="ctr" rotWithShape="0">
                <a:prstClr val="black">
                  <a:alpha val="40000"/>
                </a:prstClr>
              </a:outerShdw>
            </a:effectLst>
          </p:spPr>
          <p:txBody>
            <a:bodyPr lIns="68502" tIns="34251" rIns="68502" bIns="34251"/>
            <a:lstStyle/>
            <a:p>
              <a:pPr algn="ctr" defTabSz="684530" eaLnBrk="1" fontAlgn="auto" hangingPunct="1">
                <a:spcBef>
                  <a:spcPts val="0"/>
                </a:spcBef>
                <a:spcAft>
                  <a:spcPts val="0"/>
                </a:spcAft>
                <a:defRPr/>
              </a:pPr>
              <a:endParaRPr lang="zh-CN" altLang="en-US" sz="1400" kern="0" dirty="0">
                <a:solidFill>
                  <a:sysClr val="windowText" lastClr="000000"/>
                </a:solidFill>
                <a:latin typeface="+mn-lt"/>
                <a:ea typeface="+mn-ea"/>
                <a:cs typeface="Arial Unicode MS" panose="020B0604020202020204" pitchFamily="34" charset="-122"/>
              </a:endParaRPr>
            </a:p>
          </p:txBody>
        </p:sp>
        <p:sp>
          <p:nvSpPr>
            <p:cNvPr id="159" name="等腰三角形 230"/>
            <p:cNvSpPr/>
            <p:nvPr/>
          </p:nvSpPr>
          <p:spPr bwMode="auto">
            <a:xfrm flipV="1">
              <a:off x="467063" y="3536277"/>
              <a:ext cx="5243750" cy="360834"/>
            </a:xfrm>
            <a:prstGeom prst="triangle">
              <a:avLst/>
            </a:prstGeom>
            <a:solidFill>
              <a:schemeClr val="bg1">
                <a:lumMod val="95000"/>
              </a:schemeClr>
            </a:solidFill>
            <a:ln>
              <a:noFill/>
            </a:ln>
            <a:effectLst>
              <a:outerShdw blurRad="63500" sx="102000" sy="102000" algn="ctr" rotWithShape="0">
                <a:prstClr val="black">
                  <a:alpha val="40000"/>
                </a:prstClr>
              </a:outerShdw>
            </a:effectLst>
          </p:spPr>
          <p:txBody>
            <a:bodyPr lIns="91427" tIns="45714" rIns="91427" bIns="45714"/>
            <a:lstStyle/>
            <a:p>
              <a:pPr defTabSz="913765" eaLnBrk="1" fontAlgn="t" hangingPunct="1">
                <a:defRPr/>
              </a:pPr>
              <a:endParaRPr lang="zh-CN" altLang="en-US" sz="1050" dirty="0">
                <a:latin typeface="+mn-lt"/>
                <a:ea typeface="+mn-ea"/>
                <a:cs typeface="Arial Unicode MS" panose="020B0604020202020204" pitchFamily="34" charset="-122"/>
              </a:endParaRPr>
            </a:p>
          </p:txBody>
        </p:sp>
        <p:sp>
          <p:nvSpPr>
            <p:cNvPr id="160" name="等腰三角形 231"/>
            <p:cNvSpPr/>
            <p:nvPr/>
          </p:nvSpPr>
          <p:spPr bwMode="auto">
            <a:xfrm>
              <a:off x="489289" y="3857811"/>
              <a:ext cx="5040541" cy="520410"/>
            </a:xfrm>
            <a:prstGeom prst="triangle">
              <a:avLst/>
            </a:prstGeom>
            <a:solidFill>
              <a:schemeClr val="bg1">
                <a:lumMod val="95000"/>
              </a:schemeClr>
            </a:solidFill>
            <a:ln>
              <a:noFill/>
            </a:ln>
            <a:effectLst>
              <a:outerShdw blurRad="63500" sx="102000" sy="102000" algn="ctr" rotWithShape="0">
                <a:prstClr val="black">
                  <a:alpha val="40000"/>
                </a:prstClr>
              </a:outerShdw>
            </a:effectLst>
          </p:spPr>
          <p:txBody>
            <a:bodyPr lIns="91427" tIns="45714" rIns="91427" bIns="45714"/>
            <a:lstStyle/>
            <a:p>
              <a:pPr defTabSz="913765" eaLnBrk="1" fontAlgn="t" hangingPunct="1">
                <a:defRPr/>
              </a:pPr>
              <a:endParaRPr lang="zh-CN" altLang="en-US" sz="1050" dirty="0">
                <a:latin typeface="+mn-lt"/>
                <a:ea typeface="+mn-ea"/>
                <a:cs typeface="Arial Unicode MS" panose="020B0604020202020204" pitchFamily="34" charset="-122"/>
              </a:endParaRPr>
            </a:p>
          </p:txBody>
        </p:sp>
        <p:sp>
          <p:nvSpPr>
            <p:cNvPr id="161" name="圆角矩形 226"/>
            <p:cNvSpPr/>
            <p:nvPr/>
          </p:nvSpPr>
          <p:spPr bwMode="auto">
            <a:xfrm>
              <a:off x="421101" y="1180739"/>
              <a:ext cx="5244306" cy="2353838"/>
            </a:xfrm>
            <a:prstGeom prst="roundRect">
              <a:avLst>
                <a:gd name="adj" fmla="val 2596"/>
              </a:avLst>
            </a:prstGeom>
            <a:noFill/>
            <a:ln w="19050" cap="flat" cmpd="sng" algn="ctr">
              <a:solidFill>
                <a:srgbClr val="B2B2B2">
                  <a:lumMod val="75000"/>
                </a:srgbClr>
              </a:solidFill>
              <a:prstDash val="solid"/>
              <a:round/>
              <a:headEnd type="triangle" w="med" len="me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02" tIns="34251" rIns="68502" bIns="34251" anchor="ctr"/>
            <a:lstStyle/>
            <a:p>
              <a:pPr algn="ctr" defTabSz="684530" eaLnBrk="1" fontAlgn="auto" hangingPunct="1">
                <a:spcBef>
                  <a:spcPts val="0"/>
                </a:spcBef>
                <a:spcAft>
                  <a:spcPts val="0"/>
                </a:spcAft>
                <a:defRPr/>
              </a:pPr>
              <a:endParaRPr lang="zh-CN" altLang="en-US" sz="800" kern="0" dirty="0">
                <a:solidFill>
                  <a:sysClr val="windowText" lastClr="000000"/>
                </a:solidFill>
                <a:latin typeface="+mn-lt"/>
                <a:ea typeface="+mn-ea"/>
                <a:cs typeface="Arial Unicode MS" panose="020B0604020202020204" pitchFamily="34" charset="-122"/>
              </a:endParaRPr>
            </a:p>
          </p:txBody>
        </p:sp>
        <p:sp>
          <p:nvSpPr>
            <p:cNvPr id="162" name="AutoShape 7"/>
            <p:cNvSpPr>
              <a:spLocks noChangeArrowheads="1"/>
            </p:cNvSpPr>
            <p:nvPr/>
          </p:nvSpPr>
          <p:spPr bwMode="gray">
            <a:xfrm>
              <a:off x="341645" y="4254371"/>
              <a:ext cx="5335828" cy="261991"/>
            </a:xfrm>
            <a:prstGeom prst="cube">
              <a:avLst>
                <a:gd name="adj" fmla="val 100000"/>
              </a:avLst>
            </a:prstGeom>
            <a:solidFill>
              <a:srgbClr val="B2B2B2">
                <a:lumMod val="60000"/>
                <a:lumOff val="40000"/>
              </a:srgbClr>
            </a:solidFill>
            <a:ln w="9525">
              <a:noFill/>
              <a:miter lim="800000"/>
            </a:ln>
            <a:effectLst/>
          </p:spPr>
          <p:txBody>
            <a:bodyPr wrap="none" lIns="91427" tIns="45714" rIns="91427" bIns="45714" anchor="ct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163" name="矩形 228"/>
            <p:cNvSpPr/>
            <p:nvPr/>
          </p:nvSpPr>
          <p:spPr bwMode="auto">
            <a:xfrm>
              <a:off x="3032579" y="4268661"/>
              <a:ext cx="419119" cy="144095"/>
            </a:xfrm>
            <a:prstGeom prst="rect">
              <a:avLst/>
            </a:prstGeom>
          </p:spPr>
          <p:txBody>
            <a:bodyPr lIns="68522" tIns="34261" rIns="68522" bIns="34261">
              <a:spAutoFit/>
            </a:bodyPr>
            <a:lstStyle/>
            <a:p>
              <a:pPr defTabSz="685165" eaLnBrk="1" fontAlgn="auto" hangingPunct="1">
                <a:spcBef>
                  <a:spcPts val="0"/>
                </a:spcBef>
                <a:spcAft>
                  <a:spcPts val="0"/>
                </a:spcAft>
                <a:defRPr/>
              </a:pPr>
              <a:r>
                <a:rPr lang="en-US" altLang="zh-CN" sz="800" kern="0" dirty="0">
                  <a:solidFill>
                    <a:srgbClr val="000000">
                      <a:lumMod val="50000"/>
                      <a:lumOff val="50000"/>
                    </a:srgbClr>
                  </a:solidFill>
                  <a:latin typeface="+mn-lt"/>
                  <a:ea typeface="+mn-ea"/>
                  <a:cs typeface="Arial Unicode MS" panose="020B0604020202020204" pitchFamily="34" charset="-122"/>
                </a:rPr>
                <a:t>Pad</a:t>
              </a:r>
              <a:endParaRPr lang="zh-CN" altLang="en-US" sz="800" kern="0" dirty="0">
                <a:solidFill>
                  <a:srgbClr val="000000">
                    <a:lumMod val="50000"/>
                    <a:lumOff val="50000"/>
                  </a:srgbClr>
                </a:solidFill>
                <a:latin typeface="+mn-lt"/>
                <a:ea typeface="+mn-ea"/>
                <a:cs typeface="Arial Unicode MS" panose="020B0604020202020204" pitchFamily="34" charset="-122"/>
              </a:endParaRPr>
            </a:p>
          </p:txBody>
        </p:sp>
        <p:sp>
          <p:nvSpPr>
            <p:cNvPr id="164" name="矩形 229"/>
            <p:cNvSpPr/>
            <p:nvPr/>
          </p:nvSpPr>
          <p:spPr bwMode="auto">
            <a:xfrm>
              <a:off x="3640619" y="4247226"/>
              <a:ext cx="790611" cy="144095"/>
            </a:xfrm>
            <a:prstGeom prst="rect">
              <a:avLst/>
            </a:prstGeom>
          </p:spPr>
          <p:txBody>
            <a:bodyPr lIns="68522" tIns="34261" rIns="68522" bIns="34261">
              <a:spAutoFit/>
            </a:bodyPr>
            <a:lstStyle/>
            <a:p>
              <a:pPr defTabSz="685165" eaLnBrk="1" fontAlgn="auto" hangingPunct="1">
                <a:spcBef>
                  <a:spcPts val="0"/>
                </a:spcBef>
                <a:spcAft>
                  <a:spcPts val="0"/>
                </a:spcAft>
                <a:defRPr/>
              </a:pPr>
              <a:r>
                <a:rPr lang="en-US" altLang="zh-CN" sz="800" kern="0" dirty="0">
                  <a:solidFill>
                    <a:srgbClr val="000000">
                      <a:lumMod val="50000"/>
                      <a:lumOff val="50000"/>
                    </a:srgbClr>
                  </a:solidFill>
                  <a:latin typeface="+mn-lt"/>
                  <a:ea typeface="+mn-ea"/>
                  <a:cs typeface="Arial Unicode MS" panose="020B0604020202020204" pitchFamily="34" charset="-122"/>
                </a:rPr>
                <a:t>Phone</a:t>
              </a:r>
              <a:endParaRPr lang="zh-CN" altLang="en-US" sz="800" kern="0" dirty="0">
                <a:solidFill>
                  <a:srgbClr val="000000">
                    <a:lumMod val="50000"/>
                    <a:lumOff val="50000"/>
                  </a:srgbClr>
                </a:solidFill>
                <a:latin typeface="+mn-lt"/>
                <a:ea typeface="+mn-ea"/>
                <a:cs typeface="Arial Unicode MS" panose="020B0604020202020204" pitchFamily="34" charset="-122"/>
              </a:endParaRPr>
            </a:p>
          </p:txBody>
        </p:sp>
        <p:sp>
          <p:nvSpPr>
            <p:cNvPr id="165" name="Freeform 41"/>
            <p:cNvSpPr/>
            <p:nvPr/>
          </p:nvSpPr>
          <p:spPr bwMode="auto">
            <a:xfrm>
              <a:off x="2502330" y="3685136"/>
              <a:ext cx="847763" cy="261991"/>
            </a:xfrm>
            <a:custGeom>
              <a:avLst/>
              <a:gdLst>
                <a:gd name="T0" fmla="*/ 172 w 3311"/>
                <a:gd name="T1" fmla="*/ 1 h 1015"/>
                <a:gd name="T2" fmla="*/ 206 w 3311"/>
                <a:gd name="T3" fmla="*/ 1 h 1015"/>
                <a:gd name="T4" fmla="*/ 252 w 3311"/>
                <a:gd name="T5" fmla="*/ 1 h 1015"/>
                <a:gd name="T6" fmla="*/ 318 w 3311"/>
                <a:gd name="T7" fmla="*/ 1 h 1015"/>
                <a:gd name="T8" fmla="*/ 391 w 3311"/>
                <a:gd name="T9" fmla="*/ 1 h 1015"/>
                <a:gd name="T10" fmla="*/ 432 w 3311"/>
                <a:gd name="T11" fmla="*/ 1 h 1015"/>
                <a:gd name="T12" fmla="*/ 481 w 3311"/>
                <a:gd name="T13" fmla="*/ 1 h 1015"/>
                <a:gd name="T14" fmla="*/ 560 w 3311"/>
                <a:gd name="T15" fmla="*/ 1 h 1015"/>
                <a:gd name="T16" fmla="*/ 642 w 3311"/>
                <a:gd name="T17" fmla="*/ 1 h 1015"/>
                <a:gd name="T18" fmla="*/ 716 w 3311"/>
                <a:gd name="T19" fmla="*/ 1 h 1015"/>
                <a:gd name="T20" fmla="*/ 754 w 3311"/>
                <a:gd name="T21" fmla="*/ 1 h 1015"/>
                <a:gd name="T22" fmla="*/ 788 w 3311"/>
                <a:gd name="T23" fmla="*/ 1 h 1015"/>
                <a:gd name="T24" fmla="*/ 852 w 3311"/>
                <a:gd name="T25" fmla="*/ 1 h 1015"/>
                <a:gd name="T26" fmla="*/ 897 w 3311"/>
                <a:gd name="T27" fmla="*/ 1 h 1015"/>
                <a:gd name="T28" fmla="*/ 903 w 3311"/>
                <a:gd name="T29" fmla="*/ 1 h 1015"/>
                <a:gd name="T30" fmla="*/ 942 w 3311"/>
                <a:gd name="T31" fmla="*/ 1 h 1015"/>
                <a:gd name="T32" fmla="*/ 980 w 3311"/>
                <a:gd name="T33" fmla="*/ 1 h 1015"/>
                <a:gd name="T34" fmla="*/ 1003 w 3311"/>
                <a:gd name="T35" fmla="*/ 1 h 1015"/>
                <a:gd name="T36" fmla="*/ 1018 w 3311"/>
                <a:gd name="T37" fmla="*/ 1 h 1015"/>
                <a:gd name="T38" fmla="*/ 1017 w 3311"/>
                <a:gd name="T39" fmla="*/ 1 h 1015"/>
                <a:gd name="T40" fmla="*/ 1018 w 3311"/>
                <a:gd name="T41" fmla="*/ 1 h 1015"/>
                <a:gd name="T42" fmla="*/ 1024 w 3311"/>
                <a:gd name="T43" fmla="*/ 1 h 1015"/>
                <a:gd name="T44" fmla="*/ 1015 w 3311"/>
                <a:gd name="T45" fmla="*/ 1 h 1015"/>
                <a:gd name="T46" fmla="*/ 1020 w 3311"/>
                <a:gd name="T47" fmla="*/ 1 h 1015"/>
                <a:gd name="T48" fmla="*/ 1026 w 3311"/>
                <a:gd name="T49" fmla="*/ 1 h 1015"/>
                <a:gd name="T50" fmla="*/ 1013 w 3311"/>
                <a:gd name="T51" fmla="*/ 1 h 1015"/>
                <a:gd name="T52" fmla="*/ 984 w 3311"/>
                <a:gd name="T53" fmla="*/ 1 h 1015"/>
                <a:gd name="T54" fmla="*/ 920 w 3311"/>
                <a:gd name="T55" fmla="*/ 1 h 1015"/>
                <a:gd name="T56" fmla="*/ 871 w 3311"/>
                <a:gd name="T57" fmla="*/ 1 h 1015"/>
                <a:gd name="T58" fmla="*/ 844 w 3311"/>
                <a:gd name="T59" fmla="*/ 1 h 1015"/>
                <a:gd name="T60" fmla="*/ 808 w 3311"/>
                <a:gd name="T61" fmla="*/ 1 h 1015"/>
                <a:gd name="T62" fmla="*/ 758 w 3311"/>
                <a:gd name="T63" fmla="*/ 1 h 1015"/>
                <a:gd name="T64" fmla="*/ 698 w 3311"/>
                <a:gd name="T65" fmla="*/ 1 h 1015"/>
                <a:gd name="T66" fmla="*/ 658 w 3311"/>
                <a:gd name="T67" fmla="*/ 1 h 1015"/>
                <a:gd name="T68" fmla="*/ 626 w 3311"/>
                <a:gd name="T69" fmla="*/ 1 h 1015"/>
                <a:gd name="T70" fmla="*/ 581 w 3311"/>
                <a:gd name="T71" fmla="*/ 1 h 1015"/>
                <a:gd name="T72" fmla="*/ 536 w 3311"/>
                <a:gd name="T73" fmla="*/ 1 h 1015"/>
                <a:gd name="T74" fmla="*/ 495 w 3311"/>
                <a:gd name="T75" fmla="*/ 1 h 1015"/>
                <a:gd name="T76" fmla="*/ 465 w 3311"/>
                <a:gd name="T77" fmla="*/ 1 h 1015"/>
                <a:gd name="T78" fmla="*/ 422 w 3311"/>
                <a:gd name="T79" fmla="*/ 1 h 1015"/>
                <a:gd name="T80" fmla="*/ 366 w 3311"/>
                <a:gd name="T81" fmla="*/ 1 h 1015"/>
                <a:gd name="T82" fmla="*/ 323 w 3311"/>
                <a:gd name="T83" fmla="*/ 1 h 1015"/>
                <a:gd name="T84" fmla="*/ 290 w 3311"/>
                <a:gd name="T85" fmla="*/ 1 h 1015"/>
                <a:gd name="T86" fmla="*/ 236 w 3311"/>
                <a:gd name="T87" fmla="*/ 1 h 1015"/>
                <a:gd name="T88" fmla="*/ 192 w 3311"/>
                <a:gd name="T89" fmla="*/ 1 h 1015"/>
                <a:gd name="T90" fmla="*/ 163 w 3311"/>
                <a:gd name="T91" fmla="*/ 1 h 1015"/>
                <a:gd name="T92" fmla="*/ 145 w 3311"/>
                <a:gd name="T93" fmla="*/ 1 h 1015"/>
                <a:gd name="T94" fmla="*/ 97 w 3311"/>
                <a:gd name="T95" fmla="*/ 1 h 1015"/>
                <a:gd name="T96" fmla="*/ 54 w 3311"/>
                <a:gd name="T97" fmla="*/ 1 h 1015"/>
                <a:gd name="T98" fmla="*/ 26 w 3311"/>
                <a:gd name="T99" fmla="*/ 1 h 1015"/>
                <a:gd name="T100" fmla="*/ 26 w 3311"/>
                <a:gd name="T101" fmla="*/ 1 h 1015"/>
                <a:gd name="T102" fmla="*/ 20 w 3311"/>
                <a:gd name="T103" fmla="*/ 1 h 1015"/>
                <a:gd name="T104" fmla="*/ 0 w 3311"/>
                <a:gd name="T105" fmla="*/ 1 h 1015"/>
                <a:gd name="T106" fmla="*/ 9 w 3311"/>
                <a:gd name="T107" fmla="*/ 1 h 1015"/>
                <a:gd name="T108" fmla="*/ 37 w 3311"/>
                <a:gd name="T109" fmla="*/ 1 h 1015"/>
                <a:gd name="T110" fmla="*/ 85 w 3311"/>
                <a:gd name="T111" fmla="*/ 1 h 1015"/>
                <a:gd name="T112" fmla="*/ 147 w 3311"/>
                <a:gd name="T113" fmla="*/ 1 h 1015"/>
                <a:gd name="T114" fmla="*/ 165 w 3311"/>
                <a:gd name="T115" fmla="*/ 1 h 10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311"/>
                <a:gd name="T175" fmla="*/ 0 h 1015"/>
                <a:gd name="T176" fmla="*/ 3311 w 3311"/>
                <a:gd name="T177" fmla="*/ 1015 h 10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311" h="1015">
                  <a:moveTo>
                    <a:pt x="527" y="240"/>
                  </a:moveTo>
                  <a:lnTo>
                    <a:pt x="555" y="212"/>
                  </a:lnTo>
                  <a:lnTo>
                    <a:pt x="596" y="183"/>
                  </a:lnTo>
                  <a:lnTo>
                    <a:pt x="662" y="163"/>
                  </a:lnTo>
                  <a:lnTo>
                    <a:pt x="742" y="142"/>
                  </a:lnTo>
                  <a:lnTo>
                    <a:pt x="810" y="131"/>
                  </a:lnTo>
                  <a:lnTo>
                    <a:pt x="897" y="121"/>
                  </a:lnTo>
                  <a:lnTo>
                    <a:pt x="1025" y="117"/>
                  </a:lnTo>
                  <a:lnTo>
                    <a:pt x="1148" y="121"/>
                  </a:lnTo>
                  <a:lnTo>
                    <a:pt x="1265" y="131"/>
                  </a:lnTo>
                  <a:lnTo>
                    <a:pt x="1347" y="146"/>
                  </a:lnTo>
                  <a:lnTo>
                    <a:pt x="1395" y="102"/>
                  </a:lnTo>
                  <a:lnTo>
                    <a:pt x="1465" y="65"/>
                  </a:lnTo>
                  <a:lnTo>
                    <a:pt x="1552" y="39"/>
                  </a:lnTo>
                  <a:lnTo>
                    <a:pt x="1666" y="18"/>
                  </a:lnTo>
                  <a:lnTo>
                    <a:pt x="1806" y="4"/>
                  </a:lnTo>
                  <a:lnTo>
                    <a:pt x="1945" y="0"/>
                  </a:lnTo>
                  <a:lnTo>
                    <a:pt x="2068" y="11"/>
                  </a:lnTo>
                  <a:lnTo>
                    <a:pt x="2207" y="26"/>
                  </a:lnTo>
                  <a:lnTo>
                    <a:pt x="2312" y="58"/>
                  </a:lnTo>
                  <a:lnTo>
                    <a:pt x="2383" y="90"/>
                  </a:lnTo>
                  <a:lnTo>
                    <a:pt x="2433" y="119"/>
                  </a:lnTo>
                  <a:lnTo>
                    <a:pt x="2445" y="156"/>
                  </a:lnTo>
                  <a:lnTo>
                    <a:pt x="2540" y="146"/>
                  </a:lnTo>
                  <a:lnTo>
                    <a:pt x="2655" y="149"/>
                  </a:lnTo>
                  <a:lnTo>
                    <a:pt x="2753" y="163"/>
                  </a:lnTo>
                  <a:lnTo>
                    <a:pt x="2835" y="188"/>
                  </a:lnTo>
                  <a:lnTo>
                    <a:pt x="2894" y="225"/>
                  </a:lnTo>
                  <a:lnTo>
                    <a:pt x="2915" y="264"/>
                  </a:lnTo>
                  <a:lnTo>
                    <a:pt x="2913" y="290"/>
                  </a:lnTo>
                  <a:lnTo>
                    <a:pt x="2967" y="289"/>
                  </a:lnTo>
                  <a:lnTo>
                    <a:pt x="3036" y="293"/>
                  </a:lnTo>
                  <a:lnTo>
                    <a:pt x="3107" y="310"/>
                  </a:lnTo>
                  <a:lnTo>
                    <a:pt x="3159" y="324"/>
                  </a:lnTo>
                  <a:lnTo>
                    <a:pt x="3198" y="338"/>
                  </a:lnTo>
                  <a:lnTo>
                    <a:pt x="3230" y="355"/>
                  </a:lnTo>
                  <a:lnTo>
                    <a:pt x="3264" y="377"/>
                  </a:lnTo>
                  <a:lnTo>
                    <a:pt x="3282" y="405"/>
                  </a:lnTo>
                  <a:lnTo>
                    <a:pt x="3289" y="425"/>
                  </a:lnTo>
                  <a:lnTo>
                    <a:pt x="3278" y="447"/>
                  </a:lnTo>
                  <a:lnTo>
                    <a:pt x="3255" y="476"/>
                  </a:lnTo>
                  <a:lnTo>
                    <a:pt x="3282" y="500"/>
                  </a:lnTo>
                  <a:lnTo>
                    <a:pt x="3298" y="528"/>
                  </a:lnTo>
                  <a:lnTo>
                    <a:pt x="3305" y="556"/>
                  </a:lnTo>
                  <a:lnTo>
                    <a:pt x="3289" y="591"/>
                  </a:lnTo>
                  <a:lnTo>
                    <a:pt x="3273" y="612"/>
                  </a:lnTo>
                  <a:lnTo>
                    <a:pt x="3239" y="635"/>
                  </a:lnTo>
                  <a:lnTo>
                    <a:pt x="3289" y="668"/>
                  </a:lnTo>
                  <a:lnTo>
                    <a:pt x="3305" y="692"/>
                  </a:lnTo>
                  <a:lnTo>
                    <a:pt x="3310" y="723"/>
                  </a:lnTo>
                  <a:lnTo>
                    <a:pt x="3298" y="752"/>
                  </a:lnTo>
                  <a:lnTo>
                    <a:pt x="3266" y="790"/>
                  </a:lnTo>
                  <a:lnTo>
                    <a:pt x="3230" y="814"/>
                  </a:lnTo>
                  <a:lnTo>
                    <a:pt x="3170" y="835"/>
                  </a:lnTo>
                  <a:lnTo>
                    <a:pt x="3070" y="860"/>
                  </a:lnTo>
                  <a:lnTo>
                    <a:pt x="2967" y="867"/>
                  </a:lnTo>
                  <a:lnTo>
                    <a:pt x="2871" y="860"/>
                  </a:lnTo>
                  <a:lnTo>
                    <a:pt x="2810" y="851"/>
                  </a:lnTo>
                  <a:lnTo>
                    <a:pt x="2769" y="872"/>
                  </a:lnTo>
                  <a:lnTo>
                    <a:pt x="2721" y="892"/>
                  </a:lnTo>
                  <a:lnTo>
                    <a:pt x="2682" y="904"/>
                  </a:lnTo>
                  <a:lnTo>
                    <a:pt x="2609" y="920"/>
                  </a:lnTo>
                  <a:lnTo>
                    <a:pt x="2540" y="931"/>
                  </a:lnTo>
                  <a:lnTo>
                    <a:pt x="2445" y="942"/>
                  </a:lnTo>
                  <a:lnTo>
                    <a:pt x="2349" y="940"/>
                  </a:lnTo>
                  <a:lnTo>
                    <a:pt x="2253" y="930"/>
                  </a:lnTo>
                  <a:lnTo>
                    <a:pt x="2171" y="907"/>
                  </a:lnTo>
                  <a:lnTo>
                    <a:pt x="2123" y="942"/>
                  </a:lnTo>
                  <a:lnTo>
                    <a:pt x="2077" y="962"/>
                  </a:lnTo>
                  <a:lnTo>
                    <a:pt x="2018" y="977"/>
                  </a:lnTo>
                  <a:lnTo>
                    <a:pt x="1949" y="991"/>
                  </a:lnTo>
                  <a:lnTo>
                    <a:pt x="1872" y="998"/>
                  </a:lnTo>
                  <a:lnTo>
                    <a:pt x="1801" y="998"/>
                  </a:lnTo>
                  <a:lnTo>
                    <a:pt x="1728" y="991"/>
                  </a:lnTo>
                  <a:lnTo>
                    <a:pt x="1646" y="976"/>
                  </a:lnTo>
                  <a:lnTo>
                    <a:pt x="1598" y="958"/>
                  </a:lnTo>
                  <a:lnTo>
                    <a:pt x="1552" y="977"/>
                  </a:lnTo>
                  <a:lnTo>
                    <a:pt x="1502" y="991"/>
                  </a:lnTo>
                  <a:lnTo>
                    <a:pt x="1445" y="1002"/>
                  </a:lnTo>
                  <a:lnTo>
                    <a:pt x="1358" y="1014"/>
                  </a:lnTo>
                  <a:lnTo>
                    <a:pt x="1269" y="1009"/>
                  </a:lnTo>
                  <a:lnTo>
                    <a:pt x="1178" y="998"/>
                  </a:lnTo>
                  <a:lnTo>
                    <a:pt x="1109" y="983"/>
                  </a:lnTo>
                  <a:lnTo>
                    <a:pt x="1043" y="956"/>
                  </a:lnTo>
                  <a:lnTo>
                    <a:pt x="1004" y="930"/>
                  </a:lnTo>
                  <a:lnTo>
                    <a:pt x="936" y="938"/>
                  </a:lnTo>
                  <a:lnTo>
                    <a:pt x="858" y="945"/>
                  </a:lnTo>
                  <a:lnTo>
                    <a:pt x="762" y="942"/>
                  </a:lnTo>
                  <a:lnTo>
                    <a:pt x="680" y="930"/>
                  </a:lnTo>
                  <a:lnTo>
                    <a:pt x="619" y="913"/>
                  </a:lnTo>
                  <a:lnTo>
                    <a:pt x="568" y="892"/>
                  </a:lnTo>
                  <a:lnTo>
                    <a:pt x="523" y="867"/>
                  </a:lnTo>
                  <a:lnTo>
                    <a:pt x="514" y="835"/>
                  </a:lnTo>
                  <a:lnTo>
                    <a:pt x="468" y="843"/>
                  </a:lnTo>
                  <a:lnTo>
                    <a:pt x="393" y="843"/>
                  </a:lnTo>
                  <a:lnTo>
                    <a:pt x="308" y="835"/>
                  </a:lnTo>
                  <a:lnTo>
                    <a:pt x="224" y="817"/>
                  </a:lnTo>
                  <a:lnTo>
                    <a:pt x="164" y="794"/>
                  </a:lnTo>
                  <a:lnTo>
                    <a:pt x="116" y="758"/>
                  </a:lnTo>
                  <a:lnTo>
                    <a:pt x="87" y="723"/>
                  </a:lnTo>
                  <a:lnTo>
                    <a:pt x="75" y="674"/>
                  </a:lnTo>
                  <a:lnTo>
                    <a:pt x="78" y="644"/>
                  </a:lnTo>
                  <a:lnTo>
                    <a:pt x="105" y="595"/>
                  </a:lnTo>
                  <a:lnTo>
                    <a:pt x="46" y="567"/>
                  </a:lnTo>
                  <a:lnTo>
                    <a:pt x="16" y="534"/>
                  </a:lnTo>
                  <a:lnTo>
                    <a:pt x="0" y="493"/>
                  </a:lnTo>
                  <a:lnTo>
                    <a:pt x="0" y="453"/>
                  </a:lnTo>
                  <a:lnTo>
                    <a:pt x="21" y="414"/>
                  </a:lnTo>
                  <a:lnTo>
                    <a:pt x="57" y="380"/>
                  </a:lnTo>
                  <a:lnTo>
                    <a:pt x="126" y="344"/>
                  </a:lnTo>
                  <a:lnTo>
                    <a:pt x="192" y="319"/>
                  </a:lnTo>
                  <a:lnTo>
                    <a:pt x="276" y="293"/>
                  </a:lnTo>
                  <a:lnTo>
                    <a:pt x="379" y="279"/>
                  </a:lnTo>
                  <a:lnTo>
                    <a:pt x="475" y="272"/>
                  </a:lnTo>
                  <a:lnTo>
                    <a:pt x="523" y="265"/>
                  </a:lnTo>
                  <a:lnTo>
                    <a:pt x="527" y="240"/>
                  </a:lnTo>
                </a:path>
              </a:pathLst>
            </a:custGeom>
            <a:solidFill>
              <a:srgbClr val="DDDDDD">
                <a:alpha val="61960"/>
              </a:srgbClr>
            </a:solidFill>
            <a:ln w="3175" cap="rnd">
              <a:solidFill>
                <a:srgbClr val="808080"/>
              </a:solidFill>
              <a:prstDash val="sysDot"/>
              <a:round/>
              <a:headEnd type="none" w="sm" len="sm"/>
              <a:tailEnd type="none" w="sm" len="sm"/>
            </a:ln>
          </p:spPr>
          <p:txBody>
            <a:bodyPr lIns="68495" tIns="34247" rIns="68495" bIns="34247" anchor="ctr"/>
            <a:lstStyle/>
            <a:p>
              <a:pPr algn="ctr" defTabSz="684530" eaLnBrk="1" fontAlgn="auto" hangingPunct="1">
                <a:spcBef>
                  <a:spcPts val="0"/>
                </a:spcBef>
                <a:spcAft>
                  <a:spcPts val="0"/>
                </a:spcAft>
                <a:defRPr/>
              </a:pPr>
              <a:r>
                <a:rPr lang="en-US" altLang="zh-CN" kern="0" dirty="0">
                  <a:solidFill>
                    <a:srgbClr val="000000">
                      <a:lumMod val="50000"/>
                      <a:lumOff val="50000"/>
                    </a:srgbClr>
                  </a:solidFill>
                  <a:latin typeface="+mn-lt"/>
                  <a:ea typeface="+mn-ea"/>
                  <a:cs typeface="Arial Unicode MS" panose="020B0604020202020204" pitchFamily="34" charset="-122"/>
                </a:rPr>
                <a:t>Network</a:t>
              </a:r>
              <a:endParaRPr lang="zh-CN" altLang="en-US" kern="0" dirty="0">
                <a:solidFill>
                  <a:srgbClr val="000000">
                    <a:lumMod val="50000"/>
                    <a:lumOff val="50000"/>
                  </a:srgbClr>
                </a:solidFill>
                <a:latin typeface="+mn-lt"/>
                <a:ea typeface="+mn-ea"/>
                <a:cs typeface="Arial Unicode MS" panose="020B0604020202020204" pitchFamily="34" charset="-122"/>
              </a:endParaRPr>
            </a:p>
          </p:txBody>
        </p:sp>
        <p:sp>
          <p:nvSpPr>
            <p:cNvPr id="166" name="矩形 131"/>
            <p:cNvSpPr/>
            <p:nvPr/>
          </p:nvSpPr>
          <p:spPr bwMode="auto">
            <a:xfrm>
              <a:off x="4653490" y="4304387"/>
              <a:ext cx="273062" cy="144095"/>
            </a:xfrm>
            <a:prstGeom prst="rect">
              <a:avLst/>
            </a:prstGeom>
          </p:spPr>
          <p:txBody>
            <a:bodyPr lIns="68522" tIns="34261" rIns="68522" bIns="34261">
              <a:spAutoFit/>
            </a:bodyPr>
            <a:lstStyle/>
            <a:p>
              <a:pPr defTabSz="685165" eaLnBrk="1" fontAlgn="auto" hangingPunct="1">
                <a:spcBef>
                  <a:spcPts val="0"/>
                </a:spcBef>
                <a:spcAft>
                  <a:spcPts val="0"/>
                </a:spcAft>
                <a:defRPr/>
              </a:pPr>
              <a:r>
                <a:rPr lang="en-US" altLang="zh-CN" sz="800" kern="0" dirty="0">
                  <a:solidFill>
                    <a:srgbClr val="000000">
                      <a:lumMod val="50000"/>
                      <a:lumOff val="50000"/>
                    </a:srgbClr>
                  </a:solidFill>
                  <a:latin typeface="+mn-lt"/>
                  <a:ea typeface="+mn-ea"/>
                  <a:cs typeface="Arial Unicode MS" panose="020B0604020202020204" pitchFamily="34" charset="-122"/>
                </a:rPr>
                <a:t>TC</a:t>
              </a:r>
              <a:endParaRPr lang="zh-CN" altLang="en-US" sz="800" kern="0" dirty="0">
                <a:solidFill>
                  <a:srgbClr val="000000">
                    <a:lumMod val="50000"/>
                    <a:lumOff val="50000"/>
                  </a:srgbClr>
                </a:solidFill>
                <a:latin typeface="+mn-lt"/>
                <a:ea typeface="+mn-ea"/>
                <a:cs typeface="Arial Unicode MS" panose="020B0604020202020204" pitchFamily="34" charset="-122"/>
              </a:endParaRPr>
            </a:p>
          </p:txBody>
        </p:sp>
        <p:sp>
          <p:nvSpPr>
            <p:cNvPr id="167" name="矩形 159"/>
            <p:cNvSpPr/>
            <p:nvPr/>
          </p:nvSpPr>
          <p:spPr bwMode="auto">
            <a:xfrm>
              <a:off x="1962555" y="4303196"/>
              <a:ext cx="323865" cy="144095"/>
            </a:xfrm>
            <a:prstGeom prst="rect">
              <a:avLst/>
            </a:prstGeom>
          </p:spPr>
          <p:txBody>
            <a:bodyPr lIns="68522" tIns="34261" rIns="68522" bIns="34261">
              <a:spAutoFit/>
            </a:bodyPr>
            <a:lstStyle/>
            <a:p>
              <a:pPr defTabSz="685165" eaLnBrk="1" fontAlgn="auto" hangingPunct="1">
                <a:spcBef>
                  <a:spcPts val="0"/>
                </a:spcBef>
                <a:spcAft>
                  <a:spcPts val="0"/>
                </a:spcAft>
                <a:defRPr/>
              </a:pPr>
              <a:r>
                <a:rPr lang="en-US" altLang="zh-CN" sz="800" kern="0" dirty="0">
                  <a:solidFill>
                    <a:srgbClr val="000000">
                      <a:lumMod val="50000"/>
                      <a:lumOff val="50000"/>
                    </a:srgbClr>
                  </a:solidFill>
                  <a:latin typeface="+mn-lt"/>
                  <a:ea typeface="+mn-ea"/>
                  <a:cs typeface="Arial Unicode MS" panose="020B0604020202020204" pitchFamily="34" charset="-122"/>
                </a:rPr>
                <a:t>STB</a:t>
              </a:r>
              <a:endParaRPr lang="zh-CN" altLang="en-US" sz="800" kern="0" dirty="0">
                <a:solidFill>
                  <a:srgbClr val="000000">
                    <a:lumMod val="50000"/>
                    <a:lumOff val="50000"/>
                  </a:srgbClr>
                </a:solidFill>
                <a:latin typeface="+mn-lt"/>
                <a:ea typeface="+mn-ea"/>
                <a:cs typeface="Arial Unicode MS" panose="020B0604020202020204" pitchFamily="34" charset="-122"/>
              </a:endParaRPr>
            </a:p>
          </p:txBody>
        </p:sp>
        <p:grpSp>
          <p:nvGrpSpPr>
            <p:cNvPr id="168" name="组合 602"/>
            <p:cNvGrpSpPr/>
            <p:nvPr/>
          </p:nvGrpSpPr>
          <p:grpSpPr bwMode="auto">
            <a:xfrm>
              <a:off x="2168819" y="4224639"/>
              <a:ext cx="183286" cy="227656"/>
              <a:chOff x="3409161" y="2559050"/>
              <a:chExt cx="494313" cy="376668"/>
            </a:xfrm>
          </p:grpSpPr>
          <p:sp>
            <p:nvSpPr>
              <p:cNvPr id="398" name="Freeform 6"/>
              <p:cNvSpPr>
                <a:spLocks noEditPoints="1"/>
              </p:cNvSpPr>
              <p:nvPr/>
            </p:nvSpPr>
            <p:spPr bwMode="auto">
              <a:xfrm>
                <a:off x="3550781" y="2600361"/>
                <a:ext cx="226923" cy="220679"/>
              </a:xfrm>
              <a:custGeom>
                <a:avLst/>
                <a:gdLst/>
                <a:ahLst/>
                <a:cxnLst>
                  <a:cxn ang="0">
                    <a:pos x="176" y="412"/>
                  </a:cxn>
                  <a:cxn ang="0">
                    <a:pos x="408" y="412"/>
                  </a:cxn>
                  <a:cxn ang="0">
                    <a:pos x="334" y="334"/>
                  </a:cxn>
                  <a:cxn ang="0">
                    <a:pos x="250" y="412"/>
                  </a:cxn>
                  <a:cxn ang="0">
                    <a:pos x="274" y="0"/>
                  </a:cxn>
                  <a:cxn ang="0">
                    <a:pos x="302" y="2"/>
                  </a:cxn>
                  <a:cxn ang="0">
                    <a:pos x="352" y="18"/>
                  </a:cxn>
                  <a:cxn ang="0">
                    <a:pos x="396" y="48"/>
                  </a:cxn>
                  <a:cxn ang="0">
                    <a:pos x="428" y="88"/>
                  </a:cxn>
                  <a:cxn ang="0">
                    <a:pos x="440" y="112"/>
                  </a:cxn>
                  <a:cxn ang="0">
                    <a:pos x="446" y="112"/>
                  </a:cxn>
                  <a:cxn ang="0">
                    <a:pos x="474" y="114"/>
                  </a:cxn>
                  <a:cxn ang="0">
                    <a:pos x="500" y="124"/>
                  </a:cxn>
                  <a:cxn ang="0">
                    <a:pos x="524" y="136"/>
                  </a:cxn>
                  <a:cxn ang="0">
                    <a:pos x="546" y="154"/>
                  </a:cxn>
                  <a:cxn ang="0">
                    <a:pos x="562" y="174"/>
                  </a:cxn>
                  <a:cxn ang="0">
                    <a:pos x="574" y="198"/>
                  </a:cxn>
                  <a:cxn ang="0">
                    <a:pos x="584" y="224"/>
                  </a:cxn>
                  <a:cxn ang="0">
                    <a:pos x="586" y="252"/>
                  </a:cxn>
                  <a:cxn ang="0">
                    <a:pos x="586" y="266"/>
                  </a:cxn>
                  <a:cxn ang="0">
                    <a:pos x="580" y="294"/>
                  </a:cxn>
                  <a:cxn ang="0">
                    <a:pos x="570" y="318"/>
                  </a:cxn>
                  <a:cxn ang="0">
                    <a:pos x="554" y="340"/>
                  </a:cxn>
                  <a:cxn ang="0">
                    <a:pos x="536" y="360"/>
                  </a:cxn>
                  <a:cxn ang="0">
                    <a:pos x="512" y="374"/>
                  </a:cxn>
                  <a:cxn ang="0">
                    <a:pos x="488" y="384"/>
                  </a:cxn>
                  <a:cxn ang="0">
                    <a:pos x="460" y="390"/>
                  </a:cxn>
                  <a:cxn ang="0">
                    <a:pos x="356" y="392"/>
                  </a:cxn>
                  <a:cxn ang="0">
                    <a:pos x="356" y="276"/>
                  </a:cxn>
                  <a:cxn ang="0">
                    <a:pos x="292" y="128"/>
                  </a:cxn>
                  <a:cxn ang="0">
                    <a:pos x="230" y="276"/>
                  </a:cxn>
                  <a:cxn ang="0">
                    <a:pos x="230" y="390"/>
                  </a:cxn>
                  <a:cxn ang="0">
                    <a:pos x="132" y="392"/>
                  </a:cxn>
                  <a:cxn ang="0">
                    <a:pos x="116" y="392"/>
                  </a:cxn>
                  <a:cxn ang="0">
                    <a:pos x="92" y="388"/>
                  </a:cxn>
                  <a:cxn ang="0">
                    <a:pos x="50" y="372"/>
                  </a:cxn>
                  <a:cxn ang="0">
                    <a:pos x="18" y="340"/>
                  </a:cxn>
                  <a:cxn ang="0">
                    <a:pos x="2" y="298"/>
                  </a:cxn>
                  <a:cxn ang="0">
                    <a:pos x="0" y="274"/>
                  </a:cxn>
                  <a:cxn ang="0">
                    <a:pos x="2" y="254"/>
                  </a:cxn>
                  <a:cxn ang="0">
                    <a:pos x="16" y="216"/>
                  </a:cxn>
                  <a:cxn ang="0">
                    <a:pos x="42" y="186"/>
                  </a:cxn>
                  <a:cxn ang="0">
                    <a:pos x="76" y="166"/>
                  </a:cxn>
                  <a:cxn ang="0">
                    <a:pos x="96" y="160"/>
                  </a:cxn>
                  <a:cxn ang="0">
                    <a:pos x="102" y="128"/>
                  </a:cxn>
                  <a:cxn ang="0">
                    <a:pos x="116" y="98"/>
                  </a:cxn>
                  <a:cxn ang="0">
                    <a:pos x="132" y="70"/>
                  </a:cxn>
                  <a:cxn ang="0">
                    <a:pos x="154" y="46"/>
                  </a:cxn>
                  <a:cxn ang="0">
                    <a:pos x="180" y="28"/>
                  </a:cxn>
                  <a:cxn ang="0">
                    <a:pos x="208" y="14"/>
                  </a:cxn>
                  <a:cxn ang="0">
                    <a:pos x="240" y="4"/>
                  </a:cxn>
                  <a:cxn ang="0">
                    <a:pos x="274" y="0"/>
                  </a:cxn>
                </a:cxnLst>
                <a:rect l="0" t="0" r="r" b="b"/>
                <a:pathLst>
                  <a:path w="586" h="554">
                    <a:moveTo>
                      <a:pt x="250" y="412"/>
                    </a:moveTo>
                    <a:lnTo>
                      <a:pt x="176" y="412"/>
                    </a:lnTo>
                    <a:lnTo>
                      <a:pt x="292" y="554"/>
                    </a:lnTo>
                    <a:lnTo>
                      <a:pt x="408" y="412"/>
                    </a:lnTo>
                    <a:lnTo>
                      <a:pt x="334" y="412"/>
                    </a:lnTo>
                    <a:lnTo>
                      <a:pt x="334" y="334"/>
                    </a:lnTo>
                    <a:lnTo>
                      <a:pt x="250" y="334"/>
                    </a:lnTo>
                    <a:lnTo>
                      <a:pt x="250" y="412"/>
                    </a:lnTo>
                    <a:lnTo>
                      <a:pt x="250" y="412"/>
                    </a:lnTo>
                    <a:close/>
                    <a:moveTo>
                      <a:pt x="274" y="0"/>
                    </a:moveTo>
                    <a:lnTo>
                      <a:pt x="274" y="0"/>
                    </a:lnTo>
                    <a:lnTo>
                      <a:pt x="302" y="2"/>
                    </a:lnTo>
                    <a:lnTo>
                      <a:pt x="328" y="10"/>
                    </a:lnTo>
                    <a:lnTo>
                      <a:pt x="352" y="18"/>
                    </a:lnTo>
                    <a:lnTo>
                      <a:pt x="374" y="32"/>
                    </a:lnTo>
                    <a:lnTo>
                      <a:pt x="396" y="48"/>
                    </a:lnTo>
                    <a:lnTo>
                      <a:pt x="414" y="68"/>
                    </a:lnTo>
                    <a:lnTo>
                      <a:pt x="428" y="88"/>
                    </a:lnTo>
                    <a:lnTo>
                      <a:pt x="440" y="112"/>
                    </a:lnTo>
                    <a:lnTo>
                      <a:pt x="440" y="112"/>
                    </a:lnTo>
                    <a:lnTo>
                      <a:pt x="446" y="112"/>
                    </a:lnTo>
                    <a:lnTo>
                      <a:pt x="446" y="112"/>
                    </a:lnTo>
                    <a:lnTo>
                      <a:pt x="460" y="112"/>
                    </a:lnTo>
                    <a:lnTo>
                      <a:pt x="474" y="114"/>
                    </a:lnTo>
                    <a:lnTo>
                      <a:pt x="488" y="118"/>
                    </a:lnTo>
                    <a:lnTo>
                      <a:pt x="500" y="124"/>
                    </a:lnTo>
                    <a:lnTo>
                      <a:pt x="512" y="128"/>
                    </a:lnTo>
                    <a:lnTo>
                      <a:pt x="524" y="136"/>
                    </a:lnTo>
                    <a:lnTo>
                      <a:pt x="536" y="144"/>
                    </a:lnTo>
                    <a:lnTo>
                      <a:pt x="546" y="154"/>
                    </a:lnTo>
                    <a:lnTo>
                      <a:pt x="554" y="162"/>
                    </a:lnTo>
                    <a:lnTo>
                      <a:pt x="562" y="174"/>
                    </a:lnTo>
                    <a:lnTo>
                      <a:pt x="570" y="186"/>
                    </a:lnTo>
                    <a:lnTo>
                      <a:pt x="574" y="198"/>
                    </a:lnTo>
                    <a:lnTo>
                      <a:pt x="580" y="210"/>
                    </a:lnTo>
                    <a:lnTo>
                      <a:pt x="584" y="224"/>
                    </a:lnTo>
                    <a:lnTo>
                      <a:pt x="586" y="238"/>
                    </a:lnTo>
                    <a:lnTo>
                      <a:pt x="586" y="252"/>
                    </a:lnTo>
                    <a:lnTo>
                      <a:pt x="586" y="252"/>
                    </a:lnTo>
                    <a:lnTo>
                      <a:pt x="586" y="266"/>
                    </a:lnTo>
                    <a:lnTo>
                      <a:pt x="584" y="280"/>
                    </a:lnTo>
                    <a:lnTo>
                      <a:pt x="580" y="294"/>
                    </a:lnTo>
                    <a:lnTo>
                      <a:pt x="574" y="306"/>
                    </a:lnTo>
                    <a:lnTo>
                      <a:pt x="570" y="318"/>
                    </a:lnTo>
                    <a:lnTo>
                      <a:pt x="562" y="330"/>
                    </a:lnTo>
                    <a:lnTo>
                      <a:pt x="554" y="340"/>
                    </a:lnTo>
                    <a:lnTo>
                      <a:pt x="546" y="350"/>
                    </a:lnTo>
                    <a:lnTo>
                      <a:pt x="536" y="360"/>
                    </a:lnTo>
                    <a:lnTo>
                      <a:pt x="524" y="368"/>
                    </a:lnTo>
                    <a:lnTo>
                      <a:pt x="512" y="374"/>
                    </a:lnTo>
                    <a:lnTo>
                      <a:pt x="500" y="380"/>
                    </a:lnTo>
                    <a:lnTo>
                      <a:pt x="488" y="384"/>
                    </a:lnTo>
                    <a:lnTo>
                      <a:pt x="474" y="388"/>
                    </a:lnTo>
                    <a:lnTo>
                      <a:pt x="460" y="390"/>
                    </a:lnTo>
                    <a:lnTo>
                      <a:pt x="446" y="392"/>
                    </a:lnTo>
                    <a:lnTo>
                      <a:pt x="356" y="392"/>
                    </a:lnTo>
                    <a:lnTo>
                      <a:pt x="356" y="392"/>
                    </a:lnTo>
                    <a:lnTo>
                      <a:pt x="356" y="276"/>
                    </a:lnTo>
                    <a:lnTo>
                      <a:pt x="412" y="276"/>
                    </a:lnTo>
                    <a:lnTo>
                      <a:pt x="292" y="128"/>
                    </a:lnTo>
                    <a:lnTo>
                      <a:pt x="172" y="276"/>
                    </a:lnTo>
                    <a:lnTo>
                      <a:pt x="230" y="276"/>
                    </a:lnTo>
                    <a:lnTo>
                      <a:pt x="230" y="276"/>
                    </a:lnTo>
                    <a:lnTo>
                      <a:pt x="230" y="390"/>
                    </a:lnTo>
                    <a:lnTo>
                      <a:pt x="132" y="390"/>
                    </a:lnTo>
                    <a:lnTo>
                      <a:pt x="132" y="392"/>
                    </a:lnTo>
                    <a:lnTo>
                      <a:pt x="116" y="392"/>
                    </a:lnTo>
                    <a:lnTo>
                      <a:pt x="116" y="392"/>
                    </a:lnTo>
                    <a:lnTo>
                      <a:pt x="104" y="390"/>
                    </a:lnTo>
                    <a:lnTo>
                      <a:pt x="92" y="388"/>
                    </a:lnTo>
                    <a:lnTo>
                      <a:pt x="70" y="382"/>
                    </a:lnTo>
                    <a:lnTo>
                      <a:pt x="50" y="372"/>
                    </a:lnTo>
                    <a:lnTo>
                      <a:pt x="34" y="358"/>
                    </a:lnTo>
                    <a:lnTo>
                      <a:pt x="18" y="340"/>
                    </a:lnTo>
                    <a:lnTo>
                      <a:pt x="8" y="320"/>
                    </a:lnTo>
                    <a:lnTo>
                      <a:pt x="2" y="298"/>
                    </a:lnTo>
                    <a:lnTo>
                      <a:pt x="0" y="286"/>
                    </a:lnTo>
                    <a:lnTo>
                      <a:pt x="0" y="274"/>
                    </a:lnTo>
                    <a:lnTo>
                      <a:pt x="0" y="274"/>
                    </a:lnTo>
                    <a:lnTo>
                      <a:pt x="2" y="254"/>
                    </a:lnTo>
                    <a:lnTo>
                      <a:pt x="6" y="234"/>
                    </a:lnTo>
                    <a:lnTo>
                      <a:pt x="16" y="216"/>
                    </a:lnTo>
                    <a:lnTo>
                      <a:pt x="28" y="200"/>
                    </a:lnTo>
                    <a:lnTo>
                      <a:pt x="42" y="186"/>
                    </a:lnTo>
                    <a:lnTo>
                      <a:pt x="58" y="174"/>
                    </a:lnTo>
                    <a:lnTo>
                      <a:pt x="76" y="166"/>
                    </a:lnTo>
                    <a:lnTo>
                      <a:pt x="96" y="160"/>
                    </a:lnTo>
                    <a:lnTo>
                      <a:pt x="96" y="160"/>
                    </a:lnTo>
                    <a:lnTo>
                      <a:pt x="98" y="144"/>
                    </a:lnTo>
                    <a:lnTo>
                      <a:pt x="102" y="128"/>
                    </a:lnTo>
                    <a:lnTo>
                      <a:pt x="108" y="112"/>
                    </a:lnTo>
                    <a:lnTo>
                      <a:pt x="116" y="98"/>
                    </a:lnTo>
                    <a:lnTo>
                      <a:pt x="124" y="84"/>
                    </a:lnTo>
                    <a:lnTo>
                      <a:pt x="132" y="70"/>
                    </a:lnTo>
                    <a:lnTo>
                      <a:pt x="142" y="58"/>
                    </a:lnTo>
                    <a:lnTo>
                      <a:pt x="154" y="46"/>
                    </a:lnTo>
                    <a:lnTo>
                      <a:pt x="166" y="36"/>
                    </a:lnTo>
                    <a:lnTo>
                      <a:pt x="180" y="28"/>
                    </a:lnTo>
                    <a:lnTo>
                      <a:pt x="194" y="20"/>
                    </a:lnTo>
                    <a:lnTo>
                      <a:pt x="208" y="14"/>
                    </a:lnTo>
                    <a:lnTo>
                      <a:pt x="224" y="8"/>
                    </a:lnTo>
                    <a:lnTo>
                      <a:pt x="240" y="4"/>
                    </a:lnTo>
                    <a:lnTo>
                      <a:pt x="256" y="2"/>
                    </a:lnTo>
                    <a:lnTo>
                      <a:pt x="274" y="0"/>
                    </a:lnTo>
                    <a:lnTo>
                      <a:pt x="274" y="0"/>
                    </a:lnTo>
                    <a:close/>
                  </a:path>
                </a:pathLst>
              </a:custGeom>
              <a:solidFill>
                <a:srgbClr val="000000">
                  <a:lumMod val="50000"/>
                  <a:lumOff val="50000"/>
                </a:srgbClr>
              </a:solid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400" name="Freeform 14"/>
              <p:cNvSpPr>
                <a:spLocks noEditPoints="1"/>
              </p:cNvSpPr>
              <p:nvPr/>
            </p:nvSpPr>
            <p:spPr bwMode="auto">
              <a:xfrm>
                <a:off x="3409487" y="2557013"/>
                <a:ext cx="492385" cy="380277"/>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solidFill>
                <a:srgbClr val="000000">
                  <a:lumMod val="50000"/>
                  <a:lumOff val="50000"/>
                </a:srgbClr>
              </a:solid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grpSp>
        <p:grpSp>
          <p:nvGrpSpPr>
            <p:cNvPr id="169" name="组合 350"/>
            <p:cNvGrpSpPr/>
            <p:nvPr/>
          </p:nvGrpSpPr>
          <p:grpSpPr bwMode="auto">
            <a:xfrm>
              <a:off x="1357249" y="4202123"/>
              <a:ext cx="171197" cy="270865"/>
              <a:chOff x="13446125" y="2238375"/>
              <a:chExt cx="314325" cy="285750"/>
            </a:xfrm>
            <a:solidFill>
              <a:srgbClr val="000000">
                <a:lumMod val="50000"/>
                <a:lumOff val="50000"/>
              </a:srgbClr>
            </a:solidFill>
          </p:grpSpPr>
          <p:sp>
            <p:nvSpPr>
              <p:cNvPr id="394" name="Freeform 34"/>
              <p:cNvSpPr>
                <a:spLocks noEditPoints="1"/>
              </p:cNvSpPr>
              <p:nvPr/>
            </p:nvSpPr>
            <p:spPr bwMode="auto">
              <a:xfrm>
                <a:off x="13446125" y="2416175"/>
                <a:ext cx="314325" cy="107950"/>
              </a:xfrm>
              <a:custGeom>
                <a:avLst/>
                <a:gdLst/>
                <a:ahLst/>
                <a:cxnLst>
                  <a:cxn ang="0">
                    <a:pos x="198" y="56"/>
                  </a:cxn>
                  <a:cxn ang="0">
                    <a:pos x="186" y="12"/>
                  </a:cxn>
                  <a:cxn ang="0">
                    <a:pos x="186" y="12"/>
                  </a:cxn>
                  <a:cxn ang="0">
                    <a:pos x="184" y="8"/>
                  </a:cxn>
                  <a:cxn ang="0">
                    <a:pos x="180" y="4"/>
                  </a:cxn>
                  <a:cxn ang="0">
                    <a:pos x="176" y="2"/>
                  </a:cxn>
                  <a:cxn ang="0">
                    <a:pos x="170" y="0"/>
                  </a:cxn>
                  <a:cxn ang="0">
                    <a:pos x="28" y="0"/>
                  </a:cxn>
                  <a:cxn ang="0">
                    <a:pos x="28" y="0"/>
                  </a:cxn>
                  <a:cxn ang="0">
                    <a:pos x="24" y="2"/>
                  </a:cxn>
                  <a:cxn ang="0">
                    <a:pos x="20" y="4"/>
                  </a:cxn>
                  <a:cxn ang="0">
                    <a:pos x="16" y="8"/>
                  </a:cxn>
                  <a:cxn ang="0">
                    <a:pos x="14" y="12"/>
                  </a:cxn>
                  <a:cxn ang="0">
                    <a:pos x="2" y="56"/>
                  </a:cxn>
                  <a:cxn ang="0">
                    <a:pos x="2" y="56"/>
                  </a:cxn>
                  <a:cxn ang="0">
                    <a:pos x="0" y="62"/>
                  </a:cxn>
                  <a:cxn ang="0">
                    <a:pos x="2" y="66"/>
                  </a:cxn>
                  <a:cxn ang="0">
                    <a:pos x="6" y="68"/>
                  </a:cxn>
                  <a:cxn ang="0">
                    <a:pos x="10" y="68"/>
                  </a:cxn>
                  <a:cxn ang="0">
                    <a:pos x="190" y="68"/>
                  </a:cxn>
                  <a:cxn ang="0">
                    <a:pos x="190" y="68"/>
                  </a:cxn>
                  <a:cxn ang="0">
                    <a:pos x="194" y="68"/>
                  </a:cxn>
                  <a:cxn ang="0">
                    <a:pos x="198" y="66"/>
                  </a:cxn>
                  <a:cxn ang="0">
                    <a:pos x="198" y="62"/>
                  </a:cxn>
                  <a:cxn ang="0">
                    <a:pos x="198" y="56"/>
                  </a:cxn>
                  <a:cxn ang="0">
                    <a:pos x="198" y="56"/>
                  </a:cxn>
                  <a:cxn ang="0">
                    <a:pos x="174" y="60"/>
                  </a:cxn>
                  <a:cxn ang="0">
                    <a:pos x="28" y="60"/>
                  </a:cxn>
                  <a:cxn ang="0">
                    <a:pos x="28" y="60"/>
                  </a:cxn>
                  <a:cxn ang="0">
                    <a:pos x="24" y="60"/>
                  </a:cxn>
                  <a:cxn ang="0">
                    <a:pos x="20" y="58"/>
                  </a:cxn>
                  <a:cxn ang="0">
                    <a:pos x="18" y="56"/>
                  </a:cxn>
                  <a:cxn ang="0">
                    <a:pos x="18" y="52"/>
                  </a:cxn>
                  <a:cxn ang="0">
                    <a:pos x="18" y="52"/>
                  </a:cxn>
                  <a:cxn ang="0">
                    <a:pos x="18" y="48"/>
                  </a:cxn>
                  <a:cxn ang="0">
                    <a:pos x="28" y="20"/>
                  </a:cxn>
                  <a:cxn ang="0">
                    <a:pos x="28" y="20"/>
                  </a:cxn>
                  <a:cxn ang="0">
                    <a:pos x="30" y="16"/>
                  </a:cxn>
                  <a:cxn ang="0">
                    <a:pos x="34" y="12"/>
                  </a:cxn>
                  <a:cxn ang="0">
                    <a:pos x="38" y="8"/>
                  </a:cxn>
                  <a:cxn ang="0">
                    <a:pos x="44" y="8"/>
                  </a:cxn>
                  <a:cxn ang="0">
                    <a:pos x="158" y="8"/>
                  </a:cxn>
                  <a:cxn ang="0">
                    <a:pos x="158" y="8"/>
                  </a:cxn>
                  <a:cxn ang="0">
                    <a:pos x="162" y="8"/>
                  </a:cxn>
                  <a:cxn ang="0">
                    <a:pos x="168" y="12"/>
                  </a:cxn>
                  <a:cxn ang="0">
                    <a:pos x="172" y="16"/>
                  </a:cxn>
                  <a:cxn ang="0">
                    <a:pos x="174" y="20"/>
                  </a:cxn>
                  <a:cxn ang="0">
                    <a:pos x="184" y="48"/>
                  </a:cxn>
                  <a:cxn ang="0">
                    <a:pos x="184" y="48"/>
                  </a:cxn>
                  <a:cxn ang="0">
                    <a:pos x="184" y="52"/>
                  </a:cxn>
                  <a:cxn ang="0">
                    <a:pos x="184" y="52"/>
                  </a:cxn>
                  <a:cxn ang="0">
                    <a:pos x="182" y="56"/>
                  </a:cxn>
                  <a:cxn ang="0">
                    <a:pos x="180" y="58"/>
                  </a:cxn>
                  <a:cxn ang="0">
                    <a:pos x="178" y="60"/>
                  </a:cxn>
                  <a:cxn ang="0">
                    <a:pos x="174" y="60"/>
                  </a:cxn>
                  <a:cxn ang="0">
                    <a:pos x="174" y="60"/>
                  </a:cxn>
                </a:cxnLst>
                <a:rect l="0" t="0" r="r" b="b"/>
                <a:pathLst>
                  <a:path w="198" h="68">
                    <a:moveTo>
                      <a:pt x="198" y="56"/>
                    </a:moveTo>
                    <a:lnTo>
                      <a:pt x="186" y="12"/>
                    </a:lnTo>
                    <a:lnTo>
                      <a:pt x="186" y="12"/>
                    </a:lnTo>
                    <a:lnTo>
                      <a:pt x="184" y="8"/>
                    </a:lnTo>
                    <a:lnTo>
                      <a:pt x="180" y="4"/>
                    </a:lnTo>
                    <a:lnTo>
                      <a:pt x="176" y="2"/>
                    </a:lnTo>
                    <a:lnTo>
                      <a:pt x="170" y="0"/>
                    </a:lnTo>
                    <a:lnTo>
                      <a:pt x="28" y="0"/>
                    </a:lnTo>
                    <a:lnTo>
                      <a:pt x="28" y="0"/>
                    </a:lnTo>
                    <a:lnTo>
                      <a:pt x="24" y="2"/>
                    </a:lnTo>
                    <a:lnTo>
                      <a:pt x="20" y="4"/>
                    </a:lnTo>
                    <a:lnTo>
                      <a:pt x="16" y="8"/>
                    </a:lnTo>
                    <a:lnTo>
                      <a:pt x="14" y="12"/>
                    </a:lnTo>
                    <a:lnTo>
                      <a:pt x="2" y="56"/>
                    </a:lnTo>
                    <a:lnTo>
                      <a:pt x="2" y="56"/>
                    </a:lnTo>
                    <a:lnTo>
                      <a:pt x="0" y="62"/>
                    </a:lnTo>
                    <a:lnTo>
                      <a:pt x="2" y="66"/>
                    </a:lnTo>
                    <a:lnTo>
                      <a:pt x="6" y="68"/>
                    </a:lnTo>
                    <a:lnTo>
                      <a:pt x="10" y="68"/>
                    </a:lnTo>
                    <a:lnTo>
                      <a:pt x="190" y="68"/>
                    </a:lnTo>
                    <a:lnTo>
                      <a:pt x="190" y="68"/>
                    </a:lnTo>
                    <a:lnTo>
                      <a:pt x="194" y="68"/>
                    </a:lnTo>
                    <a:lnTo>
                      <a:pt x="198" y="66"/>
                    </a:lnTo>
                    <a:lnTo>
                      <a:pt x="198" y="62"/>
                    </a:lnTo>
                    <a:lnTo>
                      <a:pt x="198" y="56"/>
                    </a:lnTo>
                    <a:lnTo>
                      <a:pt x="198" y="56"/>
                    </a:lnTo>
                    <a:close/>
                    <a:moveTo>
                      <a:pt x="174" y="60"/>
                    </a:moveTo>
                    <a:lnTo>
                      <a:pt x="28" y="60"/>
                    </a:lnTo>
                    <a:lnTo>
                      <a:pt x="28" y="60"/>
                    </a:lnTo>
                    <a:lnTo>
                      <a:pt x="24" y="60"/>
                    </a:lnTo>
                    <a:lnTo>
                      <a:pt x="20" y="58"/>
                    </a:lnTo>
                    <a:lnTo>
                      <a:pt x="18" y="56"/>
                    </a:lnTo>
                    <a:lnTo>
                      <a:pt x="18" y="52"/>
                    </a:lnTo>
                    <a:lnTo>
                      <a:pt x="18" y="52"/>
                    </a:lnTo>
                    <a:lnTo>
                      <a:pt x="18" y="48"/>
                    </a:lnTo>
                    <a:lnTo>
                      <a:pt x="28" y="20"/>
                    </a:lnTo>
                    <a:lnTo>
                      <a:pt x="28" y="20"/>
                    </a:lnTo>
                    <a:lnTo>
                      <a:pt x="30" y="16"/>
                    </a:lnTo>
                    <a:lnTo>
                      <a:pt x="34" y="12"/>
                    </a:lnTo>
                    <a:lnTo>
                      <a:pt x="38" y="8"/>
                    </a:lnTo>
                    <a:lnTo>
                      <a:pt x="44" y="8"/>
                    </a:lnTo>
                    <a:lnTo>
                      <a:pt x="158" y="8"/>
                    </a:lnTo>
                    <a:lnTo>
                      <a:pt x="158" y="8"/>
                    </a:lnTo>
                    <a:lnTo>
                      <a:pt x="162" y="8"/>
                    </a:lnTo>
                    <a:lnTo>
                      <a:pt x="168" y="12"/>
                    </a:lnTo>
                    <a:lnTo>
                      <a:pt x="172" y="16"/>
                    </a:lnTo>
                    <a:lnTo>
                      <a:pt x="174" y="20"/>
                    </a:lnTo>
                    <a:lnTo>
                      <a:pt x="184" y="48"/>
                    </a:lnTo>
                    <a:lnTo>
                      <a:pt x="184" y="48"/>
                    </a:lnTo>
                    <a:lnTo>
                      <a:pt x="184" y="52"/>
                    </a:lnTo>
                    <a:lnTo>
                      <a:pt x="184" y="52"/>
                    </a:lnTo>
                    <a:lnTo>
                      <a:pt x="182" y="56"/>
                    </a:lnTo>
                    <a:lnTo>
                      <a:pt x="180" y="58"/>
                    </a:lnTo>
                    <a:lnTo>
                      <a:pt x="178" y="60"/>
                    </a:lnTo>
                    <a:lnTo>
                      <a:pt x="174" y="60"/>
                    </a:lnTo>
                    <a:lnTo>
                      <a:pt x="174" y="60"/>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395" name="Freeform 35"/>
              <p:cNvSpPr>
                <a:spLocks noEditPoints="1"/>
              </p:cNvSpPr>
              <p:nvPr/>
            </p:nvSpPr>
            <p:spPr bwMode="auto">
              <a:xfrm>
                <a:off x="13484225" y="2432050"/>
                <a:ext cx="244475" cy="76200"/>
              </a:xfrm>
              <a:custGeom>
                <a:avLst/>
                <a:gdLst/>
                <a:ahLst/>
                <a:cxnLst>
                  <a:cxn ang="0">
                    <a:pos x="130" y="0"/>
                  </a:cxn>
                  <a:cxn ang="0">
                    <a:pos x="22" y="0"/>
                  </a:cxn>
                  <a:cxn ang="0">
                    <a:pos x="22" y="0"/>
                  </a:cxn>
                  <a:cxn ang="0">
                    <a:pos x="18" y="2"/>
                  </a:cxn>
                  <a:cxn ang="0">
                    <a:pos x="14" y="4"/>
                  </a:cxn>
                  <a:cxn ang="0">
                    <a:pos x="10" y="6"/>
                  </a:cxn>
                  <a:cxn ang="0">
                    <a:pos x="8" y="12"/>
                  </a:cxn>
                  <a:cxn ang="0">
                    <a:pos x="0" y="38"/>
                  </a:cxn>
                  <a:cxn ang="0">
                    <a:pos x="0" y="40"/>
                  </a:cxn>
                  <a:cxn ang="0">
                    <a:pos x="0" y="40"/>
                  </a:cxn>
                  <a:cxn ang="0">
                    <a:pos x="0" y="44"/>
                  </a:cxn>
                  <a:cxn ang="0">
                    <a:pos x="2" y="46"/>
                  </a:cxn>
                  <a:cxn ang="0">
                    <a:pos x="4" y="48"/>
                  </a:cxn>
                  <a:cxn ang="0">
                    <a:pos x="8" y="48"/>
                  </a:cxn>
                  <a:cxn ang="0">
                    <a:pos x="146" y="48"/>
                  </a:cxn>
                  <a:cxn ang="0">
                    <a:pos x="146" y="48"/>
                  </a:cxn>
                  <a:cxn ang="0">
                    <a:pos x="150" y="48"/>
                  </a:cxn>
                  <a:cxn ang="0">
                    <a:pos x="152" y="46"/>
                  </a:cxn>
                  <a:cxn ang="0">
                    <a:pos x="154" y="44"/>
                  </a:cxn>
                  <a:cxn ang="0">
                    <a:pos x="154" y="42"/>
                  </a:cxn>
                  <a:cxn ang="0">
                    <a:pos x="154" y="42"/>
                  </a:cxn>
                  <a:cxn ang="0">
                    <a:pos x="154" y="38"/>
                  </a:cxn>
                  <a:cxn ang="0">
                    <a:pos x="146" y="12"/>
                  </a:cxn>
                  <a:cxn ang="0">
                    <a:pos x="146" y="12"/>
                  </a:cxn>
                  <a:cxn ang="0">
                    <a:pos x="144" y="6"/>
                  </a:cxn>
                  <a:cxn ang="0">
                    <a:pos x="140" y="4"/>
                  </a:cxn>
                  <a:cxn ang="0">
                    <a:pos x="136" y="2"/>
                  </a:cxn>
                  <a:cxn ang="0">
                    <a:pos x="130" y="0"/>
                  </a:cxn>
                  <a:cxn ang="0">
                    <a:pos x="130" y="0"/>
                  </a:cxn>
                  <a:cxn ang="0">
                    <a:pos x="88" y="42"/>
                  </a:cxn>
                  <a:cxn ang="0">
                    <a:pos x="64" y="42"/>
                  </a:cxn>
                  <a:cxn ang="0">
                    <a:pos x="64" y="42"/>
                  </a:cxn>
                  <a:cxn ang="0">
                    <a:pos x="60" y="40"/>
                  </a:cxn>
                  <a:cxn ang="0">
                    <a:pos x="58" y="38"/>
                  </a:cxn>
                  <a:cxn ang="0">
                    <a:pos x="60" y="36"/>
                  </a:cxn>
                  <a:cxn ang="0">
                    <a:pos x="60" y="34"/>
                  </a:cxn>
                  <a:cxn ang="0">
                    <a:pos x="60" y="34"/>
                  </a:cxn>
                  <a:cxn ang="0">
                    <a:pos x="62" y="30"/>
                  </a:cxn>
                  <a:cxn ang="0">
                    <a:pos x="66" y="28"/>
                  </a:cxn>
                  <a:cxn ang="0">
                    <a:pos x="86" y="28"/>
                  </a:cxn>
                  <a:cxn ang="0">
                    <a:pos x="86" y="28"/>
                  </a:cxn>
                  <a:cxn ang="0">
                    <a:pos x="90" y="30"/>
                  </a:cxn>
                  <a:cxn ang="0">
                    <a:pos x="92" y="34"/>
                  </a:cxn>
                  <a:cxn ang="0">
                    <a:pos x="92" y="36"/>
                  </a:cxn>
                  <a:cxn ang="0">
                    <a:pos x="92" y="36"/>
                  </a:cxn>
                  <a:cxn ang="0">
                    <a:pos x="92" y="36"/>
                  </a:cxn>
                  <a:cxn ang="0">
                    <a:pos x="94" y="38"/>
                  </a:cxn>
                  <a:cxn ang="0">
                    <a:pos x="94" y="38"/>
                  </a:cxn>
                  <a:cxn ang="0">
                    <a:pos x="92" y="40"/>
                  </a:cxn>
                  <a:cxn ang="0">
                    <a:pos x="88" y="42"/>
                  </a:cxn>
                  <a:cxn ang="0">
                    <a:pos x="88" y="42"/>
                  </a:cxn>
                </a:cxnLst>
                <a:rect l="0" t="0" r="r" b="b"/>
                <a:pathLst>
                  <a:path w="154" h="48">
                    <a:moveTo>
                      <a:pt x="130" y="0"/>
                    </a:moveTo>
                    <a:lnTo>
                      <a:pt x="22" y="0"/>
                    </a:lnTo>
                    <a:lnTo>
                      <a:pt x="22" y="0"/>
                    </a:lnTo>
                    <a:lnTo>
                      <a:pt x="18" y="2"/>
                    </a:lnTo>
                    <a:lnTo>
                      <a:pt x="14" y="4"/>
                    </a:lnTo>
                    <a:lnTo>
                      <a:pt x="10" y="6"/>
                    </a:lnTo>
                    <a:lnTo>
                      <a:pt x="8" y="12"/>
                    </a:lnTo>
                    <a:lnTo>
                      <a:pt x="0" y="38"/>
                    </a:lnTo>
                    <a:lnTo>
                      <a:pt x="0" y="40"/>
                    </a:lnTo>
                    <a:lnTo>
                      <a:pt x="0" y="40"/>
                    </a:lnTo>
                    <a:lnTo>
                      <a:pt x="0" y="44"/>
                    </a:lnTo>
                    <a:lnTo>
                      <a:pt x="2" y="46"/>
                    </a:lnTo>
                    <a:lnTo>
                      <a:pt x="4" y="48"/>
                    </a:lnTo>
                    <a:lnTo>
                      <a:pt x="8" y="48"/>
                    </a:lnTo>
                    <a:lnTo>
                      <a:pt x="146" y="48"/>
                    </a:lnTo>
                    <a:lnTo>
                      <a:pt x="146" y="48"/>
                    </a:lnTo>
                    <a:lnTo>
                      <a:pt x="150" y="48"/>
                    </a:lnTo>
                    <a:lnTo>
                      <a:pt x="152" y="46"/>
                    </a:lnTo>
                    <a:lnTo>
                      <a:pt x="154" y="44"/>
                    </a:lnTo>
                    <a:lnTo>
                      <a:pt x="154" y="42"/>
                    </a:lnTo>
                    <a:lnTo>
                      <a:pt x="154" y="42"/>
                    </a:lnTo>
                    <a:lnTo>
                      <a:pt x="154" y="38"/>
                    </a:lnTo>
                    <a:lnTo>
                      <a:pt x="146" y="12"/>
                    </a:lnTo>
                    <a:lnTo>
                      <a:pt x="146" y="12"/>
                    </a:lnTo>
                    <a:lnTo>
                      <a:pt x="144" y="6"/>
                    </a:lnTo>
                    <a:lnTo>
                      <a:pt x="140" y="4"/>
                    </a:lnTo>
                    <a:lnTo>
                      <a:pt x="136" y="2"/>
                    </a:lnTo>
                    <a:lnTo>
                      <a:pt x="130" y="0"/>
                    </a:lnTo>
                    <a:lnTo>
                      <a:pt x="130" y="0"/>
                    </a:lnTo>
                    <a:close/>
                    <a:moveTo>
                      <a:pt x="88" y="42"/>
                    </a:moveTo>
                    <a:lnTo>
                      <a:pt x="64" y="42"/>
                    </a:lnTo>
                    <a:lnTo>
                      <a:pt x="64" y="42"/>
                    </a:lnTo>
                    <a:lnTo>
                      <a:pt x="60" y="40"/>
                    </a:lnTo>
                    <a:lnTo>
                      <a:pt x="58" y="38"/>
                    </a:lnTo>
                    <a:lnTo>
                      <a:pt x="60" y="36"/>
                    </a:lnTo>
                    <a:lnTo>
                      <a:pt x="60" y="34"/>
                    </a:lnTo>
                    <a:lnTo>
                      <a:pt x="60" y="34"/>
                    </a:lnTo>
                    <a:lnTo>
                      <a:pt x="62" y="30"/>
                    </a:lnTo>
                    <a:lnTo>
                      <a:pt x="66" y="28"/>
                    </a:lnTo>
                    <a:lnTo>
                      <a:pt x="86" y="28"/>
                    </a:lnTo>
                    <a:lnTo>
                      <a:pt x="86" y="28"/>
                    </a:lnTo>
                    <a:lnTo>
                      <a:pt x="90" y="30"/>
                    </a:lnTo>
                    <a:lnTo>
                      <a:pt x="92" y="34"/>
                    </a:lnTo>
                    <a:lnTo>
                      <a:pt x="92" y="36"/>
                    </a:lnTo>
                    <a:lnTo>
                      <a:pt x="92" y="36"/>
                    </a:lnTo>
                    <a:lnTo>
                      <a:pt x="92" y="36"/>
                    </a:lnTo>
                    <a:lnTo>
                      <a:pt x="94" y="38"/>
                    </a:lnTo>
                    <a:lnTo>
                      <a:pt x="94" y="38"/>
                    </a:lnTo>
                    <a:lnTo>
                      <a:pt x="92" y="40"/>
                    </a:lnTo>
                    <a:lnTo>
                      <a:pt x="88" y="42"/>
                    </a:lnTo>
                    <a:lnTo>
                      <a:pt x="88" y="42"/>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396" name="Freeform 36"/>
              <p:cNvSpPr/>
              <p:nvPr/>
            </p:nvSpPr>
            <p:spPr bwMode="auto">
              <a:xfrm>
                <a:off x="13474700" y="2428875"/>
                <a:ext cx="263525" cy="82550"/>
              </a:xfrm>
              <a:custGeom>
                <a:avLst/>
                <a:gdLst/>
                <a:ahLst/>
                <a:cxnLst>
                  <a:cxn ang="0">
                    <a:pos x="164" y="40"/>
                  </a:cxn>
                  <a:cxn ang="0">
                    <a:pos x="164" y="40"/>
                  </a:cxn>
                  <a:cxn ang="0">
                    <a:pos x="164" y="40"/>
                  </a:cxn>
                  <a:cxn ang="0">
                    <a:pos x="166" y="46"/>
                  </a:cxn>
                  <a:cxn ang="0">
                    <a:pos x="164" y="48"/>
                  </a:cxn>
                  <a:cxn ang="0">
                    <a:pos x="160" y="52"/>
                  </a:cxn>
                  <a:cxn ang="0">
                    <a:pos x="156" y="52"/>
                  </a:cxn>
                  <a:cxn ang="0">
                    <a:pos x="10" y="52"/>
                  </a:cxn>
                  <a:cxn ang="0">
                    <a:pos x="10" y="52"/>
                  </a:cxn>
                  <a:cxn ang="0">
                    <a:pos x="6" y="52"/>
                  </a:cxn>
                  <a:cxn ang="0">
                    <a:pos x="2" y="48"/>
                  </a:cxn>
                  <a:cxn ang="0">
                    <a:pos x="0" y="46"/>
                  </a:cxn>
                  <a:cxn ang="0">
                    <a:pos x="2" y="40"/>
                  </a:cxn>
                  <a:cxn ang="0">
                    <a:pos x="10" y="12"/>
                  </a:cxn>
                  <a:cxn ang="0">
                    <a:pos x="10" y="12"/>
                  </a:cxn>
                  <a:cxn ang="0">
                    <a:pos x="12" y="8"/>
                  </a:cxn>
                  <a:cxn ang="0">
                    <a:pos x="16" y="4"/>
                  </a:cxn>
                  <a:cxn ang="0">
                    <a:pos x="20" y="2"/>
                  </a:cxn>
                  <a:cxn ang="0">
                    <a:pos x="26" y="0"/>
                  </a:cxn>
                  <a:cxn ang="0">
                    <a:pos x="140" y="0"/>
                  </a:cxn>
                  <a:cxn ang="0">
                    <a:pos x="140" y="0"/>
                  </a:cxn>
                  <a:cxn ang="0">
                    <a:pos x="144" y="2"/>
                  </a:cxn>
                  <a:cxn ang="0">
                    <a:pos x="150" y="4"/>
                  </a:cxn>
                  <a:cxn ang="0">
                    <a:pos x="154" y="8"/>
                  </a:cxn>
                  <a:cxn ang="0">
                    <a:pos x="156" y="12"/>
                  </a:cxn>
                  <a:cxn ang="0">
                    <a:pos x="164" y="40"/>
                  </a:cxn>
                  <a:cxn ang="0">
                    <a:pos x="166" y="40"/>
                  </a:cxn>
                  <a:cxn ang="0">
                    <a:pos x="156" y="12"/>
                  </a:cxn>
                  <a:cxn ang="0">
                    <a:pos x="156" y="12"/>
                  </a:cxn>
                  <a:cxn ang="0">
                    <a:pos x="154" y="8"/>
                  </a:cxn>
                  <a:cxn ang="0">
                    <a:pos x="150" y="4"/>
                  </a:cxn>
                  <a:cxn ang="0">
                    <a:pos x="144" y="0"/>
                  </a:cxn>
                  <a:cxn ang="0">
                    <a:pos x="140" y="0"/>
                  </a:cxn>
                  <a:cxn ang="0">
                    <a:pos x="26" y="0"/>
                  </a:cxn>
                  <a:cxn ang="0">
                    <a:pos x="26" y="0"/>
                  </a:cxn>
                  <a:cxn ang="0">
                    <a:pos x="20" y="0"/>
                  </a:cxn>
                  <a:cxn ang="0">
                    <a:pos x="16" y="4"/>
                  </a:cxn>
                  <a:cxn ang="0">
                    <a:pos x="12" y="8"/>
                  </a:cxn>
                  <a:cxn ang="0">
                    <a:pos x="10" y="12"/>
                  </a:cxn>
                  <a:cxn ang="0">
                    <a:pos x="0" y="40"/>
                  </a:cxn>
                  <a:cxn ang="0">
                    <a:pos x="0" y="40"/>
                  </a:cxn>
                  <a:cxn ang="0">
                    <a:pos x="0" y="44"/>
                  </a:cxn>
                  <a:cxn ang="0">
                    <a:pos x="0" y="44"/>
                  </a:cxn>
                  <a:cxn ang="0">
                    <a:pos x="0" y="48"/>
                  </a:cxn>
                  <a:cxn ang="0">
                    <a:pos x="2" y="50"/>
                  </a:cxn>
                  <a:cxn ang="0">
                    <a:pos x="6" y="52"/>
                  </a:cxn>
                  <a:cxn ang="0">
                    <a:pos x="10" y="52"/>
                  </a:cxn>
                  <a:cxn ang="0">
                    <a:pos x="156" y="52"/>
                  </a:cxn>
                  <a:cxn ang="0">
                    <a:pos x="156" y="52"/>
                  </a:cxn>
                  <a:cxn ang="0">
                    <a:pos x="160" y="52"/>
                  </a:cxn>
                  <a:cxn ang="0">
                    <a:pos x="162" y="50"/>
                  </a:cxn>
                  <a:cxn ang="0">
                    <a:pos x="164" y="48"/>
                  </a:cxn>
                  <a:cxn ang="0">
                    <a:pos x="166" y="44"/>
                  </a:cxn>
                  <a:cxn ang="0">
                    <a:pos x="166" y="44"/>
                  </a:cxn>
                  <a:cxn ang="0">
                    <a:pos x="166" y="40"/>
                  </a:cxn>
                  <a:cxn ang="0">
                    <a:pos x="164" y="40"/>
                  </a:cxn>
                </a:cxnLst>
                <a:rect l="0" t="0" r="r" b="b"/>
                <a:pathLst>
                  <a:path w="166" h="52">
                    <a:moveTo>
                      <a:pt x="164" y="40"/>
                    </a:moveTo>
                    <a:lnTo>
                      <a:pt x="164" y="40"/>
                    </a:lnTo>
                    <a:lnTo>
                      <a:pt x="164" y="40"/>
                    </a:lnTo>
                    <a:lnTo>
                      <a:pt x="166" y="46"/>
                    </a:lnTo>
                    <a:lnTo>
                      <a:pt x="164" y="48"/>
                    </a:lnTo>
                    <a:lnTo>
                      <a:pt x="160" y="52"/>
                    </a:lnTo>
                    <a:lnTo>
                      <a:pt x="156" y="52"/>
                    </a:lnTo>
                    <a:lnTo>
                      <a:pt x="10" y="52"/>
                    </a:lnTo>
                    <a:lnTo>
                      <a:pt x="10" y="52"/>
                    </a:lnTo>
                    <a:lnTo>
                      <a:pt x="6" y="52"/>
                    </a:lnTo>
                    <a:lnTo>
                      <a:pt x="2" y="48"/>
                    </a:lnTo>
                    <a:lnTo>
                      <a:pt x="0" y="46"/>
                    </a:lnTo>
                    <a:lnTo>
                      <a:pt x="2" y="40"/>
                    </a:lnTo>
                    <a:lnTo>
                      <a:pt x="10" y="12"/>
                    </a:lnTo>
                    <a:lnTo>
                      <a:pt x="10" y="12"/>
                    </a:lnTo>
                    <a:lnTo>
                      <a:pt x="12" y="8"/>
                    </a:lnTo>
                    <a:lnTo>
                      <a:pt x="16" y="4"/>
                    </a:lnTo>
                    <a:lnTo>
                      <a:pt x="20" y="2"/>
                    </a:lnTo>
                    <a:lnTo>
                      <a:pt x="26" y="0"/>
                    </a:lnTo>
                    <a:lnTo>
                      <a:pt x="140" y="0"/>
                    </a:lnTo>
                    <a:lnTo>
                      <a:pt x="140" y="0"/>
                    </a:lnTo>
                    <a:lnTo>
                      <a:pt x="144" y="2"/>
                    </a:lnTo>
                    <a:lnTo>
                      <a:pt x="150" y="4"/>
                    </a:lnTo>
                    <a:lnTo>
                      <a:pt x="154" y="8"/>
                    </a:lnTo>
                    <a:lnTo>
                      <a:pt x="156" y="12"/>
                    </a:lnTo>
                    <a:lnTo>
                      <a:pt x="164" y="40"/>
                    </a:lnTo>
                    <a:lnTo>
                      <a:pt x="166" y="40"/>
                    </a:lnTo>
                    <a:lnTo>
                      <a:pt x="156" y="12"/>
                    </a:lnTo>
                    <a:lnTo>
                      <a:pt x="156" y="12"/>
                    </a:lnTo>
                    <a:lnTo>
                      <a:pt x="154" y="8"/>
                    </a:lnTo>
                    <a:lnTo>
                      <a:pt x="150" y="4"/>
                    </a:lnTo>
                    <a:lnTo>
                      <a:pt x="144" y="0"/>
                    </a:lnTo>
                    <a:lnTo>
                      <a:pt x="140" y="0"/>
                    </a:lnTo>
                    <a:lnTo>
                      <a:pt x="26" y="0"/>
                    </a:lnTo>
                    <a:lnTo>
                      <a:pt x="26" y="0"/>
                    </a:lnTo>
                    <a:lnTo>
                      <a:pt x="20" y="0"/>
                    </a:lnTo>
                    <a:lnTo>
                      <a:pt x="16" y="4"/>
                    </a:lnTo>
                    <a:lnTo>
                      <a:pt x="12" y="8"/>
                    </a:lnTo>
                    <a:lnTo>
                      <a:pt x="10" y="12"/>
                    </a:lnTo>
                    <a:lnTo>
                      <a:pt x="0" y="40"/>
                    </a:lnTo>
                    <a:lnTo>
                      <a:pt x="0" y="40"/>
                    </a:lnTo>
                    <a:lnTo>
                      <a:pt x="0" y="44"/>
                    </a:lnTo>
                    <a:lnTo>
                      <a:pt x="0" y="44"/>
                    </a:lnTo>
                    <a:lnTo>
                      <a:pt x="0" y="48"/>
                    </a:lnTo>
                    <a:lnTo>
                      <a:pt x="2" y="50"/>
                    </a:lnTo>
                    <a:lnTo>
                      <a:pt x="6" y="52"/>
                    </a:lnTo>
                    <a:lnTo>
                      <a:pt x="10" y="52"/>
                    </a:lnTo>
                    <a:lnTo>
                      <a:pt x="156" y="52"/>
                    </a:lnTo>
                    <a:lnTo>
                      <a:pt x="156" y="52"/>
                    </a:lnTo>
                    <a:lnTo>
                      <a:pt x="160" y="52"/>
                    </a:lnTo>
                    <a:lnTo>
                      <a:pt x="162" y="50"/>
                    </a:lnTo>
                    <a:lnTo>
                      <a:pt x="164" y="48"/>
                    </a:lnTo>
                    <a:lnTo>
                      <a:pt x="166" y="44"/>
                    </a:lnTo>
                    <a:lnTo>
                      <a:pt x="166" y="44"/>
                    </a:lnTo>
                    <a:lnTo>
                      <a:pt x="166" y="40"/>
                    </a:lnTo>
                    <a:lnTo>
                      <a:pt x="164" y="40"/>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397" name="Freeform 37"/>
              <p:cNvSpPr>
                <a:spLocks noEditPoints="1"/>
              </p:cNvSpPr>
              <p:nvPr/>
            </p:nvSpPr>
            <p:spPr bwMode="auto">
              <a:xfrm>
                <a:off x="13471525" y="2238375"/>
                <a:ext cx="266700" cy="174625"/>
              </a:xfrm>
              <a:custGeom>
                <a:avLst/>
                <a:gdLst/>
                <a:ahLst/>
                <a:cxnLst>
                  <a:cxn ang="0">
                    <a:pos x="0" y="0"/>
                  </a:cxn>
                  <a:cxn ang="0">
                    <a:pos x="0" y="110"/>
                  </a:cxn>
                  <a:cxn ang="0">
                    <a:pos x="168" y="110"/>
                  </a:cxn>
                  <a:cxn ang="0">
                    <a:pos x="168" y="0"/>
                  </a:cxn>
                  <a:cxn ang="0">
                    <a:pos x="0" y="0"/>
                  </a:cxn>
                  <a:cxn ang="0">
                    <a:pos x="152" y="96"/>
                  </a:cxn>
                  <a:cxn ang="0">
                    <a:pos x="16" y="96"/>
                  </a:cxn>
                  <a:cxn ang="0">
                    <a:pos x="16" y="14"/>
                  </a:cxn>
                  <a:cxn ang="0">
                    <a:pos x="152" y="14"/>
                  </a:cxn>
                  <a:cxn ang="0">
                    <a:pos x="152" y="96"/>
                  </a:cxn>
                </a:cxnLst>
                <a:rect l="0" t="0" r="r" b="b"/>
                <a:pathLst>
                  <a:path w="168" h="110">
                    <a:moveTo>
                      <a:pt x="0" y="0"/>
                    </a:moveTo>
                    <a:lnTo>
                      <a:pt x="0" y="110"/>
                    </a:lnTo>
                    <a:lnTo>
                      <a:pt x="168" y="110"/>
                    </a:lnTo>
                    <a:lnTo>
                      <a:pt x="168" y="0"/>
                    </a:lnTo>
                    <a:lnTo>
                      <a:pt x="0" y="0"/>
                    </a:lnTo>
                    <a:close/>
                    <a:moveTo>
                      <a:pt x="152" y="96"/>
                    </a:moveTo>
                    <a:lnTo>
                      <a:pt x="16" y="96"/>
                    </a:lnTo>
                    <a:lnTo>
                      <a:pt x="16" y="14"/>
                    </a:lnTo>
                    <a:lnTo>
                      <a:pt x="152" y="14"/>
                    </a:lnTo>
                    <a:lnTo>
                      <a:pt x="152" y="96"/>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grpSp>
        <p:sp>
          <p:nvSpPr>
            <p:cNvPr id="170" name="矩形 165"/>
            <p:cNvSpPr/>
            <p:nvPr/>
          </p:nvSpPr>
          <p:spPr bwMode="auto">
            <a:xfrm>
              <a:off x="1467233" y="4300814"/>
              <a:ext cx="323865" cy="144095"/>
            </a:xfrm>
            <a:prstGeom prst="rect">
              <a:avLst/>
            </a:prstGeom>
          </p:spPr>
          <p:txBody>
            <a:bodyPr lIns="68522" tIns="34261" rIns="68522" bIns="34261">
              <a:spAutoFit/>
            </a:bodyPr>
            <a:lstStyle/>
            <a:p>
              <a:pPr algn="ctr" defTabSz="685165" eaLnBrk="1" fontAlgn="auto" hangingPunct="1">
                <a:spcBef>
                  <a:spcPts val="0"/>
                </a:spcBef>
                <a:spcAft>
                  <a:spcPts val="0"/>
                </a:spcAft>
                <a:defRPr/>
              </a:pPr>
              <a:r>
                <a:rPr lang="en-US" altLang="zh-CN" sz="800" kern="0" dirty="0">
                  <a:solidFill>
                    <a:srgbClr val="000000">
                      <a:lumMod val="50000"/>
                      <a:lumOff val="50000"/>
                    </a:srgbClr>
                  </a:solidFill>
                  <a:latin typeface="+mn-lt"/>
                  <a:ea typeface="+mn-ea"/>
                  <a:cs typeface="Arial Unicode MS" panose="020B0604020202020204" pitchFamily="34" charset="-122"/>
                </a:rPr>
                <a:t>PC</a:t>
              </a:r>
              <a:endParaRPr lang="zh-CN" altLang="en-US" sz="800" kern="0" dirty="0">
                <a:solidFill>
                  <a:srgbClr val="000000">
                    <a:lumMod val="50000"/>
                    <a:lumOff val="50000"/>
                  </a:srgbClr>
                </a:solidFill>
                <a:latin typeface="+mn-lt"/>
                <a:ea typeface="+mn-ea"/>
                <a:cs typeface="Arial Unicode MS" panose="020B0604020202020204" pitchFamily="34" charset="-122"/>
              </a:endParaRPr>
            </a:p>
          </p:txBody>
        </p:sp>
        <p:grpSp>
          <p:nvGrpSpPr>
            <p:cNvPr id="171" name="组合 253"/>
            <p:cNvGrpSpPr/>
            <p:nvPr/>
          </p:nvGrpSpPr>
          <p:grpSpPr bwMode="auto">
            <a:xfrm>
              <a:off x="1748885" y="4339718"/>
              <a:ext cx="219576" cy="115762"/>
              <a:chOff x="-1990725" y="2654300"/>
              <a:chExt cx="1941512" cy="523875"/>
            </a:xfrm>
            <a:solidFill>
              <a:srgbClr val="000000">
                <a:lumMod val="50000"/>
                <a:lumOff val="50000"/>
              </a:srgbClr>
            </a:solidFill>
          </p:grpSpPr>
          <p:sp>
            <p:nvSpPr>
              <p:cNvPr id="392" name="Freeform 42"/>
              <p:cNvSpPr/>
              <p:nvPr/>
            </p:nvSpPr>
            <p:spPr bwMode="auto">
              <a:xfrm>
                <a:off x="-773113" y="2824163"/>
                <a:ext cx="600075" cy="122238"/>
              </a:xfrm>
              <a:custGeom>
                <a:avLst/>
                <a:gdLst/>
                <a:ahLst/>
                <a:cxnLst>
                  <a:cxn ang="0">
                    <a:pos x="5300" y="951"/>
                  </a:cxn>
                  <a:cxn ang="0">
                    <a:pos x="5164" y="1087"/>
                  </a:cxn>
                  <a:cxn ang="0">
                    <a:pos x="136" y="1087"/>
                  </a:cxn>
                  <a:cxn ang="0">
                    <a:pos x="0" y="951"/>
                  </a:cxn>
                  <a:cxn ang="0">
                    <a:pos x="0" y="136"/>
                  </a:cxn>
                  <a:cxn ang="0">
                    <a:pos x="0" y="0"/>
                  </a:cxn>
                  <a:cxn ang="0">
                    <a:pos x="136" y="0"/>
                  </a:cxn>
                  <a:cxn ang="0">
                    <a:pos x="5164" y="0"/>
                  </a:cxn>
                  <a:cxn ang="0">
                    <a:pos x="5300" y="0"/>
                  </a:cxn>
                  <a:cxn ang="0">
                    <a:pos x="5300" y="136"/>
                  </a:cxn>
                  <a:cxn ang="0">
                    <a:pos x="5300" y="951"/>
                  </a:cxn>
                </a:cxnLst>
                <a:rect l="0" t="0" r="r" b="b"/>
                <a:pathLst>
                  <a:path w="5300" h="1087">
                    <a:moveTo>
                      <a:pt x="5300" y="951"/>
                    </a:moveTo>
                    <a:lnTo>
                      <a:pt x="5164" y="1087"/>
                    </a:lnTo>
                    <a:lnTo>
                      <a:pt x="136" y="1087"/>
                    </a:lnTo>
                    <a:lnTo>
                      <a:pt x="0" y="951"/>
                    </a:lnTo>
                    <a:lnTo>
                      <a:pt x="0" y="136"/>
                    </a:lnTo>
                    <a:lnTo>
                      <a:pt x="0" y="0"/>
                    </a:lnTo>
                    <a:lnTo>
                      <a:pt x="136" y="0"/>
                    </a:lnTo>
                    <a:lnTo>
                      <a:pt x="5164" y="0"/>
                    </a:lnTo>
                    <a:lnTo>
                      <a:pt x="5300" y="0"/>
                    </a:lnTo>
                    <a:lnTo>
                      <a:pt x="5300" y="136"/>
                    </a:lnTo>
                    <a:lnTo>
                      <a:pt x="5300" y="951"/>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393" name="Freeform 43"/>
              <p:cNvSpPr>
                <a:spLocks noEditPoints="1"/>
              </p:cNvSpPr>
              <p:nvPr/>
            </p:nvSpPr>
            <p:spPr bwMode="auto">
              <a:xfrm>
                <a:off x="-1990725" y="2654300"/>
                <a:ext cx="1941512" cy="523875"/>
              </a:xfrm>
              <a:custGeom>
                <a:avLst/>
                <a:gdLst/>
                <a:ahLst/>
                <a:cxnLst>
                  <a:cxn ang="0">
                    <a:pos x="13317" y="4620"/>
                  </a:cxn>
                  <a:cxn ang="0">
                    <a:pos x="13181" y="4212"/>
                  </a:cxn>
                  <a:cxn ang="0">
                    <a:pos x="13045" y="4076"/>
                  </a:cxn>
                  <a:cxn ang="0">
                    <a:pos x="3804" y="4076"/>
                  </a:cxn>
                  <a:cxn ang="0">
                    <a:pos x="3804" y="4484"/>
                  </a:cxn>
                  <a:cxn ang="0">
                    <a:pos x="1223" y="4620"/>
                  </a:cxn>
                  <a:cxn ang="0">
                    <a:pos x="951" y="4212"/>
                  </a:cxn>
                  <a:cxn ang="0">
                    <a:pos x="815" y="4076"/>
                  </a:cxn>
                  <a:cxn ang="0">
                    <a:pos x="272" y="3941"/>
                  </a:cxn>
                  <a:cxn ang="0">
                    <a:pos x="0" y="3533"/>
                  </a:cxn>
                  <a:cxn ang="0">
                    <a:pos x="0" y="815"/>
                  </a:cxn>
                  <a:cxn ang="0">
                    <a:pos x="136" y="272"/>
                  </a:cxn>
                  <a:cxn ang="0">
                    <a:pos x="544" y="0"/>
                  </a:cxn>
                  <a:cxn ang="0">
                    <a:pos x="16714" y="136"/>
                  </a:cxn>
                  <a:cxn ang="0">
                    <a:pos x="16986" y="544"/>
                  </a:cxn>
                  <a:cxn ang="0">
                    <a:pos x="17122" y="3261"/>
                  </a:cxn>
                  <a:cxn ang="0">
                    <a:pos x="16850" y="3805"/>
                  </a:cxn>
                  <a:cxn ang="0">
                    <a:pos x="16442" y="4076"/>
                  </a:cxn>
                  <a:cxn ang="0">
                    <a:pos x="16035" y="4076"/>
                  </a:cxn>
                  <a:cxn ang="0">
                    <a:pos x="15899" y="4484"/>
                  </a:cxn>
                  <a:cxn ang="0">
                    <a:pos x="7338" y="2310"/>
                  </a:cxn>
                  <a:cxn ang="0">
                    <a:pos x="6930" y="2854"/>
                  </a:cxn>
                  <a:cxn ang="0">
                    <a:pos x="544" y="2718"/>
                  </a:cxn>
                  <a:cxn ang="0">
                    <a:pos x="408" y="2038"/>
                  </a:cxn>
                  <a:cxn ang="0">
                    <a:pos x="951" y="1495"/>
                  </a:cxn>
                  <a:cxn ang="0">
                    <a:pos x="7202" y="1631"/>
                  </a:cxn>
                  <a:cxn ang="0">
                    <a:pos x="7338" y="2310"/>
                  </a:cxn>
                  <a:cxn ang="0">
                    <a:pos x="1631" y="815"/>
                  </a:cxn>
                  <a:cxn ang="0">
                    <a:pos x="815" y="815"/>
                  </a:cxn>
                  <a:cxn ang="0">
                    <a:pos x="680" y="679"/>
                  </a:cxn>
                  <a:cxn ang="0">
                    <a:pos x="815" y="544"/>
                  </a:cxn>
                  <a:cxn ang="0">
                    <a:pos x="1631" y="544"/>
                  </a:cxn>
                  <a:cxn ang="0">
                    <a:pos x="15899" y="1087"/>
                  </a:cxn>
                  <a:cxn ang="0">
                    <a:pos x="10735" y="1223"/>
                  </a:cxn>
                  <a:cxn ang="0">
                    <a:pos x="10328" y="1631"/>
                  </a:cxn>
                  <a:cxn ang="0">
                    <a:pos x="10464" y="2718"/>
                  </a:cxn>
                  <a:cxn ang="0">
                    <a:pos x="10871" y="2989"/>
                  </a:cxn>
                  <a:cxn ang="0">
                    <a:pos x="16035" y="2854"/>
                  </a:cxn>
                  <a:cxn ang="0">
                    <a:pos x="16307" y="2446"/>
                  </a:cxn>
                  <a:cxn ang="0">
                    <a:pos x="16171" y="1223"/>
                  </a:cxn>
                  <a:cxn ang="0">
                    <a:pos x="15899" y="1087"/>
                  </a:cxn>
                  <a:cxn ang="0">
                    <a:pos x="13453" y="3669"/>
                  </a:cxn>
                  <a:cxn ang="0">
                    <a:pos x="13045" y="3669"/>
                  </a:cxn>
                  <a:cxn ang="0">
                    <a:pos x="13045" y="3261"/>
                  </a:cxn>
                  <a:cxn ang="0">
                    <a:pos x="13453" y="3261"/>
                  </a:cxn>
                  <a:cxn ang="0">
                    <a:pos x="14948" y="3397"/>
                  </a:cxn>
                  <a:cxn ang="0">
                    <a:pos x="14676" y="3669"/>
                  </a:cxn>
                  <a:cxn ang="0">
                    <a:pos x="14404" y="3397"/>
                  </a:cxn>
                  <a:cxn ang="0">
                    <a:pos x="14676" y="3125"/>
                  </a:cxn>
                  <a:cxn ang="0">
                    <a:pos x="14948" y="3397"/>
                  </a:cxn>
                  <a:cxn ang="0">
                    <a:pos x="16171" y="3669"/>
                  </a:cxn>
                  <a:cxn ang="0">
                    <a:pos x="15763" y="3669"/>
                  </a:cxn>
                  <a:cxn ang="0">
                    <a:pos x="15763" y="3261"/>
                  </a:cxn>
                  <a:cxn ang="0">
                    <a:pos x="16171" y="3261"/>
                  </a:cxn>
                </a:cxnLst>
                <a:rect l="0" t="0" r="r" b="b"/>
                <a:pathLst>
                  <a:path w="17122" h="4620">
                    <a:moveTo>
                      <a:pt x="15899" y="4620"/>
                    </a:moveTo>
                    <a:lnTo>
                      <a:pt x="13317" y="4620"/>
                    </a:lnTo>
                    <a:lnTo>
                      <a:pt x="13317" y="4484"/>
                    </a:lnTo>
                    <a:lnTo>
                      <a:pt x="13181" y="4212"/>
                    </a:lnTo>
                    <a:lnTo>
                      <a:pt x="13181" y="4076"/>
                    </a:lnTo>
                    <a:lnTo>
                      <a:pt x="13045" y="4076"/>
                    </a:lnTo>
                    <a:lnTo>
                      <a:pt x="3940" y="4076"/>
                    </a:lnTo>
                    <a:lnTo>
                      <a:pt x="3804" y="4076"/>
                    </a:lnTo>
                    <a:lnTo>
                      <a:pt x="3804" y="4212"/>
                    </a:lnTo>
                    <a:lnTo>
                      <a:pt x="3804" y="4484"/>
                    </a:lnTo>
                    <a:lnTo>
                      <a:pt x="3668" y="4620"/>
                    </a:lnTo>
                    <a:lnTo>
                      <a:pt x="1223" y="4620"/>
                    </a:lnTo>
                    <a:lnTo>
                      <a:pt x="1087" y="4484"/>
                    </a:lnTo>
                    <a:lnTo>
                      <a:pt x="951" y="4212"/>
                    </a:lnTo>
                    <a:lnTo>
                      <a:pt x="1087" y="4076"/>
                    </a:lnTo>
                    <a:lnTo>
                      <a:pt x="815" y="4076"/>
                    </a:lnTo>
                    <a:lnTo>
                      <a:pt x="544" y="4076"/>
                    </a:lnTo>
                    <a:lnTo>
                      <a:pt x="272" y="3941"/>
                    </a:lnTo>
                    <a:lnTo>
                      <a:pt x="136" y="3805"/>
                    </a:lnTo>
                    <a:lnTo>
                      <a:pt x="0" y="3533"/>
                    </a:lnTo>
                    <a:lnTo>
                      <a:pt x="0" y="3261"/>
                    </a:lnTo>
                    <a:lnTo>
                      <a:pt x="0" y="815"/>
                    </a:lnTo>
                    <a:lnTo>
                      <a:pt x="0" y="544"/>
                    </a:lnTo>
                    <a:lnTo>
                      <a:pt x="136" y="272"/>
                    </a:lnTo>
                    <a:lnTo>
                      <a:pt x="272" y="136"/>
                    </a:lnTo>
                    <a:lnTo>
                      <a:pt x="544" y="0"/>
                    </a:lnTo>
                    <a:lnTo>
                      <a:pt x="16442" y="0"/>
                    </a:lnTo>
                    <a:lnTo>
                      <a:pt x="16714" y="136"/>
                    </a:lnTo>
                    <a:lnTo>
                      <a:pt x="16850" y="272"/>
                    </a:lnTo>
                    <a:lnTo>
                      <a:pt x="16986" y="544"/>
                    </a:lnTo>
                    <a:lnTo>
                      <a:pt x="17122" y="815"/>
                    </a:lnTo>
                    <a:lnTo>
                      <a:pt x="17122" y="3261"/>
                    </a:lnTo>
                    <a:lnTo>
                      <a:pt x="16986" y="3533"/>
                    </a:lnTo>
                    <a:lnTo>
                      <a:pt x="16850" y="3805"/>
                    </a:lnTo>
                    <a:lnTo>
                      <a:pt x="16714" y="3941"/>
                    </a:lnTo>
                    <a:lnTo>
                      <a:pt x="16442" y="4076"/>
                    </a:lnTo>
                    <a:lnTo>
                      <a:pt x="16171" y="4076"/>
                    </a:lnTo>
                    <a:lnTo>
                      <a:pt x="16035" y="4076"/>
                    </a:lnTo>
                    <a:lnTo>
                      <a:pt x="16035" y="4212"/>
                    </a:lnTo>
                    <a:lnTo>
                      <a:pt x="15899" y="4484"/>
                    </a:lnTo>
                    <a:lnTo>
                      <a:pt x="15899" y="4620"/>
                    </a:lnTo>
                    <a:close/>
                    <a:moveTo>
                      <a:pt x="7338" y="2310"/>
                    </a:moveTo>
                    <a:lnTo>
                      <a:pt x="7202" y="2718"/>
                    </a:lnTo>
                    <a:lnTo>
                      <a:pt x="6930" y="2854"/>
                    </a:lnTo>
                    <a:lnTo>
                      <a:pt x="951" y="2854"/>
                    </a:lnTo>
                    <a:lnTo>
                      <a:pt x="544" y="2718"/>
                    </a:lnTo>
                    <a:lnTo>
                      <a:pt x="408" y="2310"/>
                    </a:lnTo>
                    <a:lnTo>
                      <a:pt x="408" y="2038"/>
                    </a:lnTo>
                    <a:lnTo>
                      <a:pt x="544" y="1631"/>
                    </a:lnTo>
                    <a:lnTo>
                      <a:pt x="951" y="1495"/>
                    </a:lnTo>
                    <a:lnTo>
                      <a:pt x="6930" y="1495"/>
                    </a:lnTo>
                    <a:lnTo>
                      <a:pt x="7202" y="1631"/>
                    </a:lnTo>
                    <a:lnTo>
                      <a:pt x="7338" y="2038"/>
                    </a:lnTo>
                    <a:lnTo>
                      <a:pt x="7338" y="2310"/>
                    </a:lnTo>
                    <a:close/>
                    <a:moveTo>
                      <a:pt x="1631" y="679"/>
                    </a:moveTo>
                    <a:lnTo>
                      <a:pt x="1631" y="815"/>
                    </a:lnTo>
                    <a:lnTo>
                      <a:pt x="1495" y="815"/>
                    </a:lnTo>
                    <a:lnTo>
                      <a:pt x="815" y="815"/>
                    </a:lnTo>
                    <a:lnTo>
                      <a:pt x="680" y="815"/>
                    </a:lnTo>
                    <a:lnTo>
                      <a:pt x="680" y="679"/>
                    </a:lnTo>
                    <a:lnTo>
                      <a:pt x="680" y="544"/>
                    </a:lnTo>
                    <a:lnTo>
                      <a:pt x="815" y="544"/>
                    </a:lnTo>
                    <a:lnTo>
                      <a:pt x="1495" y="544"/>
                    </a:lnTo>
                    <a:lnTo>
                      <a:pt x="1631" y="544"/>
                    </a:lnTo>
                    <a:lnTo>
                      <a:pt x="1631" y="679"/>
                    </a:lnTo>
                    <a:close/>
                    <a:moveTo>
                      <a:pt x="15899" y="1087"/>
                    </a:moveTo>
                    <a:lnTo>
                      <a:pt x="10871" y="1087"/>
                    </a:lnTo>
                    <a:lnTo>
                      <a:pt x="10735" y="1223"/>
                    </a:lnTo>
                    <a:lnTo>
                      <a:pt x="10464" y="1223"/>
                    </a:lnTo>
                    <a:lnTo>
                      <a:pt x="10328" y="1631"/>
                    </a:lnTo>
                    <a:lnTo>
                      <a:pt x="10328" y="2446"/>
                    </a:lnTo>
                    <a:lnTo>
                      <a:pt x="10464" y="2718"/>
                    </a:lnTo>
                    <a:lnTo>
                      <a:pt x="10735" y="2854"/>
                    </a:lnTo>
                    <a:lnTo>
                      <a:pt x="10871" y="2989"/>
                    </a:lnTo>
                    <a:lnTo>
                      <a:pt x="15899" y="2989"/>
                    </a:lnTo>
                    <a:lnTo>
                      <a:pt x="16035" y="2854"/>
                    </a:lnTo>
                    <a:lnTo>
                      <a:pt x="16171" y="2718"/>
                    </a:lnTo>
                    <a:lnTo>
                      <a:pt x="16307" y="2446"/>
                    </a:lnTo>
                    <a:lnTo>
                      <a:pt x="16307" y="1631"/>
                    </a:lnTo>
                    <a:lnTo>
                      <a:pt x="16171" y="1223"/>
                    </a:lnTo>
                    <a:lnTo>
                      <a:pt x="16035" y="1223"/>
                    </a:lnTo>
                    <a:lnTo>
                      <a:pt x="15899" y="1087"/>
                    </a:lnTo>
                    <a:close/>
                    <a:moveTo>
                      <a:pt x="13588" y="3397"/>
                    </a:moveTo>
                    <a:lnTo>
                      <a:pt x="13453" y="3669"/>
                    </a:lnTo>
                    <a:lnTo>
                      <a:pt x="13317" y="3669"/>
                    </a:lnTo>
                    <a:lnTo>
                      <a:pt x="13045" y="3669"/>
                    </a:lnTo>
                    <a:lnTo>
                      <a:pt x="13045" y="3397"/>
                    </a:lnTo>
                    <a:lnTo>
                      <a:pt x="13045" y="3261"/>
                    </a:lnTo>
                    <a:lnTo>
                      <a:pt x="13317" y="3125"/>
                    </a:lnTo>
                    <a:lnTo>
                      <a:pt x="13453" y="3261"/>
                    </a:lnTo>
                    <a:lnTo>
                      <a:pt x="13588" y="3397"/>
                    </a:lnTo>
                    <a:close/>
                    <a:moveTo>
                      <a:pt x="14948" y="3397"/>
                    </a:moveTo>
                    <a:lnTo>
                      <a:pt x="14812" y="3669"/>
                    </a:lnTo>
                    <a:lnTo>
                      <a:pt x="14676" y="3669"/>
                    </a:lnTo>
                    <a:lnTo>
                      <a:pt x="14404" y="3669"/>
                    </a:lnTo>
                    <a:lnTo>
                      <a:pt x="14404" y="3397"/>
                    </a:lnTo>
                    <a:lnTo>
                      <a:pt x="14404" y="3261"/>
                    </a:lnTo>
                    <a:lnTo>
                      <a:pt x="14676" y="3125"/>
                    </a:lnTo>
                    <a:lnTo>
                      <a:pt x="14812" y="3261"/>
                    </a:lnTo>
                    <a:lnTo>
                      <a:pt x="14948" y="3397"/>
                    </a:lnTo>
                    <a:close/>
                    <a:moveTo>
                      <a:pt x="16307" y="3397"/>
                    </a:moveTo>
                    <a:lnTo>
                      <a:pt x="16171" y="3669"/>
                    </a:lnTo>
                    <a:lnTo>
                      <a:pt x="16035" y="3669"/>
                    </a:lnTo>
                    <a:lnTo>
                      <a:pt x="15763" y="3669"/>
                    </a:lnTo>
                    <a:lnTo>
                      <a:pt x="15763" y="3397"/>
                    </a:lnTo>
                    <a:lnTo>
                      <a:pt x="15763" y="3261"/>
                    </a:lnTo>
                    <a:lnTo>
                      <a:pt x="16035" y="3125"/>
                    </a:lnTo>
                    <a:lnTo>
                      <a:pt x="16171" y="3261"/>
                    </a:lnTo>
                    <a:lnTo>
                      <a:pt x="16307" y="3397"/>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grpSp>
        <p:grpSp>
          <p:nvGrpSpPr>
            <p:cNvPr id="172" name="组合 208"/>
            <p:cNvGrpSpPr/>
            <p:nvPr/>
          </p:nvGrpSpPr>
          <p:grpSpPr bwMode="auto">
            <a:xfrm>
              <a:off x="2745163" y="3994765"/>
              <a:ext cx="410986" cy="459099"/>
              <a:chOff x="14025563" y="196850"/>
              <a:chExt cx="1201738" cy="984250"/>
            </a:xfrm>
            <a:solidFill>
              <a:srgbClr val="000000">
                <a:lumMod val="50000"/>
                <a:lumOff val="50000"/>
              </a:srgbClr>
            </a:solidFill>
          </p:grpSpPr>
          <p:sp>
            <p:nvSpPr>
              <p:cNvPr id="389" name="Freeform 49"/>
              <p:cNvSpPr/>
              <p:nvPr/>
            </p:nvSpPr>
            <p:spPr bwMode="auto">
              <a:xfrm>
                <a:off x="14025563" y="196850"/>
                <a:ext cx="352425" cy="123825"/>
              </a:xfrm>
              <a:custGeom>
                <a:avLst/>
                <a:gdLst/>
                <a:ahLst/>
                <a:cxnLst>
                  <a:cxn ang="0">
                    <a:pos x="32" y="133"/>
                  </a:cxn>
                  <a:cxn ang="0">
                    <a:pos x="42" y="138"/>
                  </a:cxn>
                  <a:cxn ang="0">
                    <a:pos x="49" y="138"/>
                  </a:cxn>
                  <a:cxn ang="0">
                    <a:pos x="54" y="135"/>
                  </a:cxn>
                  <a:cxn ang="0">
                    <a:pos x="87" y="108"/>
                  </a:cxn>
                  <a:cxn ang="0">
                    <a:pos x="126" y="89"/>
                  </a:cxn>
                  <a:cxn ang="0">
                    <a:pos x="167" y="78"/>
                  </a:cxn>
                  <a:cxn ang="0">
                    <a:pos x="211" y="74"/>
                  </a:cxn>
                  <a:cxn ang="0">
                    <a:pos x="224" y="74"/>
                  </a:cxn>
                  <a:cxn ang="0">
                    <a:pos x="248" y="76"/>
                  </a:cxn>
                  <a:cxn ang="0">
                    <a:pos x="292" y="88"/>
                  </a:cxn>
                  <a:cxn ang="0">
                    <a:pos x="332" y="108"/>
                  </a:cxn>
                  <a:cxn ang="0">
                    <a:pos x="367" y="135"/>
                  </a:cxn>
                  <a:cxn ang="0">
                    <a:pos x="384" y="152"/>
                  </a:cxn>
                  <a:cxn ang="0">
                    <a:pos x="396" y="157"/>
                  </a:cxn>
                  <a:cxn ang="0">
                    <a:pos x="401" y="157"/>
                  </a:cxn>
                  <a:cxn ang="0">
                    <a:pos x="437" y="127"/>
                  </a:cxn>
                  <a:cxn ang="0">
                    <a:pos x="442" y="121"/>
                  </a:cxn>
                  <a:cxn ang="0">
                    <a:pos x="443" y="115"/>
                  </a:cxn>
                  <a:cxn ang="0">
                    <a:pos x="438" y="105"/>
                  </a:cxn>
                  <a:cxn ang="0">
                    <a:pos x="418" y="83"/>
                  </a:cxn>
                  <a:cxn ang="0">
                    <a:pos x="369" y="46"/>
                  </a:cxn>
                  <a:cxn ang="0">
                    <a:pos x="317" y="20"/>
                  </a:cxn>
                  <a:cxn ang="0">
                    <a:pos x="258" y="5"/>
                  </a:cxn>
                  <a:cxn ang="0">
                    <a:pos x="227" y="2"/>
                  </a:cxn>
                  <a:cxn ang="0">
                    <a:pos x="211" y="0"/>
                  </a:cxn>
                  <a:cxn ang="0">
                    <a:pos x="153" y="7"/>
                  </a:cxn>
                  <a:cxn ang="0">
                    <a:pos x="99" y="22"/>
                  </a:cxn>
                  <a:cxn ang="0">
                    <a:pos x="50" y="47"/>
                  </a:cxn>
                  <a:cxn ang="0">
                    <a:pos x="5" y="81"/>
                  </a:cxn>
                  <a:cxn ang="0">
                    <a:pos x="1" y="86"/>
                  </a:cxn>
                  <a:cxn ang="0">
                    <a:pos x="0" y="98"/>
                  </a:cxn>
                  <a:cxn ang="0">
                    <a:pos x="32" y="133"/>
                  </a:cxn>
                </a:cxnLst>
                <a:rect l="0" t="0" r="r" b="b"/>
                <a:pathLst>
                  <a:path w="443" h="157">
                    <a:moveTo>
                      <a:pt x="32" y="133"/>
                    </a:moveTo>
                    <a:lnTo>
                      <a:pt x="32" y="133"/>
                    </a:lnTo>
                    <a:lnTo>
                      <a:pt x="37" y="137"/>
                    </a:lnTo>
                    <a:lnTo>
                      <a:pt x="42" y="138"/>
                    </a:lnTo>
                    <a:lnTo>
                      <a:pt x="42" y="138"/>
                    </a:lnTo>
                    <a:lnTo>
                      <a:pt x="49" y="138"/>
                    </a:lnTo>
                    <a:lnTo>
                      <a:pt x="54" y="135"/>
                    </a:lnTo>
                    <a:lnTo>
                      <a:pt x="54" y="135"/>
                    </a:lnTo>
                    <a:lnTo>
                      <a:pt x="71" y="121"/>
                    </a:lnTo>
                    <a:lnTo>
                      <a:pt x="87" y="108"/>
                    </a:lnTo>
                    <a:lnTo>
                      <a:pt x="106" y="98"/>
                    </a:lnTo>
                    <a:lnTo>
                      <a:pt x="126" y="89"/>
                    </a:lnTo>
                    <a:lnTo>
                      <a:pt x="146" y="83"/>
                    </a:lnTo>
                    <a:lnTo>
                      <a:pt x="167" y="78"/>
                    </a:lnTo>
                    <a:lnTo>
                      <a:pt x="189" y="74"/>
                    </a:lnTo>
                    <a:lnTo>
                      <a:pt x="211" y="74"/>
                    </a:lnTo>
                    <a:lnTo>
                      <a:pt x="211" y="74"/>
                    </a:lnTo>
                    <a:lnTo>
                      <a:pt x="224" y="74"/>
                    </a:lnTo>
                    <a:lnTo>
                      <a:pt x="224" y="74"/>
                    </a:lnTo>
                    <a:lnTo>
                      <a:pt x="248" y="76"/>
                    </a:lnTo>
                    <a:lnTo>
                      <a:pt x="270" y="81"/>
                    </a:lnTo>
                    <a:lnTo>
                      <a:pt x="292" y="88"/>
                    </a:lnTo>
                    <a:lnTo>
                      <a:pt x="312" y="96"/>
                    </a:lnTo>
                    <a:lnTo>
                      <a:pt x="332" y="108"/>
                    </a:lnTo>
                    <a:lnTo>
                      <a:pt x="351" y="121"/>
                    </a:lnTo>
                    <a:lnTo>
                      <a:pt x="367" y="135"/>
                    </a:lnTo>
                    <a:lnTo>
                      <a:pt x="384" y="152"/>
                    </a:lnTo>
                    <a:lnTo>
                      <a:pt x="384" y="152"/>
                    </a:lnTo>
                    <a:lnTo>
                      <a:pt x="389" y="155"/>
                    </a:lnTo>
                    <a:lnTo>
                      <a:pt x="396" y="157"/>
                    </a:lnTo>
                    <a:lnTo>
                      <a:pt x="396" y="157"/>
                    </a:lnTo>
                    <a:lnTo>
                      <a:pt x="401" y="157"/>
                    </a:lnTo>
                    <a:lnTo>
                      <a:pt x="406" y="154"/>
                    </a:lnTo>
                    <a:lnTo>
                      <a:pt x="437" y="127"/>
                    </a:lnTo>
                    <a:lnTo>
                      <a:pt x="437" y="127"/>
                    </a:lnTo>
                    <a:lnTo>
                      <a:pt x="442" y="121"/>
                    </a:lnTo>
                    <a:lnTo>
                      <a:pt x="443" y="115"/>
                    </a:lnTo>
                    <a:lnTo>
                      <a:pt x="443" y="115"/>
                    </a:lnTo>
                    <a:lnTo>
                      <a:pt x="442" y="110"/>
                    </a:lnTo>
                    <a:lnTo>
                      <a:pt x="438" y="105"/>
                    </a:lnTo>
                    <a:lnTo>
                      <a:pt x="438" y="105"/>
                    </a:lnTo>
                    <a:lnTo>
                      <a:pt x="418" y="83"/>
                    </a:lnTo>
                    <a:lnTo>
                      <a:pt x="394" y="62"/>
                    </a:lnTo>
                    <a:lnTo>
                      <a:pt x="369" y="46"/>
                    </a:lnTo>
                    <a:lnTo>
                      <a:pt x="344" y="32"/>
                    </a:lnTo>
                    <a:lnTo>
                      <a:pt x="317" y="20"/>
                    </a:lnTo>
                    <a:lnTo>
                      <a:pt x="288" y="10"/>
                    </a:lnTo>
                    <a:lnTo>
                      <a:pt x="258" y="5"/>
                    </a:lnTo>
                    <a:lnTo>
                      <a:pt x="227" y="2"/>
                    </a:lnTo>
                    <a:lnTo>
                      <a:pt x="227" y="2"/>
                    </a:lnTo>
                    <a:lnTo>
                      <a:pt x="211" y="0"/>
                    </a:lnTo>
                    <a:lnTo>
                      <a:pt x="211" y="0"/>
                    </a:lnTo>
                    <a:lnTo>
                      <a:pt x="182" y="2"/>
                    </a:lnTo>
                    <a:lnTo>
                      <a:pt x="153" y="7"/>
                    </a:lnTo>
                    <a:lnTo>
                      <a:pt x="126" y="12"/>
                    </a:lnTo>
                    <a:lnTo>
                      <a:pt x="99" y="22"/>
                    </a:lnTo>
                    <a:lnTo>
                      <a:pt x="74" y="32"/>
                    </a:lnTo>
                    <a:lnTo>
                      <a:pt x="50" y="47"/>
                    </a:lnTo>
                    <a:lnTo>
                      <a:pt x="27" y="62"/>
                    </a:lnTo>
                    <a:lnTo>
                      <a:pt x="5" y="81"/>
                    </a:lnTo>
                    <a:lnTo>
                      <a:pt x="5" y="81"/>
                    </a:lnTo>
                    <a:lnTo>
                      <a:pt x="1" y="86"/>
                    </a:lnTo>
                    <a:lnTo>
                      <a:pt x="0" y="91"/>
                    </a:lnTo>
                    <a:lnTo>
                      <a:pt x="0" y="98"/>
                    </a:lnTo>
                    <a:lnTo>
                      <a:pt x="3" y="103"/>
                    </a:lnTo>
                    <a:lnTo>
                      <a:pt x="32" y="133"/>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390" name="Freeform 50"/>
              <p:cNvSpPr/>
              <p:nvPr/>
            </p:nvSpPr>
            <p:spPr bwMode="auto">
              <a:xfrm>
                <a:off x="14100175" y="293688"/>
                <a:ext cx="196850" cy="87313"/>
              </a:xfrm>
              <a:custGeom>
                <a:avLst/>
                <a:gdLst/>
                <a:ahLst/>
                <a:cxnLst>
                  <a:cxn ang="0">
                    <a:pos x="129" y="0"/>
                  </a:cxn>
                  <a:cxn ang="0">
                    <a:pos x="129" y="0"/>
                  </a:cxn>
                  <a:cxn ang="0">
                    <a:pos x="119" y="0"/>
                  </a:cxn>
                  <a:cxn ang="0">
                    <a:pos x="119" y="0"/>
                  </a:cxn>
                  <a:cxn ang="0">
                    <a:pos x="103" y="2"/>
                  </a:cxn>
                  <a:cxn ang="0">
                    <a:pos x="88" y="4"/>
                  </a:cxn>
                  <a:cxn ang="0">
                    <a:pos x="73" y="7"/>
                  </a:cxn>
                  <a:cxn ang="0">
                    <a:pos x="58" y="12"/>
                  </a:cxn>
                  <a:cxn ang="0">
                    <a:pos x="44" y="19"/>
                  </a:cxn>
                  <a:cxn ang="0">
                    <a:pos x="29" y="26"/>
                  </a:cxn>
                  <a:cxn ang="0">
                    <a:pos x="17" y="36"/>
                  </a:cxn>
                  <a:cxn ang="0">
                    <a:pos x="6" y="46"/>
                  </a:cxn>
                  <a:cxn ang="0">
                    <a:pos x="6" y="46"/>
                  </a:cxn>
                  <a:cxn ang="0">
                    <a:pos x="0" y="51"/>
                  </a:cxn>
                  <a:cxn ang="0">
                    <a:pos x="0" y="56"/>
                  </a:cxn>
                  <a:cxn ang="0">
                    <a:pos x="0" y="63"/>
                  </a:cxn>
                  <a:cxn ang="0">
                    <a:pos x="4" y="68"/>
                  </a:cxn>
                  <a:cxn ang="0">
                    <a:pos x="33" y="98"/>
                  </a:cxn>
                  <a:cxn ang="0">
                    <a:pos x="33" y="98"/>
                  </a:cxn>
                  <a:cxn ang="0">
                    <a:pos x="38" y="102"/>
                  </a:cxn>
                  <a:cxn ang="0">
                    <a:pos x="43" y="103"/>
                  </a:cxn>
                  <a:cxn ang="0">
                    <a:pos x="43" y="103"/>
                  </a:cxn>
                  <a:cxn ang="0">
                    <a:pos x="49" y="102"/>
                  </a:cxn>
                  <a:cxn ang="0">
                    <a:pos x="54" y="98"/>
                  </a:cxn>
                  <a:cxn ang="0">
                    <a:pos x="54" y="98"/>
                  </a:cxn>
                  <a:cxn ang="0">
                    <a:pos x="68" y="88"/>
                  </a:cxn>
                  <a:cxn ang="0">
                    <a:pos x="85" y="80"/>
                  </a:cxn>
                  <a:cxn ang="0">
                    <a:pos x="102" y="76"/>
                  </a:cxn>
                  <a:cxn ang="0">
                    <a:pos x="119" y="75"/>
                  </a:cxn>
                  <a:cxn ang="0">
                    <a:pos x="119" y="75"/>
                  </a:cxn>
                  <a:cxn ang="0">
                    <a:pos x="125" y="75"/>
                  </a:cxn>
                  <a:cxn ang="0">
                    <a:pos x="125" y="75"/>
                  </a:cxn>
                  <a:cxn ang="0">
                    <a:pos x="144" y="76"/>
                  </a:cxn>
                  <a:cxn ang="0">
                    <a:pos x="161" y="83"/>
                  </a:cxn>
                  <a:cxn ang="0">
                    <a:pos x="176" y="93"/>
                  </a:cxn>
                  <a:cxn ang="0">
                    <a:pos x="191" y="105"/>
                  </a:cxn>
                  <a:cxn ang="0">
                    <a:pos x="191" y="105"/>
                  </a:cxn>
                  <a:cxn ang="0">
                    <a:pos x="196" y="108"/>
                  </a:cxn>
                  <a:cxn ang="0">
                    <a:pos x="203" y="110"/>
                  </a:cxn>
                  <a:cxn ang="0">
                    <a:pos x="203" y="110"/>
                  </a:cxn>
                  <a:cxn ang="0">
                    <a:pos x="208" y="110"/>
                  </a:cxn>
                  <a:cxn ang="0">
                    <a:pos x="213" y="107"/>
                  </a:cxn>
                  <a:cxn ang="0">
                    <a:pos x="243" y="80"/>
                  </a:cxn>
                  <a:cxn ang="0">
                    <a:pos x="243" y="80"/>
                  </a:cxn>
                  <a:cxn ang="0">
                    <a:pos x="247" y="75"/>
                  </a:cxn>
                  <a:cxn ang="0">
                    <a:pos x="248" y="68"/>
                  </a:cxn>
                  <a:cxn ang="0">
                    <a:pos x="248" y="68"/>
                  </a:cxn>
                  <a:cxn ang="0">
                    <a:pos x="248" y="63"/>
                  </a:cxn>
                  <a:cxn ang="0">
                    <a:pos x="245" y="58"/>
                  </a:cxn>
                  <a:cxn ang="0">
                    <a:pos x="245" y="58"/>
                  </a:cxn>
                  <a:cxn ang="0">
                    <a:pos x="233" y="46"/>
                  </a:cxn>
                  <a:cxn ang="0">
                    <a:pos x="221" y="34"/>
                  </a:cxn>
                  <a:cxn ang="0">
                    <a:pos x="208" y="26"/>
                  </a:cxn>
                  <a:cxn ang="0">
                    <a:pos x="193" y="17"/>
                  </a:cxn>
                  <a:cxn ang="0">
                    <a:pos x="178" y="11"/>
                  </a:cxn>
                  <a:cxn ang="0">
                    <a:pos x="162" y="7"/>
                  </a:cxn>
                  <a:cxn ang="0">
                    <a:pos x="146" y="4"/>
                  </a:cxn>
                  <a:cxn ang="0">
                    <a:pos x="129" y="0"/>
                  </a:cxn>
                  <a:cxn ang="0">
                    <a:pos x="129" y="0"/>
                  </a:cxn>
                </a:cxnLst>
                <a:rect l="0" t="0" r="r" b="b"/>
                <a:pathLst>
                  <a:path w="248" h="110">
                    <a:moveTo>
                      <a:pt x="129" y="0"/>
                    </a:moveTo>
                    <a:lnTo>
                      <a:pt x="129" y="0"/>
                    </a:lnTo>
                    <a:lnTo>
                      <a:pt x="119" y="0"/>
                    </a:lnTo>
                    <a:lnTo>
                      <a:pt x="119" y="0"/>
                    </a:lnTo>
                    <a:lnTo>
                      <a:pt x="103" y="2"/>
                    </a:lnTo>
                    <a:lnTo>
                      <a:pt x="88" y="4"/>
                    </a:lnTo>
                    <a:lnTo>
                      <a:pt x="73" y="7"/>
                    </a:lnTo>
                    <a:lnTo>
                      <a:pt x="58" y="12"/>
                    </a:lnTo>
                    <a:lnTo>
                      <a:pt x="44" y="19"/>
                    </a:lnTo>
                    <a:lnTo>
                      <a:pt x="29" y="26"/>
                    </a:lnTo>
                    <a:lnTo>
                      <a:pt x="17" y="36"/>
                    </a:lnTo>
                    <a:lnTo>
                      <a:pt x="6" y="46"/>
                    </a:lnTo>
                    <a:lnTo>
                      <a:pt x="6" y="46"/>
                    </a:lnTo>
                    <a:lnTo>
                      <a:pt x="0" y="51"/>
                    </a:lnTo>
                    <a:lnTo>
                      <a:pt x="0" y="56"/>
                    </a:lnTo>
                    <a:lnTo>
                      <a:pt x="0" y="63"/>
                    </a:lnTo>
                    <a:lnTo>
                      <a:pt x="4" y="68"/>
                    </a:lnTo>
                    <a:lnTo>
                      <a:pt x="33" y="98"/>
                    </a:lnTo>
                    <a:lnTo>
                      <a:pt x="33" y="98"/>
                    </a:lnTo>
                    <a:lnTo>
                      <a:pt x="38" y="102"/>
                    </a:lnTo>
                    <a:lnTo>
                      <a:pt x="43" y="103"/>
                    </a:lnTo>
                    <a:lnTo>
                      <a:pt x="43" y="103"/>
                    </a:lnTo>
                    <a:lnTo>
                      <a:pt x="49" y="102"/>
                    </a:lnTo>
                    <a:lnTo>
                      <a:pt x="54" y="98"/>
                    </a:lnTo>
                    <a:lnTo>
                      <a:pt x="54" y="98"/>
                    </a:lnTo>
                    <a:lnTo>
                      <a:pt x="68" y="88"/>
                    </a:lnTo>
                    <a:lnTo>
                      <a:pt x="85" y="80"/>
                    </a:lnTo>
                    <a:lnTo>
                      <a:pt x="102" y="76"/>
                    </a:lnTo>
                    <a:lnTo>
                      <a:pt x="119" y="75"/>
                    </a:lnTo>
                    <a:lnTo>
                      <a:pt x="119" y="75"/>
                    </a:lnTo>
                    <a:lnTo>
                      <a:pt x="125" y="75"/>
                    </a:lnTo>
                    <a:lnTo>
                      <a:pt x="125" y="75"/>
                    </a:lnTo>
                    <a:lnTo>
                      <a:pt x="144" y="76"/>
                    </a:lnTo>
                    <a:lnTo>
                      <a:pt x="161" y="83"/>
                    </a:lnTo>
                    <a:lnTo>
                      <a:pt x="176" y="93"/>
                    </a:lnTo>
                    <a:lnTo>
                      <a:pt x="191" y="105"/>
                    </a:lnTo>
                    <a:lnTo>
                      <a:pt x="191" y="105"/>
                    </a:lnTo>
                    <a:lnTo>
                      <a:pt x="196" y="108"/>
                    </a:lnTo>
                    <a:lnTo>
                      <a:pt x="203" y="110"/>
                    </a:lnTo>
                    <a:lnTo>
                      <a:pt x="203" y="110"/>
                    </a:lnTo>
                    <a:lnTo>
                      <a:pt x="208" y="110"/>
                    </a:lnTo>
                    <a:lnTo>
                      <a:pt x="213" y="107"/>
                    </a:lnTo>
                    <a:lnTo>
                      <a:pt x="243" y="80"/>
                    </a:lnTo>
                    <a:lnTo>
                      <a:pt x="243" y="80"/>
                    </a:lnTo>
                    <a:lnTo>
                      <a:pt x="247" y="75"/>
                    </a:lnTo>
                    <a:lnTo>
                      <a:pt x="248" y="68"/>
                    </a:lnTo>
                    <a:lnTo>
                      <a:pt x="248" y="68"/>
                    </a:lnTo>
                    <a:lnTo>
                      <a:pt x="248" y="63"/>
                    </a:lnTo>
                    <a:lnTo>
                      <a:pt x="245" y="58"/>
                    </a:lnTo>
                    <a:lnTo>
                      <a:pt x="245" y="58"/>
                    </a:lnTo>
                    <a:lnTo>
                      <a:pt x="233" y="46"/>
                    </a:lnTo>
                    <a:lnTo>
                      <a:pt x="221" y="34"/>
                    </a:lnTo>
                    <a:lnTo>
                      <a:pt x="208" y="26"/>
                    </a:lnTo>
                    <a:lnTo>
                      <a:pt x="193" y="17"/>
                    </a:lnTo>
                    <a:lnTo>
                      <a:pt x="178" y="11"/>
                    </a:lnTo>
                    <a:lnTo>
                      <a:pt x="162" y="7"/>
                    </a:lnTo>
                    <a:lnTo>
                      <a:pt x="146" y="4"/>
                    </a:lnTo>
                    <a:lnTo>
                      <a:pt x="129" y="0"/>
                    </a:lnTo>
                    <a:lnTo>
                      <a:pt x="129" y="0"/>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391" name="Freeform 51"/>
              <p:cNvSpPr>
                <a:spLocks noEditPoints="1"/>
              </p:cNvSpPr>
              <p:nvPr/>
            </p:nvSpPr>
            <p:spPr bwMode="auto">
              <a:xfrm>
                <a:off x="14025563" y="415925"/>
                <a:ext cx="1201738" cy="765175"/>
              </a:xfrm>
              <a:custGeom>
                <a:avLst/>
                <a:gdLst/>
                <a:ahLst/>
                <a:cxnLst>
                  <a:cxn ang="0">
                    <a:pos x="1477" y="175"/>
                  </a:cxn>
                  <a:cxn ang="0">
                    <a:pos x="1464" y="165"/>
                  </a:cxn>
                  <a:cxn ang="0">
                    <a:pos x="1445" y="165"/>
                  </a:cxn>
                  <a:cxn ang="0">
                    <a:pos x="1400" y="199"/>
                  </a:cxn>
                  <a:cxn ang="0">
                    <a:pos x="1390" y="187"/>
                  </a:cxn>
                  <a:cxn ang="0">
                    <a:pos x="1378" y="189"/>
                  </a:cxn>
                  <a:cxn ang="0">
                    <a:pos x="1032" y="454"/>
                  </a:cxn>
                  <a:cxn ang="0">
                    <a:pos x="852" y="592"/>
                  </a:cxn>
                  <a:cxn ang="0">
                    <a:pos x="821" y="690"/>
                  </a:cxn>
                  <a:cxn ang="0">
                    <a:pos x="819" y="700"/>
                  </a:cxn>
                  <a:cxn ang="0">
                    <a:pos x="825" y="708"/>
                  </a:cxn>
                  <a:cxn ang="0">
                    <a:pos x="835" y="715"/>
                  </a:cxn>
                  <a:cxn ang="0">
                    <a:pos x="932" y="710"/>
                  </a:cxn>
                  <a:cxn ang="0">
                    <a:pos x="1032" y="641"/>
                  </a:cxn>
                  <a:cxn ang="0">
                    <a:pos x="1032" y="777"/>
                  </a:cxn>
                  <a:cxn ang="0">
                    <a:pos x="1024" y="794"/>
                  </a:cxn>
                  <a:cxn ang="0">
                    <a:pos x="1007" y="803"/>
                  </a:cxn>
                  <a:cxn ang="0">
                    <a:pos x="195" y="803"/>
                  </a:cxn>
                  <a:cxn ang="0">
                    <a:pos x="178" y="798"/>
                  </a:cxn>
                  <a:cxn ang="0">
                    <a:pos x="167" y="784"/>
                  </a:cxn>
                  <a:cxn ang="0">
                    <a:pos x="165" y="256"/>
                  </a:cxn>
                  <a:cxn ang="0">
                    <a:pos x="167" y="244"/>
                  </a:cxn>
                  <a:cxn ang="0">
                    <a:pos x="178" y="231"/>
                  </a:cxn>
                  <a:cxn ang="0">
                    <a:pos x="195" y="226"/>
                  </a:cxn>
                  <a:cxn ang="0">
                    <a:pos x="1007" y="227"/>
                  </a:cxn>
                  <a:cxn ang="0">
                    <a:pos x="1024" y="236"/>
                  </a:cxn>
                  <a:cxn ang="0">
                    <a:pos x="1032" y="251"/>
                  </a:cxn>
                  <a:cxn ang="0">
                    <a:pos x="1197" y="229"/>
                  </a:cxn>
                  <a:cxn ang="0">
                    <a:pos x="1196" y="71"/>
                  </a:cxn>
                  <a:cxn ang="0">
                    <a:pos x="1186" y="50"/>
                  </a:cxn>
                  <a:cxn ang="0">
                    <a:pos x="1164" y="39"/>
                  </a:cxn>
                  <a:cxn ang="0">
                    <a:pos x="285" y="39"/>
                  </a:cxn>
                  <a:cxn ang="0">
                    <a:pos x="276" y="17"/>
                  </a:cxn>
                  <a:cxn ang="0">
                    <a:pos x="259" y="3"/>
                  </a:cxn>
                  <a:cxn ang="0">
                    <a:pos x="185" y="0"/>
                  </a:cxn>
                  <a:cxn ang="0">
                    <a:pos x="170" y="3"/>
                  </a:cxn>
                  <a:cxn ang="0">
                    <a:pos x="152" y="17"/>
                  </a:cxn>
                  <a:cxn ang="0">
                    <a:pos x="145" y="39"/>
                  </a:cxn>
                  <a:cxn ang="0">
                    <a:pos x="32" y="39"/>
                  </a:cxn>
                  <a:cxn ang="0">
                    <a:pos x="11" y="50"/>
                  </a:cxn>
                  <a:cxn ang="0">
                    <a:pos x="0" y="71"/>
                  </a:cxn>
                  <a:cxn ang="0">
                    <a:pos x="0" y="808"/>
                  </a:cxn>
                  <a:cxn ang="0">
                    <a:pos x="6" y="853"/>
                  </a:cxn>
                  <a:cxn ang="0">
                    <a:pos x="25" y="896"/>
                  </a:cxn>
                  <a:cxn ang="0">
                    <a:pos x="55" y="928"/>
                  </a:cxn>
                  <a:cxn ang="0">
                    <a:pos x="94" y="951"/>
                  </a:cxn>
                  <a:cxn ang="0">
                    <a:pos x="140" y="963"/>
                  </a:cxn>
                  <a:cxn ang="0">
                    <a:pos x="1049" y="963"/>
                  </a:cxn>
                  <a:cxn ang="0">
                    <a:pos x="1093" y="956"/>
                  </a:cxn>
                  <a:cxn ang="0">
                    <a:pos x="1132" y="938"/>
                  </a:cxn>
                  <a:cxn ang="0">
                    <a:pos x="1164" y="911"/>
                  </a:cxn>
                  <a:cxn ang="0">
                    <a:pos x="1186" y="874"/>
                  </a:cxn>
                  <a:cxn ang="0">
                    <a:pos x="1196" y="831"/>
                  </a:cxn>
                  <a:cxn ang="0">
                    <a:pos x="1405" y="357"/>
                  </a:cxn>
                  <a:cxn ang="0">
                    <a:pos x="1474" y="303"/>
                  </a:cxn>
                  <a:cxn ang="0">
                    <a:pos x="1472" y="292"/>
                  </a:cxn>
                  <a:cxn ang="0">
                    <a:pos x="1501" y="254"/>
                  </a:cxn>
                  <a:cxn ang="0">
                    <a:pos x="1511" y="241"/>
                  </a:cxn>
                  <a:cxn ang="0">
                    <a:pos x="1511" y="222"/>
                  </a:cxn>
                  <a:cxn ang="0">
                    <a:pos x="1489" y="190"/>
                  </a:cxn>
                  <a:cxn ang="0">
                    <a:pos x="639" y="172"/>
                  </a:cxn>
                </a:cxnLst>
                <a:rect l="0" t="0" r="r" b="b"/>
                <a:pathLst>
                  <a:path w="1513" h="963">
                    <a:moveTo>
                      <a:pt x="1489" y="190"/>
                    </a:moveTo>
                    <a:lnTo>
                      <a:pt x="1477" y="175"/>
                    </a:lnTo>
                    <a:lnTo>
                      <a:pt x="1477" y="175"/>
                    </a:lnTo>
                    <a:lnTo>
                      <a:pt x="1474" y="172"/>
                    </a:lnTo>
                    <a:lnTo>
                      <a:pt x="1469" y="168"/>
                    </a:lnTo>
                    <a:lnTo>
                      <a:pt x="1464" y="165"/>
                    </a:lnTo>
                    <a:lnTo>
                      <a:pt x="1457" y="165"/>
                    </a:lnTo>
                    <a:lnTo>
                      <a:pt x="1452" y="163"/>
                    </a:lnTo>
                    <a:lnTo>
                      <a:pt x="1445" y="165"/>
                    </a:lnTo>
                    <a:lnTo>
                      <a:pt x="1440" y="167"/>
                    </a:lnTo>
                    <a:lnTo>
                      <a:pt x="1435" y="170"/>
                    </a:lnTo>
                    <a:lnTo>
                      <a:pt x="1400" y="199"/>
                    </a:lnTo>
                    <a:lnTo>
                      <a:pt x="1393" y="190"/>
                    </a:lnTo>
                    <a:lnTo>
                      <a:pt x="1393" y="190"/>
                    </a:lnTo>
                    <a:lnTo>
                      <a:pt x="1390" y="187"/>
                    </a:lnTo>
                    <a:lnTo>
                      <a:pt x="1386" y="185"/>
                    </a:lnTo>
                    <a:lnTo>
                      <a:pt x="1381" y="187"/>
                    </a:lnTo>
                    <a:lnTo>
                      <a:pt x="1378" y="189"/>
                    </a:lnTo>
                    <a:lnTo>
                      <a:pt x="1314" y="239"/>
                    </a:lnTo>
                    <a:lnTo>
                      <a:pt x="1197" y="327"/>
                    </a:lnTo>
                    <a:lnTo>
                      <a:pt x="1032" y="454"/>
                    </a:lnTo>
                    <a:lnTo>
                      <a:pt x="858" y="585"/>
                    </a:lnTo>
                    <a:lnTo>
                      <a:pt x="858" y="585"/>
                    </a:lnTo>
                    <a:lnTo>
                      <a:pt x="852" y="592"/>
                    </a:lnTo>
                    <a:lnTo>
                      <a:pt x="848" y="602"/>
                    </a:lnTo>
                    <a:lnTo>
                      <a:pt x="840" y="626"/>
                    </a:lnTo>
                    <a:lnTo>
                      <a:pt x="821" y="690"/>
                    </a:lnTo>
                    <a:lnTo>
                      <a:pt x="821" y="690"/>
                    </a:lnTo>
                    <a:lnTo>
                      <a:pt x="819" y="695"/>
                    </a:lnTo>
                    <a:lnTo>
                      <a:pt x="819" y="700"/>
                    </a:lnTo>
                    <a:lnTo>
                      <a:pt x="821" y="703"/>
                    </a:lnTo>
                    <a:lnTo>
                      <a:pt x="825" y="708"/>
                    </a:lnTo>
                    <a:lnTo>
                      <a:pt x="825" y="708"/>
                    </a:lnTo>
                    <a:lnTo>
                      <a:pt x="828" y="712"/>
                    </a:lnTo>
                    <a:lnTo>
                      <a:pt x="831" y="713"/>
                    </a:lnTo>
                    <a:lnTo>
                      <a:pt x="835" y="715"/>
                    </a:lnTo>
                    <a:lnTo>
                      <a:pt x="840" y="715"/>
                    </a:lnTo>
                    <a:lnTo>
                      <a:pt x="932" y="710"/>
                    </a:lnTo>
                    <a:lnTo>
                      <a:pt x="932" y="710"/>
                    </a:lnTo>
                    <a:lnTo>
                      <a:pt x="943" y="708"/>
                    </a:lnTo>
                    <a:lnTo>
                      <a:pt x="951" y="703"/>
                    </a:lnTo>
                    <a:lnTo>
                      <a:pt x="1032" y="641"/>
                    </a:lnTo>
                    <a:lnTo>
                      <a:pt x="1032" y="772"/>
                    </a:lnTo>
                    <a:lnTo>
                      <a:pt x="1032" y="772"/>
                    </a:lnTo>
                    <a:lnTo>
                      <a:pt x="1032" y="777"/>
                    </a:lnTo>
                    <a:lnTo>
                      <a:pt x="1030" y="784"/>
                    </a:lnTo>
                    <a:lnTo>
                      <a:pt x="1027" y="789"/>
                    </a:lnTo>
                    <a:lnTo>
                      <a:pt x="1024" y="794"/>
                    </a:lnTo>
                    <a:lnTo>
                      <a:pt x="1019" y="798"/>
                    </a:lnTo>
                    <a:lnTo>
                      <a:pt x="1013" y="799"/>
                    </a:lnTo>
                    <a:lnTo>
                      <a:pt x="1007" y="803"/>
                    </a:lnTo>
                    <a:lnTo>
                      <a:pt x="1002" y="803"/>
                    </a:lnTo>
                    <a:lnTo>
                      <a:pt x="195" y="803"/>
                    </a:lnTo>
                    <a:lnTo>
                      <a:pt x="195" y="803"/>
                    </a:lnTo>
                    <a:lnTo>
                      <a:pt x="189" y="803"/>
                    </a:lnTo>
                    <a:lnTo>
                      <a:pt x="184" y="799"/>
                    </a:lnTo>
                    <a:lnTo>
                      <a:pt x="178" y="798"/>
                    </a:lnTo>
                    <a:lnTo>
                      <a:pt x="173" y="794"/>
                    </a:lnTo>
                    <a:lnTo>
                      <a:pt x="170" y="789"/>
                    </a:lnTo>
                    <a:lnTo>
                      <a:pt x="167" y="784"/>
                    </a:lnTo>
                    <a:lnTo>
                      <a:pt x="165" y="777"/>
                    </a:lnTo>
                    <a:lnTo>
                      <a:pt x="165" y="772"/>
                    </a:lnTo>
                    <a:lnTo>
                      <a:pt x="165" y="256"/>
                    </a:lnTo>
                    <a:lnTo>
                      <a:pt x="165" y="256"/>
                    </a:lnTo>
                    <a:lnTo>
                      <a:pt x="165" y="251"/>
                    </a:lnTo>
                    <a:lnTo>
                      <a:pt x="167" y="244"/>
                    </a:lnTo>
                    <a:lnTo>
                      <a:pt x="170" y="239"/>
                    </a:lnTo>
                    <a:lnTo>
                      <a:pt x="173" y="236"/>
                    </a:lnTo>
                    <a:lnTo>
                      <a:pt x="178" y="231"/>
                    </a:lnTo>
                    <a:lnTo>
                      <a:pt x="184" y="229"/>
                    </a:lnTo>
                    <a:lnTo>
                      <a:pt x="189" y="227"/>
                    </a:lnTo>
                    <a:lnTo>
                      <a:pt x="195" y="226"/>
                    </a:lnTo>
                    <a:lnTo>
                      <a:pt x="1002" y="226"/>
                    </a:lnTo>
                    <a:lnTo>
                      <a:pt x="1002" y="226"/>
                    </a:lnTo>
                    <a:lnTo>
                      <a:pt x="1007" y="227"/>
                    </a:lnTo>
                    <a:lnTo>
                      <a:pt x="1013" y="229"/>
                    </a:lnTo>
                    <a:lnTo>
                      <a:pt x="1019" y="231"/>
                    </a:lnTo>
                    <a:lnTo>
                      <a:pt x="1024" y="236"/>
                    </a:lnTo>
                    <a:lnTo>
                      <a:pt x="1027" y="239"/>
                    </a:lnTo>
                    <a:lnTo>
                      <a:pt x="1030" y="244"/>
                    </a:lnTo>
                    <a:lnTo>
                      <a:pt x="1032" y="251"/>
                    </a:lnTo>
                    <a:lnTo>
                      <a:pt x="1032" y="256"/>
                    </a:lnTo>
                    <a:lnTo>
                      <a:pt x="1032" y="359"/>
                    </a:lnTo>
                    <a:lnTo>
                      <a:pt x="1197" y="229"/>
                    </a:lnTo>
                    <a:lnTo>
                      <a:pt x="1197" y="79"/>
                    </a:lnTo>
                    <a:lnTo>
                      <a:pt x="1197" y="79"/>
                    </a:lnTo>
                    <a:lnTo>
                      <a:pt x="1196" y="71"/>
                    </a:lnTo>
                    <a:lnTo>
                      <a:pt x="1194" y="64"/>
                    </a:lnTo>
                    <a:lnTo>
                      <a:pt x="1191" y="57"/>
                    </a:lnTo>
                    <a:lnTo>
                      <a:pt x="1186" y="50"/>
                    </a:lnTo>
                    <a:lnTo>
                      <a:pt x="1179" y="45"/>
                    </a:lnTo>
                    <a:lnTo>
                      <a:pt x="1172" y="42"/>
                    </a:lnTo>
                    <a:lnTo>
                      <a:pt x="1164" y="39"/>
                    </a:lnTo>
                    <a:lnTo>
                      <a:pt x="1157" y="39"/>
                    </a:lnTo>
                    <a:lnTo>
                      <a:pt x="285" y="39"/>
                    </a:lnTo>
                    <a:lnTo>
                      <a:pt x="285" y="39"/>
                    </a:lnTo>
                    <a:lnTo>
                      <a:pt x="283" y="30"/>
                    </a:lnTo>
                    <a:lnTo>
                      <a:pt x="280" y="23"/>
                    </a:lnTo>
                    <a:lnTo>
                      <a:pt x="276" y="17"/>
                    </a:lnTo>
                    <a:lnTo>
                      <a:pt x="271" y="12"/>
                    </a:lnTo>
                    <a:lnTo>
                      <a:pt x="266" y="6"/>
                    </a:lnTo>
                    <a:lnTo>
                      <a:pt x="259" y="3"/>
                    </a:lnTo>
                    <a:lnTo>
                      <a:pt x="251" y="1"/>
                    </a:lnTo>
                    <a:lnTo>
                      <a:pt x="243" y="0"/>
                    </a:lnTo>
                    <a:lnTo>
                      <a:pt x="185" y="0"/>
                    </a:lnTo>
                    <a:lnTo>
                      <a:pt x="185" y="0"/>
                    </a:lnTo>
                    <a:lnTo>
                      <a:pt x="177" y="1"/>
                    </a:lnTo>
                    <a:lnTo>
                      <a:pt x="170" y="3"/>
                    </a:lnTo>
                    <a:lnTo>
                      <a:pt x="163" y="6"/>
                    </a:lnTo>
                    <a:lnTo>
                      <a:pt x="157" y="12"/>
                    </a:lnTo>
                    <a:lnTo>
                      <a:pt x="152" y="17"/>
                    </a:lnTo>
                    <a:lnTo>
                      <a:pt x="148" y="23"/>
                    </a:lnTo>
                    <a:lnTo>
                      <a:pt x="145" y="30"/>
                    </a:lnTo>
                    <a:lnTo>
                      <a:pt x="145" y="39"/>
                    </a:lnTo>
                    <a:lnTo>
                      <a:pt x="40" y="39"/>
                    </a:lnTo>
                    <a:lnTo>
                      <a:pt x="40" y="39"/>
                    </a:lnTo>
                    <a:lnTo>
                      <a:pt x="32" y="39"/>
                    </a:lnTo>
                    <a:lnTo>
                      <a:pt x="25" y="42"/>
                    </a:lnTo>
                    <a:lnTo>
                      <a:pt x="17" y="45"/>
                    </a:lnTo>
                    <a:lnTo>
                      <a:pt x="11" y="50"/>
                    </a:lnTo>
                    <a:lnTo>
                      <a:pt x="6" y="57"/>
                    </a:lnTo>
                    <a:lnTo>
                      <a:pt x="3" y="64"/>
                    </a:lnTo>
                    <a:lnTo>
                      <a:pt x="0" y="71"/>
                    </a:lnTo>
                    <a:lnTo>
                      <a:pt x="0" y="79"/>
                    </a:lnTo>
                    <a:lnTo>
                      <a:pt x="0" y="808"/>
                    </a:lnTo>
                    <a:lnTo>
                      <a:pt x="0" y="808"/>
                    </a:lnTo>
                    <a:lnTo>
                      <a:pt x="0" y="823"/>
                    </a:lnTo>
                    <a:lnTo>
                      <a:pt x="3" y="840"/>
                    </a:lnTo>
                    <a:lnTo>
                      <a:pt x="6" y="853"/>
                    </a:lnTo>
                    <a:lnTo>
                      <a:pt x="11" y="869"/>
                    </a:lnTo>
                    <a:lnTo>
                      <a:pt x="18" y="882"/>
                    </a:lnTo>
                    <a:lnTo>
                      <a:pt x="25" y="896"/>
                    </a:lnTo>
                    <a:lnTo>
                      <a:pt x="35" y="907"/>
                    </a:lnTo>
                    <a:lnTo>
                      <a:pt x="45" y="917"/>
                    </a:lnTo>
                    <a:lnTo>
                      <a:pt x="55" y="928"/>
                    </a:lnTo>
                    <a:lnTo>
                      <a:pt x="67" y="938"/>
                    </a:lnTo>
                    <a:lnTo>
                      <a:pt x="81" y="944"/>
                    </a:lnTo>
                    <a:lnTo>
                      <a:pt x="94" y="951"/>
                    </a:lnTo>
                    <a:lnTo>
                      <a:pt x="109" y="956"/>
                    </a:lnTo>
                    <a:lnTo>
                      <a:pt x="123" y="961"/>
                    </a:lnTo>
                    <a:lnTo>
                      <a:pt x="140" y="963"/>
                    </a:lnTo>
                    <a:lnTo>
                      <a:pt x="155" y="963"/>
                    </a:lnTo>
                    <a:lnTo>
                      <a:pt x="1049" y="963"/>
                    </a:lnTo>
                    <a:lnTo>
                      <a:pt x="1049" y="963"/>
                    </a:lnTo>
                    <a:lnTo>
                      <a:pt x="1064" y="963"/>
                    </a:lnTo>
                    <a:lnTo>
                      <a:pt x="1079" y="961"/>
                    </a:lnTo>
                    <a:lnTo>
                      <a:pt x="1093" y="956"/>
                    </a:lnTo>
                    <a:lnTo>
                      <a:pt x="1106" y="953"/>
                    </a:lnTo>
                    <a:lnTo>
                      <a:pt x="1120" y="946"/>
                    </a:lnTo>
                    <a:lnTo>
                      <a:pt x="1132" y="938"/>
                    </a:lnTo>
                    <a:lnTo>
                      <a:pt x="1143" y="929"/>
                    </a:lnTo>
                    <a:lnTo>
                      <a:pt x="1153" y="921"/>
                    </a:lnTo>
                    <a:lnTo>
                      <a:pt x="1164" y="911"/>
                    </a:lnTo>
                    <a:lnTo>
                      <a:pt x="1172" y="899"/>
                    </a:lnTo>
                    <a:lnTo>
                      <a:pt x="1179" y="887"/>
                    </a:lnTo>
                    <a:lnTo>
                      <a:pt x="1186" y="874"/>
                    </a:lnTo>
                    <a:lnTo>
                      <a:pt x="1191" y="860"/>
                    </a:lnTo>
                    <a:lnTo>
                      <a:pt x="1194" y="845"/>
                    </a:lnTo>
                    <a:lnTo>
                      <a:pt x="1196" y="831"/>
                    </a:lnTo>
                    <a:lnTo>
                      <a:pt x="1197" y="816"/>
                    </a:lnTo>
                    <a:lnTo>
                      <a:pt x="1197" y="516"/>
                    </a:lnTo>
                    <a:lnTo>
                      <a:pt x="1405" y="357"/>
                    </a:lnTo>
                    <a:lnTo>
                      <a:pt x="1471" y="305"/>
                    </a:lnTo>
                    <a:lnTo>
                      <a:pt x="1471" y="305"/>
                    </a:lnTo>
                    <a:lnTo>
                      <a:pt x="1474" y="303"/>
                    </a:lnTo>
                    <a:lnTo>
                      <a:pt x="1474" y="298"/>
                    </a:lnTo>
                    <a:lnTo>
                      <a:pt x="1474" y="295"/>
                    </a:lnTo>
                    <a:lnTo>
                      <a:pt x="1472" y="292"/>
                    </a:lnTo>
                    <a:lnTo>
                      <a:pt x="1466" y="283"/>
                    </a:lnTo>
                    <a:lnTo>
                      <a:pt x="1501" y="254"/>
                    </a:lnTo>
                    <a:lnTo>
                      <a:pt x="1501" y="254"/>
                    </a:lnTo>
                    <a:lnTo>
                      <a:pt x="1506" y="251"/>
                    </a:lnTo>
                    <a:lnTo>
                      <a:pt x="1509" y="246"/>
                    </a:lnTo>
                    <a:lnTo>
                      <a:pt x="1511" y="241"/>
                    </a:lnTo>
                    <a:lnTo>
                      <a:pt x="1513" y="234"/>
                    </a:lnTo>
                    <a:lnTo>
                      <a:pt x="1513" y="229"/>
                    </a:lnTo>
                    <a:lnTo>
                      <a:pt x="1511" y="222"/>
                    </a:lnTo>
                    <a:lnTo>
                      <a:pt x="1509" y="217"/>
                    </a:lnTo>
                    <a:lnTo>
                      <a:pt x="1506" y="212"/>
                    </a:lnTo>
                    <a:lnTo>
                      <a:pt x="1489" y="190"/>
                    </a:lnTo>
                    <a:close/>
                    <a:moveTo>
                      <a:pt x="556" y="143"/>
                    </a:moveTo>
                    <a:lnTo>
                      <a:pt x="639" y="143"/>
                    </a:lnTo>
                    <a:lnTo>
                      <a:pt x="639" y="172"/>
                    </a:lnTo>
                    <a:lnTo>
                      <a:pt x="556" y="172"/>
                    </a:lnTo>
                    <a:lnTo>
                      <a:pt x="556" y="143"/>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grpSp>
        <p:grpSp>
          <p:nvGrpSpPr>
            <p:cNvPr id="173" name="组合 200"/>
            <p:cNvGrpSpPr/>
            <p:nvPr/>
          </p:nvGrpSpPr>
          <p:grpSpPr bwMode="auto">
            <a:xfrm>
              <a:off x="3365539" y="3957517"/>
              <a:ext cx="395584" cy="460297"/>
              <a:chOff x="11015663" y="180975"/>
              <a:chExt cx="722312" cy="1000125"/>
            </a:xfrm>
            <a:solidFill>
              <a:srgbClr val="000000">
                <a:lumMod val="50000"/>
                <a:lumOff val="50000"/>
              </a:srgbClr>
            </a:solidFill>
          </p:grpSpPr>
          <p:sp>
            <p:nvSpPr>
              <p:cNvPr id="386" name="Freeform 29"/>
              <p:cNvSpPr/>
              <p:nvPr/>
            </p:nvSpPr>
            <p:spPr bwMode="auto">
              <a:xfrm>
                <a:off x="11493500" y="180975"/>
                <a:ext cx="244475" cy="268288"/>
              </a:xfrm>
              <a:custGeom>
                <a:avLst/>
                <a:gdLst/>
                <a:ahLst/>
                <a:cxnLst>
                  <a:cxn ang="0">
                    <a:pos x="15" y="72"/>
                  </a:cxn>
                  <a:cxn ang="0">
                    <a:pos x="58" y="77"/>
                  </a:cxn>
                  <a:cxn ang="0">
                    <a:pos x="98" y="91"/>
                  </a:cxn>
                  <a:cxn ang="0">
                    <a:pos x="135" y="113"/>
                  </a:cxn>
                  <a:cxn ang="0">
                    <a:pos x="169" y="140"/>
                  </a:cxn>
                  <a:cxn ang="0">
                    <a:pos x="179" y="150"/>
                  </a:cxn>
                  <a:cxn ang="0">
                    <a:pos x="193" y="168"/>
                  </a:cxn>
                  <a:cxn ang="0">
                    <a:pos x="216" y="207"/>
                  </a:cxn>
                  <a:cxn ang="0">
                    <a:pos x="231" y="249"/>
                  </a:cxn>
                  <a:cxn ang="0">
                    <a:pos x="236" y="295"/>
                  </a:cxn>
                  <a:cxn ang="0">
                    <a:pos x="236" y="319"/>
                  </a:cxn>
                  <a:cxn ang="0">
                    <a:pos x="241" y="330"/>
                  </a:cxn>
                  <a:cxn ang="0">
                    <a:pos x="247" y="334"/>
                  </a:cxn>
                  <a:cxn ang="0">
                    <a:pos x="292" y="337"/>
                  </a:cxn>
                  <a:cxn ang="0">
                    <a:pos x="299" y="337"/>
                  </a:cxn>
                  <a:cxn ang="0">
                    <a:pos x="304" y="334"/>
                  </a:cxn>
                  <a:cxn ang="0">
                    <a:pos x="309" y="324"/>
                  </a:cxn>
                  <a:cxn ang="0">
                    <a:pos x="309" y="293"/>
                  </a:cxn>
                  <a:cxn ang="0">
                    <a:pos x="302" y="233"/>
                  </a:cxn>
                  <a:cxn ang="0">
                    <a:pos x="282" y="177"/>
                  </a:cxn>
                  <a:cxn ang="0">
                    <a:pos x="252" y="125"/>
                  </a:cxn>
                  <a:cxn ang="0">
                    <a:pos x="233" y="101"/>
                  </a:cxn>
                  <a:cxn ang="0">
                    <a:pos x="221" y="88"/>
                  </a:cxn>
                  <a:cxn ang="0">
                    <a:pos x="177" y="52"/>
                  </a:cxn>
                  <a:cxn ang="0">
                    <a:pos x="128" y="25"/>
                  </a:cxn>
                  <a:cxn ang="0">
                    <a:pos x="74" y="7"/>
                  </a:cxn>
                  <a:cxn ang="0">
                    <a:pos x="19" y="0"/>
                  </a:cxn>
                  <a:cxn ang="0">
                    <a:pos x="12" y="0"/>
                  </a:cxn>
                  <a:cxn ang="0">
                    <a:pos x="4" y="8"/>
                  </a:cxn>
                  <a:cxn ang="0">
                    <a:pos x="0" y="55"/>
                  </a:cxn>
                  <a:cxn ang="0">
                    <a:pos x="2" y="62"/>
                  </a:cxn>
                  <a:cxn ang="0">
                    <a:pos x="5" y="67"/>
                  </a:cxn>
                  <a:cxn ang="0">
                    <a:pos x="15" y="72"/>
                  </a:cxn>
                </a:cxnLst>
                <a:rect l="0" t="0" r="r" b="b"/>
                <a:pathLst>
                  <a:path w="309" h="337">
                    <a:moveTo>
                      <a:pt x="15" y="72"/>
                    </a:moveTo>
                    <a:lnTo>
                      <a:pt x="15" y="72"/>
                    </a:lnTo>
                    <a:lnTo>
                      <a:pt x="37" y="74"/>
                    </a:lnTo>
                    <a:lnTo>
                      <a:pt x="58" y="77"/>
                    </a:lnTo>
                    <a:lnTo>
                      <a:pt x="78" y="84"/>
                    </a:lnTo>
                    <a:lnTo>
                      <a:pt x="98" y="91"/>
                    </a:lnTo>
                    <a:lnTo>
                      <a:pt x="118" y="101"/>
                    </a:lnTo>
                    <a:lnTo>
                      <a:pt x="135" y="113"/>
                    </a:lnTo>
                    <a:lnTo>
                      <a:pt x="154" y="125"/>
                    </a:lnTo>
                    <a:lnTo>
                      <a:pt x="169" y="140"/>
                    </a:lnTo>
                    <a:lnTo>
                      <a:pt x="169" y="140"/>
                    </a:lnTo>
                    <a:lnTo>
                      <a:pt x="179" y="150"/>
                    </a:lnTo>
                    <a:lnTo>
                      <a:pt x="179" y="150"/>
                    </a:lnTo>
                    <a:lnTo>
                      <a:pt x="193" y="168"/>
                    </a:lnTo>
                    <a:lnTo>
                      <a:pt x="206" y="187"/>
                    </a:lnTo>
                    <a:lnTo>
                      <a:pt x="216" y="207"/>
                    </a:lnTo>
                    <a:lnTo>
                      <a:pt x="225" y="228"/>
                    </a:lnTo>
                    <a:lnTo>
                      <a:pt x="231" y="249"/>
                    </a:lnTo>
                    <a:lnTo>
                      <a:pt x="235" y="271"/>
                    </a:lnTo>
                    <a:lnTo>
                      <a:pt x="236" y="295"/>
                    </a:lnTo>
                    <a:lnTo>
                      <a:pt x="236" y="319"/>
                    </a:lnTo>
                    <a:lnTo>
                      <a:pt x="236" y="319"/>
                    </a:lnTo>
                    <a:lnTo>
                      <a:pt x="238" y="325"/>
                    </a:lnTo>
                    <a:lnTo>
                      <a:pt x="241" y="330"/>
                    </a:lnTo>
                    <a:lnTo>
                      <a:pt x="241" y="330"/>
                    </a:lnTo>
                    <a:lnTo>
                      <a:pt x="247" y="334"/>
                    </a:lnTo>
                    <a:lnTo>
                      <a:pt x="252" y="336"/>
                    </a:lnTo>
                    <a:lnTo>
                      <a:pt x="292" y="337"/>
                    </a:lnTo>
                    <a:lnTo>
                      <a:pt x="292" y="337"/>
                    </a:lnTo>
                    <a:lnTo>
                      <a:pt x="299" y="337"/>
                    </a:lnTo>
                    <a:lnTo>
                      <a:pt x="304" y="334"/>
                    </a:lnTo>
                    <a:lnTo>
                      <a:pt x="304" y="334"/>
                    </a:lnTo>
                    <a:lnTo>
                      <a:pt x="307" y="329"/>
                    </a:lnTo>
                    <a:lnTo>
                      <a:pt x="309" y="324"/>
                    </a:lnTo>
                    <a:lnTo>
                      <a:pt x="309" y="324"/>
                    </a:lnTo>
                    <a:lnTo>
                      <a:pt x="309" y="293"/>
                    </a:lnTo>
                    <a:lnTo>
                      <a:pt x="307" y="263"/>
                    </a:lnTo>
                    <a:lnTo>
                      <a:pt x="302" y="233"/>
                    </a:lnTo>
                    <a:lnTo>
                      <a:pt x="294" y="204"/>
                    </a:lnTo>
                    <a:lnTo>
                      <a:pt x="282" y="177"/>
                    </a:lnTo>
                    <a:lnTo>
                      <a:pt x="268" y="150"/>
                    </a:lnTo>
                    <a:lnTo>
                      <a:pt x="252" y="125"/>
                    </a:lnTo>
                    <a:lnTo>
                      <a:pt x="233" y="101"/>
                    </a:lnTo>
                    <a:lnTo>
                      <a:pt x="233" y="101"/>
                    </a:lnTo>
                    <a:lnTo>
                      <a:pt x="221" y="88"/>
                    </a:lnTo>
                    <a:lnTo>
                      <a:pt x="221" y="88"/>
                    </a:lnTo>
                    <a:lnTo>
                      <a:pt x="199" y="69"/>
                    </a:lnTo>
                    <a:lnTo>
                      <a:pt x="177" y="52"/>
                    </a:lnTo>
                    <a:lnTo>
                      <a:pt x="154" y="37"/>
                    </a:lnTo>
                    <a:lnTo>
                      <a:pt x="128" y="25"/>
                    </a:lnTo>
                    <a:lnTo>
                      <a:pt x="101" y="15"/>
                    </a:lnTo>
                    <a:lnTo>
                      <a:pt x="74" y="7"/>
                    </a:lnTo>
                    <a:lnTo>
                      <a:pt x="47" y="1"/>
                    </a:lnTo>
                    <a:lnTo>
                      <a:pt x="19" y="0"/>
                    </a:lnTo>
                    <a:lnTo>
                      <a:pt x="19" y="0"/>
                    </a:lnTo>
                    <a:lnTo>
                      <a:pt x="12" y="0"/>
                    </a:lnTo>
                    <a:lnTo>
                      <a:pt x="7" y="3"/>
                    </a:lnTo>
                    <a:lnTo>
                      <a:pt x="4" y="8"/>
                    </a:lnTo>
                    <a:lnTo>
                      <a:pt x="2" y="15"/>
                    </a:lnTo>
                    <a:lnTo>
                      <a:pt x="0" y="55"/>
                    </a:lnTo>
                    <a:lnTo>
                      <a:pt x="0" y="55"/>
                    </a:lnTo>
                    <a:lnTo>
                      <a:pt x="2" y="62"/>
                    </a:lnTo>
                    <a:lnTo>
                      <a:pt x="5" y="67"/>
                    </a:lnTo>
                    <a:lnTo>
                      <a:pt x="5" y="67"/>
                    </a:lnTo>
                    <a:lnTo>
                      <a:pt x="9" y="71"/>
                    </a:lnTo>
                    <a:lnTo>
                      <a:pt x="15" y="72"/>
                    </a:lnTo>
                    <a:lnTo>
                      <a:pt x="15" y="72"/>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387" name="Freeform 30"/>
              <p:cNvSpPr/>
              <p:nvPr/>
            </p:nvSpPr>
            <p:spPr bwMode="auto">
              <a:xfrm>
                <a:off x="11496675" y="280988"/>
                <a:ext cx="142875" cy="152400"/>
              </a:xfrm>
              <a:custGeom>
                <a:avLst/>
                <a:gdLst/>
                <a:ahLst/>
                <a:cxnLst>
                  <a:cxn ang="0">
                    <a:pos x="112" y="184"/>
                  </a:cxn>
                  <a:cxn ang="0">
                    <a:pos x="112" y="184"/>
                  </a:cxn>
                  <a:cxn ang="0">
                    <a:pos x="117" y="188"/>
                  </a:cxn>
                  <a:cxn ang="0">
                    <a:pos x="122" y="189"/>
                  </a:cxn>
                  <a:cxn ang="0">
                    <a:pos x="164" y="193"/>
                  </a:cxn>
                  <a:cxn ang="0">
                    <a:pos x="164" y="193"/>
                  </a:cxn>
                  <a:cxn ang="0">
                    <a:pos x="169" y="191"/>
                  </a:cxn>
                  <a:cxn ang="0">
                    <a:pos x="176" y="189"/>
                  </a:cxn>
                  <a:cxn ang="0">
                    <a:pos x="176" y="189"/>
                  </a:cxn>
                  <a:cxn ang="0">
                    <a:pos x="179" y="184"/>
                  </a:cxn>
                  <a:cxn ang="0">
                    <a:pos x="181" y="177"/>
                  </a:cxn>
                  <a:cxn ang="0">
                    <a:pos x="181" y="177"/>
                  </a:cxn>
                  <a:cxn ang="0">
                    <a:pos x="181" y="161"/>
                  </a:cxn>
                  <a:cxn ang="0">
                    <a:pos x="179" y="145"/>
                  </a:cxn>
                  <a:cxn ang="0">
                    <a:pos x="176" y="129"/>
                  </a:cxn>
                  <a:cxn ang="0">
                    <a:pos x="171" y="113"/>
                  </a:cxn>
                  <a:cxn ang="0">
                    <a:pos x="164" y="98"/>
                  </a:cxn>
                  <a:cxn ang="0">
                    <a:pos x="157" y="83"/>
                  </a:cxn>
                  <a:cxn ang="0">
                    <a:pos x="149" y="69"/>
                  </a:cxn>
                  <a:cxn ang="0">
                    <a:pos x="137" y="56"/>
                  </a:cxn>
                  <a:cxn ang="0">
                    <a:pos x="137" y="56"/>
                  </a:cxn>
                  <a:cxn ang="0">
                    <a:pos x="130" y="49"/>
                  </a:cxn>
                  <a:cxn ang="0">
                    <a:pos x="130" y="49"/>
                  </a:cxn>
                  <a:cxn ang="0">
                    <a:pos x="118" y="37"/>
                  </a:cxn>
                  <a:cxn ang="0">
                    <a:pos x="107" y="29"/>
                  </a:cxn>
                  <a:cxn ang="0">
                    <a:pos x="93" y="21"/>
                  </a:cxn>
                  <a:cxn ang="0">
                    <a:pos x="80" y="14"/>
                  </a:cxn>
                  <a:cxn ang="0">
                    <a:pos x="64" y="9"/>
                  </a:cxn>
                  <a:cxn ang="0">
                    <a:pos x="49" y="4"/>
                  </a:cxn>
                  <a:cxn ang="0">
                    <a:pos x="34" y="0"/>
                  </a:cxn>
                  <a:cxn ang="0">
                    <a:pos x="19" y="0"/>
                  </a:cxn>
                  <a:cxn ang="0">
                    <a:pos x="19" y="0"/>
                  </a:cxn>
                  <a:cxn ang="0">
                    <a:pos x="12" y="0"/>
                  </a:cxn>
                  <a:cxn ang="0">
                    <a:pos x="7" y="4"/>
                  </a:cxn>
                  <a:cxn ang="0">
                    <a:pos x="4" y="9"/>
                  </a:cxn>
                  <a:cxn ang="0">
                    <a:pos x="2" y="14"/>
                  </a:cxn>
                  <a:cxn ang="0">
                    <a:pos x="0" y="56"/>
                  </a:cxn>
                  <a:cxn ang="0">
                    <a:pos x="0" y="56"/>
                  </a:cxn>
                  <a:cxn ang="0">
                    <a:pos x="0" y="63"/>
                  </a:cxn>
                  <a:cxn ang="0">
                    <a:pos x="5" y="68"/>
                  </a:cxn>
                  <a:cxn ang="0">
                    <a:pos x="5" y="68"/>
                  </a:cxn>
                  <a:cxn ang="0">
                    <a:pos x="9" y="71"/>
                  </a:cxn>
                  <a:cxn ang="0">
                    <a:pos x="16" y="73"/>
                  </a:cxn>
                  <a:cxn ang="0">
                    <a:pos x="16" y="73"/>
                  </a:cxn>
                  <a:cxn ang="0">
                    <a:pos x="32" y="75"/>
                  </a:cxn>
                  <a:cxn ang="0">
                    <a:pos x="49" y="81"/>
                  </a:cxn>
                  <a:cxn ang="0">
                    <a:pos x="66" y="90"/>
                  </a:cxn>
                  <a:cxn ang="0">
                    <a:pos x="80" y="100"/>
                  </a:cxn>
                  <a:cxn ang="0">
                    <a:pos x="80" y="100"/>
                  </a:cxn>
                  <a:cxn ang="0">
                    <a:pos x="83" y="105"/>
                  </a:cxn>
                  <a:cxn ang="0">
                    <a:pos x="83" y="105"/>
                  </a:cxn>
                  <a:cxn ang="0">
                    <a:pos x="95" y="120"/>
                  </a:cxn>
                  <a:cxn ang="0">
                    <a:pos x="102" y="137"/>
                  </a:cxn>
                  <a:cxn ang="0">
                    <a:pos x="107" y="154"/>
                  </a:cxn>
                  <a:cxn ang="0">
                    <a:pos x="107" y="172"/>
                  </a:cxn>
                  <a:cxn ang="0">
                    <a:pos x="107" y="172"/>
                  </a:cxn>
                  <a:cxn ang="0">
                    <a:pos x="108" y="179"/>
                  </a:cxn>
                  <a:cxn ang="0">
                    <a:pos x="112" y="184"/>
                  </a:cxn>
                  <a:cxn ang="0">
                    <a:pos x="112" y="184"/>
                  </a:cxn>
                </a:cxnLst>
                <a:rect l="0" t="0" r="r" b="b"/>
                <a:pathLst>
                  <a:path w="181" h="193">
                    <a:moveTo>
                      <a:pt x="112" y="184"/>
                    </a:moveTo>
                    <a:lnTo>
                      <a:pt x="112" y="184"/>
                    </a:lnTo>
                    <a:lnTo>
                      <a:pt x="117" y="188"/>
                    </a:lnTo>
                    <a:lnTo>
                      <a:pt x="122" y="189"/>
                    </a:lnTo>
                    <a:lnTo>
                      <a:pt x="164" y="193"/>
                    </a:lnTo>
                    <a:lnTo>
                      <a:pt x="164" y="193"/>
                    </a:lnTo>
                    <a:lnTo>
                      <a:pt x="169" y="191"/>
                    </a:lnTo>
                    <a:lnTo>
                      <a:pt x="176" y="189"/>
                    </a:lnTo>
                    <a:lnTo>
                      <a:pt x="176" y="189"/>
                    </a:lnTo>
                    <a:lnTo>
                      <a:pt x="179" y="184"/>
                    </a:lnTo>
                    <a:lnTo>
                      <a:pt x="181" y="177"/>
                    </a:lnTo>
                    <a:lnTo>
                      <a:pt x="181" y="177"/>
                    </a:lnTo>
                    <a:lnTo>
                      <a:pt x="181" y="161"/>
                    </a:lnTo>
                    <a:lnTo>
                      <a:pt x="179" y="145"/>
                    </a:lnTo>
                    <a:lnTo>
                      <a:pt x="176" y="129"/>
                    </a:lnTo>
                    <a:lnTo>
                      <a:pt x="171" y="113"/>
                    </a:lnTo>
                    <a:lnTo>
                      <a:pt x="164" y="98"/>
                    </a:lnTo>
                    <a:lnTo>
                      <a:pt x="157" y="83"/>
                    </a:lnTo>
                    <a:lnTo>
                      <a:pt x="149" y="69"/>
                    </a:lnTo>
                    <a:lnTo>
                      <a:pt x="137" y="56"/>
                    </a:lnTo>
                    <a:lnTo>
                      <a:pt x="137" y="56"/>
                    </a:lnTo>
                    <a:lnTo>
                      <a:pt x="130" y="49"/>
                    </a:lnTo>
                    <a:lnTo>
                      <a:pt x="130" y="49"/>
                    </a:lnTo>
                    <a:lnTo>
                      <a:pt x="118" y="37"/>
                    </a:lnTo>
                    <a:lnTo>
                      <a:pt x="107" y="29"/>
                    </a:lnTo>
                    <a:lnTo>
                      <a:pt x="93" y="21"/>
                    </a:lnTo>
                    <a:lnTo>
                      <a:pt x="80" y="14"/>
                    </a:lnTo>
                    <a:lnTo>
                      <a:pt x="64" y="9"/>
                    </a:lnTo>
                    <a:lnTo>
                      <a:pt x="49" y="4"/>
                    </a:lnTo>
                    <a:lnTo>
                      <a:pt x="34" y="0"/>
                    </a:lnTo>
                    <a:lnTo>
                      <a:pt x="19" y="0"/>
                    </a:lnTo>
                    <a:lnTo>
                      <a:pt x="19" y="0"/>
                    </a:lnTo>
                    <a:lnTo>
                      <a:pt x="12" y="0"/>
                    </a:lnTo>
                    <a:lnTo>
                      <a:pt x="7" y="4"/>
                    </a:lnTo>
                    <a:lnTo>
                      <a:pt x="4" y="9"/>
                    </a:lnTo>
                    <a:lnTo>
                      <a:pt x="2" y="14"/>
                    </a:lnTo>
                    <a:lnTo>
                      <a:pt x="0" y="56"/>
                    </a:lnTo>
                    <a:lnTo>
                      <a:pt x="0" y="56"/>
                    </a:lnTo>
                    <a:lnTo>
                      <a:pt x="0" y="63"/>
                    </a:lnTo>
                    <a:lnTo>
                      <a:pt x="5" y="68"/>
                    </a:lnTo>
                    <a:lnTo>
                      <a:pt x="5" y="68"/>
                    </a:lnTo>
                    <a:lnTo>
                      <a:pt x="9" y="71"/>
                    </a:lnTo>
                    <a:lnTo>
                      <a:pt x="16" y="73"/>
                    </a:lnTo>
                    <a:lnTo>
                      <a:pt x="16" y="73"/>
                    </a:lnTo>
                    <a:lnTo>
                      <a:pt x="32" y="75"/>
                    </a:lnTo>
                    <a:lnTo>
                      <a:pt x="49" y="81"/>
                    </a:lnTo>
                    <a:lnTo>
                      <a:pt x="66" y="90"/>
                    </a:lnTo>
                    <a:lnTo>
                      <a:pt x="80" y="100"/>
                    </a:lnTo>
                    <a:lnTo>
                      <a:pt x="80" y="100"/>
                    </a:lnTo>
                    <a:lnTo>
                      <a:pt x="83" y="105"/>
                    </a:lnTo>
                    <a:lnTo>
                      <a:pt x="83" y="105"/>
                    </a:lnTo>
                    <a:lnTo>
                      <a:pt x="95" y="120"/>
                    </a:lnTo>
                    <a:lnTo>
                      <a:pt x="102" y="137"/>
                    </a:lnTo>
                    <a:lnTo>
                      <a:pt x="107" y="154"/>
                    </a:lnTo>
                    <a:lnTo>
                      <a:pt x="107" y="172"/>
                    </a:lnTo>
                    <a:lnTo>
                      <a:pt x="107" y="172"/>
                    </a:lnTo>
                    <a:lnTo>
                      <a:pt x="108" y="179"/>
                    </a:lnTo>
                    <a:lnTo>
                      <a:pt x="112" y="184"/>
                    </a:lnTo>
                    <a:lnTo>
                      <a:pt x="112" y="184"/>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sp>
            <p:nvSpPr>
              <p:cNvPr id="388" name="Freeform 31"/>
              <p:cNvSpPr>
                <a:spLocks noEditPoints="1"/>
              </p:cNvSpPr>
              <p:nvPr/>
            </p:nvSpPr>
            <p:spPr bwMode="auto">
              <a:xfrm>
                <a:off x="11015663" y="377825"/>
                <a:ext cx="522288" cy="803275"/>
              </a:xfrm>
              <a:custGeom>
                <a:avLst/>
                <a:gdLst/>
                <a:ahLst/>
                <a:cxnLst>
                  <a:cxn ang="0">
                    <a:pos x="639" y="1012"/>
                  </a:cxn>
                  <a:cxn ang="0">
                    <a:pos x="647" y="1012"/>
                  </a:cxn>
                  <a:cxn ang="0">
                    <a:pos x="656" y="1002"/>
                  </a:cxn>
                  <a:cxn ang="0">
                    <a:pos x="658" y="103"/>
                  </a:cxn>
                  <a:cxn ang="0">
                    <a:pos x="658" y="93"/>
                  </a:cxn>
                  <a:cxn ang="0">
                    <a:pos x="653" y="72"/>
                  </a:cxn>
                  <a:cxn ang="0">
                    <a:pos x="641" y="45"/>
                  </a:cxn>
                  <a:cxn ang="0">
                    <a:pos x="612" y="18"/>
                  </a:cxn>
                  <a:cxn ang="0">
                    <a:pos x="585" y="5"/>
                  </a:cxn>
                  <a:cxn ang="0">
                    <a:pos x="565" y="0"/>
                  </a:cxn>
                  <a:cxn ang="0">
                    <a:pos x="103" y="0"/>
                  </a:cxn>
                  <a:cxn ang="0">
                    <a:pos x="93" y="0"/>
                  </a:cxn>
                  <a:cxn ang="0">
                    <a:pos x="72" y="5"/>
                  </a:cxn>
                  <a:cxn ang="0">
                    <a:pos x="45" y="18"/>
                  </a:cxn>
                  <a:cxn ang="0">
                    <a:pos x="17" y="45"/>
                  </a:cxn>
                  <a:cxn ang="0">
                    <a:pos x="3" y="72"/>
                  </a:cxn>
                  <a:cxn ang="0">
                    <a:pos x="0" y="93"/>
                  </a:cxn>
                  <a:cxn ang="0">
                    <a:pos x="0" y="995"/>
                  </a:cxn>
                  <a:cxn ang="0">
                    <a:pos x="1" y="1002"/>
                  </a:cxn>
                  <a:cxn ang="0">
                    <a:pos x="10" y="1012"/>
                  </a:cxn>
                  <a:cxn ang="0">
                    <a:pos x="17" y="1012"/>
                  </a:cxn>
                  <a:cxn ang="0">
                    <a:pos x="361" y="926"/>
                  </a:cxn>
                  <a:cxn ang="0">
                    <a:pos x="356" y="939"/>
                  </a:cxn>
                  <a:cxn ang="0">
                    <a:pos x="342" y="945"/>
                  </a:cxn>
                  <a:cxn ang="0">
                    <a:pos x="314" y="945"/>
                  </a:cxn>
                  <a:cxn ang="0">
                    <a:pos x="302" y="939"/>
                  </a:cxn>
                  <a:cxn ang="0">
                    <a:pos x="297" y="926"/>
                  </a:cxn>
                  <a:cxn ang="0">
                    <a:pos x="297" y="911"/>
                  </a:cxn>
                  <a:cxn ang="0">
                    <a:pos x="302" y="897"/>
                  </a:cxn>
                  <a:cxn ang="0">
                    <a:pos x="314" y="892"/>
                  </a:cxn>
                  <a:cxn ang="0">
                    <a:pos x="342" y="892"/>
                  </a:cxn>
                  <a:cxn ang="0">
                    <a:pos x="356" y="897"/>
                  </a:cxn>
                  <a:cxn ang="0">
                    <a:pos x="361" y="911"/>
                  </a:cxn>
                  <a:cxn ang="0">
                    <a:pos x="114" y="126"/>
                  </a:cxn>
                  <a:cxn ang="0">
                    <a:pos x="116" y="120"/>
                  </a:cxn>
                  <a:cxn ang="0">
                    <a:pos x="126" y="109"/>
                  </a:cxn>
                  <a:cxn ang="0">
                    <a:pos x="524" y="108"/>
                  </a:cxn>
                  <a:cxn ang="0">
                    <a:pos x="531" y="109"/>
                  </a:cxn>
                  <a:cxn ang="0">
                    <a:pos x="541" y="120"/>
                  </a:cxn>
                  <a:cxn ang="0">
                    <a:pos x="543" y="821"/>
                  </a:cxn>
                  <a:cxn ang="0">
                    <a:pos x="541" y="828"/>
                  </a:cxn>
                  <a:cxn ang="0">
                    <a:pos x="531" y="838"/>
                  </a:cxn>
                  <a:cxn ang="0">
                    <a:pos x="133" y="840"/>
                  </a:cxn>
                  <a:cxn ang="0">
                    <a:pos x="126" y="838"/>
                  </a:cxn>
                  <a:cxn ang="0">
                    <a:pos x="116" y="828"/>
                  </a:cxn>
                  <a:cxn ang="0">
                    <a:pos x="114" y="126"/>
                  </a:cxn>
                </a:cxnLst>
                <a:rect l="0" t="0" r="r" b="b"/>
                <a:pathLst>
                  <a:path w="658" h="1012">
                    <a:moveTo>
                      <a:pt x="17" y="1012"/>
                    </a:moveTo>
                    <a:lnTo>
                      <a:pt x="639" y="1012"/>
                    </a:lnTo>
                    <a:lnTo>
                      <a:pt x="639" y="1012"/>
                    </a:lnTo>
                    <a:lnTo>
                      <a:pt x="647" y="1012"/>
                    </a:lnTo>
                    <a:lnTo>
                      <a:pt x="653" y="1007"/>
                    </a:lnTo>
                    <a:lnTo>
                      <a:pt x="656" y="1002"/>
                    </a:lnTo>
                    <a:lnTo>
                      <a:pt x="658" y="995"/>
                    </a:lnTo>
                    <a:lnTo>
                      <a:pt x="658" y="103"/>
                    </a:lnTo>
                    <a:lnTo>
                      <a:pt x="658" y="103"/>
                    </a:lnTo>
                    <a:lnTo>
                      <a:pt x="658" y="93"/>
                    </a:lnTo>
                    <a:lnTo>
                      <a:pt x="656" y="82"/>
                    </a:lnTo>
                    <a:lnTo>
                      <a:pt x="653" y="72"/>
                    </a:lnTo>
                    <a:lnTo>
                      <a:pt x="649" y="64"/>
                    </a:lnTo>
                    <a:lnTo>
                      <a:pt x="641" y="45"/>
                    </a:lnTo>
                    <a:lnTo>
                      <a:pt x="627" y="30"/>
                    </a:lnTo>
                    <a:lnTo>
                      <a:pt x="612" y="18"/>
                    </a:lnTo>
                    <a:lnTo>
                      <a:pt x="595" y="8"/>
                    </a:lnTo>
                    <a:lnTo>
                      <a:pt x="585" y="5"/>
                    </a:lnTo>
                    <a:lnTo>
                      <a:pt x="575" y="1"/>
                    </a:lnTo>
                    <a:lnTo>
                      <a:pt x="565" y="0"/>
                    </a:lnTo>
                    <a:lnTo>
                      <a:pt x="555" y="0"/>
                    </a:lnTo>
                    <a:lnTo>
                      <a:pt x="103" y="0"/>
                    </a:lnTo>
                    <a:lnTo>
                      <a:pt x="103" y="0"/>
                    </a:lnTo>
                    <a:lnTo>
                      <a:pt x="93" y="0"/>
                    </a:lnTo>
                    <a:lnTo>
                      <a:pt x="82" y="1"/>
                    </a:lnTo>
                    <a:lnTo>
                      <a:pt x="72" y="5"/>
                    </a:lnTo>
                    <a:lnTo>
                      <a:pt x="62" y="8"/>
                    </a:lnTo>
                    <a:lnTo>
                      <a:pt x="45" y="18"/>
                    </a:lnTo>
                    <a:lnTo>
                      <a:pt x="30" y="30"/>
                    </a:lnTo>
                    <a:lnTo>
                      <a:pt x="17" y="45"/>
                    </a:lnTo>
                    <a:lnTo>
                      <a:pt x="7" y="64"/>
                    </a:lnTo>
                    <a:lnTo>
                      <a:pt x="3" y="72"/>
                    </a:lnTo>
                    <a:lnTo>
                      <a:pt x="1" y="82"/>
                    </a:lnTo>
                    <a:lnTo>
                      <a:pt x="0" y="93"/>
                    </a:lnTo>
                    <a:lnTo>
                      <a:pt x="0" y="103"/>
                    </a:lnTo>
                    <a:lnTo>
                      <a:pt x="0" y="995"/>
                    </a:lnTo>
                    <a:lnTo>
                      <a:pt x="0" y="995"/>
                    </a:lnTo>
                    <a:lnTo>
                      <a:pt x="1" y="1002"/>
                    </a:lnTo>
                    <a:lnTo>
                      <a:pt x="5" y="1007"/>
                    </a:lnTo>
                    <a:lnTo>
                      <a:pt x="10" y="1012"/>
                    </a:lnTo>
                    <a:lnTo>
                      <a:pt x="17" y="1012"/>
                    </a:lnTo>
                    <a:lnTo>
                      <a:pt x="17" y="1012"/>
                    </a:lnTo>
                    <a:close/>
                    <a:moveTo>
                      <a:pt x="361" y="926"/>
                    </a:moveTo>
                    <a:lnTo>
                      <a:pt x="361" y="926"/>
                    </a:lnTo>
                    <a:lnTo>
                      <a:pt x="359" y="933"/>
                    </a:lnTo>
                    <a:lnTo>
                      <a:pt x="356" y="939"/>
                    </a:lnTo>
                    <a:lnTo>
                      <a:pt x="351" y="943"/>
                    </a:lnTo>
                    <a:lnTo>
                      <a:pt x="342" y="945"/>
                    </a:lnTo>
                    <a:lnTo>
                      <a:pt x="314" y="945"/>
                    </a:lnTo>
                    <a:lnTo>
                      <a:pt x="314" y="945"/>
                    </a:lnTo>
                    <a:lnTo>
                      <a:pt x="307" y="943"/>
                    </a:lnTo>
                    <a:lnTo>
                      <a:pt x="302" y="939"/>
                    </a:lnTo>
                    <a:lnTo>
                      <a:pt x="297" y="933"/>
                    </a:lnTo>
                    <a:lnTo>
                      <a:pt x="297" y="926"/>
                    </a:lnTo>
                    <a:lnTo>
                      <a:pt x="297" y="911"/>
                    </a:lnTo>
                    <a:lnTo>
                      <a:pt x="297" y="911"/>
                    </a:lnTo>
                    <a:lnTo>
                      <a:pt x="297" y="904"/>
                    </a:lnTo>
                    <a:lnTo>
                      <a:pt x="302" y="897"/>
                    </a:lnTo>
                    <a:lnTo>
                      <a:pt x="307" y="894"/>
                    </a:lnTo>
                    <a:lnTo>
                      <a:pt x="314" y="892"/>
                    </a:lnTo>
                    <a:lnTo>
                      <a:pt x="342" y="892"/>
                    </a:lnTo>
                    <a:lnTo>
                      <a:pt x="342" y="892"/>
                    </a:lnTo>
                    <a:lnTo>
                      <a:pt x="351" y="894"/>
                    </a:lnTo>
                    <a:lnTo>
                      <a:pt x="356" y="897"/>
                    </a:lnTo>
                    <a:lnTo>
                      <a:pt x="359" y="904"/>
                    </a:lnTo>
                    <a:lnTo>
                      <a:pt x="361" y="911"/>
                    </a:lnTo>
                    <a:lnTo>
                      <a:pt x="361" y="926"/>
                    </a:lnTo>
                    <a:close/>
                    <a:moveTo>
                      <a:pt x="114" y="126"/>
                    </a:moveTo>
                    <a:lnTo>
                      <a:pt x="114" y="126"/>
                    </a:lnTo>
                    <a:lnTo>
                      <a:pt x="116" y="120"/>
                    </a:lnTo>
                    <a:lnTo>
                      <a:pt x="120" y="113"/>
                    </a:lnTo>
                    <a:lnTo>
                      <a:pt x="126" y="109"/>
                    </a:lnTo>
                    <a:lnTo>
                      <a:pt x="133" y="108"/>
                    </a:lnTo>
                    <a:lnTo>
                      <a:pt x="524" y="108"/>
                    </a:lnTo>
                    <a:lnTo>
                      <a:pt x="524" y="108"/>
                    </a:lnTo>
                    <a:lnTo>
                      <a:pt x="531" y="109"/>
                    </a:lnTo>
                    <a:lnTo>
                      <a:pt x="538" y="113"/>
                    </a:lnTo>
                    <a:lnTo>
                      <a:pt x="541" y="120"/>
                    </a:lnTo>
                    <a:lnTo>
                      <a:pt x="543" y="126"/>
                    </a:lnTo>
                    <a:lnTo>
                      <a:pt x="543" y="821"/>
                    </a:lnTo>
                    <a:lnTo>
                      <a:pt x="543" y="821"/>
                    </a:lnTo>
                    <a:lnTo>
                      <a:pt x="541" y="828"/>
                    </a:lnTo>
                    <a:lnTo>
                      <a:pt x="538" y="835"/>
                    </a:lnTo>
                    <a:lnTo>
                      <a:pt x="531" y="838"/>
                    </a:lnTo>
                    <a:lnTo>
                      <a:pt x="524" y="840"/>
                    </a:lnTo>
                    <a:lnTo>
                      <a:pt x="133" y="840"/>
                    </a:lnTo>
                    <a:lnTo>
                      <a:pt x="133" y="840"/>
                    </a:lnTo>
                    <a:lnTo>
                      <a:pt x="126" y="838"/>
                    </a:lnTo>
                    <a:lnTo>
                      <a:pt x="120" y="835"/>
                    </a:lnTo>
                    <a:lnTo>
                      <a:pt x="116" y="828"/>
                    </a:lnTo>
                    <a:lnTo>
                      <a:pt x="114" y="821"/>
                    </a:lnTo>
                    <a:lnTo>
                      <a:pt x="114" y="126"/>
                    </a:lnTo>
                    <a:close/>
                  </a:path>
                </a:pathLst>
              </a:custGeom>
              <a:grpFill/>
              <a:ln w="9525">
                <a:noFill/>
                <a:round/>
              </a:ln>
            </p:spPr>
            <p:txBody>
              <a:bodyPr/>
              <a:lstStyle/>
              <a:p>
                <a:pPr defTabSz="685165" eaLnBrk="1" fontAlgn="auto" hangingPunct="1">
                  <a:spcBef>
                    <a:spcPts val="0"/>
                  </a:spcBef>
                  <a:spcAft>
                    <a:spcPts val="0"/>
                  </a:spcAft>
                  <a:defRPr/>
                </a:pPr>
                <a:endParaRPr lang="zh-CN" altLang="en-US" sz="1400" kern="0" dirty="0">
                  <a:solidFill>
                    <a:srgbClr val="000000">
                      <a:lumMod val="50000"/>
                      <a:lumOff val="50000"/>
                    </a:srgbClr>
                  </a:solidFill>
                  <a:latin typeface="+mn-lt"/>
                  <a:ea typeface="+mn-ea"/>
                  <a:cs typeface="Arial Unicode MS" panose="020B0604020202020204" pitchFamily="34" charset="-122"/>
                </a:endParaRPr>
              </a:p>
            </p:txBody>
          </p:sp>
        </p:grpSp>
        <p:grpSp>
          <p:nvGrpSpPr>
            <p:cNvPr id="174" name="组合 187"/>
            <p:cNvGrpSpPr/>
            <p:nvPr/>
          </p:nvGrpSpPr>
          <p:grpSpPr bwMode="auto">
            <a:xfrm>
              <a:off x="4296349" y="4087429"/>
              <a:ext cx="344826" cy="323333"/>
              <a:chOff x="9991430" y="3530600"/>
              <a:chExt cx="647700" cy="598488"/>
            </a:xfrm>
          </p:grpSpPr>
          <p:sp>
            <p:nvSpPr>
              <p:cNvPr id="383" name="Freeform 396"/>
              <p:cNvSpPr>
                <a:spLocks noEditPoints="1"/>
              </p:cNvSpPr>
              <p:nvPr/>
            </p:nvSpPr>
            <p:spPr bwMode="auto">
              <a:xfrm>
                <a:off x="9991312" y="3531008"/>
                <a:ext cx="647095" cy="518007"/>
              </a:xfrm>
              <a:custGeom>
                <a:avLst/>
                <a:gdLst>
                  <a:gd name="T0" fmla="*/ 407 w 408"/>
                  <a:gd name="T1" fmla="*/ 23 h 327"/>
                  <a:gd name="T2" fmla="*/ 405 w 408"/>
                  <a:gd name="T3" fmla="*/ 20 h 327"/>
                  <a:gd name="T4" fmla="*/ 404 w 408"/>
                  <a:gd name="T5" fmla="*/ 18 h 327"/>
                  <a:gd name="T6" fmla="*/ 402 w 408"/>
                  <a:gd name="T7" fmla="*/ 14 h 327"/>
                  <a:gd name="T8" fmla="*/ 392 w 408"/>
                  <a:gd name="T9" fmla="*/ 6 h 327"/>
                  <a:gd name="T10" fmla="*/ 389 w 408"/>
                  <a:gd name="T11" fmla="*/ 4 h 327"/>
                  <a:gd name="T12" fmla="*/ 387 w 408"/>
                  <a:gd name="T13" fmla="*/ 3 h 327"/>
                  <a:gd name="T14" fmla="*/ 384 w 408"/>
                  <a:gd name="T15" fmla="*/ 1 h 327"/>
                  <a:gd name="T16" fmla="*/ 379 w 408"/>
                  <a:gd name="T17" fmla="*/ 0 h 327"/>
                  <a:gd name="T18" fmla="*/ 27 w 408"/>
                  <a:gd name="T19" fmla="*/ 1 h 327"/>
                  <a:gd name="T20" fmla="*/ 23 w 408"/>
                  <a:gd name="T21" fmla="*/ 3 h 327"/>
                  <a:gd name="T22" fmla="*/ 19 w 408"/>
                  <a:gd name="T23" fmla="*/ 4 h 327"/>
                  <a:gd name="T24" fmla="*/ 17 w 408"/>
                  <a:gd name="T25" fmla="*/ 5 h 327"/>
                  <a:gd name="T26" fmla="*/ 14 w 408"/>
                  <a:gd name="T27" fmla="*/ 6 h 327"/>
                  <a:gd name="T28" fmla="*/ 4 w 408"/>
                  <a:gd name="T29" fmla="*/ 17 h 327"/>
                  <a:gd name="T30" fmla="*/ 2 w 408"/>
                  <a:gd name="T31" fmla="*/ 20 h 327"/>
                  <a:gd name="T32" fmla="*/ 1 w 408"/>
                  <a:gd name="T33" fmla="*/ 25 h 327"/>
                  <a:gd name="T34" fmla="*/ 0 w 408"/>
                  <a:gd name="T35" fmla="*/ 30 h 327"/>
                  <a:gd name="T36" fmla="*/ 1 w 408"/>
                  <a:gd name="T37" fmla="*/ 287 h 327"/>
                  <a:gd name="T38" fmla="*/ 2 w 408"/>
                  <a:gd name="T39" fmla="*/ 291 h 327"/>
                  <a:gd name="T40" fmla="*/ 4 w 408"/>
                  <a:gd name="T41" fmla="*/ 296 h 327"/>
                  <a:gd name="T42" fmla="*/ 15 w 408"/>
                  <a:gd name="T43" fmla="*/ 309 h 327"/>
                  <a:gd name="T44" fmla="*/ 19 w 408"/>
                  <a:gd name="T45" fmla="*/ 312 h 327"/>
                  <a:gd name="T46" fmla="*/ 23 w 408"/>
                  <a:gd name="T47" fmla="*/ 313 h 327"/>
                  <a:gd name="T48" fmla="*/ 27 w 408"/>
                  <a:gd name="T49" fmla="*/ 314 h 327"/>
                  <a:gd name="T50" fmla="*/ 139 w 408"/>
                  <a:gd name="T51" fmla="*/ 327 h 327"/>
                  <a:gd name="T52" fmla="*/ 269 w 408"/>
                  <a:gd name="T53" fmla="*/ 314 h 327"/>
                  <a:gd name="T54" fmla="*/ 383 w 408"/>
                  <a:gd name="T55" fmla="*/ 313 h 327"/>
                  <a:gd name="T56" fmla="*/ 387 w 408"/>
                  <a:gd name="T57" fmla="*/ 312 h 327"/>
                  <a:gd name="T58" fmla="*/ 389 w 408"/>
                  <a:gd name="T59" fmla="*/ 311 h 327"/>
                  <a:gd name="T60" fmla="*/ 392 w 408"/>
                  <a:gd name="T61" fmla="*/ 309 h 327"/>
                  <a:gd name="T62" fmla="*/ 404 w 408"/>
                  <a:gd name="T63" fmla="*/ 296 h 327"/>
                  <a:gd name="T64" fmla="*/ 405 w 408"/>
                  <a:gd name="T65" fmla="*/ 294 h 327"/>
                  <a:gd name="T66" fmla="*/ 407 w 408"/>
                  <a:gd name="T67" fmla="*/ 291 h 327"/>
                  <a:gd name="T68" fmla="*/ 408 w 408"/>
                  <a:gd name="T69" fmla="*/ 288 h 327"/>
                  <a:gd name="T70" fmla="*/ 407 w 408"/>
                  <a:gd name="T71" fmla="*/ 25 h 327"/>
                  <a:gd name="T72" fmla="*/ 37 w 408"/>
                  <a:gd name="T73" fmla="*/ 281 h 327"/>
                  <a:gd name="T74" fmla="*/ 371 w 408"/>
                  <a:gd name="T75" fmla="*/ 3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8" h="327">
                    <a:moveTo>
                      <a:pt x="407" y="25"/>
                    </a:moveTo>
                    <a:lnTo>
                      <a:pt x="407" y="23"/>
                    </a:lnTo>
                    <a:lnTo>
                      <a:pt x="405" y="22"/>
                    </a:lnTo>
                    <a:lnTo>
                      <a:pt x="405" y="20"/>
                    </a:lnTo>
                    <a:lnTo>
                      <a:pt x="404" y="19"/>
                    </a:lnTo>
                    <a:lnTo>
                      <a:pt x="404" y="18"/>
                    </a:lnTo>
                    <a:lnTo>
                      <a:pt x="403" y="17"/>
                    </a:lnTo>
                    <a:lnTo>
                      <a:pt x="402" y="14"/>
                    </a:lnTo>
                    <a:lnTo>
                      <a:pt x="394" y="6"/>
                    </a:lnTo>
                    <a:lnTo>
                      <a:pt x="392" y="6"/>
                    </a:lnTo>
                    <a:lnTo>
                      <a:pt x="391" y="5"/>
                    </a:lnTo>
                    <a:lnTo>
                      <a:pt x="389" y="4"/>
                    </a:lnTo>
                    <a:lnTo>
                      <a:pt x="388" y="4"/>
                    </a:lnTo>
                    <a:lnTo>
                      <a:pt x="387" y="3"/>
                    </a:lnTo>
                    <a:lnTo>
                      <a:pt x="385" y="3"/>
                    </a:lnTo>
                    <a:lnTo>
                      <a:pt x="384" y="1"/>
                    </a:lnTo>
                    <a:lnTo>
                      <a:pt x="380" y="1"/>
                    </a:lnTo>
                    <a:lnTo>
                      <a:pt x="379" y="0"/>
                    </a:lnTo>
                    <a:lnTo>
                      <a:pt x="29" y="0"/>
                    </a:lnTo>
                    <a:lnTo>
                      <a:pt x="27" y="1"/>
                    </a:lnTo>
                    <a:lnTo>
                      <a:pt x="24" y="1"/>
                    </a:lnTo>
                    <a:lnTo>
                      <a:pt x="23" y="3"/>
                    </a:lnTo>
                    <a:lnTo>
                      <a:pt x="22" y="3"/>
                    </a:lnTo>
                    <a:lnTo>
                      <a:pt x="19" y="4"/>
                    </a:lnTo>
                    <a:lnTo>
                      <a:pt x="18" y="4"/>
                    </a:lnTo>
                    <a:lnTo>
                      <a:pt x="17" y="5"/>
                    </a:lnTo>
                    <a:lnTo>
                      <a:pt x="15" y="6"/>
                    </a:lnTo>
                    <a:lnTo>
                      <a:pt x="14" y="6"/>
                    </a:lnTo>
                    <a:lnTo>
                      <a:pt x="5" y="14"/>
                    </a:lnTo>
                    <a:lnTo>
                      <a:pt x="4" y="17"/>
                    </a:lnTo>
                    <a:lnTo>
                      <a:pt x="4" y="18"/>
                    </a:lnTo>
                    <a:lnTo>
                      <a:pt x="2" y="20"/>
                    </a:lnTo>
                    <a:lnTo>
                      <a:pt x="2" y="23"/>
                    </a:lnTo>
                    <a:lnTo>
                      <a:pt x="1" y="25"/>
                    </a:lnTo>
                    <a:lnTo>
                      <a:pt x="1" y="27"/>
                    </a:lnTo>
                    <a:lnTo>
                      <a:pt x="0" y="30"/>
                    </a:lnTo>
                    <a:lnTo>
                      <a:pt x="0" y="284"/>
                    </a:lnTo>
                    <a:lnTo>
                      <a:pt x="1" y="287"/>
                    </a:lnTo>
                    <a:lnTo>
                      <a:pt x="1" y="290"/>
                    </a:lnTo>
                    <a:lnTo>
                      <a:pt x="2" y="291"/>
                    </a:lnTo>
                    <a:lnTo>
                      <a:pt x="2" y="294"/>
                    </a:lnTo>
                    <a:lnTo>
                      <a:pt x="4" y="296"/>
                    </a:lnTo>
                    <a:lnTo>
                      <a:pt x="4" y="299"/>
                    </a:lnTo>
                    <a:lnTo>
                      <a:pt x="15" y="309"/>
                    </a:lnTo>
                    <a:lnTo>
                      <a:pt x="17" y="309"/>
                    </a:lnTo>
                    <a:lnTo>
                      <a:pt x="19" y="312"/>
                    </a:lnTo>
                    <a:lnTo>
                      <a:pt x="22" y="312"/>
                    </a:lnTo>
                    <a:lnTo>
                      <a:pt x="23" y="313"/>
                    </a:lnTo>
                    <a:lnTo>
                      <a:pt x="26" y="313"/>
                    </a:lnTo>
                    <a:lnTo>
                      <a:pt x="27" y="314"/>
                    </a:lnTo>
                    <a:lnTo>
                      <a:pt x="139" y="314"/>
                    </a:lnTo>
                    <a:lnTo>
                      <a:pt x="139" y="327"/>
                    </a:lnTo>
                    <a:lnTo>
                      <a:pt x="269" y="327"/>
                    </a:lnTo>
                    <a:lnTo>
                      <a:pt x="269" y="314"/>
                    </a:lnTo>
                    <a:lnTo>
                      <a:pt x="380" y="314"/>
                    </a:lnTo>
                    <a:lnTo>
                      <a:pt x="383" y="313"/>
                    </a:lnTo>
                    <a:lnTo>
                      <a:pt x="385" y="313"/>
                    </a:lnTo>
                    <a:lnTo>
                      <a:pt x="387" y="312"/>
                    </a:lnTo>
                    <a:lnTo>
                      <a:pt x="388" y="312"/>
                    </a:lnTo>
                    <a:lnTo>
                      <a:pt x="389" y="311"/>
                    </a:lnTo>
                    <a:lnTo>
                      <a:pt x="391" y="309"/>
                    </a:lnTo>
                    <a:lnTo>
                      <a:pt x="392" y="309"/>
                    </a:lnTo>
                    <a:lnTo>
                      <a:pt x="403" y="299"/>
                    </a:lnTo>
                    <a:lnTo>
                      <a:pt x="404" y="296"/>
                    </a:lnTo>
                    <a:lnTo>
                      <a:pt x="404" y="295"/>
                    </a:lnTo>
                    <a:lnTo>
                      <a:pt x="405" y="294"/>
                    </a:lnTo>
                    <a:lnTo>
                      <a:pt x="405" y="292"/>
                    </a:lnTo>
                    <a:lnTo>
                      <a:pt x="407" y="291"/>
                    </a:lnTo>
                    <a:lnTo>
                      <a:pt x="407" y="290"/>
                    </a:lnTo>
                    <a:lnTo>
                      <a:pt x="408" y="288"/>
                    </a:lnTo>
                    <a:lnTo>
                      <a:pt x="408" y="26"/>
                    </a:lnTo>
                    <a:lnTo>
                      <a:pt x="407" y="25"/>
                    </a:lnTo>
                    <a:close/>
                    <a:moveTo>
                      <a:pt x="371" y="281"/>
                    </a:moveTo>
                    <a:lnTo>
                      <a:pt x="37" y="281"/>
                    </a:lnTo>
                    <a:lnTo>
                      <a:pt x="37" y="33"/>
                    </a:lnTo>
                    <a:lnTo>
                      <a:pt x="371" y="33"/>
                    </a:lnTo>
                    <a:lnTo>
                      <a:pt x="371" y="281"/>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84" name="Freeform 397"/>
              <p:cNvSpPr/>
              <p:nvPr/>
            </p:nvSpPr>
            <p:spPr bwMode="auto">
              <a:xfrm>
                <a:off x="10143395" y="3645631"/>
                <a:ext cx="333984" cy="224838"/>
              </a:xfrm>
              <a:custGeom>
                <a:avLst/>
                <a:gdLst>
                  <a:gd name="T0" fmla="*/ 99 w 212"/>
                  <a:gd name="T1" fmla="*/ 0 h 141"/>
                  <a:gd name="T2" fmla="*/ 99 w 212"/>
                  <a:gd name="T3" fmla="*/ 0 h 141"/>
                  <a:gd name="T4" fmla="*/ 110 w 212"/>
                  <a:gd name="T5" fmla="*/ 0 h 141"/>
                  <a:gd name="T6" fmla="*/ 118 w 212"/>
                  <a:gd name="T7" fmla="*/ 2 h 141"/>
                  <a:gd name="T8" fmla="*/ 128 w 212"/>
                  <a:gd name="T9" fmla="*/ 7 h 141"/>
                  <a:gd name="T10" fmla="*/ 136 w 212"/>
                  <a:gd name="T11" fmla="*/ 11 h 141"/>
                  <a:gd name="T12" fmla="*/ 143 w 212"/>
                  <a:gd name="T13" fmla="*/ 16 h 141"/>
                  <a:gd name="T14" fmla="*/ 150 w 212"/>
                  <a:gd name="T15" fmla="*/ 24 h 141"/>
                  <a:gd name="T16" fmla="*/ 155 w 212"/>
                  <a:gd name="T17" fmla="*/ 31 h 141"/>
                  <a:gd name="T18" fmla="*/ 160 w 212"/>
                  <a:gd name="T19" fmla="*/ 40 h 141"/>
                  <a:gd name="T20" fmla="*/ 160 w 212"/>
                  <a:gd name="T21" fmla="*/ 40 h 141"/>
                  <a:gd name="T22" fmla="*/ 162 w 212"/>
                  <a:gd name="T23" fmla="*/ 40 h 141"/>
                  <a:gd name="T24" fmla="*/ 162 w 212"/>
                  <a:gd name="T25" fmla="*/ 40 h 141"/>
                  <a:gd name="T26" fmla="*/ 172 w 212"/>
                  <a:gd name="T27" fmla="*/ 41 h 141"/>
                  <a:gd name="T28" fmla="*/ 181 w 212"/>
                  <a:gd name="T29" fmla="*/ 43 h 141"/>
                  <a:gd name="T30" fmla="*/ 190 w 212"/>
                  <a:gd name="T31" fmla="*/ 49 h 141"/>
                  <a:gd name="T32" fmla="*/ 198 w 212"/>
                  <a:gd name="T33" fmla="*/ 54 h 141"/>
                  <a:gd name="T34" fmla="*/ 203 w 212"/>
                  <a:gd name="T35" fmla="*/ 62 h 141"/>
                  <a:gd name="T36" fmla="*/ 208 w 212"/>
                  <a:gd name="T37" fmla="*/ 71 h 141"/>
                  <a:gd name="T38" fmla="*/ 211 w 212"/>
                  <a:gd name="T39" fmla="*/ 80 h 141"/>
                  <a:gd name="T40" fmla="*/ 212 w 212"/>
                  <a:gd name="T41" fmla="*/ 90 h 141"/>
                  <a:gd name="T42" fmla="*/ 212 w 212"/>
                  <a:gd name="T43" fmla="*/ 90 h 141"/>
                  <a:gd name="T44" fmla="*/ 211 w 212"/>
                  <a:gd name="T45" fmla="*/ 100 h 141"/>
                  <a:gd name="T46" fmla="*/ 208 w 212"/>
                  <a:gd name="T47" fmla="*/ 110 h 141"/>
                  <a:gd name="T48" fmla="*/ 203 w 212"/>
                  <a:gd name="T49" fmla="*/ 118 h 141"/>
                  <a:gd name="T50" fmla="*/ 198 w 212"/>
                  <a:gd name="T51" fmla="*/ 126 h 141"/>
                  <a:gd name="T52" fmla="*/ 190 w 212"/>
                  <a:gd name="T53" fmla="*/ 132 h 141"/>
                  <a:gd name="T54" fmla="*/ 181 w 212"/>
                  <a:gd name="T55" fmla="*/ 137 h 141"/>
                  <a:gd name="T56" fmla="*/ 172 w 212"/>
                  <a:gd name="T57" fmla="*/ 140 h 141"/>
                  <a:gd name="T58" fmla="*/ 162 w 212"/>
                  <a:gd name="T59" fmla="*/ 141 h 141"/>
                  <a:gd name="T60" fmla="*/ 43 w 212"/>
                  <a:gd name="T61" fmla="*/ 141 h 141"/>
                  <a:gd name="T62" fmla="*/ 43 w 212"/>
                  <a:gd name="T63" fmla="*/ 141 h 141"/>
                  <a:gd name="T64" fmla="*/ 34 w 212"/>
                  <a:gd name="T65" fmla="*/ 140 h 141"/>
                  <a:gd name="T66" fmla="*/ 25 w 212"/>
                  <a:gd name="T67" fmla="*/ 138 h 141"/>
                  <a:gd name="T68" fmla="*/ 19 w 212"/>
                  <a:gd name="T69" fmla="*/ 133 h 141"/>
                  <a:gd name="T70" fmla="*/ 12 w 212"/>
                  <a:gd name="T71" fmla="*/ 128 h 141"/>
                  <a:gd name="T72" fmla="*/ 7 w 212"/>
                  <a:gd name="T73" fmla="*/ 123 h 141"/>
                  <a:gd name="T74" fmla="*/ 4 w 212"/>
                  <a:gd name="T75" fmla="*/ 115 h 141"/>
                  <a:gd name="T76" fmla="*/ 1 w 212"/>
                  <a:gd name="T77" fmla="*/ 107 h 141"/>
                  <a:gd name="T78" fmla="*/ 0 w 212"/>
                  <a:gd name="T79" fmla="*/ 99 h 141"/>
                  <a:gd name="T80" fmla="*/ 0 w 212"/>
                  <a:gd name="T81" fmla="*/ 99 h 141"/>
                  <a:gd name="T82" fmla="*/ 0 w 212"/>
                  <a:gd name="T83" fmla="*/ 91 h 141"/>
                  <a:gd name="T84" fmla="*/ 2 w 212"/>
                  <a:gd name="T85" fmla="*/ 84 h 141"/>
                  <a:gd name="T86" fmla="*/ 6 w 212"/>
                  <a:gd name="T87" fmla="*/ 77 h 141"/>
                  <a:gd name="T88" fmla="*/ 10 w 212"/>
                  <a:gd name="T89" fmla="*/ 72 h 141"/>
                  <a:gd name="T90" fmla="*/ 15 w 212"/>
                  <a:gd name="T91" fmla="*/ 66 h 141"/>
                  <a:gd name="T92" fmla="*/ 21 w 212"/>
                  <a:gd name="T93" fmla="*/ 62 h 141"/>
                  <a:gd name="T94" fmla="*/ 28 w 212"/>
                  <a:gd name="T95" fmla="*/ 59 h 141"/>
                  <a:gd name="T96" fmla="*/ 35 w 212"/>
                  <a:gd name="T97" fmla="*/ 57 h 141"/>
                  <a:gd name="T98" fmla="*/ 35 w 212"/>
                  <a:gd name="T99" fmla="*/ 57 h 141"/>
                  <a:gd name="T100" fmla="*/ 37 w 212"/>
                  <a:gd name="T101" fmla="*/ 46 h 141"/>
                  <a:gd name="T102" fmla="*/ 41 w 212"/>
                  <a:gd name="T103" fmla="*/ 35 h 141"/>
                  <a:gd name="T104" fmla="*/ 48 w 212"/>
                  <a:gd name="T105" fmla="*/ 25 h 141"/>
                  <a:gd name="T106" fmla="*/ 56 w 212"/>
                  <a:gd name="T107" fmla="*/ 16 h 141"/>
                  <a:gd name="T108" fmla="*/ 65 w 212"/>
                  <a:gd name="T109" fmla="*/ 9 h 141"/>
                  <a:gd name="T110" fmla="*/ 76 w 212"/>
                  <a:gd name="T111" fmla="*/ 4 h 141"/>
                  <a:gd name="T112" fmla="*/ 87 w 212"/>
                  <a:gd name="T113" fmla="*/ 1 h 141"/>
                  <a:gd name="T114" fmla="*/ 99 w 212"/>
                  <a:gd name="T115" fmla="*/ 0 h 141"/>
                  <a:gd name="T116" fmla="*/ 99 w 212"/>
                  <a:gd name="T1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141">
                    <a:moveTo>
                      <a:pt x="99" y="0"/>
                    </a:moveTo>
                    <a:lnTo>
                      <a:pt x="99" y="0"/>
                    </a:lnTo>
                    <a:lnTo>
                      <a:pt x="110" y="0"/>
                    </a:lnTo>
                    <a:lnTo>
                      <a:pt x="118" y="2"/>
                    </a:lnTo>
                    <a:lnTo>
                      <a:pt x="128" y="7"/>
                    </a:lnTo>
                    <a:lnTo>
                      <a:pt x="136" y="11"/>
                    </a:lnTo>
                    <a:lnTo>
                      <a:pt x="143" y="16"/>
                    </a:lnTo>
                    <a:lnTo>
                      <a:pt x="150" y="24"/>
                    </a:lnTo>
                    <a:lnTo>
                      <a:pt x="155" y="31"/>
                    </a:lnTo>
                    <a:lnTo>
                      <a:pt x="160" y="40"/>
                    </a:lnTo>
                    <a:lnTo>
                      <a:pt x="160" y="40"/>
                    </a:lnTo>
                    <a:lnTo>
                      <a:pt x="162" y="40"/>
                    </a:lnTo>
                    <a:lnTo>
                      <a:pt x="162" y="40"/>
                    </a:lnTo>
                    <a:lnTo>
                      <a:pt x="172" y="41"/>
                    </a:lnTo>
                    <a:lnTo>
                      <a:pt x="181" y="43"/>
                    </a:lnTo>
                    <a:lnTo>
                      <a:pt x="190" y="49"/>
                    </a:lnTo>
                    <a:lnTo>
                      <a:pt x="198" y="54"/>
                    </a:lnTo>
                    <a:lnTo>
                      <a:pt x="203" y="62"/>
                    </a:lnTo>
                    <a:lnTo>
                      <a:pt x="208" y="71"/>
                    </a:lnTo>
                    <a:lnTo>
                      <a:pt x="211" y="80"/>
                    </a:lnTo>
                    <a:lnTo>
                      <a:pt x="212" y="90"/>
                    </a:lnTo>
                    <a:lnTo>
                      <a:pt x="212" y="90"/>
                    </a:lnTo>
                    <a:lnTo>
                      <a:pt x="211" y="100"/>
                    </a:lnTo>
                    <a:lnTo>
                      <a:pt x="208" y="110"/>
                    </a:lnTo>
                    <a:lnTo>
                      <a:pt x="203" y="118"/>
                    </a:lnTo>
                    <a:lnTo>
                      <a:pt x="198" y="126"/>
                    </a:lnTo>
                    <a:lnTo>
                      <a:pt x="190" y="132"/>
                    </a:lnTo>
                    <a:lnTo>
                      <a:pt x="181" y="137"/>
                    </a:lnTo>
                    <a:lnTo>
                      <a:pt x="172" y="140"/>
                    </a:lnTo>
                    <a:lnTo>
                      <a:pt x="162" y="141"/>
                    </a:lnTo>
                    <a:lnTo>
                      <a:pt x="43" y="141"/>
                    </a:lnTo>
                    <a:lnTo>
                      <a:pt x="43" y="141"/>
                    </a:lnTo>
                    <a:lnTo>
                      <a:pt x="34" y="140"/>
                    </a:lnTo>
                    <a:lnTo>
                      <a:pt x="25" y="138"/>
                    </a:lnTo>
                    <a:lnTo>
                      <a:pt x="19" y="133"/>
                    </a:lnTo>
                    <a:lnTo>
                      <a:pt x="12" y="128"/>
                    </a:lnTo>
                    <a:lnTo>
                      <a:pt x="7" y="123"/>
                    </a:lnTo>
                    <a:lnTo>
                      <a:pt x="4" y="115"/>
                    </a:lnTo>
                    <a:lnTo>
                      <a:pt x="1" y="107"/>
                    </a:lnTo>
                    <a:lnTo>
                      <a:pt x="0" y="99"/>
                    </a:lnTo>
                    <a:lnTo>
                      <a:pt x="0" y="99"/>
                    </a:lnTo>
                    <a:lnTo>
                      <a:pt x="0" y="91"/>
                    </a:lnTo>
                    <a:lnTo>
                      <a:pt x="2" y="84"/>
                    </a:lnTo>
                    <a:lnTo>
                      <a:pt x="6" y="77"/>
                    </a:lnTo>
                    <a:lnTo>
                      <a:pt x="10" y="72"/>
                    </a:lnTo>
                    <a:lnTo>
                      <a:pt x="15" y="66"/>
                    </a:lnTo>
                    <a:lnTo>
                      <a:pt x="21" y="62"/>
                    </a:lnTo>
                    <a:lnTo>
                      <a:pt x="28" y="59"/>
                    </a:lnTo>
                    <a:lnTo>
                      <a:pt x="35" y="57"/>
                    </a:lnTo>
                    <a:lnTo>
                      <a:pt x="35" y="57"/>
                    </a:lnTo>
                    <a:lnTo>
                      <a:pt x="37" y="46"/>
                    </a:lnTo>
                    <a:lnTo>
                      <a:pt x="41" y="35"/>
                    </a:lnTo>
                    <a:lnTo>
                      <a:pt x="48" y="25"/>
                    </a:lnTo>
                    <a:lnTo>
                      <a:pt x="56" y="16"/>
                    </a:lnTo>
                    <a:lnTo>
                      <a:pt x="65" y="9"/>
                    </a:lnTo>
                    <a:lnTo>
                      <a:pt x="76" y="4"/>
                    </a:lnTo>
                    <a:lnTo>
                      <a:pt x="87" y="1"/>
                    </a:lnTo>
                    <a:lnTo>
                      <a:pt x="99" y="0"/>
                    </a:lnTo>
                    <a:lnTo>
                      <a:pt x="99" y="0"/>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85" name="Freeform 398"/>
              <p:cNvSpPr/>
              <p:nvPr/>
            </p:nvSpPr>
            <p:spPr bwMode="auto">
              <a:xfrm>
                <a:off x="10143395" y="4068855"/>
                <a:ext cx="342929" cy="59515"/>
              </a:xfrm>
              <a:custGeom>
                <a:avLst/>
                <a:gdLst>
                  <a:gd name="T0" fmla="*/ 0 w 217"/>
                  <a:gd name="T1" fmla="*/ 11 h 37"/>
                  <a:gd name="T2" fmla="*/ 0 w 217"/>
                  <a:gd name="T3" fmla="*/ 11 h 37"/>
                  <a:gd name="T4" fmla="*/ 14 w 217"/>
                  <a:gd name="T5" fmla="*/ 0 h 37"/>
                  <a:gd name="T6" fmla="*/ 204 w 217"/>
                  <a:gd name="T7" fmla="*/ 0 h 37"/>
                  <a:gd name="T8" fmla="*/ 217 w 217"/>
                  <a:gd name="T9" fmla="*/ 11 h 37"/>
                  <a:gd name="T10" fmla="*/ 217 w 217"/>
                  <a:gd name="T11" fmla="*/ 37 h 37"/>
                  <a:gd name="T12" fmla="*/ 0 w 217"/>
                  <a:gd name="T13" fmla="*/ 37 h 37"/>
                  <a:gd name="T14" fmla="*/ 0 w 217"/>
                  <a:gd name="T15" fmla="*/ 11 h 37"/>
                  <a:gd name="T16" fmla="*/ 0 w 217"/>
                  <a:gd name="T17" fmla="*/ 11 h 37"/>
                  <a:gd name="T18" fmla="*/ 0 w 217"/>
                  <a:gd name="T1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37">
                    <a:moveTo>
                      <a:pt x="0" y="11"/>
                    </a:moveTo>
                    <a:lnTo>
                      <a:pt x="0" y="11"/>
                    </a:lnTo>
                    <a:lnTo>
                      <a:pt x="14" y="0"/>
                    </a:lnTo>
                    <a:lnTo>
                      <a:pt x="204" y="0"/>
                    </a:lnTo>
                    <a:lnTo>
                      <a:pt x="217" y="11"/>
                    </a:lnTo>
                    <a:lnTo>
                      <a:pt x="217" y="37"/>
                    </a:lnTo>
                    <a:lnTo>
                      <a:pt x="0" y="37"/>
                    </a:lnTo>
                    <a:lnTo>
                      <a:pt x="0" y="11"/>
                    </a:lnTo>
                    <a:lnTo>
                      <a:pt x="0" y="11"/>
                    </a:lnTo>
                    <a:lnTo>
                      <a:pt x="0" y="11"/>
                    </a:lnTo>
                    <a:close/>
                  </a:path>
                </a:pathLst>
              </a:custGeom>
              <a:solidFill>
                <a:srgbClr val="595757"/>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grpSp>
        <p:grpSp>
          <p:nvGrpSpPr>
            <p:cNvPr id="175" name="组合 230"/>
            <p:cNvGrpSpPr/>
            <p:nvPr/>
          </p:nvGrpSpPr>
          <p:grpSpPr bwMode="auto">
            <a:xfrm>
              <a:off x="3511767" y="3122422"/>
              <a:ext cx="441493" cy="255320"/>
              <a:chOff x="11177293" y="3576637"/>
              <a:chExt cx="1006475" cy="565151"/>
            </a:xfrm>
          </p:grpSpPr>
          <p:sp>
            <p:nvSpPr>
              <p:cNvPr id="380" name="Freeform 300"/>
              <p:cNvSpPr/>
              <p:nvPr/>
            </p:nvSpPr>
            <p:spPr bwMode="auto">
              <a:xfrm>
                <a:off x="11434846" y="3575382"/>
                <a:ext cx="503068" cy="131799"/>
              </a:xfrm>
              <a:custGeom>
                <a:avLst/>
                <a:gdLst>
                  <a:gd name="T0" fmla="*/ 319 w 319"/>
                  <a:gd name="T1" fmla="*/ 40 h 82"/>
                  <a:gd name="T2" fmla="*/ 319 w 319"/>
                  <a:gd name="T3" fmla="*/ 40 h 82"/>
                  <a:gd name="T4" fmla="*/ 279 w 319"/>
                  <a:gd name="T5" fmla="*/ 52 h 82"/>
                  <a:gd name="T6" fmla="*/ 239 w 319"/>
                  <a:gd name="T7" fmla="*/ 62 h 82"/>
                  <a:gd name="T8" fmla="*/ 157 w 319"/>
                  <a:gd name="T9" fmla="*/ 82 h 82"/>
                  <a:gd name="T10" fmla="*/ 157 w 319"/>
                  <a:gd name="T11" fmla="*/ 82 h 82"/>
                  <a:gd name="T12" fmla="*/ 79 w 319"/>
                  <a:gd name="T13" fmla="*/ 61 h 82"/>
                  <a:gd name="T14" fmla="*/ 0 w 319"/>
                  <a:gd name="T15" fmla="*/ 42 h 82"/>
                  <a:gd name="T16" fmla="*/ 0 w 319"/>
                  <a:gd name="T17" fmla="*/ 42 h 82"/>
                  <a:gd name="T18" fmla="*/ 39 w 319"/>
                  <a:gd name="T19" fmla="*/ 30 h 82"/>
                  <a:gd name="T20" fmla="*/ 78 w 319"/>
                  <a:gd name="T21" fmla="*/ 20 h 82"/>
                  <a:gd name="T22" fmla="*/ 160 w 319"/>
                  <a:gd name="T23" fmla="*/ 0 h 82"/>
                  <a:gd name="T24" fmla="*/ 160 w 319"/>
                  <a:gd name="T25" fmla="*/ 0 h 82"/>
                  <a:gd name="T26" fmla="*/ 239 w 319"/>
                  <a:gd name="T27" fmla="*/ 20 h 82"/>
                  <a:gd name="T28" fmla="*/ 319 w 319"/>
                  <a:gd name="T29" fmla="*/ 40 h 82"/>
                  <a:gd name="T30" fmla="*/ 319 w 319"/>
                  <a:gd name="T31" fmla="*/ 40 h 82"/>
                  <a:gd name="T32" fmla="*/ 319 w 319"/>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9" h="82">
                    <a:moveTo>
                      <a:pt x="319" y="40"/>
                    </a:moveTo>
                    <a:lnTo>
                      <a:pt x="319" y="40"/>
                    </a:lnTo>
                    <a:lnTo>
                      <a:pt x="279" y="52"/>
                    </a:lnTo>
                    <a:lnTo>
                      <a:pt x="239" y="62"/>
                    </a:lnTo>
                    <a:lnTo>
                      <a:pt x="157" y="82"/>
                    </a:lnTo>
                    <a:lnTo>
                      <a:pt x="157" y="82"/>
                    </a:lnTo>
                    <a:lnTo>
                      <a:pt x="79" y="61"/>
                    </a:lnTo>
                    <a:lnTo>
                      <a:pt x="0" y="42"/>
                    </a:lnTo>
                    <a:lnTo>
                      <a:pt x="0" y="42"/>
                    </a:lnTo>
                    <a:lnTo>
                      <a:pt x="39" y="30"/>
                    </a:lnTo>
                    <a:lnTo>
                      <a:pt x="78" y="20"/>
                    </a:lnTo>
                    <a:lnTo>
                      <a:pt x="160" y="0"/>
                    </a:lnTo>
                    <a:lnTo>
                      <a:pt x="160" y="0"/>
                    </a:lnTo>
                    <a:lnTo>
                      <a:pt x="239" y="20"/>
                    </a:lnTo>
                    <a:lnTo>
                      <a:pt x="319" y="40"/>
                    </a:lnTo>
                    <a:lnTo>
                      <a:pt x="319" y="40"/>
                    </a:lnTo>
                    <a:lnTo>
                      <a:pt x="319" y="40"/>
                    </a:lnTo>
                    <a:close/>
                  </a:path>
                </a:pathLst>
              </a:custGeom>
              <a:solidFill>
                <a:srgbClr val="595757"/>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81" name="Freeform 301"/>
              <p:cNvSpPr>
                <a:spLocks noEditPoints="1"/>
              </p:cNvSpPr>
              <p:nvPr/>
            </p:nvSpPr>
            <p:spPr bwMode="auto">
              <a:xfrm>
                <a:off x="11423987" y="3665005"/>
                <a:ext cx="513926" cy="150252"/>
              </a:xfrm>
              <a:custGeom>
                <a:avLst/>
                <a:gdLst>
                  <a:gd name="T0" fmla="*/ 321 w 326"/>
                  <a:gd name="T1" fmla="*/ 0 h 93"/>
                  <a:gd name="T2" fmla="*/ 321 w 326"/>
                  <a:gd name="T3" fmla="*/ 0 h 93"/>
                  <a:gd name="T4" fmla="*/ 246 w 326"/>
                  <a:gd name="T5" fmla="*/ 20 h 93"/>
                  <a:gd name="T6" fmla="*/ 169 w 326"/>
                  <a:gd name="T7" fmla="*/ 39 h 93"/>
                  <a:gd name="T8" fmla="*/ 169 w 326"/>
                  <a:gd name="T9" fmla="*/ 93 h 93"/>
                  <a:gd name="T10" fmla="*/ 326 w 326"/>
                  <a:gd name="T11" fmla="*/ 93 h 93"/>
                  <a:gd name="T12" fmla="*/ 326 w 326"/>
                  <a:gd name="T13" fmla="*/ 0 h 93"/>
                  <a:gd name="T14" fmla="*/ 321 w 326"/>
                  <a:gd name="T15" fmla="*/ 0 h 93"/>
                  <a:gd name="T16" fmla="*/ 321 w 326"/>
                  <a:gd name="T17" fmla="*/ 0 h 93"/>
                  <a:gd name="T18" fmla="*/ 0 w 326"/>
                  <a:gd name="T19" fmla="*/ 93 h 93"/>
                  <a:gd name="T20" fmla="*/ 158 w 326"/>
                  <a:gd name="T21" fmla="*/ 93 h 93"/>
                  <a:gd name="T22" fmla="*/ 158 w 326"/>
                  <a:gd name="T23" fmla="*/ 39 h 93"/>
                  <a:gd name="T24" fmla="*/ 158 w 326"/>
                  <a:gd name="T25" fmla="*/ 39 h 93"/>
                  <a:gd name="T26" fmla="*/ 119 w 326"/>
                  <a:gd name="T27" fmla="*/ 29 h 93"/>
                  <a:gd name="T28" fmla="*/ 80 w 326"/>
                  <a:gd name="T29" fmla="*/ 18 h 93"/>
                  <a:gd name="T30" fmla="*/ 41 w 326"/>
                  <a:gd name="T31" fmla="*/ 10 h 93"/>
                  <a:gd name="T32" fmla="*/ 0 w 326"/>
                  <a:gd name="T33" fmla="*/ 0 h 93"/>
                  <a:gd name="T34" fmla="*/ 0 w 326"/>
                  <a:gd name="T35" fmla="*/ 93 h 93"/>
                  <a:gd name="T36" fmla="*/ 0 w 326"/>
                  <a:gd name="T3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93">
                    <a:moveTo>
                      <a:pt x="321" y="0"/>
                    </a:moveTo>
                    <a:lnTo>
                      <a:pt x="321" y="0"/>
                    </a:lnTo>
                    <a:lnTo>
                      <a:pt x="246" y="20"/>
                    </a:lnTo>
                    <a:lnTo>
                      <a:pt x="169" y="39"/>
                    </a:lnTo>
                    <a:lnTo>
                      <a:pt x="169" y="93"/>
                    </a:lnTo>
                    <a:lnTo>
                      <a:pt x="326" y="93"/>
                    </a:lnTo>
                    <a:lnTo>
                      <a:pt x="326" y="0"/>
                    </a:lnTo>
                    <a:lnTo>
                      <a:pt x="321" y="0"/>
                    </a:lnTo>
                    <a:lnTo>
                      <a:pt x="321" y="0"/>
                    </a:lnTo>
                    <a:close/>
                    <a:moveTo>
                      <a:pt x="0" y="93"/>
                    </a:moveTo>
                    <a:lnTo>
                      <a:pt x="158" y="93"/>
                    </a:lnTo>
                    <a:lnTo>
                      <a:pt x="158" y="39"/>
                    </a:lnTo>
                    <a:lnTo>
                      <a:pt x="158" y="39"/>
                    </a:lnTo>
                    <a:lnTo>
                      <a:pt x="119" y="29"/>
                    </a:lnTo>
                    <a:lnTo>
                      <a:pt x="80" y="18"/>
                    </a:lnTo>
                    <a:lnTo>
                      <a:pt x="41" y="10"/>
                    </a:lnTo>
                    <a:lnTo>
                      <a:pt x="0" y="0"/>
                    </a:lnTo>
                    <a:lnTo>
                      <a:pt x="0" y="93"/>
                    </a:lnTo>
                    <a:lnTo>
                      <a:pt x="0" y="93"/>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82" name="Freeform 302"/>
              <p:cNvSpPr>
                <a:spLocks noEditPoints="1"/>
              </p:cNvSpPr>
              <p:nvPr/>
            </p:nvSpPr>
            <p:spPr bwMode="auto">
              <a:xfrm>
                <a:off x="11177881" y="3844253"/>
                <a:ext cx="1006138" cy="297868"/>
              </a:xfrm>
              <a:custGeom>
                <a:avLst/>
                <a:gdLst>
                  <a:gd name="T0" fmla="*/ 0 w 634"/>
                  <a:gd name="T1" fmla="*/ 16 h 187"/>
                  <a:gd name="T2" fmla="*/ 18 w 634"/>
                  <a:gd name="T3" fmla="*/ 187 h 187"/>
                  <a:gd name="T4" fmla="*/ 634 w 634"/>
                  <a:gd name="T5" fmla="*/ 171 h 187"/>
                  <a:gd name="T6" fmla="*/ 617 w 634"/>
                  <a:gd name="T7" fmla="*/ 0 h 187"/>
                  <a:gd name="T8" fmla="*/ 560 w 634"/>
                  <a:gd name="T9" fmla="*/ 17 h 187"/>
                  <a:gd name="T10" fmla="*/ 489 w 634"/>
                  <a:gd name="T11" fmla="*/ 60 h 187"/>
                  <a:gd name="T12" fmla="*/ 485 w 634"/>
                  <a:gd name="T13" fmla="*/ 73 h 187"/>
                  <a:gd name="T14" fmla="*/ 581 w 634"/>
                  <a:gd name="T15" fmla="*/ 113 h 187"/>
                  <a:gd name="T16" fmla="*/ 485 w 634"/>
                  <a:gd name="T17" fmla="*/ 114 h 187"/>
                  <a:gd name="T18" fmla="*/ 408 w 634"/>
                  <a:gd name="T19" fmla="*/ 16 h 187"/>
                  <a:gd name="T20" fmla="*/ 432 w 634"/>
                  <a:gd name="T21" fmla="*/ 59 h 187"/>
                  <a:gd name="T22" fmla="*/ 336 w 634"/>
                  <a:gd name="T23" fmla="*/ 75 h 187"/>
                  <a:gd name="T24" fmla="*/ 412 w 634"/>
                  <a:gd name="T25" fmla="*/ 73 h 187"/>
                  <a:gd name="T26" fmla="*/ 341 w 634"/>
                  <a:gd name="T27" fmla="*/ 116 h 187"/>
                  <a:gd name="T28" fmla="*/ 190 w 634"/>
                  <a:gd name="T29" fmla="*/ 17 h 187"/>
                  <a:gd name="T30" fmla="*/ 285 w 634"/>
                  <a:gd name="T31" fmla="*/ 57 h 187"/>
                  <a:gd name="T32" fmla="*/ 189 w 634"/>
                  <a:gd name="T33" fmla="*/ 57 h 187"/>
                  <a:gd name="T34" fmla="*/ 259 w 634"/>
                  <a:gd name="T35" fmla="*/ 71 h 187"/>
                  <a:gd name="T36" fmla="*/ 281 w 634"/>
                  <a:gd name="T37" fmla="*/ 116 h 187"/>
                  <a:gd name="T38" fmla="*/ 40 w 634"/>
                  <a:gd name="T39" fmla="*/ 19 h 187"/>
                  <a:gd name="T40" fmla="*/ 116 w 634"/>
                  <a:gd name="T41" fmla="*/ 19 h 187"/>
                  <a:gd name="T42" fmla="*/ 41 w 634"/>
                  <a:gd name="T43" fmla="*/ 59 h 187"/>
                  <a:gd name="T44" fmla="*/ 45 w 634"/>
                  <a:gd name="T45" fmla="*/ 71 h 187"/>
                  <a:gd name="T46" fmla="*/ 137 w 634"/>
                  <a:gd name="T47" fmla="*/ 114 h 187"/>
                  <a:gd name="T48" fmla="*/ 40 w 634"/>
                  <a:gd name="T49" fmla="*/ 75 h 187"/>
                  <a:gd name="T50" fmla="*/ 40 w 634"/>
                  <a:gd name="T51" fmla="*/ 130 h 187"/>
                  <a:gd name="T52" fmla="*/ 116 w 634"/>
                  <a:gd name="T53" fmla="*/ 130 h 187"/>
                  <a:gd name="T54" fmla="*/ 158 w 634"/>
                  <a:gd name="T55" fmla="*/ 165 h 187"/>
                  <a:gd name="T56" fmla="*/ 129 w 634"/>
                  <a:gd name="T57" fmla="*/ 131 h 187"/>
                  <a:gd name="T58" fmla="*/ 158 w 634"/>
                  <a:gd name="T59" fmla="*/ 109 h 187"/>
                  <a:gd name="T60" fmla="*/ 129 w 634"/>
                  <a:gd name="T61" fmla="*/ 76 h 187"/>
                  <a:gd name="T62" fmla="*/ 158 w 634"/>
                  <a:gd name="T63" fmla="*/ 54 h 187"/>
                  <a:gd name="T64" fmla="*/ 129 w 634"/>
                  <a:gd name="T65" fmla="*/ 20 h 187"/>
                  <a:gd name="T66" fmla="*/ 193 w 634"/>
                  <a:gd name="T67" fmla="*/ 171 h 187"/>
                  <a:gd name="T68" fmla="*/ 190 w 634"/>
                  <a:gd name="T69" fmla="*/ 128 h 187"/>
                  <a:gd name="T70" fmla="*/ 285 w 634"/>
                  <a:gd name="T71" fmla="*/ 167 h 187"/>
                  <a:gd name="T72" fmla="*/ 305 w 634"/>
                  <a:gd name="T73" fmla="*/ 166 h 187"/>
                  <a:gd name="T74" fmla="*/ 305 w 634"/>
                  <a:gd name="T75" fmla="*/ 131 h 187"/>
                  <a:gd name="T76" fmla="*/ 305 w 634"/>
                  <a:gd name="T77" fmla="*/ 110 h 187"/>
                  <a:gd name="T78" fmla="*/ 305 w 634"/>
                  <a:gd name="T79" fmla="*/ 76 h 187"/>
                  <a:gd name="T80" fmla="*/ 305 w 634"/>
                  <a:gd name="T81" fmla="*/ 55 h 187"/>
                  <a:gd name="T82" fmla="*/ 305 w 634"/>
                  <a:gd name="T83" fmla="*/ 20 h 187"/>
                  <a:gd name="T84" fmla="*/ 337 w 634"/>
                  <a:gd name="T85" fmla="*/ 170 h 187"/>
                  <a:gd name="T86" fmla="*/ 408 w 634"/>
                  <a:gd name="T87" fmla="*/ 127 h 187"/>
                  <a:gd name="T88" fmla="*/ 432 w 634"/>
                  <a:gd name="T89" fmla="*/ 170 h 187"/>
                  <a:gd name="T90" fmla="*/ 444 w 634"/>
                  <a:gd name="T91" fmla="*/ 166 h 187"/>
                  <a:gd name="T92" fmla="*/ 454 w 634"/>
                  <a:gd name="T93" fmla="*/ 131 h 187"/>
                  <a:gd name="T94" fmla="*/ 444 w 634"/>
                  <a:gd name="T95" fmla="*/ 110 h 187"/>
                  <a:gd name="T96" fmla="*/ 454 w 634"/>
                  <a:gd name="T97" fmla="*/ 76 h 187"/>
                  <a:gd name="T98" fmla="*/ 444 w 634"/>
                  <a:gd name="T99" fmla="*/ 55 h 187"/>
                  <a:gd name="T100" fmla="*/ 454 w 634"/>
                  <a:gd name="T101" fmla="*/ 20 h 187"/>
                  <a:gd name="T102" fmla="*/ 485 w 634"/>
                  <a:gd name="T103" fmla="*/ 167 h 187"/>
                  <a:gd name="T104" fmla="*/ 560 w 634"/>
                  <a:gd name="T105" fmla="*/ 128 h 187"/>
                  <a:gd name="T106" fmla="*/ 577 w 634"/>
                  <a:gd name="T107" fmla="*/ 171 h 187"/>
                  <a:gd name="T108" fmla="*/ 574 w 634"/>
                  <a:gd name="T109" fmla="*/ 132 h 187"/>
                  <a:gd name="T110" fmla="*/ 603 w 634"/>
                  <a:gd name="T111" fmla="*/ 165 h 187"/>
                  <a:gd name="T112" fmla="*/ 574 w 634"/>
                  <a:gd name="T113" fmla="*/ 77 h 187"/>
                  <a:gd name="T114" fmla="*/ 603 w 634"/>
                  <a:gd name="T115" fmla="*/ 109 h 187"/>
                  <a:gd name="T116" fmla="*/ 574 w 634"/>
                  <a:gd name="T117" fmla="*/ 21 h 187"/>
                  <a:gd name="T118" fmla="*/ 603 w 634"/>
                  <a:gd name="T119" fmla="*/ 5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4" h="187">
                    <a:moveTo>
                      <a:pt x="617" y="0"/>
                    </a:moveTo>
                    <a:lnTo>
                      <a:pt x="18" y="0"/>
                    </a:lnTo>
                    <a:lnTo>
                      <a:pt x="18" y="0"/>
                    </a:lnTo>
                    <a:lnTo>
                      <a:pt x="11" y="1"/>
                    </a:lnTo>
                    <a:lnTo>
                      <a:pt x="5" y="4"/>
                    </a:lnTo>
                    <a:lnTo>
                      <a:pt x="2" y="9"/>
                    </a:lnTo>
                    <a:lnTo>
                      <a:pt x="1" y="13"/>
                    </a:lnTo>
                    <a:lnTo>
                      <a:pt x="0" y="16"/>
                    </a:lnTo>
                    <a:lnTo>
                      <a:pt x="0" y="171"/>
                    </a:lnTo>
                    <a:lnTo>
                      <a:pt x="0" y="171"/>
                    </a:lnTo>
                    <a:lnTo>
                      <a:pt x="1" y="174"/>
                    </a:lnTo>
                    <a:lnTo>
                      <a:pt x="2" y="178"/>
                    </a:lnTo>
                    <a:lnTo>
                      <a:pt x="5" y="182"/>
                    </a:lnTo>
                    <a:lnTo>
                      <a:pt x="11" y="185"/>
                    </a:lnTo>
                    <a:lnTo>
                      <a:pt x="14" y="186"/>
                    </a:lnTo>
                    <a:lnTo>
                      <a:pt x="18" y="187"/>
                    </a:lnTo>
                    <a:lnTo>
                      <a:pt x="617" y="187"/>
                    </a:lnTo>
                    <a:lnTo>
                      <a:pt x="617" y="187"/>
                    </a:lnTo>
                    <a:lnTo>
                      <a:pt x="620" y="186"/>
                    </a:lnTo>
                    <a:lnTo>
                      <a:pt x="624" y="185"/>
                    </a:lnTo>
                    <a:lnTo>
                      <a:pt x="629" y="182"/>
                    </a:lnTo>
                    <a:lnTo>
                      <a:pt x="633" y="178"/>
                    </a:lnTo>
                    <a:lnTo>
                      <a:pt x="634" y="174"/>
                    </a:lnTo>
                    <a:lnTo>
                      <a:pt x="634" y="171"/>
                    </a:lnTo>
                    <a:lnTo>
                      <a:pt x="634" y="16"/>
                    </a:lnTo>
                    <a:lnTo>
                      <a:pt x="634" y="16"/>
                    </a:lnTo>
                    <a:lnTo>
                      <a:pt x="634" y="13"/>
                    </a:lnTo>
                    <a:lnTo>
                      <a:pt x="633" y="9"/>
                    </a:lnTo>
                    <a:lnTo>
                      <a:pt x="629" y="4"/>
                    </a:lnTo>
                    <a:lnTo>
                      <a:pt x="624" y="1"/>
                    </a:lnTo>
                    <a:lnTo>
                      <a:pt x="617" y="0"/>
                    </a:lnTo>
                    <a:lnTo>
                      <a:pt x="617" y="0"/>
                    </a:lnTo>
                    <a:close/>
                    <a:moveTo>
                      <a:pt x="485" y="19"/>
                    </a:moveTo>
                    <a:lnTo>
                      <a:pt x="485" y="19"/>
                    </a:lnTo>
                    <a:lnTo>
                      <a:pt x="485" y="18"/>
                    </a:lnTo>
                    <a:lnTo>
                      <a:pt x="486" y="17"/>
                    </a:lnTo>
                    <a:lnTo>
                      <a:pt x="489" y="16"/>
                    </a:lnTo>
                    <a:lnTo>
                      <a:pt x="555" y="16"/>
                    </a:lnTo>
                    <a:lnTo>
                      <a:pt x="555" y="16"/>
                    </a:lnTo>
                    <a:lnTo>
                      <a:pt x="560" y="17"/>
                    </a:lnTo>
                    <a:lnTo>
                      <a:pt x="561" y="18"/>
                    </a:lnTo>
                    <a:lnTo>
                      <a:pt x="561" y="19"/>
                    </a:lnTo>
                    <a:lnTo>
                      <a:pt x="581" y="57"/>
                    </a:lnTo>
                    <a:lnTo>
                      <a:pt x="581" y="57"/>
                    </a:lnTo>
                    <a:lnTo>
                      <a:pt x="581" y="58"/>
                    </a:lnTo>
                    <a:lnTo>
                      <a:pt x="580" y="59"/>
                    </a:lnTo>
                    <a:lnTo>
                      <a:pt x="577" y="60"/>
                    </a:lnTo>
                    <a:lnTo>
                      <a:pt x="489" y="60"/>
                    </a:lnTo>
                    <a:lnTo>
                      <a:pt x="489" y="60"/>
                    </a:lnTo>
                    <a:lnTo>
                      <a:pt x="486" y="59"/>
                    </a:lnTo>
                    <a:lnTo>
                      <a:pt x="485" y="58"/>
                    </a:lnTo>
                    <a:lnTo>
                      <a:pt x="485" y="57"/>
                    </a:lnTo>
                    <a:lnTo>
                      <a:pt x="485" y="19"/>
                    </a:lnTo>
                    <a:close/>
                    <a:moveTo>
                      <a:pt x="485" y="75"/>
                    </a:moveTo>
                    <a:lnTo>
                      <a:pt x="485" y="75"/>
                    </a:lnTo>
                    <a:lnTo>
                      <a:pt x="485" y="73"/>
                    </a:lnTo>
                    <a:lnTo>
                      <a:pt x="486" y="72"/>
                    </a:lnTo>
                    <a:lnTo>
                      <a:pt x="489" y="71"/>
                    </a:lnTo>
                    <a:lnTo>
                      <a:pt x="555" y="71"/>
                    </a:lnTo>
                    <a:lnTo>
                      <a:pt x="555" y="71"/>
                    </a:lnTo>
                    <a:lnTo>
                      <a:pt x="560" y="72"/>
                    </a:lnTo>
                    <a:lnTo>
                      <a:pt x="561" y="73"/>
                    </a:lnTo>
                    <a:lnTo>
                      <a:pt x="561" y="75"/>
                    </a:lnTo>
                    <a:lnTo>
                      <a:pt x="581" y="113"/>
                    </a:lnTo>
                    <a:lnTo>
                      <a:pt x="581" y="113"/>
                    </a:lnTo>
                    <a:lnTo>
                      <a:pt x="581" y="114"/>
                    </a:lnTo>
                    <a:lnTo>
                      <a:pt x="580" y="115"/>
                    </a:lnTo>
                    <a:lnTo>
                      <a:pt x="577" y="116"/>
                    </a:lnTo>
                    <a:lnTo>
                      <a:pt x="489" y="116"/>
                    </a:lnTo>
                    <a:lnTo>
                      <a:pt x="489" y="116"/>
                    </a:lnTo>
                    <a:lnTo>
                      <a:pt x="486" y="115"/>
                    </a:lnTo>
                    <a:lnTo>
                      <a:pt x="485" y="114"/>
                    </a:lnTo>
                    <a:lnTo>
                      <a:pt x="485" y="113"/>
                    </a:lnTo>
                    <a:lnTo>
                      <a:pt x="485" y="75"/>
                    </a:lnTo>
                    <a:close/>
                    <a:moveTo>
                      <a:pt x="336" y="19"/>
                    </a:moveTo>
                    <a:lnTo>
                      <a:pt x="336" y="19"/>
                    </a:lnTo>
                    <a:lnTo>
                      <a:pt x="337" y="18"/>
                    </a:lnTo>
                    <a:lnTo>
                      <a:pt x="337" y="17"/>
                    </a:lnTo>
                    <a:lnTo>
                      <a:pt x="341" y="16"/>
                    </a:lnTo>
                    <a:lnTo>
                      <a:pt x="408" y="16"/>
                    </a:lnTo>
                    <a:lnTo>
                      <a:pt x="408" y="16"/>
                    </a:lnTo>
                    <a:lnTo>
                      <a:pt x="411" y="17"/>
                    </a:lnTo>
                    <a:lnTo>
                      <a:pt x="412" y="18"/>
                    </a:lnTo>
                    <a:lnTo>
                      <a:pt x="413" y="19"/>
                    </a:lnTo>
                    <a:lnTo>
                      <a:pt x="433" y="57"/>
                    </a:lnTo>
                    <a:lnTo>
                      <a:pt x="433" y="57"/>
                    </a:lnTo>
                    <a:lnTo>
                      <a:pt x="433" y="58"/>
                    </a:lnTo>
                    <a:lnTo>
                      <a:pt x="432" y="59"/>
                    </a:lnTo>
                    <a:lnTo>
                      <a:pt x="428" y="60"/>
                    </a:lnTo>
                    <a:lnTo>
                      <a:pt x="341" y="60"/>
                    </a:lnTo>
                    <a:lnTo>
                      <a:pt x="341" y="60"/>
                    </a:lnTo>
                    <a:lnTo>
                      <a:pt x="337" y="59"/>
                    </a:lnTo>
                    <a:lnTo>
                      <a:pt x="337" y="58"/>
                    </a:lnTo>
                    <a:lnTo>
                      <a:pt x="336" y="57"/>
                    </a:lnTo>
                    <a:lnTo>
                      <a:pt x="336" y="19"/>
                    </a:lnTo>
                    <a:close/>
                    <a:moveTo>
                      <a:pt x="336" y="75"/>
                    </a:moveTo>
                    <a:lnTo>
                      <a:pt x="336" y="75"/>
                    </a:lnTo>
                    <a:lnTo>
                      <a:pt x="337" y="73"/>
                    </a:lnTo>
                    <a:lnTo>
                      <a:pt x="337" y="72"/>
                    </a:lnTo>
                    <a:lnTo>
                      <a:pt x="341" y="71"/>
                    </a:lnTo>
                    <a:lnTo>
                      <a:pt x="408" y="71"/>
                    </a:lnTo>
                    <a:lnTo>
                      <a:pt x="408" y="71"/>
                    </a:lnTo>
                    <a:lnTo>
                      <a:pt x="411" y="72"/>
                    </a:lnTo>
                    <a:lnTo>
                      <a:pt x="412" y="73"/>
                    </a:lnTo>
                    <a:lnTo>
                      <a:pt x="413" y="75"/>
                    </a:lnTo>
                    <a:lnTo>
                      <a:pt x="433" y="113"/>
                    </a:lnTo>
                    <a:lnTo>
                      <a:pt x="433" y="113"/>
                    </a:lnTo>
                    <a:lnTo>
                      <a:pt x="433" y="114"/>
                    </a:lnTo>
                    <a:lnTo>
                      <a:pt x="432" y="115"/>
                    </a:lnTo>
                    <a:lnTo>
                      <a:pt x="428" y="116"/>
                    </a:lnTo>
                    <a:lnTo>
                      <a:pt x="341" y="116"/>
                    </a:lnTo>
                    <a:lnTo>
                      <a:pt x="341" y="116"/>
                    </a:lnTo>
                    <a:lnTo>
                      <a:pt x="337" y="115"/>
                    </a:lnTo>
                    <a:lnTo>
                      <a:pt x="337" y="114"/>
                    </a:lnTo>
                    <a:lnTo>
                      <a:pt x="336" y="113"/>
                    </a:lnTo>
                    <a:lnTo>
                      <a:pt x="336" y="75"/>
                    </a:lnTo>
                    <a:close/>
                    <a:moveTo>
                      <a:pt x="189" y="19"/>
                    </a:moveTo>
                    <a:lnTo>
                      <a:pt x="189" y="19"/>
                    </a:lnTo>
                    <a:lnTo>
                      <a:pt x="189" y="18"/>
                    </a:lnTo>
                    <a:lnTo>
                      <a:pt x="190" y="17"/>
                    </a:lnTo>
                    <a:lnTo>
                      <a:pt x="193" y="16"/>
                    </a:lnTo>
                    <a:lnTo>
                      <a:pt x="259" y="16"/>
                    </a:lnTo>
                    <a:lnTo>
                      <a:pt x="259" y="16"/>
                    </a:lnTo>
                    <a:lnTo>
                      <a:pt x="262" y="17"/>
                    </a:lnTo>
                    <a:lnTo>
                      <a:pt x="265" y="18"/>
                    </a:lnTo>
                    <a:lnTo>
                      <a:pt x="265" y="19"/>
                    </a:lnTo>
                    <a:lnTo>
                      <a:pt x="285" y="57"/>
                    </a:lnTo>
                    <a:lnTo>
                      <a:pt x="285" y="57"/>
                    </a:lnTo>
                    <a:lnTo>
                      <a:pt x="284" y="58"/>
                    </a:lnTo>
                    <a:lnTo>
                      <a:pt x="283" y="59"/>
                    </a:lnTo>
                    <a:lnTo>
                      <a:pt x="281" y="60"/>
                    </a:lnTo>
                    <a:lnTo>
                      <a:pt x="193" y="60"/>
                    </a:lnTo>
                    <a:lnTo>
                      <a:pt x="193" y="60"/>
                    </a:lnTo>
                    <a:lnTo>
                      <a:pt x="190" y="59"/>
                    </a:lnTo>
                    <a:lnTo>
                      <a:pt x="189" y="58"/>
                    </a:lnTo>
                    <a:lnTo>
                      <a:pt x="189" y="57"/>
                    </a:lnTo>
                    <a:lnTo>
                      <a:pt x="189" y="19"/>
                    </a:lnTo>
                    <a:close/>
                    <a:moveTo>
                      <a:pt x="189" y="75"/>
                    </a:moveTo>
                    <a:lnTo>
                      <a:pt x="189" y="75"/>
                    </a:lnTo>
                    <a:lnTo>
                      <a:pt x="189" y="73"/>
                    </a:lnTo>
                    <a:lnTo>
                      <a:pt x="190" y="72"/>
                    </a:lnTo>
                    <a:lnTo>
                      <a:pt x="193" y="71"/>
                    </a:lnTo>
                    <a:lnTo>
                      <a:pt x="259" y="71"/>
                    </a:lnTo>
                    <a:lnTo>
                      <a:pt x="259" y="71"/>
                    </a:lnTo>
                    <a:lnTo>
                      <a:pt x="262" y="72"/>
                    </a:lnTo>
                    <a:lnTo>
                      <a:pt x="265" y="73"/>
                    </a:lnTo>
                    <a:lnTo>
                      <a:pt x="265" y="75"/>
                    </a:lnTo>
                    <a:lnTo>
                      <a:pt x="285" y="113"/>
                    </a:lnTo>
                    <a:lnTo>
                      <a:pt x="285" y="113"/>
                    </a:lnTo>
                    <a:lnTo>
                      <a:pt x="284" y="114"/>
                    </a:lnTo>
                    <a:lnTo>
                      <a:pt x="283" y="115"/>
                    </a:lnTo>
                    <a:lnTo>
                      <a:pt x="281" y="116"/>
                    </a:lnTo>
                    <a:lnTo>
                      <a:pt x="193" y="116"/>
                    </a:lnTo>
                    <a:lnTo>
                      <a:pt x="193" y="116"/>
                    </a:lnTo>
                    <a:lnTo>
                      <a:pt x="190" y="115"/>
                    </a:lnTo>
                    <a:lnTo>
                      <a:pt x="189" y="114"/>
                    </a:lnTo>
                    <a:lnTo>
                      <a:pt x="189" y="113"/>
                    </a:lnTo>
                    <a:lnTo>
                      <a:pt x="189" y="75"/>
                    </a:lnTo>
                    <a:close/>
                    <a:moveTo>
                      <a:pt x="40" y="19"/>
                    </a:moveTo>
                    <a:lnTo>
                      <a:pt x="40" y="19"/>
                    </a:lnTo>
                    <a:lnTo>
                      <a:pt x="40" y="18"/>
                    </a:lnTo>
                    <a:lnTo>
                      <a:pt x="41" y="17"/>
                    </a:lnTo>
                    <a:lnTo>
                      <a:pt x="45" y="16"/>
                    </a:lnTo>
                    <a:lnTo>
                      <a:pt x="111" y="16"/>
                    </a:lnTo>
                    <a:lnTo>
                      <a:pt x="111" y="16"/>
                    </a:lnTo>
                    <a:lnTo>
                      <a:pt x="115" y="17"/>
                    </a:lnTo>
                    <a:lnTo>
                      <a:pt x="116" y="18"/>
                    </a:lnTo>
                    <a:lnTo>
                      <a:pt x="116" y="19"/>
                    </a:lnTo>
                    <a:lnTo>
                      <a:pt x="137" y="57"/>
                    </a:lnTo>
                    <a:lnTo>
                      <a:pt x="137" y="57"/>
                    </a:lnTo>
                    <a:lnTo>
                      <a:pt x="137" y="58"/>
                    </a:lnTo>
                    <a:lnTo>
                      <a:pt x="136" y="59"/>
                    </a:lnTo>
                    <a:lnTo>
                      <a:pt x="132" y="60"/>
                    </a:lnTo>
                    <a:lnTo>
                      <a:pt x="45" y="60"/>
                    </a:lnTo>
                    <a:lnTo>
                      <a:pt x="45" y="60"/>
                    </a:lnTo>
                    <a:lnTo>
                      <a:pt x="41" y="59"/>
                    </a:lnTo>
                    <a:lnTo>
                      <a:pt x="40" y="58"/>
                    </a:lnTo>
                    <a:lnTo>
                      <a:pt x="40" y="57"/>
                    </a:lnTo>
                    <a:lnTo>
                      <a:pt x="40" y="19"/>
                    </a:lnTo>
                    <a:close/>
                    <a:moveTo>
                      <a:pt x="40" y="75"/>
                    </a:moveTo>
                    <a:lnTo>
                      <a:pt x="40" y="75"/>
                    </a:lnTo>
                    <a:lnTo>
                      <a:pt x="40" y="73"/>
                    </a:lnTo>
                    <a:lnTo>
                      <a:pt x="41" y="72"/>
                    </a:lnTo>
                    <a:lnTo>
                      <a:pt x="45" y="71"/>
                    </a:lnTo>
                    <a:lnTo>
                      <a:pt x="111" y="71"/>
                    </a:lnTo>
                    <a:lnTo>
                      <a:pt x="111" y="71"/>
                    </a:lnTo>
                    <a:lnTo>
                      <a:pt x="115" y="72"/>
                    </a:lnTo>
                    <a:lnTo>
                      <a:pt x="116" y="73"/>
                    </a:lnTo>
                    <a:lnTo>
                      <a:pt x="116" y="75"/>
                    </a:lnTo>
                    <a:lnTo>
                      <a:pt x="137" y="113"/>
                    </a:lnTo>
                    <a:lnTo>
                      <a:pt x="137" y="113"/>
                    </a:lnTo>
                    <a:lnTo>
                      <a:pt x="137" y="114"/>
                    </a:lnTo>
                    <a:lnTo>
                      <a:pt x="136" y="115"/>
                    </a:lnTo>
                    <a:lnTo>
                      <a:pt x="132" y="116"/>
                    </a:lnTo>
                    <a:lnTo>
                      <a:pt x="45" y="116"/>
                    </a:lnTo>
                    <a:lnTo>
                      <a:pt x="45" y="116"/>
                    </a:lnTo>
                    <a:lnTo>
                      <a:pt x="41" y="115"/>
                    </a:lnTo>
                    <a:lnTo>
                      <a:pt x="40" y="114"/>
                    </a:lnTo>
                    <a:lnTo>
                      <a:pt x="40" y="113"/>
                    </a:lnTo>
                    <a:lnTo>
                      <a:pt x="40" y="75"/>
                    </a:lnTo>
                    <a:close/>
                    <a:moveTo>
                      <a:pt x="132" y="171"/>
                    </a:moveTo>
                    <a:lnTo>
                      <a:pt x="45" y="171"/>
                    </a:lnTo>
                    <a:lnTo>
                      <a:pt x="45" y="171"/>
                    </a:lnTo>
                    <a:lnTo>
                      <a:pt x="41" y="170"/>
                    </a:lnTo>
                    <a:lnTo>
                      <a:pt x="40" y="169"/>
                    </a:lnTo>
                    <a:lnTo>
                      <a:pt x="40" y="167"/>
                    </a:lnTo>
                    <a:lnTo>
                      <a:pt x="40" y="130"/>
                    </a:lnTo>
                    <a:lnTo>
                      <a:pt x="40" y="130"/>
                    </a:lnTo>
                    <a:lnTo>
                      <a:pt x="40" y="129"/>
                    </a:lnTo>
                    <a:lnTo>
                      <a:pt x="41" y="128"/>
                    </a:lnTo>
                    <a:lnTo>
                      <a:pt x="45" y="127"/>
                    </a:lnTo>
                    <a:lnTo>
                      <a:pt x="111" y="127"/>
                    </a:lnTo>
                    <a:lnTo>
                      <a:pt x="111" y="127"/>
                    </a:lnTo>
                    <a:lnTo>
                      <a:pt x="115" y="128"/>
                    </a:lnTo>
                    <a:lnTo>
                      <a:pt x="116" y="129"/>
                    </a:lnTo>
                    <a:lnTo>
                      <a:pt x="116" y="130"/>
                    </a:lnTo>
                    <a:lnTo>
                      <a:pt x="137" y="167"/>
                    </a:lnTo>
                    <a:lnTo>
                      <a:pt x="137" y="167"/>
                    </a:lnTo>
                    <a:lnTo>
                      <a:pt x="137" y="169"/>
                    </a:lnTo>
                    <a:lnTo>
                      <a:pt x="136" y="170"/>
                    </a:lnTo>
                    <a:lnTo>
                      <a:pt x="132" y="171"/>
                    </a:lnTo>
                    <a:lnTo>
                      <a:pt x="132" y="171"/>
                    </a:lnTo>
                    <a:close/>
                    <a:moveTo>
                      <a:pt x="158" y="165"/>
                    </a:moveTo>
                    <a:lnTo>
                      <a:pt x="158" y="165"/>
                    </a:lnTo>
                    <a:lnTo>
                      <a:pt x="157" y="166"/>
                    </a:lnTo>
                    <a:lnTo>
                      <a:pt x="157" y="166"/>
                    </a:lnTo>
                    <a:lnTo>
                      <a:pt x="148" y="166"/>
                    </a:lnTo>
                    <a:lnTo>
                      <a:pt x="148" y="166"/>
                    </a:lnTo>
                    <a:lnTo>
                      <a:pt x="145" y="165"/>
                    </a:lnTo>
                    <a:lnTo>
                      <a:pt x="129" y="132"/>
                    </a:lnTo>
                    <a:lnTo>
                      <a:pt x="129" y="132"/>
                    </a:lnTo>
                    <a:lnTo>
                      <a:pt x="129" y="131"/>
                    </a:lnTo>
                    <a:lnTo>
                      <a:pt x="129" y="131"/>
                    </a:lnTo>
                    <a:lnTo>
                      <a:pt x="157" y="131"/>
                    </a:lnTo>
                    <a:lnTo>
                      <a:pt x="157" y="131"/>
                    </a:lnTo>
                    <a:lnTo>
                      <a:pt x="157" y="131"/>
                    </a:lnTo>
                    <a:lnTo>
                      <a:pt x="158" y="132"/>
                    </a:lnTo>
                    <a:lnTo>
                      <a:pt x="158" y="165"/>
                    </a:lnTo>
                    <a:close/>
                    <a:moveTo>
                      <a:pt x="158" y="109"/>
                    </a:moveTo>
                    <a:lnTo>
                      <a:pt x="158" y="109"/>
                    </a:lnTo>
                    <a:lnTo>
                      <a:pt x="157" y="110"/>
                    </a:lnTo>
                    <a:lnTo>
                      <a:pt x="157" y="110"/>
                    </a:lnTo>
                    <a:lnTo>
                      <a:pt x="148" y="110"/>
                    </a:lnTo>
                    <a:lnTo>
                      <a:pt x="148" y="110"/>
                    </a:lnTo>
                    <a:lnTo>
                      <a:pt x="145" y="109"/>
                    </a:lnTo>
                    <a:lnTo>
                      <a:pt x="129" y="77"/>
                    </a:lnTo>
                    <a:lnTo>
                      <a:pt x="129" y="77"/>
                    </a:lnTo>
                    <a:lnTo>
                      <a:pt x="129" y="76"/>
                    </a:lnTo>
                    <a:lnTo>
                      <a:pt x="129" y="76"/>
                    </a:lnTo>
                    <a:lnTo>
                      <a:pt x="157" y="76"/>
                    </a:lnTo>
                    <a:lnTo>
                      <a:pt x="157" y="76"/>
                    </a:lnTo>
                    <a:lnTo>
                      <a:pt x="157" y="76"/>
                    </a:lnTo>
                    <a:lnTo>
                      <a:pt x="158" y="77"/>
                    </a:lnTo>
                    <a:lnTo>
                      <a:pt x="158" y="109"/>
                    </a:lnTo>
                    <a:close/>
                    <a:moveTo>
                      <a:pt x="158" y="54"/>
                    </a:moveTo>
                    <a:lnTo>
                      <a:pt x="158" y="54"/>
                    </a:lnTo>
                    <a:lnTo>
                      <a:pt x="157" y="55"/>
                    </a:lnTo>
                    <a:lnTo>
                      <a:pt x="157" y="55"/>
                    </a:lnTo>
                    <a:lnTo>
                      <a:pt x="148" y="55"/>
                    </a:lnTo>
                    <a:lnTo>
                      <a:pt x="148" y="55"/>
                    </a:lnTo>
                    <a:lnTo>
                      <a:pt x="145" y="54"/>
                    </a:lnTo>
                    <a:lnTo>
                      <a:pt x="129" y="21"/>
                    </a:lnTo>
                    <a:lnTo>
                      <a:pt x="129" y="21"/>
                    </a:lnTo>
                    <a:lnTo>
                      <a:pt x="129" y="20"/>
                    </a:lnTo>
                    <a:lnTo>
                      <a:pt x="129" y="20"/>
                    </a:lnTo>
                    <a:lnTo>
                      <a:pt x="157" y="20"/>
                    </a:lnTo>
                    <a:lnTo>
                      <a:pt x="157" y="20"/>
                    </a:lnTo>
                    <a:lnTo>
                      <a:pt x="157" y="20"/>
                    </a:lnTo>
                    <a:lnTo>
                      <a:pt x="158" y="21"/>
                    </a:lnTo>
                    <a:lnTo>
                      <a:pt x="158" y="54"/>
                    </a:lnTo>
                    <a:close/>
                    <a:moveTo>
                      <a:pt x="281" y="171"/>
                    </a:moveTo>
                    <a:lnTo>
                      <a:pt x="193" y="171"/>
                    </a:lnTo>
                    <a:lnTo>
                      <a:pt x="193" y="171"/>
                    </a:lnTo>
                    <a:lnTo>
                      <a:pt x="190" y="170"/>
                    </a:lnTo>
                    <a:lnTo>
                      <a:pt x="189" y="169"/>
                    </a:lnTo>
                    <a:lnTo>
                      <a:pt x="189" y="167"/>
                    </a:lnTo>
                    <a:lnTo>
                      <a:pt x="189" y="130"/>
                    </a:lnTo>
                    <a:lnTo>
                      <a:pt x="189" y="130"/>
                    </a:lnTo>
                    <a:lnTo>
                      <a:pt x="189" y="129"/>
                    </a:lnTo>
                    <a:lnTo>
                      <a:pt x="190" y="128"/>
                    </a:lnTo>
                    <a:lnTo>
                      <a:pt x="193" y="127"/>
                    </a:lnTo>
                    <a:lnTo>
                      <a:pt x="259" y="127"/>
                    </a:lnTo>
                    <a:lnTo>
                      <a:pt x="259" y="127"/>
                    </a:lnTo>
                    <a:lnTo>
                      <a:pt x="262" y="128"/>
                    </a:lnTo>
                    <a:lnTo>
                      <a:pt x="265" y="129"/>
                    </a:lnTo>
                    <a:lnTo>
                      <a:pt x="265" y="130"/>
                    </a:lnTo>
                    <a:lnTo>
                      <a:pt x="285" y="167"/>
                    </a:lnTo>
                    <a:lnTo>
                      <a:pt x="285" y="167"/>
                    </a:lnTo>
                    <a:lnTo>
                      <a:pt x="284" y="169"/>
                    </a:lnTo>
                    <a:lnTo>
                      <a:pt x="283" y="170"/>
                    </a:lnTo>
                    <a:lnTo>
                      <a:pt x="281" y="171"/>
                    </a:lnTo>
                    <a:lnTo>
                      <a:pt x="281" y="171"/>
                    </a:lnTo>
                    <a:close/>
                    <a:moveTo>
                      <a:pt x="306" y="165"/>
                    </a:moveTo>
                    <a:lnTo>
                      <a:pt x="306" y="165"/>
                    </a:lnTo>
                    <a:lnTo>
                      <a:pt x="306" y="166"/>
                    </a:lnTo>
                    <a:lnTo>
                      <a:pt x="305" y="166"/>
                    </a:lnTo>
                    <a:lnTo>
                      <a:pt x="296" y="166"/>
                    </a:lnTo>
                    <a:lnTo>
                      <a:pt x="296" y="166"/>
                    </a:lnTo>
                    <a:lnTo>
                      <a:pt x="294" y="165"/>
                    </a:lnTo>
                    <a:lnTo>
                      <a:pt x="277" y="132"/>
                    </a:lnTo>
                    <a:lnTo>
                      <a:pt x="277" y="132"/>
                    </a:lnTo>
                    <a:lnTo>
                      <a:pt x="277" y="131"/>
                    </a:lnTo>
                    <a:lnTo>
                      <a:pt x="278" y="131"/>
                    </a:lnTo>
                    <a:lnTo>
                      <a:pt x="305" y="131"/>
                    </a:lnTo>
                    <a:lnTo>
                      <a:pt x="305" y="131"/>
                    </a:lnTo>
                    <a:lnTo>
                      <a:pt x="306" y="131"/>
                    </a:lnTo>
                    <a:lnTo>
                      <a:pt x="306" y="132"/>
                    </a:lnTo>
                    <a:lnTo>
                      <a:pt x="306" y="165"/>
                    </a:lnTo>
                    <a:close/>
                    <a:moveTo>
                      <a:pt x="306" y="109"/>
                    </a:moveTo>
                    <a:lnTo>
                      <a:pt x="306" y="109"/>
                    </a:lnTo>
                    <a:lnTo>
                      <a:pt x="306" y="110"/>
                    </a:lnTo>
                    <a:lnTo>
                      <a:pt x="305" y="110"/>
                    </a:lnTo>
                    <a:lnTo>
                      <a:pt x="296" y="110"/>
                    </a:lnTo>
                    <a:lnTo>
                      <a:pt x="296" y="110"/>
                    </a:lnTo>
                    <a:lnTo>
                      <a:pt x="294" y="109"/>
                    </a:lnTo>
                    <a:lnTo>
                      <a:pt x="277" y="77"/>
                    </a:lnTo>
                    <a:lnTo>
                      <a:pt x="277" y="77"/>
                    </a:lnTo>
                    <a:lnTo>
                      <a:pt x="277" y="76"/>
                    </a:lnTo>
                    <a:lnTo>
                      <a:pt x="278" y="76"/>
                    </a:lnTo>
                    <a:lnTo>
                      <a:pt x="305" y="76"/>
                    </a:lnTo>
                    <a:lnTo>
                      <a:pt x="305" y="76"/>
                    </a:lnTo>
                    <a:lnTo>
                      <a:pt x="306" y="76"/>
                    </a:lnTo>
                    <a:lnTo>
                      <a:pt x="306" y="77"/>
                    </a:lnTo>
                    <a:lnTo>
                      <a:pt x="306" y="109"/>
                    </a:lnTo>
                    <a:close/>
                    <a:moveTo>
                      <a:pt x="306" y="54"/>
                    </a:moveTo>
                    <a:lnTo>
                      <a:pt x="306" y="54"/>
                    </a:lnTo>
                    <a:lnTo>
                      <a:pt x="306" y="55"/>
                    </a:lnTo>
                    <a:lnTo>
                      <a:pt x="305" y="55"/>
                    </a:lnTo>
                    <a:lnTo>
                      <a:pt x="296" y="55"/>
                    </a:lnTo>
                    <a:lnTo>
                      <a:pt x="296" y="55"/>
                    </a:lnTo>
                    <a:lnTo>
                      <a:pt x="294" y="54"/>
                    </a:lnTo>
                    <a:lnTo>
                      <a:pt x="277" y="21"/>
                    </a:lnTo>
                    <a:lnTo>
                      <a:pt x="277" y="21"/>
                    </a:lnTo>
                    <a:lnTo>
                      <a:pt x="277" y="20"/>
                    </a:lnTo>
                    <a:lnTo>
                      <a:pt x="278" y="20"/>
                    </a:lnTo>
                    <a:lnTo>
                      <a:pt x="305" y="20"/>
                    </a:lnTo>
                    <a:lnTo>
                      <a:pt x="305" y="20"/>
                    </a:lnTo>
                    <a:lnTo>
                      <a:pt x="306" y="20"/>
                    </a:lnTo>
                    <a:lnTo>
                      <a:pt x="306" y="21"/>
                    </a:lnTo>
                    <a:lnTo>
                      <a:pt x="306" y="54"/>
                    </a:lnTo>
                    <a:close/>
                    <a:moveTo>
                      <a:pt x="428" y="171"/>
                    </a:moveTo>
                    <a:lnTo>
                      <a:pt x="341" y="171"/>
                    </a:lnTo>
                    <a:lnTo>
                      <a:pt x="341" y="171"/>
                    </a:lnTo>
                    <a:lnTo>
                      <a:pt x="337" y="170"/>
                    </a:lnTo>
                    <a:lnTo>
                      <a:pt x="337" y="169"/>
                    </a:lnTo>
                    <a:lnTo>
                      <a:pt x="336" y="167"/>
                    </a:lnTo>
                    <a:lnTo>
                      <a:pt x="336" y="130"/>
                    </a:lnTo>
                    <a:lnTo>
                      <a:pt x="336" y="130"/>
                    </a:lnTo>
                    <a:lnTo>
                      <a:pt x="337" y="129"/>
                    </a:lnTo>
                    <a:lnTo>
                      <a:pt x="337" y="128"/>
                    </a:lnTo>
                    <a:lnTo>
                      <a:pt x="341" y="127"/>
                    </a:lnTo>
                    <a:lnTo>
                      <a:pt x="408" y="127"/>
                    </a:lnTo>
                    <a:lnTo>
                      <a:pt x="408" y="127"/>
                    </a:lnTo>
                    <a:lnTo>
                      <a:pt x="411" y="128"/>
                    </a:lnTo>
                    <a:lnTo>
                      <a:pt x="412" y="129"/>
                    </a:lnTo>
                    <a:lnTo>
                      <a:pt x="413" y="130"/>
                    </a:lnTo>
                    <a:lnTo>
                      <a:pt x="433" y="167"/>
                    </a:lnTo>
                    <a:lnTo>
                      <a:pt x="433" y="167"/>
                    </a:lnTo>
                    <a:lnTo>
                      <a:pt x="433" y="169"/>
                    </a:lnTo>
                    <a:lnTo>
                      <a:pt x="432" y="170"/>
                    </a:lnTo>
                    <a:lnTo>
                      <a:pt x="428" y="171"/>
                    </a:lnTo>
                    <a:lnTo>
                      <a:pt x="428" y="171"/>
                    </a:lnTo>
                    <a:close/>
                    <a:moveTo>
                      <a:pt x="454" y="165"/>
                    </a:moveTo>
                    <a:lnTo>
                      <a:pt x="454" y="165"/>
                    </a:lnTo>
                    <a:lnTo>
                      <a:pt x="454" y="166"/>
                    </a:lnTo>
                    <a:lnTo>
                      <a:pt x="453" y="166"/>
                    </a:lnTo>
                    <a:lnTo>
                      <a:pt x="444" y="166"/>
                    </a:lnTo>
                    <a:lnTo>
                      <a:pt x="444" y="166"/>
                    </a:lnTo>
                    <a:lnTo>
                      <a:pt x="443" y="165"/>
                    </a:lnTo>
                    <a:lnTo>
                      <a:pt x="425" y="132"/>
                    </a:lnTo>
                    <a:lnTo>
                      <a:pt x="425" y="132"/>
                    </a:lnTo>
                    <a:lnTo>
                      <a:pt x="425" y="131"/>
                    </a:lnTo>
                    <a:lnTo>
                      <a:pt x="426" y="131"/>
                    </a:lnTo>
                    <a:lnTo>
                      <a:pt x="453" y="131"/>
                    </a:lnTo>
                    <a:lnTo>
                      <a:pt x="453" y="131"/>
                    </a:lnTo>
                    <a:lnTo>
                      <a:pt x="454" y="131"/>
                    </a:lnTo>
                    <a:lnTo>
                      <a:pt x="454" y="132"/>
                    </a:lnTo>
                    <a:lnTo>
                      <a:pt x="454" y="165"/>
                    </a:lnTo>
                    <a:close/>
                    <a:moveTo>
                      <a:pt x="454" y="109"/>
                    </a:moveTo>
                    <a:lnTo>
                      <a:pt x="454" y="109"/>
                    </a:lnTo>
                    <a:lnTo>
                      <a:pt x="454" y="110"/>
                    </a:lnTo>
                    <a:lnTo>
                      <a:pt x="453" y="110"/>
                    </a:lnTo>
                    <a:lnTo>
                      <a:pt x="444" y="110"/>
                    </a:lnTo>
                    <a:lnTo>
                      <a:pt x="444" y="110"/>
                    </a:lnTo>
                    <a:lnTo>
                      <a:pt x="443" y="109"/>
                    </a:lnTo>
                    <a:lnTo>
                      <a:pt x="425" y="77"/>
                    </a:lnTo>
                    <a:lnTo>
                      <a:pt x="425" y="77"/>
                    </a:lnTo>
                    <a:lnTo>
                      <a:pt x="425" y="76"/>
                    </a:lnTo>
                    <a:lnTo>
                      <a:pt x="426" y="76"/>
                    </a:lnTo>
                    <a:lnTo>
                      <a:pt x="453" y="76"/>
                    </a:lnTo>
                    <a:lnTo>
                      <a:pt x="453" y="76"/>
                    </a:lnTo>
                    <a:lnTo>
                      <a:pt x="454" y="76"/>
                    </a:lnTo>
                    <a:lnTo>
                      <a:pt x="454" y="77"/>
                    </a:lnTo>
                    <a:lnTo>
                      <a:pt x="454" y="109"/>
                    </a:lnTo>
                    <a:close/>
                    <a:moveTo>
                      <a:pt x="454" y="54"/>
                    </a:moveTo>
                    <a:lnTo>
                      <a:pt x="454" y="54"/>
                    </a:lnTo>
                    <a:lnTo>
                      <a:pt x="454" y="55"/>
                    </a:lnTo>
                    <a:lnTo>
                      <a:pt x="453" y="55"/>
                    </a:lnTo>
                    <a:lnTo>
                      <a:pt x="444" y="55"/>
                    </a:lnTo>
                    <a:lnTo>
                      <a:pt x="444" y="55"/>
                    </a:lnTo>
                    <a:lnTo>
                      <a:pt x="443" y="54"/>
                    </a:lnTo>
                    <a:lnTo>
                      <a:pt x="425" y="21"/>
                    </a:lnTo>
                    <a:lnTo>
                      <a:pt x="425" y="21"/>
                    </a:lnTo>
                    <a:lnTo>
                      <a:pt x="425" y="20"/>
                    </a:lnTo>
                    <a:lnTo>
                      <a:pt x="426" y="20"/>
                    </a:lnTo>
                    <a:lnTo>
                      <a:pt x="453" y="20"/>
                    </a:lnTo>
                    <a:lnTo>
                      <a:pt x="453" y="20"/>
                    </a:lnTo>
                    <a:lnTo>
                      <a:pt x="454" y="20"/>
                    </a:lnTo>
                    <a:lnTo>
                      <a:pt x="454" y="21"/>
                    </a:lnTo>
                    <a:lnTo>
                      <a:pt x="454" y="54"/>
                    </a:lnTo>
                    <a:close/>
                    <a:moveTo>
                      <a:pt x="577" y="171"/>
                    </a:moveTo>
                    <a:lnTo>
                      <a:pt x="489" y="171"/>
                    </a:lnTo>
                    <a:lnTo>
                      <a:pt x="489" y="171"/>
                    </a:lnTo>
                    <a:lnTo>
                      <a:pt x="486" y="170"/>
                    </a:lnTo>
                    <a:lnTo>
                      <a:pt x="485" y="169"/>
                    </a:lnTo>
                    <a:lnTo>
                      <a:pt x="485" y="167"/>
                    </a:lnTo>
                    <a:lnTo>
                      <a:pt x="485" y="130"/>
                    </a:lnTo>
                    <a:lnTo>
                      <a:pt x="485" y="130"/>
                    </a:lnTo>
                    <a:lnTo>
                      <a:pt x="485" y="129"/>
                    </a:lnTo>
                    <a:lnTo>
                      <a:pt x="486" y="128"/>
                    </a:lnTo>
                    <a:lnTo>
                      <a:pt x="489" y="127"/>
                    </a:lnTo>
                    <a:lnTo>
                      <a:pt x="555" y="127"/>
                    </a:lnTo>
                    <a:lnTo>
                      <a:pt x="555" y="127"/>
                    </a:lnTo>
                    <a:lnTo>
                      <a:pt x="560" y="128"/>
                    </a:lnTo>
                    <a:lnTo>
                      <a:pt x="561" y="129"/>
                    </a:lnTo>
                    <a:lnTo>
                      <a:pt x="561" y="130"/>
                    </a:lnTo>
                    <a:lnTo>
                      <a:pt x="581" y="167"/>
                    </a:lnTo>
                    <a:lnTo>
                      <a:pt x="581" y="167"/>
                    </a:lnTo>
                    <a:lnTo>
                      <a:pt x="581" y="169"/>
                    </a:lnTo>
                    <a:lnTo>
                      <a:pt x="580" y="170"/>
                    </a:lnTo>
                    <a:lnTo>
                      <a:pt x="577" y="171"/>
                    </a:lnTo>
                    <a:lnTo>
                      <a:pt x="577" y="171"/>
                    </a:lnTo>
                    <a:close/>
                    <a:moveTo>
                      <a:pt x="603" y="165"/>
                    </a:moveTo>
                    <a:lnTo>
                      <a:pt x="603" y="165"/>
                    </a:lnTo>
                    <a:lnTo>
                      <a:pt x="602" y="166"/>
                    </a:lnTo>
                    <a:lnTo>
                      <a:pt x="602" y="166"/>
                    </a:lnTo>
                    <a:lnTo>
                      <a:pt x="592" y="166"/>
                    </a:lnTo>
                    <a:lnTo>
                      <a:pt x="592" y="166"/>
                    </a:lnTo>
                    <a:lnTo>
                      <a:pt x="590" y="165"/>
                    </a:lnTo>
                    <a:lnTo>
                      <a:pt x="574" y="132"/>
                    </a:lnTo>
                    <a:lnTo>
                      <a:pt x="574" y="132"/>
                    </a:lnTo>
                    <a:lnTo>
                      <a:pt x="574" y="131"/>
                    </a:lnTo>
                    <a:lnTo>
                      <a:pt x="574" y="131"/>
                    </a:lnTo>
                    <a:lnTo>
                      <a:pt x="602" y="131"/>
                    </a:lnTo>
                    <a:lnTo>
                      <a:pt x="602" y="131"/>
                    </a:lnTo>
                    <a:lnTo>
                      <a:pt x="602" y="131"/>
                    </a:lnTo>
                    <a:lnTo>
                      <a:pt x="603" y="132"/>
                    </a:lnTo>
                    <a:lnTo>
                      <a:pt x="603" y="165"/>
                    </a:lnTo>
                    <a:close/>
                    <a:moveTo>
                      <a:pt x="603" y="109"/>
                    </a:moveTo>
                    <a:lnTo>
                      <a:pt x="603" y="109"/>
                    </a:lnTo>
                    <a:lnTo>
                      <a:pt x="602" y="110"/>
                    </a:lnTo>
                    <a:lnTo>
                      <a:pt x="602" y="110"/>
                    </a:lnTo>
                    <a:lnTo>
                      <a:pt x="592" y="110"/>
                    </a:lnTo>
                    <a:lnTo>
                      <a:pt x="592" y="110"/>
                    </a:lnTo>
                    <a:lnTo>
                      <a:pt x="590" y="109"/>
                    </a:lnTo>
                    <a:lnTo>
                      <a:pt x="574" y="77"/>
                    </a:lnTo>
                    <a:lnTo>
                      <a:pt x="574" y="77"/>
                    </a:lnTo>
                    <a:lnTo>
                      <a:pt x="574" y="76"/>
                    </a:lnTo>
                    <a:lnTo>
                      <a:pt x="574" y="76"/>
                    </a:lnTo>
                    <a:lnTo>
                      <a:pt x="602" y="76"/>
                    </a:lnTo>
                    <a:lnTo>
                      <a:pt x="602" y="76"/>
                    </a:lnTo>
                    <a:lnTo>
                      <a:pt x="602" y="76"/>
                    </a:lnTo>
                    <a:lnTo>
                      <a:pt x="603" y="77"/>
                    </a:lnTo>
                    <a:lnTo>
                      <a:pt x="603" y="109"/>
                    </a:lnTo>
                    <a:close/>
                    <a:moveTo>
                      <a:pt x="603" y="54"/>
                    </a:moveTo>
                    <a:lnTo>
                      <a:pt x="603" y="54"/>
                    </a:lnTo>
                    <a:lnTo>
                      <a:pt x="602" y="55"/>
                    </a:lnTo>
                    <a:lnTo>
                      <a:pt x="602" y="55"/>
                    </a:lnTo>
                    <a:lnTo>
                      <a:pt x="592" y="55"/>
                    </a:lnTo>
                    <a:lnTo>
                      <a:pt x="592" y="55"/>
                    </a:lnTo>
                    <a:lnTo>
                      <a:pt x="590" y="54"/>
                    </a:lnTo>
                    <a:lnTo>
                      <a:pt x="574" y="21"/>
                    </a:lnTo>
                    <a:lnTo>
                      <a:pt x="574" y="21"/>
                    </a:lnTo>
                    <a:lnTo>
                      <a:pt x="574" y="20"/>
                    </a:lnTo>
                    <a:lnTo>
                      <a:pt x="574" y="20"/>
                    </a:lnTo>
                    <a:lnTo>
                      <a:pt x="602" y="20"/>
                    </a:lnTo>
                    <a:lnTo>
                      <a:pt x="602" y="20"/>
                    </a:lnTo>
                    <a:lnTo>
                      <a:pt x="602" y="20"/>
                    </a:lnTo>
                    <a:lnTo>
                      <a:pt x="603" y="21"/>
                    </a:lnTo>
                    <a:lnTo>
                      <a:pt x="603" y="54"/>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grpSp>
        <p:pic>
          <p:nvPicPr>
            <p:cNvPr id="176" name="Picture 17" descr="C:\Users\liang\Desktop\s.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39784" y="3087858"/>
              <a:ext cx="286939" cy="28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7" name="组合 254"/>
            <p:cNvGrpSpPr/>
            <p:nvPr/>
          </p:nvGrpSpPr>
          <p:grpSpPr bwMode="auto">
            <a:xfrm>
              <a:off x="4953116" y="4078577"/>
              <a:ext cx="249910" cy="328456"/>
              <a:chOff x="13465917" y="2268590"/>
              <a:chExt cx="515513" cy="879631"/>
            </a:xfrm>
          </p:grpSpPr>
          <p:sp>
            <p:nvSpPr>
              <p:cNvPr id="360" name="Freeform 361"/>
              <p:cNvSpPr/>
              <p:nvPr/>
            </p:nvSpPr>
            <p:spPr bwMode="auto">
              <a:xfrm>
                <a:off x="13466794" y="2267373"/>
                <a:ext cx="514149" cy="880230"/>
              </a:xfrm>
              <a:custGeom>
                <a:avLst/>
                <a:gdLst>
                  <a:gd name="T0" fmla="*/ 269 w 269"/>
                  <a:gd name="T1" fmla="*/ 418 h 459"/>
                  <a:gd name="T2" fmla="*/ 269 w 269"/>
                  <a:gd name="T3" fmla="*/ 418 h 459"/>
                  <a:gd name="T4" fmla="*/ 267 w 269"/>
                  <a:gd name="T5" fmla="*/ 426 h 459"/>
                  <a:gd name="T6" fmla="*/ 265 w 269"/>
                  <a:gd name="T7" fmla="*/ 435 h 459"/>
                  <a:gd name="T8" fmla="*/ 261 w 269"/>
                  <a:gd name="T9" fmla="*/ 441 h 459"/>
                  <a:gd name="T10" fmla="*/ 256 w 269"/>
                  <a:gd name="T11" fmla="*/ 448 h 459"/>
                  <a:gd name="T12" fmla="*/ 249 w 269"/>
                  <a:gd name="T13" fmla="*/ 453 h 459"/>
                  <a:gd name="T14" fmla="*/ 242 w 269"/>
                  <a:gd name="T15" fmla="*/ 456 h 459"/>
                  <a:gd name="T16" fmla="*/ 233 w 269"/>
                  <a:gd name="T17" fmla="*/ 459 h 459"/>
                  <a:gd name="T18" fmla="*/ 225 w 269"/>
                  <a:gd name="T19" fmla="*/ 459 h 459"/>
                  <a:gd name="T20" fmla="*/ 44 w 269"/>
                  <a:gd name="T21" fmla="*/ 459 h 459"/>
                  <a:gd name="T22" fmla="*/ 44 w 269"/>
                  <a:gd name="T23" fmla="*/ 459 h 459"/>
                  <a:gd name="T24" fmla="*/ 35 w 269"/>
                  <a:gd name="T25" fmla="*/ 459 h 459"/>
                  <a:gd name="T26" fmla="*/ 26 w 269"/>
                  <a:gd name="T27" fmla="*/ 456 h 459"/>
                  <a:gd name="T28" fmla="*/ 19 w 269"/>
                  <a:gd name="T29" fmla="*/ 453 h 459"/>
                  <a:gd name="T30" fmla="*/ 13 w 269"/>
                  <a:gd name="T31" fmla="*/ 448 h 459"/>
                  <a:gd name="T32" fmla="*/ 7 w 269"/>
                  <a:gd name="T33" fmla="*/ 441 h 459"/>
                  <a:gd name="T34" fmla="*/ 3 w 269"/>
                  <a:gd name="T35" fmla="*/ 435 h 459"/>
                  <a:gd name="T36" fmla="*/ 1 w 269"/>
                  <a:gd name="T37" fmla="*/ 426 h 459"/>
                  <a:gd name="T38" fmla="*/ 0 w 269"/>
                  <a:gd name="T39" fmla="*/ 418 h 459"/>
                  <a:gd name="T40" fmla="*/ 0 w 269"/>
                  <a:gd name="T41" fmla="*/ 41 h 459"/>
                  <a:gd name="T42" fmla="*/ 0 w 269"/>
                  <a:gd name="T43" fmla="*/ 41 h 459"/>
                  <a:gd name="T44" fmla="*/ 1 w 269"/>
                  <a:gd name="T45" fmla="*/ 33 h 459"/>
                  <a:gd name="T46" fmla="*/ 3 w 269"/>
                  <a:gd name="T47" fmla="*/ 24 h 459"/>
                  <a:gd name="T48" fmla="*/ 7 w 269"/>
                  <a:gd name="T49" fmla="*/ 18 h 459"/>
                  <a:gd name="T50" fmla="*/ 13 w 269"/>
                  <a:gd name="T51" fmla="*/ 12 h 459"/>
                  <a:gd name="T52" fmla="*/ 19 w 269"/>
                  <a:gd name="T53" fmla="*/ 6 h 459"/>
                  <a:gd name="T54" fmla="*/ 26 w 269"/>
                  <a:gd name="T55" fmla="*/ 3 h 459"/>
                  <a:gd name="T56" fmla="*/ 35 w 269"/>
                  <a:gd name="T57" fmla="*/ 0 h 459"/>
                  <a:gd name="T58" fmla="*/ 44 w 269"/>
                  <a:gd name="T59" fmla="*/ 0 h 459"/>
                  <a:gd name="T60" fmla="*/ 225 w 269"/>
                  <a:gd name="T61" fmla="*/ 0 h 459"/>
                  <a:gd name="T62" fmla="*/ 225 w 269"/>
                  <a:gd name="T63" fmla="*/ 0 h 459"/>
                  <a:gd name="T64" fmla="*/ 233 w 269"/>
                  <a:gd name="T65" fmla="*/ 0 h 459"/>
                  <a:gd name="T66" fmla="*/ 242 w 269"/>
                  <a:gd name="T67" fmla="*/ 3 h 459"/>
                  <a:gd name="T68" fmla="*/ 249 w 269"/>
                  <a:gd name="T69" fmla="*/ 6 h 459"/>
                  <a:gd name="T70" fmla="*/ 256 w 269"/>
                  <a:gd name="T71" fmla="*/ 12 h 459"/>
                  <a:gd name="T72" fmla="*/ 261 w 269"/>
                  <a:gd name="T73" fmla="*/ 18 h 459"/>
                  <a:gd name="T74" fmla="*/ 265 w 269"/>
                  <a:gd name="T75" fmla="*/ 24 h 459"/>
                  <a:gd name="T76" fmla="*/ 267 w 269"/>
                  <a:gd name="T77" fmla="*/ 33 h 459"/>
                  <a:gd name="T78" fmla="*/ 269 w 269"/>
                  <a:gd name="T79" fmla="*/ 41 h 459"/>
                  <a:gd name="T80" fmla="*/ 269 w 269"/>
                  <a:gd name="T81" fmla="*/ 41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9" h="459">
                    <a:moveTo>
                      <a:pt x="269" y="418"/>
                    </a:moveTo>
                    <a:lnTo>
                      <a:pt x="269" y="418"/>
                    </a:lnTo>
                    <a:lnTo>
                      <a:pt x="267" y="426"/>
                    </a:lnTo>
                    <a:lnTo>
                      <a:pt x="265" y="435"/>
                    </a:lnTo>
                    <a:lnTo>
                      <a:pt x="261" y="441"/>
                    </a:lnTo>
                    <a:lnTo>
                      <a:pt x="256" y="448"/>
                    </a:lnTo>
                    <a:lnTo>
                      <a:pt x="249" y="453"/>
                    </a:lnTo>
                    <a:lnTo>
                      <a:pt x="242" y="456"/>
                    </a:lnTo>
                    <a:lnTo>
                      <a:pt x="233" y="459"/>
                    </a:lnTo>
                    <a:lnTo>
                      <a:pt x="225" y="459"/>
                    </a:lnTo>
                    <a:lnTo>
                      <a:pt x="44" y="459"/>
                    </a:lnTo>
                    <a:lnTo>
                      <a:pt x="44" y="459"/>
                    </a:lnTo>
                    <a:lnTo>
                      <a:pt x="35" y="459"/>
                    </a:lnTo>
                    <a:lnTo>
                      <a:pt x="26" y="456"/>
                    </a:lnTo>
                    <a:lnTo>
                      <a:pt x="19" y="453"/>
                    </a:lnTo>
                    <a:lnTo>
                      <a:pt x="13" y="448"/>
                    </a:lnTo>
                    <a:lnTo>
                      <a:pt x="7" y="441"/>
                    </a:lnTo>
                    <a:lnTo>
                      <a:pt x="3" y="435"/>
                    </a:lnTo>
                    <a:lnTo>
                      <a:pt x="1" y="426"/>
                    </a:lnTo>
                    <a:lnTo>
                      <a:pt x="0" y="418"/>
                    </a:lnTo>
                    <a:lnTo>
                      <a:pt x="0" y="41"/>
                    </a:lnTo>
                    <a:lnTo>
                      <a:pt x="0" y="41"/>
                    </a:lnTo>
                    <a:lnTo>
                      <a:pt x="1" y="33"/>
                    </a:lnTo>
                    <a:lnTo>
                      <a:pt x="3" y="24"/>
                    </a:lnTo>
                    <a:lnTo>
                      <a:pt x="7" y="18"/>
                    </a:lnTo>
                    <a:lnTo>
                      <a:pt x="13" y="12"/>
                    </a:lnTo>
                    <a:lnTo>
                      <a:pt x="19" y="6"/>
                    </a:lnTo>
                    <a:lnTo>
                      <a:pt x="26" y="3"/>
                    </a:lnTo>
                    <a:lnTo>
                      <a:pt x="35" y="0"/>
                    </a:lnTo>
                    <a:lnTo>
                      <a:pt x="44" y="0"/>
                    </a:lnTo>
                    <a:lnTo>
                      <a:pt x="225" y="0"/>
                    </a:lnTo>
                    <a:lnTo>
                      <a:pt x="225" y="0"/>
                    </a:lnTo>
                    <a:lnTo>
                      <a:pt x="233" y="0"/>
                    </a:lnTo>
                    <a:lnTo>
                      <a:pt x="242" y="3"/>
                    </a:lnTo>
                    <a:lnTo>
                      <a:pt x="249" y="6"/>
                    </a:lnTo>
                    <a:lnTo>
                      <a:pt x="256" y="12"/>
                    </a:lnTo>
                    <a:lnTo>
                      <a:pt x="261" y="18"/>
                    </a:lnTo>
                    <a:lnTo>
                      <a:pt x="265" y="24"/>
                    </a:lnTo>
                    <a:lnTo>
                      <a:pt x="267" y="33"/>
                    </a:lnTo>
                    <a:lnTo>
                      <a:pt x="269" y="41"/>
                    </a:lnTo>
                    <a:lnTo>
                      <a:pt x="269" y="418"/>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72" name="Freeform 362"/>
              <p:cNvSpPr/>
              <p:nvPr/>
            </p:nvSpPr>
            <p:spPr bwMode="auto">
              <a:xfrm>
                <a:off x="13502818" y="2302453"/>
                <a:ext cx="442101" cy="810066"/>
              </a:xfrm>
              <a:custGeom>
                <a:avLst/>
                <a:gdLst>
                  <a:gd name="T0" fmla="*/ 232 w 232"/>
                  <a:gd name="T1" fmla="*/ 383 h 421"/>
                  <a:gd name="T2" fmla="*/ 232 w 232"/>
                  <a:gd name="T3" fmla="*/ 383 h 421"/>
                  <a:gd name="T4" fmla="*/ 231 w 232"/>
                  <a:gd name="T5" fmla="*/ 390 h 421"/>
                  <a:gd name="T6" fmla="*/ 229 w 232"/>
                  <a:gd name="T7" fmla="*/ 398 h 421"/>
                  <a:gd name="T8" fmla="*/ 226 w 232"/>
                  <a:gd name="T9" fmla="*/ 404 h 421"/>
                  <a:gd name="T10" fmla="*/ 222 w 232"/>
                  <a:gd name="T11" fmla="*/ 410 h 421"/>
                  <a:gd name="T12" fmla="*/ 215 w 232"/>
                  <a:gd name="T13" fmla="*/ 415 h 421"/>
                  <a:gd name="T14" fmla="*/ 209 w 232"/>
                  <a:gd name="T15" fmla="*/ 418 h 421"/>
                  <a:gd name="T16" fmla="*/ 203 w 232"/>
                  <a:gd name="T17" fmla="*/ 420 h 421"/>
                  <a:gd name="T18" fmla="*/ 194 w 232"/>
                  <a:gd name="T19" fmla="*/ 421 h 421"/>
                  <a:gd name="T20" fmla="*/ 37 w 232"/>
                  <a:gd name="T21" fmla="*/ 421 h 421"/>
                  <a:gd name="T22" fmla="*/ 37 w 232"/>
                  <a:gd name="T23" fmla="*/ 421 h 421"/>
                  <a:gd name="T24" fmla="*/ 30 w 232"/>
                  <a:gd name="T25" fmla="*/ 420 h 421"/>
                  <a:gd name="T26" fmla="*/ 22 w 232"/>
                  <a:gd name="T27" fmla="*/ 418 h 421"/>
                  <a:gd name="T28" fmla="*/ 16 w 232"/>
                  <a:gd name="T29" fmla="*/ 415 h 421"/>
                  <a:gd name="T30" fmla="*/ 11 w 232"/>
                  <a:gd name="T31" fmla="*/ 410 h 421"/>
                  <a:gd name="T32" fmla="*/ 6 w 232"/>
                  <a:gd name="T33" fmla="*/ 404 h 421"/>
                  <a:gd name="T34" fmla="*/ 3 w 232"/>
                  <a:gd name="T35" fmla="*/ 398 h 421"/>
                  <a:gd name="T36" fmla="*/ 0 w 232"/>
                  <a:gd name="T37" fmla="*/ 390 h 421"/>
                  <a:gd name="T38" fmla="*/ 0 w 232"/>
                  <a:gd name="T39" fmla="*/ 383 h 421"/>
                  <a:gd name="T40" fmla="*/ 0 w 232"/>
                  <a:gd name="T41" fmla="*/ 37 h 421"/>
                  <a:gd name="T42" fmla="*/ 0 w 232"/>
                  <a:gd name="T43" fmla="*/ 37 h 421"/>
                  <a:gd name="T44" fmla="*/ 0 w 232"/>
                  <a:gd name="T45" fmla="*/ 30 h 421"/>
                  <a:gd name="T46" fmla="*/ 3 w 232"/>
                  <a:gd name="T47" fmla="*/ 22 h 421"/>
                  <a:gd name="T48" fmla="*/ 6 w 232"/>
                  <a:gd name="T49" fmla="*/ 16 h 421"/>
                  <a:gd name="T50" fmla="*/ 11 w 232"/>
                  <a:gd name="T51" fmla="*/ 11 h 421"/>
                  <a:gd name="T52" fmla="*/ 16 w 232"/>
                  <a:gd name="T53" fmla="*/ 6 h 421"/>
                  <a:gd name="T54" fmla="*/ 22 w 232"/>
                  <a:gd name="T55" fmla="*/ 2 h 421"/>
                  <a:gd name="T56" fmla="*/ 30 w 232"/>
                  <a:gd name="T57" fmla="*/ 0 h 421"/>
                  <a:gd name="T58" fmla="*/ 37 w 232"/>
                  <a:gd name="T59" fmla="*/ 0 h 421"/>
                  <a:gd name="T60" fmla="*/ 194 w 232"/>
                  <a:gd name="T61" fmla="*/ 0 h 421"/>
                  <a:gd name="T62" fmla="*/ 194 w 232"/>
                  <a:gd name="T63" fmla="*/ 0 h 421"/>
                  <a:gd name="T64" fmla="*/ 203 w 232"/>
                  <a:gd name="T65" fmla="*/ 0 h 421"/>
                  <a:gd name="T66" fmla="*/ 209 w 232"/>
                  <a:gd name="T67" fmla="*/ 2 h 421"/>
                  <a:gd name="T68" fmla="*/ 215 w 232"/>
                  <a:gd name="T69" fmla="*/ 6 h 421"/>
                  <a:gd name="T70" fmla="*/ 222 w 232"/>
                  <a:gd name="T71" fmla="*/ 11 h 421"/>
                  <a:gd name="T72" fmla="*/ 226 w 232"/>
                  <a:gd name="T73" fmla="*/ 16 h 421"/>
                  <a:gd name="T74" fmla="*/ 229 w 232"/>
                  <a:gd name="T75" fmla="*/ 22 h 421"/>
                  <a:gd name="T76" fmla="*/ 231 w 232"/>
                  <a:gd name="T77" fmla="*/ 30 h 421"/>
                  <a:gd name="T78" fmla="*/ 232 w 232"/>
                  <a:gd name="T79" fmla="*/ 37 h 421"/>
                  <a:gd name="T80" fmla="*/ 232 w 232"/>
                  <a:gd name="T81" fmla="*/ 38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2" h="421">
                    <a:moveTo>
                      <a:pt x="232" y="383"/>
                    </a:moveTo>
                    <a:lnTo>
                      <a:pt x="232" y="383"/>
                    </a:lnTo>
                    <a:lnTo>
                      <a:pt x="231" y="390"/>
                    </a:lnTo>
                    <a:lnTo>
                      <a:pt x="229" y="398"/>
                    </a:lnTo>
                    <a:lnTo>
                      <a:pt x="226" y="404"/>
                    </a:lnTo>
                    <a:lnTo>
                      <a:pt x="222" y="410"/>
                    </a:lnTo>
                    <a:lnTo>
                      <a:pt x="215" y="415"/>
                    </a:lnTo>
                    <a:lnTo>
                      <a:pt x="209" y="418"/>
                    </a:lnTo>
                    <a:lnTo>
                      <a:pt x="203" y="420"/>
                    </a:lnTo>
                    <a:lnTo>
                      <a:pt x="194" y="421"/>
                    </a:lnTo>
                    <a:lnTo>
                      <a:pt x="37" y="421"/>
                    </a:lnTo>
                    <a:lnTo>
                      <a:pt x="37" y="421"/>
                    </a:lnTo>
                    <a:lnTo>
                      <a:pt x="30" y="420"/>
                    </a:lnTo>
                    <a:lnTo>
                      <a:pt x="22" y="418"/>
                    </a:lnTo>
                    <a:lnTo>
                      <a:pt x="16" y="415"/>
                    </a:lnTo>
                    <a:lnTo>
                      <a:pt x="11" y="410"/>
                    </a:lnTo>
                    <a:lnTo>
                      <a:pt x="6" y="404"/>
                    </a:lnTo>
                    <a:lnTo>
                      <a:pt x="3" y="398"/>
                    </a:lnTo>
                    <a:lnTo>
                      <a:pt x="0" y="390"/>
                    </a:lnTo>
                    <a:lnTo>
                      <a:pt x="0" y="383"/>
                    </a:lnTo>
                    <a:lnTo>
                      <a:pt x="0" y="37"/>
                    </a:lnTo>
                    <a:lnTo>
                      <a:pt x="0" y="37"/>
                    </a:lnTo>
                    <a:lnTo>
                      <a:pt x="0" y="30"/>
                    </a:lnTo>
                    <a:lnTo>
                      <a:pt x="3" y="22"/>
                    </a:lnTo>
                    <a:lnTo>
                      <a:pt x="6" y="16"/>
                    </a:lnTo>
                    <a:lnTo>
                      <a:pt x="11" y="11"/>
                    </a:lnTo>
                    <a:lnTo>
                      <a:pt x="16" y="6"/>
                    </a:lnTo>
                    <a:lnTo>
                      <a:pt x="22" y="2"/>
                    </a:lnTo>
                    <a:lnTo>
                      <a:pt x="30" y="0"/>
                    </a:lnTo>
                    <a:lnTo>
                      <a:pt x="37" y="0"/>
                    </a:lnTo>
                    <a:lnTo>
                      <a:pt x="194" y="0"/>
                    </a:lnTo>
                    <a:lnTo>
                      <a:pt x="194" y="0"/>
                    </a:lnTo>
                    <a:lnTo>
                      <a:pt x="203" y="0"/>
                    </a:lnTo>
                    <a:lnTo>
                      <a:pt x="209" y="2"/>
                    </a:lnTo>
                    <a:lnTo>
                      <a:pt x="215" y="6"/>
                    </a:lnTo>
                    <a:lnTo>
                      <a:pt x="222" y="11"/>
                    </a:lnTo>
                    <a:lnTo>
                      <a:pt x="226" y="16"/>
                    </a:lnTo>
                    <a:lnTo>
                      <a:pt x="229" y="22"/>
                    </a:lnTo>
                    <a:lnTo>
                      <a:pt x="231" y="30"/>
                    </a:lnTo>
                    <a:lnTo>
                      <a:pt x="232" y="37"/>
                    </a:lnTo>
                    <a:lnTo>
                      <a:pt x="232" y="383"/>
                    </a:lnTo>
                    <a:close/>
                  </a:path>
                </a:pathLst>
              </a:custGeom>
              <a:solidFill>
                <a:srgbClr val="FFFFFF"/>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73" name="Freeform 363"/>
              <p:cNvSpPr/>
              <p:nvPr/>
            </p:nvSpPr>
            <p:spPr bwMode="auto">
              <a:xfrm>
                <a:off x="13565039" y="2458727"/>
                <a:ext cx="324209" cy="484764"/>
              </a:xfrm>
              <a:custGeom>
                <a:avLst/>
                <a:gdLst>
                  <a:gd name="T0" fmla="*/ 0 w 169"/>
                  <a:gd name="T1" fmla="*/ 0 h 254"/>
                  <a:gd name="T2" fmla="*/ 0 w 169"/>
                  <a:gd name="T3" fmla="*/ 254 h 254"/>
                  <a:gd name="T4" fmla="*/ 169 w 169"/>
                  <a:gd name="T5" fmla="*/ 254 h 254"/>
                  <a:gd name="T6" fmla="*/ 169 w 169"/>
                  <a:gd name="T7" fmla="*/ 0 h 254"/>
                  <a:gd name="T8" fmla="*/ 0 w 169"/>
                  <a:gd name="T9" fmla="*/ 0 h 254"/>
                  <a:gd name="T10" fmla="*/ 0 w 169"/>
                  <a:gd name="T11" fmla="*/ 0 h 254"/>
                </a:gdLst>
                <a:ahLst/>
                <a:cxnLst>
                  <a:cxn ang="0">
                    <a:pos x="T0" y="T1"/>
                  </a:cxn>
                  <a:cxn ang="0">
                    <a:pos x="T2" y="T3"/>
                  </a:cxn>
                  <a:cxn ang="0">
                    <a:pos x="T4" y="T5"/>
                  </a:cxn>
                  <a:cxn ang="0">
                    <a:pos x="T6" y="T7"/>
                  </a:cxn>
                  <a:cxn ang="0">
                    <a:pos x="T8" y="T9"/>
                  </a:cxn>
                  <a:cxn ang="0">
                    <a:pos x="T10" y="T11"/>
                  </a:cxn>
                </a:cxnLst>
                <a:rect l="0" t="0" r="r" b="b"/>
                <a:pathLst>
                  <a:path w="169" h="254">
                    <a:moveTo>
                      <a:pt x="0" y="0"/>
                    </a:moveTo>
                    <a:lnTo>
                      <a:pt x="0" y="254"/>
                    </a:lnTo>
                    <a:lnTo>
                      <a:pt x="169" y="254"/>
                    </a:lnTo>
                    <a:lnTo>
                      <a:pt x="169" y="0"/>
                    </a:lnTo>
                    <a:lnTo>
                      <a:pt x="0" y="0"/>
                    </a:lnTo>
                    <a:lnTo>
                      <a:pt x="0" y="0"/>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74" name="Freeform 364"/>
              <p:cNvSpPr/>
              <p:nvPr/>
            </p:nvSpPr>
            <p:spPr bwMode="auto">
              <a:xfrm>
                <a:off x="13627261" y="2369428"/>
                <a:ext cx="189940" cy="28702"/>
              </a:xfrm>
              <a:custGeom>
                <a:avLst/>
                <a:gdLst>
                  <a:gd name="T0" fmla="*/ 99 w 99"/>
                  <a:gd name="T1" fmla="*/ 8 h 14"/>
                  <a:gd name="T2" fmla="*/ 99 w 99"/>
                  <a:gd name="T3" fmla="*/ 8 h 14"/>
                  <a:gd name="T4" fmla="*/ 99 w 99"/>
                  <a:gd name="T5" fmla="*/ 10 h 14"/>
                  <a:gd name="T6" fmla="*/ 97 w 99"/>
                  <a:gd name="T7" fmla="*/ 12 h 14"/>
                  <a:gd name="T8" fmla="*/ 95 w 99"/>
                  <a:gd name="T9" fmla="*/ 14 h 14"/>
                  <a:gd name="T10" fmla="*/ 93 w 99"/>
                  <a:gd name="T11" fmla="*/ 14 h 14"/>
                  <a:gd name="T12" fmla="*/ 8 w 99"/>
                  <a:gd name="T13" fmla="*/ 14 h 14"/>
                  <a:gd name="T14" fmla="*/ 8 w 99"/>
                  <a:gd name="T15" fmla="*/ 14 h 14"/>
                  <a:gd name="T16" fmla="*/ 4 w 99"/>
                  <a:gd name="T17" fmla="*/ 14 h 14"/>
                  <a:gd name="T18" fmla="*/ 2 w 99"/>
                  <a:gd name="T19" fmla="*/ 12 h 14"/>
                  <a:gd name="T20" fmla="*/ 1 w 99"/>
                  <a:gd name="T21" fmla="*/ 10 h 14"/>
                  <a:gd name="T22" fmla="*/ 0 w 99"/>
                  <a:gd name="T23" fmla="*/ 8 h 14"/>
                  <a:gd name="T24" fmla="*/ 0 w 99"/>
                  <a:gd name="T25" fmla="*/ 8 h 14"/>
                  <a:gd name="T26" fmla="*/ 0 w 99"/>
                  <a:gd name="T27" fmla="*/ 8 h 14"/>
                  <a:gd name="T28" fmla="*/ 1 w 99"/>
                  <a:gd name="T29" fmla="*/ 4 h 14"/>
                  <a:gd name="T30" fmla="*/ 2 w 99"/>
                  <a:gd name="T31" fmla="*/ 2 h 14"/>
                  <a:gd name="T32" fmla="*/ 4 w 99"/>
                  <a:gd name="T33" fmla="*/ 1 h 14"/>
                  <a:gd name="T34" fmla="*/ 8 w 99"/>
                  <a:gd name="T35" fmla="*/ 0 h 14"/>
                  <a:gd name="T36" fmla="*/ 93 w 99"/>
                  <a:gd name="T37" fmla="*/ 0 h 14"/>
                  <a:gd name="T38" fmla="*/ 93 w 99"/>
                  <a:gd name="T39" fmla="*/ 0 h 14"/>
                  <a:gd name="T40" fmla="*/ 95 w 99"/>
                  <a:gd name="T41" fmla="*/ 1 h 14"/>
                  <a:gd name="T42" fmla="*/ 97 w 99"/>
                  <a:gd name="T43" fmla="*/ 2 h 14"/>
                  <a:gd name="T44" fmla="*/ 99 w 99"/>
                  <a:gd name="T45" fmla="*/ 4 h 14"/>
                  <a:gd name="T46" fmla="*/ 99 w 99"/>
                  <a:gd name="T47" fmla="*/ 8 h 14"/>
                  <a:gd name="T48" fmla="*/ 99 w 99"/>
                  <a:gd name="T4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4">
                    <a:moveTo>
                      <a:pt x="99" y="8"/>
                    </a:moveTo>
                    <a:lnTo>
                      <a:pt x="99" y="8"/>
                    </a:lnTo>
                    <a:lnTo>
                      <a:pt x="99" y="10"/>
                    </a:lnTo>
                    <a:lnTo>
                      <a:pt x="97" y="12"/>
                    </a:lnTo>
                    <a:lnTo>
                      <a:pt x="95" y="14"/>
                    </a:lnTo>
                    <a:lnTo>
                      <a:pt x="93" y="14"/>
                    </a:lnTo>
                    <a:lnTo>
                      <a:pt x="8" y="14"/>
                    </a:lnTo>
                    <a:lnTo>
                      <a:pt x="8" y="14"/>
                    </a:lnTo>
                    <a:lnTo>
                      <a:pt x="4" y="14"/>
                    </a:lnTo>
                    <a:lnTo>
                      <a:pt x="2" y="12"/>
                    </a:lnTo>
                    <a:lnTo>
                      <a:pt x="1" y="10"/>
                    </a:lnTo>
                    <a:lnTo>
                      <a:pt x="0" y="8"/>
                    </a:lnTo>
                    <a:lnTo>
                      <a:pt x="0" y="8"/>
                    </a:lnTo>
                    <a:lnTo>
                      <a:pt x="0" y="8"/>
                    </a:lnTo>
                    <a:lnTo>
                      <a:pt x="1" y="4"/>
                    </a:lnTo>
                    <a:lnTo>
                      <a:pt x="2" y="2"/>
                    </a:lnTo>
                    <a:lnTo>
                      <a:pt x="4" y="1"/>
                    </a:lnTo>
                    <a:lnTo>
                      <a:pt x="8" y="0"/>
                    </a:lnTo>
                    <a:lnTo>
                      <a:pt x="93" y="0"/>
                    </a:lnTo>
                    <a:lnTo>
                      <a:pt x="93" y="0"/>
                    </a:lnTo>
                    <a:lnTo>
                      <a:pt x="95" y="1"/>
                    </a:lnTo>
                    <a:lnTo>
                      <a:pt x="97" y="2"/>
                    </a:lnTo>
                    <a:lnTo>
                      <a:pt x="99" y="4"/>
                    </a:lnTo>
                    <a:lnTo>
                      <a:pt x="99" y="8"/>
                    </a:lnTo>
                    <a:lnTo>
                      <a:pt x="99" y="8"/>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77" name="Freeform 365"/>
              <p:cNvSpPr/>
              <p:nvPr/>
            </p:nvSpPr>
            <p:spPr bwMode="auto">
              <a:xfrm>
                <a:off x="13601063" y="3010464"/>
                <a:ext cx="42572" cy="38271"/>
              </a:xfrm>
              <a:custGeom>
                <a:avLst/>
                <a:gdLst>
                  <a:gd name="T0" fmla="*/ 21 w 21"/>
                  <a:gd name="T1" fmla="*/ 10 h 20"/>
                  <a:gd name="T2" fmla="*/ 21 w 21"/>
                  <a:gd name="T3" fmla="*/ 10 h 20"/>
                  <a:gd name="T4" fmla="*/ 21 w 21"/>
                  <a:gd name="T5" fmla="*/ 14 h 20"/>
                  <a:gd name="T6" fmla="*/ 18 w 21"/>
                  <a:gd name="T7" fmla="*/ 17 h 20"/>
                  <a:gd name="T8" fmla="*/ 15 w 21"/>
                  <a:gd name="T9" fmla="*/ 19 h 20"/>
                  <a:gd name="T10" fmla="*/ 11 w 21"/>
                  <a:gd name="T11" fmla="*/ 20 h 20"/>
                  <a:gd name="T12" fmla="*/ 11 w 21"/>
                  <a:gd name="T13" fmla="*/ 20 h 20"/>
                  <a:gd name="T14" fmla="*/ 7 w 21"/>
                  <a:gd name="T15" fmla="*/ 19 h 20"/>
                  <a:gd name="T16" fmla="*/ 3 w 21"/>
                  <a:gd name="T17" fmla="*/ 17 h 20"/>
                  <a:gd name="T18" fmla="*/ 1 w 21"/>
                  <a:gd name="T19" fmla="*/ 14 h 20"/>
                  <a:gd name="T20" fmla="*/ 0 w 21"/>
                  <a:gd name="T21" fmla="*/ 10 h 20"/>
                  <a:gd name="T22" fmla="*/ 0 w 21"/>
                  <a:gd name="T23" fmla="*/ 10 h 20"/>
                  <a:gd name="T24" fmla="*/ 1 w 21"/>
                  <a:gd name="T25" fmla="*/ 5 h 20"/>
                  <a:gd name="T26" fmla="*/ 3 w 21"/>
                  <a:gd name="T27" fmla="*/ 2 h 20"/>
                  <a:gd name="T28" fmla="*/ 7 w 21"/>
                  <a:gd name="T29" fmla="*/ 0 h 20"/>
                  <a:gd name="T30" fmla="*/ 11 w 21"/>
                  <a:gd name="T31" fmla="*/ 0 h 20"/>
                  <a:gd name="T32" fmla="*/ 11 w 21"/>
                  <a:gd name="T33" fmla="*/ 0 h 20"/>
                  <a:gd name="T34" fmla="*/ 15 w 21"/>
                  <a:gd name="T35" fmla="*/ 0 h 20"/>
                  <a:gd name="T36" fmla="*/ 18 w 21"/>
                  <a:gd name="T37" fmla="*/ 2 h 20"/>
                  <a:gd name="T38" fmla="*/ 21 w 21"/>
                  <a:gd name="T39" fmla="*/ 5 h 20"/>
                  <a:gd name="T40" fmla="*/ 21 w 21"/>
                  <a:gd name="T41" fmla="*/ 10 h 20"/>
                  <a:gd name="T42" fmla="*/ 21 w 21"/>
                  <a:gd name="T4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0">
                    <a:moveTo>
                      <a:pt x="21" y="10"/>
                    </a:moveTo>
                    <a:lnTo>
                      <a:pt x="21" y="10"/>
                    </a:lnTo>
                    <a:lnTo>
                      <a:pt x="21" y="14"/>
                    </a:lnTo>
                    <a:lnTo>
                      <a:pt x="18" y="17"/>
                    </a:lnTo>
                    <a:lnTo>
                      <a:pt x="15" y="19"/>
                    </a:lnTo>
                    <a:lnTo>
                      <a:pt x="11" y="20"/>
                    </a:lnTo>
                    <a:lnTo>
                      <a:pt x="11" y="20"/>
                    </a:lnTo>
                    <a:lnTo>
                      <a:pt x="7" y="19"/>
                    </a:lnTo>
                    <a:lnTo>
                      <a:pt x="3" y="17"/>
                    </a:lnTo>
                    <a:lnTo>
                      <a:pt x="1" y="14"/>
                    </a:lnTo>
                    <a:lnTo>
                      <a:pt x="0" y="10"/>
                    </a:lnTo>
                    <a:lnTo>
                      <a:pt x="0" y="10"/>
                    </a:lnTo>
                    <a:lnTo>
                      <a:pt x="1" y="5"/>
                    </a:lnTo>
                    <a:lnTo>
                      <a:pt x="3" y="2"/>
                    </a:lnTo>
                    <a:lnTo>
                      <a:pt x="7" y="0"/>
                    </a:lnTo>
                    <a:lnTo>
                      <a:pt x="11" y="0"/>
                    </a:lnTo>
                    <a:lnTo>
                      <a:pt x="11" y="0"/>
                    </a:lnTo>
                    <a:lnTo>
                      <a:pt x="15" y="0"/>
                    </a:lnTo>
                    <a:lnTo>
                      <a:pt x="18" y="2"/>
                    </a:lnTo>
                    <a:lnTo>
                      <a:pt x="21" y="5"/>
                    </a:lnTo>
                    <a:lnTo>
                      <a:pt x="21" y="10"/>
                    </a:lnTo>
                    <a:lnTo>
                      <a:pt x="21" y="10"/>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78" name="Freeform 366"/>
              <p:cNvSpPr/>
              <p:nvPr/>
            </p:nvSpPr>
            <p:spPr bwMode="auto">
              <a:xfrm>
                <a:off x="13709131" y="3010464"/>
                <a:ext cx="36024" cy="38271"/>
              </a:xfrm>
              <a:custGeom>
                <a:avLst/>
                <a:gdLst>
                  <a:gd name="T0" fmla="*/ 20 w 20"/>
                  <a:gd name="T1" fmla="*/ 10 h 20"/>
                  <a:gd name="T2" fmla="*/ 20 w 20"/>
                  <a:gd name="T3" fmla="*/ 10 h 20"/>
                  <a:gd name="T4" fmla="*/ 19 w 20"/>
                  <a:gd name="T5" fmla="*/ 14 h 20"/>
                  <a:gd name="T6" fmla="*/ 17 w 20"/>
                  <a:gd name="T7" fmla="*/ 17 h 20"/>
                  <a:gd name="T8" fmla="*/ 14 w 20"/>
                  <a:gd name="T9" fmla="*/ 19 h 20"/>
                  <a:gd name="T10" fmla="*/ 10 w 20"/>
                  <a:gd name="T11" fmla="*/ 20 h 20"/>
                  <a:gd name="T12" fmla="*/ 10 w 20"/>
                  <a:gd name="T13" fmla="*/ 20 h 20"/>
                  <a:gd name="T14" fmla="*/ 6 w 20"/>
                  <a:gd name="T15" fmla="*/ 19 h 20"/>
                  <a:gd name="T16" fmla="*/ 3 w 20"/>
                  <a:gd name="T17" fmla="*/ 17 h 20"/>
                  <a:gd name="T18" fmla="*/ 1 w 20"/>
                  <a:gd name="T19" fmla="*/ 14 h 20"/>
                  <a:gd name="T20" fmla="*/ 0 w 20"/>
                  <a:gd name="T21" fmla="*/ 10 h 20"/>
                  <a:gd name="T22" fmla="*/ 0 w 20"/>
                  <a:gd name="T23" fmla="*/ 10 h 20"/>
                  <a:gd name="T24" fmla="*/ 1 w 20"/>
                  <a:gd name="T25" fmla="*/ 5 h 20"/>
                  <a:gd name="T26" fmla="*/ 3 w 20"/>
                  <a:gd name="T27" fmla="*/ 2 h 20"/>
                  <a:gd name="T28" fmla="*/ 6 w 20"/>
                  <a:gd name="T29" fmla="*/ 0 h 20"/>
                  <a:gd name="T30" fmla="*/ 10 w 20"/>
                  <a:gd name="T31" fmla="*/ 0 h 20"/>
                  <a:gd name="T32" fmla="*/ 10 w 20"/>
                  <a:gd name="T33" fmla="*/ 0 h 20"/>
                  <a:gd name="T34" fmla="*/ 14 w 20"/>
                  <a:gd name="T35" fmla="*/ 0 h 20"/>
                  <a:gd name="T36" fmla="*/ 17 w 20"/>
                  <a:gd name="T37" fmla="*/ 2 h 20"/>
                  <a:gd name="T38" fmla="*/ 19 w 20"/>
                  <a:gd name="T39" fmla="*/ 5 h 20"/>
                  <a:gd name="T40" fmla="*/ 20 w 20"/>
                  <a:gd name="T41" fmla="*/ 10 h 20"/>
                  <a:gd name="T42" fmla="*/ 20 w 20"/>
                  <a:gd name="T4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0">
                    <a:moveTo>
                      <a:pt x="20" y="10"/>
                    </a:moveTo>
                    <a:lnTo>
                      <a:pt x="20" y="10"/>
                    </a:lnTo>
                    <a:lnTo>
                      <a:pt x="19" y="14"/>
                    </a:lnTo>
                    <a:lnTo>
                      <a:pt x="17" y="17"/>
                    </a:lnTo>
                    <a:lnTo>
                      <a:pt x="14" y="19"/>
                    </a:lnTo>
                    <a:lnTo>
                      <a:pt x="10" y="20"/>
                    </a:lnTo>
                    <a:lnTo>
                      <a:pt x="10" y="20"/>
                    </a:lnTo>
                    <a:lnTo>
                      <a:pt x="6" y="19"/>
                    </a:lnTo>
                    <a:lnTo>
                      <a:pt x="3" y="17"/>
                    </a:lnTo>
                    <a:lnTo>
                      <a:pt x="1" y="14"/>
                    </a:lnTo>
                    <a:lnTo>
                      <a:pt x="0" y="10"/>
                    </a:lnTo>
                    <a:lnTo>
                      <a:pt x="0" y="10"/>
                    </a:lnTo>
                    <a:lnTo>
                      <a:pt x="1" y="5"/>
                    </a:lnTo>
                    <a:lnTo>
                      <a:pt x="3" y="2"/>
                    </a:lnTo>
                    <a:lnTo>
                      <a:pt x="6" y="0"/>
                    </a:lnTo>
                    <a:lnTo>
                      <a:pt x="10" y="0"/>
                    </a:lnTo>
                    <a:lnTo>
                      <a:pt x="10" y="0"/>
                    </a:lnTo>
                    <a:lnTo>
                      <a:pt x="14" y="0"/>
                    </a:lnTo>
                    <a:lnTo>
                      <a:pt x="17" y="2"/>
                    </a:lnTo>
                    <a:lnTo>
                      <a:pt x="19" y="5"/>
                    </a:lnTo>
                    <a:lnTo>
                      <a:pt x="20" y="10"/>
                    </a:lnTo>
                    <a:lnTo>
                      <a:pt x="20" y="10"/>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379" name="Freeform 367"/>
              <p:cNvSpPr/>
              <p:nvPr/>
            </p:nvSpPr>
            <p:spPr bwMode="auto">
              <a:xfrm>
                <a:off x="13810652" y="3010464"/>
                <a:ext cx="39298" cy="38271"/>
              </a:xfrm>
              <a:custGeom>
                <a:avLst/>
                <a:gdLst>
                  <a:gd name="T0" fmla="*/ 20 w 20"/>
                  <a:gd name="T1" fmla="*/ 10 h 20"/>
                  <a:gd name="T2" fmla="*/ 20 w 20"/>
                  <a:gd name="T3" fmla="*/ 10 h 20"/>
                  <a:gd name="T4" fmla="*/ 19 w 20"/>
                  <a:gd name="T5" fmla="*/ 14 h 20"/>
                  <a:gd name="T6" fmla="*/ 17 w 20"/>
                  <a:gd name="T7" fmla="*/ 17 h 20"/>
                  <a:gd name="T8" fmla="*/ 14 w 20"/>
                  <a:gd name="T9" fmla="*/ 19 h 20"/>
                  <a:gd name="T10" fmla="*/ 10 w 20"/>
                  <a:gd name="T11" fmla="*/ 20 h 20"/>
                  <a:gd name="T12" fmla="*/ 10 w 20"/>
                  <a:gd name="T13" fmla="*/ 20 h 20"/>
                  <a:gd name="T14" fmla="*/ 6 w 20"/>
                  <a:gd name="T15" fmla="*/ 19 h 20"/>
                  <a:gd name="T16" fmla="*/ 3 w 20"/>
                  <a:gd name="T17" fmla="*/ 17 h 20"/>
                  <a:gd name="T18" fmla="*/ 1 w 20"/>
                  <a:gd name="T19" fmla="*/ 14 h 20"/>
                  <a:gd name="T20" fmla="*/ 0 w 20"/>
                  <a:gd name="T21" fmla="*/ 10 h 20"/>
                  <a:gd name="T22" fmla="*/ 0 w 20"/>
                  <a:gd name="T23" fmla="*/ 10 h 20"/>
                  <a:gd name="T24" fmla="*/ 1 w 20"/>
                  <a:gd name="T25" fmla="*/ 5 h 20"/>
                  <a:gd name="T26" fmla="*/ 3 w 20"/>
                  <a:gd name="T27" fmla="*/ 2 h 20"/>
                  <a:gd name="T28" fmla="*/ 6 w 20"/>
                  <a:gd name="T29" fmla="*/ 0 h 20"/>
                  <a:gd name="T30" fmla="*/ 10 w 20"/>
                  <a:gd name="T31" fmla="*/ 0 h 20"/>
                  <a:gd name="T32" fmla="*/ 10 w 20"/>
                  <a:gd name="T33" fmla="*/ 0 h 20"/>
                  <a:gd name="T34" fmla="*/ 14 w 20"/>
                  <a:gd name="T35" fmla="*/ 0 h 20"/>
                  <a:gd name="T36" fmla="*/ 17 w 20"/>
                  <a:gd name="T37" fmla="*/ 2 h 20"/>
                  <a:gd name="T38" fmla="*/ 19 w 20"/>
                  <a:gd name="T39" fmla="*/ 5 h 20"/>
                  <a:gd name="T40" fmla="*/ 20 w 20"/>
                  <a:gd name="T41" fmla="*/ 10 h 20"/>
                  <a:gd name="T42" fmla="*/ 20 w 20"/>
                  <a:gd name="T4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0">
                    <a:moveTo>
                      <a:pt x="20" y="10"/>
                    </a:moveTo>
                    <a:lnTo>
                      <a:pt x="20" y="10"/>
                    </a:lnTo>
                    <a:lnTo>
                      <a:pt x="19" y="14"/>
                    </a:lnTo>
                    <a:lnTo>
                      <a:pt x="17" y="17"/>
                    </a:lnTo>
                    <a:lnTo>
                      <a:pt x="14" y="19"/>
                    </a:lnTo>
                    <a:lnTo>
                      <a:pt x="10" y="20"/>
                    </a:lnTo>
                    <a:lnTo>
                      <a:pt x="10" y="20"/>
                    </a:lnTo>
                    <a:lnTo>
                      <a:pt x="6" y="19"/>
                    </a:lnTo>
                    <a:lnTo>
                      <a:pt x="3" y="17"/>
                    </a:lnTo>
                    <a:lnTo>
                      <a:pt x="1" y="14"/>
                    </a:lnTo>
                    <a:lnTo>
                      <a:pt x="0" y="10"/>
                    </a:lnTo>
                    <a:lnTo>
                      <a:pt x="0" y="10"/>
                    </a:lnTo>
                    <a:lnTo>
                      <a:pt x="1" y="5"/>
                    </a:lnTo>
                    <a:lnTo>
                      <a:pt x="3" y="2"/>
                    </a:lnTo>
                    <a:lnTo>
                      <a:pt x="6" y="0"/>
                    </a:lnTo>
                    <a:lnTo>
                      <a:pt x="10" y="0"/>
                    </a:lnTo>
                    <a:lnTo>
                      <a:pt x="10" y="0"/>
                    </a:lnTo>
                    <a:lnTo>
                      <a:pt x="14" y="0"/>
                    </a:lnTo>
                    <a:lnTo>
                      <a:pt x="17" y="2"/>
                    </a:lnTo>
                    <a:lnTo>
                      <a:pt x="19" y="5"/>
                    </a:lnTo>
                    <a:lnTo>
                      <a:pt x="20" y="10"/>
                    </a:lnTo>
                    <a:lnTo>
                      <a:pt x="20" y="10"/>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grpSp>
        <p:grpSp>
          <p:nvGrpSpPr>
            <p:cNvPr id="178" name="组合 377"/>
            <p:cNvGrpSpPr/>
            <p:nvPr/>
          </p:nvGrpSpPr>
          <p:grpSpPr bwMode="auto">
            <a:xfrm>
              <a:off x="1856618" y="3210782"/>
              <a:ext cx="1014214" cy="163324"/>
              <a:chOff x="2959068" y="3040798"/>
              <a:chExt cx="1339337" cy="169902"/>
            </a:xfrm>
          </p:grpSpPr>
          <p:grpSp>
            <p:nvGrpSpPr>
              <p:cNvPr id="337" name="组合 384"/>
              <p:cNvGrpSpPr/>
              <p:nvPr/>
            </p:nvGrpSpPr>
            <p:grpSpPr bwMode="auto">
              <a:xfrm>
                <a:off x="3996780" y="3084465"/>
                <a:ext cx="301625" cy="82569"/>
                <a:chOff x="3298897" y="4095287"/>
                <a:chExt cx="1257750" cy="591162"/>
              </a:xfrm>
            </p:grpSpPr>
            <p:sp>
              <p:nvSpPr>
                <p:cNvPr id="358" name="Freeform 13"/>
                <p:cNvSpPr>
                  <a:spLocks noEditPoints="1"/>
                </p:cNvSpPr>
                <p:nvPr/>
              </p:nvSpPr>
              <p:spPr bwMode="auto">
                <a:xfrm>
                  <a:off x="3296749" y="4095969"/>
                  <a:ext cx="1258879" cy="301565"/>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000000">
                    <a:lumMod val="50000"/>
                    <a:lumOff val="50000"/>
                  </a:srgbClr>
                </a:solid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59" name="Freeform 13"/>
                <p:cNvSpPr>
                  <a:spLocks noEditPoints="1"/>
                </p:cNvSpPr>
                <p:nvPr/>
              </p:nvSpPr>
              <p:spPr bwMode="auto">
                <a:xfrm>
                  <a:off x="3296749" y="4397533"/>
                  <a:ext cx="1258879" cy="292698"/>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000000">
                    <a:lumMod val="50000"/>
                    <a:lumOff val="50000"/>
                  </a:srgbClr>
                </a:solid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nvGrpSpPr>
              <p:cNvPr id="338" name="组合 222"/>
              <p:cNvGrpSpPr/>
              <p:nvPr/>
            </p:nvGrpSpPr>
            <p:grpSpPr bwMode="auto">
              <a:xfrm>
                <a:off x="2959068" y="3043052"/>
                <a:ext cx="283571" cy="165395"/>
                <a:chOff x="2699421" y="3043052"/>
                <a:chExt cx="283571" cy="165395"/>
              </a:xfrm>
            </p:grpSpPr>
            <p:grpSp>
              <p:nvGrpSpPr>
                <p:cNvPr id="342" name="组合 521"/>
                <p:cNvGrpSpPr/>
                <p:nvPr/>
              </p:nvGrpSpPr>
              <p:grpSpPr>
                <a:xfrm>
                  <a:off x="2699421" y="3043052"/>
                  <a:ext cx="114010" cy="165395"/>
                  <a:chOff x="-909638" y="971550"/>
                  <a:chExt cx="909638" cy="2039938"/>
                </a:xfrm>
                <a:solidFill>
                  <a:srgbClr val="000000">
                    <a:lumMod val="50000"/>
                    <a:lumOff val="50000"/>
                  </a:srgbClr>
                </a:solidFill>
              </p:grpSpPr>
              <p:sp>
                <p:nvSpPr>
                  <p:cNvPr id="353"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54"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55"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56"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57"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nvGrpSpPr>
                <p:cNvPr id="347" name="组合 521"/>
                <p:cNvGrpSpPr/>
                <p:nvPr/>
              </p:nvGrpSpPr>
              <p:grpSpPr>
                <a:xfrm>
                  <a:off x="2868982" y="3043052"/>
                  <a:ext cx="114010" cy="165395"/>
                  <a:chOff x="-909638" y="971550"/>
                  <a:chExt cx="909638" cy="2039938"/>
                </a:xfrm>
                <a:solidFill>
                  <a:srgbClr val="000000">
                    <a:lumMod val="50000"/>
                    <a:lumOff val="50000"/>
                  </a:srgbClr>
                </a:solidFill>
              </p:grpSpPr>
              <p:sp>
                <p:nvSpPr>
                  <p:cNvPr id="348"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49"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50"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51"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52"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grpSp>
            <p:nvGrpSpPr>
              <p:cNvPr id="339" name="组合 221"/>
              <p:cNvGrpSpPr/>
              <p:nvPr/>
            </p:nvGrpSpPr>
            <p:grpSpPr bwMode="auto">
              <a:xfrm>
                <a:off x="3443174" y="3040798"/>
                <a:ext cx="288732" cy="169902"/>
                <a:chOff x="3183527" y="3040798"/>
                <a:chExt cx="288732" cy="169902"/>
              </a:xfrm>
            </p:grpSpPr>
            <p:sp>
              <p:nvSpPr>
                <p:cNvPr id="340" name="Freeform 30"/>
                <p:cNvSpPr>
                  <a:spLocks noEditPoints="1"/>
                </p:cNvSpPr>
                <p:nvPr/>
              </p:nvSpPr>
              <p:spPr bwMode="auto">
                <a:xfrm>
                  <a:off x="3183144" y="3041201"/>
                  <a:ext cx="142561" cy="169719"/>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0000">
                    <a:lumMod val="50000"/>
                    <a:lumOff val="50000"/>
                  </a:srgbClr>
                </a:solidFill>
                <a:ln w="9525">
                  <a:noFill/>
                  <a:round/>
                </a:ln>
              </p:spPr>
              <p:txBody>
                <a:bodyPr lIns="91414" tIns="45708" rIns="91414" bIns="45708"/>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41" name="Freeform 30"/>
                <p:cNvSpPr>
                  <a:spLocks noEditPoints="1"/>
                </p:cNvSpPr>
                <p:nvPr/>
              </p:nvSpPr>
              <p:spPr bwMode="auto">
                <a:xfrm>
                  <a:off x="3329898" y="3041201"/>
                  <a:ext cx="142561" cy="169719"/>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0000">
                    <a:lumMod val="50000"/>
                    <a:lumOff val="50000"/>
                  </a:srgbClr>
                </a:solidFill>
                <a:ln w="9525">
                  <a:noFill/>
                  <a:round/>
                </a:ln>
              </p:spPr>
              <p:txBody>
                <a:bodyPr lIns="91414" tIns="45708" rIns="91414" bIns="45708"/>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sp>
          <p:nvSpPr>
            <p:cNvPr id="179" name="矩形 287"/>
            <p:cNvSpPr/>
            <p:nvPr/>
          </p:nvSpPr>
          <p:spPr>
            <a:xfrm>
              <a:off x="914995" y="3062311"/>
              <a:ext cx="999933" cy="294145"/>
            </a:xfrm>
            <a:prstGeom prst="rect">
              <a:avLst/>
            </a:prstGeom>
          </p:spPr>
          <p:txBody>
            <a:bodyPr wrap="square" lIns="68502" tIns="34251" rIns="68502" bIns="34251">
              <a:spAutoFit/>
            </a:bodyPr>
            <a:lstStyle/>
            <a:p>
              <a:pPr defTabSz="684530" eaLnBrk="1" fontAlgn="auto" hangingPunct="1">
                <a:spcBef>
                  <a:spcPts val="0"/>
                </a:spcBef>
                <a:spcAft>
                  <a:spcPts val="0"/>
                </a:spcAft>
                <a:defRPr/>
              </a:pPr>
              <a:r>
                <a:rPr lang="en-US" altLang="zh-CN" sz="1050" kern="0" dirty="0">
                  <a:solidFill>
                    <a:srgbClr val="000000"/>
                  </a:solidFill>
                  <a:latin typeface="+mn-lt"/>
                  <a:ea typeface="+mn-ea"/>
                  <a:cs typeface="Arial Unicode MS" panose="020B0604020202020204" pitchFamily="34" charset="-122"/>
                </a:rPr>
                <a:t>Physical resource</a:t>
              </a:r>
              <a:endParaRPr lang="zh-CN" altLang="en-US" sz="1050" kern="0" dirty="0">
                <a:solidFill>
                  <a:srgbClr val="000000"/>
                </a:solidFill>
                <a:latin typeface="+mn-lt"/>
                <a:ea typeface="+mn-ea"/>
                <a:cs typeface="Arial Unicode MS" panose="020B0604020202020204" pitchFamily="34" charset="-122"/>
              </a:endParaRPr>
            </a:p>
          </p:txBody>
        </p:sp>
        <p:grpSp>
          <p:nvGrpSpPr>
            <p:cNvPr id="180" name="Group 476"/>
            <p:cNvGrpSpPr/>
            <p:nvPr/>
          </p:nvGrpSpPr>
          <p:grpSpPr bwMode="auto">
            <a:xfrm>
              <a:off x="2984430" y="1230086"/>
              <a:ext cx="747784" cy="512915"/>
              <a:chOff x="5459448" y="1285874"/>
              <a:chExt cx="790216" cy="505315"/>
            </a:xfrm>
          </p:grpSpPr>
          <p:sp>
            <p:nvSpPr>
              <p:cNvPr id="300" name="Freeform 27"/>
              <p:cNvSpPr>
                <a:spLocks noEditPoints="1"/>
              </p:cNvSpPr>
              <p:nvPr/>
            </p:nvSpPr>
            <p:spPr bwMode="auto">
              <a:xfrm>
                <a:off x="5460000" y="1285360"/>
                <a:ext cx="790177" cy="505659"/>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FFFFFF">
                  <a:lumMod val="65000"/>
                </a:srgbClr>
              </a:solid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nvGrpSpPr>
              <p:cNvPr id="302" name="组合 381"/>
              <p:cNvGrpSpPr/>
              <p:nvPr/>
            </p:nvGrpSpPr>
            <p:grpSpPr>
              <a:xfrm>
                <a:off x="5819619" y="1346582"/>
                <a:ext cx="181007" cy="188182"/>
                <a:chOff x="12379325" y="6088063"/>
                <a:chExt cx="601663" cy="606425"/>
              </a:xfrm>
              <a:solidFill>
                <a:srgbClr val="FFFFFF">
                  <a:lumMod val="95000"/>
                </a:srgbClr>
              </a:solidFill>
            </p:grpSpPr>
            <p:sp>
              <p:nvSpPr>
                <p:cNvPr id="327"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28"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30" name="Line 723"/>
                <p:cNvSpPr>
                  <a:spLocks noChangeShapeType="1"/>
                </p:cNvSpPr>
                <p:nvPr/>
              </p:nvSpPr>
              <p:spPr bwMode="auto">
                <a:xfrm>
                  <a:off x="12644438" y="6370638"/>
                  <a:ext cx="1588" cy="1588"/>
                </a:xfrm>
                <a:prstGeom prst="line">
                  <a:avLst/>
                </a:pr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31"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32"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33"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34"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35"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36"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sp>
            <p:nvSpPr>
              <p:cNvPr id="303" name="Freeform 16"/>
              <p:cNvSpPr>
                <a:spLocks noEditPoints="1"/>
              </p:cNvSpPr>
              <p:nvPr/>
            </p:nvSpPr>
            <p:spPr bwMode="auto">
              <a:xfrm>
                <a:off x="6035436" y="1474249"/>
                <a:ext cx="140923" cy="91511"/>
              </a:xfrm>
              <a:custGeom>
                <a:avLst/>
                <a:gdLst/>
                <a:ahLst/>
                <a:cxnLst>
                  <a:cxn ang="0">
                    <a:pos x="38" y="0"/>
                  </a:cxn>
                  <a:cxn ang="0">
                    <a:pos x="30" y="2"/>
                  </a:cxn>
                  <a:cxn ang="0">
                    <a:pos x="16" y="8"/>
                  </a:cxn>
                  <a:cxn ang="0">
                    <a:pos x="6" y="18"/>
                  </a:cxn>
                  <a:cxn ang="0">
                    <a:pos x="0" y="32"/>
                  </a:cxn>
                  <a:cxn ang="0">
                    <a:pos x="0" y="96"/>
                  </a:cxn>
                  <a:cxn ang="0">
                    <a:pos x="0" y="104"/>
                  </a:cxn>
                  <a:cxn ang="0">
                    <a:pos x="6" y="118"/>
                  </a:cxn>
                  <a:cxn ang="0">
                    <a:pos x="16" y="128"/>
                  </a:cxn>
                  <a:cxn ang="0">
                    <a:pos x="30" y="134"/>
                  </a:cxn>
                  <a:cxn ang="0">
                    <a:pos x="166" y="136"/>
                  </a:cxn>
                  <a:cxn ang="0">
                    <a:pos x="174" y="134"/>
                  </a:cxn>
                  <a:cxn ang="0">
                    <a:pos x="188" y="128"/>
                  </a:cxn>
                  <a:cxn ang="0">
                    <a:pos x="198" y="118"/>
                  </a:cxn>
                  <a:cxn ang="0">
                    <a:pos x="204" y="104"/>
                  </a:cxn>
                  <a:cxn ang="0">
                    <a:pos x="206" y="40"/>
                  </a:cxn>
                  <a:cxn ang="0">
                    <a:pos x="204" y="32"/>
                  </a:cxn>
                  <a:cxn ang="0">
                    <a:pos x="198" y="18"/>
                  </a:cxn>
                  <a:cxn ang="0">
                    <a:pos x="188" y="8"/>
                  </a:cxn>
                  <a:cxn ang="0">
                    <a:pos x="174" y="2"/>
                  </a:cxn>
                  <a:cxn ang="0">
                    <a:pos x="166" y="0"/>
                  </a:cxn>
                  <a:cxn ang="0">
                    <a:pos x="196" y="116"/>
                  </a:cxn>
                  <a:cxn ang="0">
                    <a:pos x="194" y="116"/>
                  </a:cxn>
                  <a:cxn ang="0">
                    <a:pos x="190" y="116"/>
                  </a:cxn>
                  <a:cxn ang="0">
                    <a:pos x="106" y="92"/>
                  </a:cxn>
                  <a:cxn ang="0">
                    <a:pos x="102" y="94"/>
                  </a:cxn>
                  <a:cxn ang="0">
                    <a:pos x="100" y="92"/>
                  </a:cxn>
                  <a:cxn ang="0">
                    <a:pos x="16" y="114"/>
                  </a:cxn>
                  <a:cxn ang="0">
                    <a:pos x="14" y="114"/>
                  </a:cxn>
                  <a:cxn ang="0">
                    <a:pos x="14" y="114"/>
                  </a:cxn>
                  <a:cxn ang="0">
                    <a:pos x="10" y="114"/>
                  </a:cxn>
                  <a:cxn ang="0">
                    <a:pos x="10" y="110"/>
                  </a:cxn>
                  <a:cxn ang="0">
                    <a:pos x="12" y="108"/>
                  </a:cxn>
                  <a:cxn ang="0">
                    <a:pos x="14" y="22"/>
                  </a:cxn>
                  <a:cxn ang="0">
                    <a:pos x="14" y="18"/>
                  </a:cxn>
                  <a:cxn ang="0">
                    <a:pos x="14" y="16"/>
                  </a:cxn>
                  <a:cxn ang="0">
                    <a:pos x="20" y="16"/>
                  </a:cxn>
                  <a:cxn ang="0">
                    <a:pos x="102" y="84"/>
                  </a:cxn>
                  <a:cxn ang="0">
                    <a:pos x="184" y="14"/>
                  </a:cxn>
                  <a:cxn ang="0">
                    <a:pos x="188" y="14"/>
                  </a:cxn>
                  <a:cxn ang="0">
                    <a:pos x="190" y="16"/>
                  </a:cxn>
                  <a:cxn ang="0">
                    <a:pos x="190" y="22"/>
                  </a:cxn>
                  <a:cxn ang="0">
                    <a:pos x="196" y="110"/>
                  </a:cxn>
                  <a:cxn ang="0">
                    <a:pos x="198" y="112"/>
                  </a:cxn>
                  <a:cxn ang="0">
                    <a:pos x="198" y="112"/>
                  </a:cxn>
                  <a:cxn ang="0">
                    <a:pos x="196" y="116"/>
                  </a:cxn>
                </a:cxnLst>
                <a:rect l="0" t="0" r="r" b="b"/>
                <a:pathLst>
                  <a:path w="206" h="136">
                    <a:moveTo>
                      <a:pt x="166" y="0"/>
                    </a:moveTo>
                    <a:lnTo>
                      <a:pt x="38" y="0"/>
                    </a:lnTo>
                    <a:lnTo>
                      <a:pt x="38" y="0"/>
                    </a:lnTo>
                    <a:lnTo>
                      <a:pt x="30" y="2"/>
                    </a:lnTo>
                    <a:lnTo>
                      <a:pt x="24" y="4"/>
                    </a:lnTo>
                    <a:lnTo>
                      <a:pt x="16" y="8"/>
                    </a:lnTo>
                    <a:lnTo>
                      <a:pt x="10" y="12"/>
                    </a:lnTo>
                    <a:lnTo>
                      <a:pt x="6" y="18"/>
                    </a:lnTo>
                    <a:lnTo>
                      <a:pt x="2" y="24"/>
                    </a:lnTo>
                    <a:lnTo>
                      <a:pt x="0" y="32"/>
                    </a:lnTo>
                    <a:lnTo>
                      <a:pt x="0" y="40"/>
                    </a:lnTo>
                    <a:lnTo>
                      <a:pt x="0" y="96"/>
                    </a:lnTo>
                    <a:lnTo>
                      <a:pt x="0" y="96"/>
                    </a:lnTo>
                    <a:lnTo>
                      <a:pt x="0" y="104"/>
                    </a:lnTo>
                    <a:lnTo>
                      <a:pt x="2" y="112"/>
                    </a:lnTo>
                    <a:lnTo>
                      <a:pt x="6" y="118"/>
                    </a:lnTo>
                    <a:lnTo>
                      <a:pt x="10" y="124"/>
                    </a:lnTo>
                    <a:lnTo>
                      <a:pt x="16" y="128"/>
                    </a:lnTo>
                    <a:lnTo>
                      <a:pt x="24" y="132"/>
                    </a:lnTo>
                    <a:lnTo>
                      <a:pt x="30" y="134"/>
                    </a:lnTo>
                    <a:lnTo>
                      <a:pt x="38" y="136"/>
                    </a:lnTo>
                    <a:lnTo>
                      <a:pt x="166" y="136"/>
                    </a:lnTo>
                    <a:lnTo>
                      <a:pt x="166" y="136"/>
                    </a:lnTo>
                    <a:lnTo>
                      <a:pt x="174" y="134"/>
                    </a:lnTo>
                    <a:lnTo>
                      <a:pt x="182" y="132"/>
                    </a:lnTo>
                    <a:lnTo>
                      <a:pt x="188" y="128"/>
                    </a:lnTo>
                    <a:lnTo>
                      <a:pt x="194" y="124"/>
                    </a:lnTo>
                    <a:lnTo>
                      <a:pt x="198" y="118"/>
                    </a:lnTo>
                    <a:lnTo>
                      <a:pt x="202" y="112"/>
                    </a:lnTo>
                    <a:lnTo>
                      <a:pt x="204" y="104"/>
                    </a:lnTo>
                    <a:lnTo>
                      <a:pt x="206" y="96"/>
                    </a:lnTo>
                    <a:lnTo>
                      <a:pt x="206" y="40"/>
                    </a:lnTo>
                    <a:lnTo>
                      <a:pt x="206" y="40"/>
                    </a:lnTo>
                    <a:lnTo>
                      <a:pt x="204" y="32"/>
                    </a:lnTo>
                    <a:lnTo>
                      <a:pt x="202" y="24"/>
                    </a:lnTo>
                    <a:lnTo>
                      <a:pt x="198" y="18"/>
                    </a:lnTo>
                    <a:lnTo>
                      <a:pt x="194" y="12"/>
                    </a:lnTo>
                    <a:lnTo>
                      <a:pt x="188" y="8"/>
                    </a:lnTo>
                    <a:lnTo>
                      <a:pt x="182" y="4"/>
                    </a:lnTo>
                    <a:lnTo>
                      <a:pt x="174" y="2"/>
                    </a:lnTo>
                    <a:lnTo>
                      <a:pt x="166" y="0"/>
                    </a:lnTo>
                    <a:lnTo>
                      <a:pt x="166" y="0"/>
                    </a:lnTo>
                    <a:close/>
                    <a:moveTo>
                      <a:pt x="196" y="116"/>
                    </a:moveTo>
                    <a:lnTo>
                      <a:pt x="196" y="116"/>
                    </a:lnTo>
                    <a:lnTo>
                      <a:pt x="194" y="116"/>
                    </a:lnTo>
                    <a:lnTo>
                      <a:pt x="194" y="116"/>
                    </a:lnTo>
                    <a:lnTo>
                      <a:pt x="194" y="116"/>
                    </a:lnTo>
                    <a:lnTo>
                      <a:pt x="190" y="116"/>
                    </a:lnTo>
                    <a:lnTo>
                      <a:pt x="136" y="66"/>
                    </a:lnTo>
                    <a:lnTo>
                      <a:pt x="106" y="92"/>
                    </a:lnTo>
                    <a:lnTo>
                      <a:pt x="106" y="92"/>
                    </a:lnTo>
                    <a:lnTo>
                      <a:pt x="102" y="94"/>
                    </a:lnTo>
                    <a:lnTo>
                      <a:pt x="102" y="94"/>
                    </a:lnTo>
                    <a:lnTo>
                      <a:pt x="100" y="92"/>
                    </a:lnTo>
                    <a:lnTo>
                      <a:pt x="68" y="66"/>
                    </a:lnTo>
                    <a:lnTo>
                      <a:pt x="16" y="114"/>
                    </a:lnTo>
                    <a:lnTo>
                      <a:pt x="16" y="114"/>
                    </a:lnTo>
                    <a:lnTo>
                      <a:pt x="14" y="114"/>
                    </a:lnTo>
                    <a:lnTo>
                      <a:pt x="14" y="114"/>
                    </a:lnTo>
                    <a:lnTo>
                      <a:pt x="14" y="114"/>
                    </a:lnTo>
                    <a:lnTo>
                      <a:pt x="10" y="114"/>
                    </a:lnTo>
                    <a:lnTo>
                      <a:pt x="10" y="114"/>
                    </a:lnTo>
                    <a:lnTo>
                      <a:pt x="10" y="110"/>
                    </a:lnTo>
                    <a:lnTo>
                      <a:pt x="10" y="110"/>
                    </a:lnTo>
                    <a:lnTo>
                      <a:pt x="10" y="110"/>
                    </a:lnTo>
                    <a:lnTo>
                      <a:pt x="12" y="108"/>
                    </a:lnTo>
                    <a:lnTo>
                      <a:pt x="62" y="60"/>
                    </a:lnTo>
                    <a:lnTo>
                      <a:pt x="14" y="22"/>
                    </a:lnTo>
                    <a:lnTo>
                      <a:pt x="14" y="22"/>
                    </a:lnTo>
                    <a:lnTo>
                      <a:pt x="14" y="18"/>
                    </a:lnTo>
                    <a:lnTo>
                      <a:pt x="14" y="16"/>
                    </a:lnTo>
                    <a:lnTo>
                      <a:pt x="14" y="16"/>
                    </a:lnTo>
                    <a:lnTo>
                      <a:pt x="18" y="14"/>
                    </a:lnTo>
                    <a:lnTo>
                      <a:pt x="20" y="16"/>
                    </a:lnTo>
                    <a:lnTo>
                      <a:pt x="24" y="18"/>
                    </a:lnTo>
                    <a:lnTo>
                      <a:pt x="102" y="84"/>
                    </a:lnTo>
                    <a:lnTo>
                      <a:pt x="180" y="18"/>
                    </a:lnTo>
                    <a:lnTo>
                      <a:pt x="184" y="14"/>
                    </a:lnTo>
                    <a:lnTo>
                      <a:pt x="184" y="14"/>
                    </a:lnTo>
                    <a:lnTo>
                      <a:pt x="188" y="14"/>
                    </a:lnTo>
                    <a:lnTo>
                      <a:pt x="190" y="16"/>
                    </a:lnTo>
                    <a:lnTo>
                      <a:pt x="190" y="16"/>
                    </a:lnTo>
                    <a:lnTo>
                      <a:pt x="192" y="18"/>
                    </a:lnTo>
                    <a:lnTo>
                      <a:pt x="190" y="22"/>
                    </a:lnTo>
                    <a:lnTo>
                      <a:pt x="142" y="60"/>
                    </a:lnTo>
                    <a:lnTo>
                      <a:pt x="196" y="110"/>
                    </a:lnTo>
                    <a:lnTo>
                      <a:pt x="196" y="110"/>
                    </a:lnTo>
                    <a:lnTo>
                      <a:pt x="198" y="112"/>
                    </a:lnTo>
                    <a:lnTo>
                      <a:pt x="198" y="112"/>
                    </a:lnTo>
                    <a:lnTo>
                      <a:pt x="198" y="112"/>
                    </a:lnTo>
                    <a:lnTo>
                      <a:pt x="196" y="116"/>
                    </a:lnTo>
                    <a:lnTo>
                      <a:pt x="196" y="116"/>
                    </a:lnTo>
                    <a:close/>
                  </a:path>
                </a:pathLst>
              </a:custGeom>
              <a:solidFill>
                <a:srgbClr val="FFFFFF">
                  <a:lumMod val="95000"/>
                </a:srgbClr>
              </a:solid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nvGrpSpPr>
              <p:cNvPr id="304" name="组合 428"/>
              <p:cNvGrpSpPr/>
              <p:nvPr/>
            </p:nvGrpSpPr>
            <p:grpSpPr>
              <a:xfrm>
                <a:off x="5501153" y="1582288"/>
                <a:ext cx="271033" cy="151832"/>
                <a:chOff x="6744313" y="3323223"/>
                <a:chExt cx="545032" cy="296007"/>
              </a:xfrm>
              <a:solidFill>
                <a:srgbClr val="FFFFFF">
                  <a:lumMod val="95000"/>
                </a:srgbClr>
              </a:solidFill>
            </p:grpSpPr>
            <p:grpSp>
              <p:nvGrpSpPr>
                <p:cNvPr id="318" name="组合 395"/>
                <p:cNvGrpSpPr/>
                <p:nvPr/>
              </p:nvGrpSpPr>
              <p:grpSpPr>
                <a:xfrm>
                  <a:off x="6744313" y="3352800"/>
                  <a:ext cx="229499" cy="266430"/>
                  <a:chOff x="11139033" y="4151540"/>
                  <a:chExt cx="276225" cy="320675"/>
                </a:xfrm>
                <a:grpFill/>
              </p:grpSpPr>
              <p:sp>
                <p:nvSpPr>
                  <p:cNvPr id="321" name="Freeform 32"/>
                  <p:cNvSpPr/>
                  <p:nvPr/>
                </p:nvSpPr>
                <p:spPr bwMode="auto">
                  <a:xfrm>
                    <a:off x="11189833" y="4399190"/>
                    <a:ext cx="60325" cy="73025"/>
                  </a:xfrm>
                  <a:custGeom>
                    <a:avLst/>
                    <a:gdLst/>
                    <a:ahLst/>
                    <a:cxnLst>
                      <a:cxn ang="0">
                        <a:pos x="2" y="28"/>
                      </a:cxn>
                      <a:cxn ang="0">
                        <a:pos x="2" y="28"/>
                      </a:cxn>
                      <a:cxn ang="0">
                        <a:pos x="0" y="32"/>
                      </a:cxn>
                      <a:cxn ang="0">
                        <a:pos x="2" y="36"/>
                      </a:cxn>
                      <a:cxn ang="0">
                        <a:pos x="4" y="40"/>
                      </a:cxn>
                      <a:cxn ang="0">
                        <a:pos x="6" y="44"/>
                      </a:cxn>
                      <a:cxn ang="0">
                        <a:pos x="8" y="44"/>
                      </a:cxn>
                      <a:cxn ang="0">
                        <a:pos x="8" y="44"/>
                      </a:cxn>
                      <a:cxn ang="0">
                        <a:pos x="12" y="46"/>
                      </a:cxn>
                      <a:cxn ang="0">
                        <a:pos x="16" y="44"/>
                      </a:cxn>
                      <a:cxn ang="0">
                        <a:pos x="20" y="42"/>
                      </a:cxn>
                      <a:cxn ang="0">
                        <a:pos x="24" y="40"/>
                      </a:cxn>
                      <a:cxn ang="0">
                        <a:pos x="38" y="10"/>
                      </a:cxn>
                      <a:cxn ang="0">
                        <a:pos x="38" y="10"/>
                      </a:cxn>
                      <a:cxn ang="0">
                        <a:pos x="28" y="6"/>
                      </a:cxn>
                      <a:cxn ang="0">
                        <a:pos x="16" y="0"/>
                      </a:cxn>
                      <a:cxn ang="0">
                        <a:pos x="2" y="28"/>
                      </a:cxn>
                    </a:cxnLst>
                    <a:rect l="0" t="0" r="r" b="b"/>
                    <a:pathLst>
                      <a:path w="38" h="46">
                        <a:moveTo>
                          <a:pt x="2" y="28"/>
                        </a:moveTo>
                        <a:lnTo>
                          <a:pt x="2" y="28"/>
                        </a:lnTo>
                        <a:lnTo>
                          <a:pt x="0" y="32"/>
                        </a:lnTo>
                        <a:lnTo>
                          <a:pt x="2" y="36"/>
                        </a:lnTo>
                        <a:lnTo>
                          <a:pt x="4" y="40"/>
                        </a:lnTo>
                        <a:lnTo>
                          <a:pt x="6" y="44"/>
                        </a:lnTo>
                        <a:lnTo>
                          <a:pt x="8" y="44"/>
                        </a:lnTo>
                        <a:lnTo>
                          <a:pt x="8" y="44"/>
                        </a:lnTo>
                        <a:lnTo>
                          <a:pt x="12" y="46"/>
                        </a:lnTo>
                        <a:lnTo>
                          <a:pt x="16" y="44"/>
                        </a:lnTo>
                        <a:lnTo>
                          <a:pt x="20" y="42"/>
                        </a:lnTo>
                        <a:lnTo>
                          <a:pt x="24" y="40"/>
                        </a:lnTo>
                        <a:lnTo>
                          <a:pt x="38" y="10"/>
                        </a:lnTo>
                        <a:lnTo>
                          <a:pt x="38" y="10"/>
                        </a:lnTo>
                        <a:lnTo>
                          <a:pt x="28" y="6"/>
                        </a:lnTo>
                        <a:lnTo>
                          <a:pt x="16" y="0"/>
                        </a:lnTo>
                        <a:lnTo>
                          <a:pt x="2" y="28"/>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24" name="Freeform 33"/>
                  <p:cNvSpPr/>
                  <p:nvPr/>
                </p:nvSpPr>
                <p:spPr bwMode="auto">
                  <a:xfrm>
                    <a:off x="11300958" y="4402365"/>
                    <a:ext cx="60325" cy="69850"/>
                  </a:xfrm>
                  <a:custGeom>
                    <a:avLst/>
                    <a:gdLst/>
                    <a:ahLst/>
                    <a:cxnLst>
                      <a:cxn ang="0">
                        <a:pos x="38" y="26"/>
                      </a:cxn>
                      <a:cxn ang="0">
                        <a:pos x="24" y="0"/>
                      </a:cxn>
                      <a:cxn ang="0">
                        <a:pos x="24" y="0"/>
                      </a:cxn>
                      <a:cxn ang="0">
                        <a:pos x="12" y="6"/>
                      </a:cxn>
                      <a:cxn ang="0">
                        <a:pos x="0" y="8"/>
                      </a:cxn>
                      <a:cxn ang="0">
                        <a:pos x="16" y="38"/>
                      </a:cxn>
                      <a:cxn ang="0">
                        <a:pos x="16" y="38"/>
                      </a:cxn>
                      <a:cxn ang="0">
                        <a:pos x="18" y="40"/>
                      </a:cxn>
                      <a:cxn ang="0">
                        <a:pos x="22" y="42"/>
                      </a:cxn>
                      <a:cxn ang="0">
                        <a:pos x="26" y="44"/>
                      </a:cxn>
                      <a:cxn ang="0">
                        <a:pos x="30" y="42"/>
                      </a:cxn>
                      <a:cxn ang="0">
                        <a:pos x="32" y="42"/>
                      </a:cxn>
                      <a:cxn ang="0">
                        <a:pos x="32" y="42"/>
                      </a:cxn>
                      <a:cxn ang="0">
                        <a:pos x="36" y="38"/>
                      </a:cxn>
                      <a:cxn ang="0">
                        <a:pos x="38" y="34"/>
                      </a:cxn>
                      <a:cxn ang="0">
                        <a:pos x="38" y="30"/>
                      </a:cxn>
                      <a:cxn ang="0">
                        <a:pos x="38" y="26"/>
                      </a:cxn>
                      <a:cxn ang="0">
                        <a:pos x="38" y="26"/>
                      </a:cxn>
                    </a:cxnLst>
                    <a:rect l="0" t="0" r="r" b="b"/>
                    <a:pathLst>
                      <a:path w="38" h="44">
                        <a:moveTo>
                          <a:pt x="38" y="26"/>
                        </a:moveTo>
                        <a:lnTo>
                          <a:pt x="24" y="0"/>
                        </a:lnTo>
                        <a:lnTo>
                          <a:pt x="24" y="0"/>
                        </a:lnTo>
                        <a:lnTo>
                          <a:pt x="12" y="6"/>
                        </a:lnTo>
                        <a:lnTo>
                          <a:pt x="0" y="8"/>
                        </a:lnTo>
                        <a:lnTo>
                          <a:pt x="16" y="38"/>
                        </a:lnTo>
                        <a:lnTo>
                          <a:pt x="16" y="38"/>
                        </a:lnTo>
                        <a:lnTo>
                          <a:pt x="18" y="40"/>
                        </a:lnTo>
                        <a:lnTo>
                          <a:pt x="22" y="42"/>
                        </a:lnTo>
                        <a:lnTo>
                          <a:pt x="26" y="44"/>
                        </a:lnTo>
                        <a:lnTo>
                          <a:pt x="30" y="42"/>
                        </a:lnTo>
                        <a:lnTo>
                          <a:pt x="32" y="42"/>
                        </a:lnTo>
                        <a:lnTo>
                          <a:pt x="32" y="42"/>
                        </a:lnTo>
                        <a:lnTo>
                          <a:pt x="36" y="38"/>
                        </a:lnTo>
                        <a:lnTo>
                          <a:pt x="38" y="34"/>
                        </a:lnTo>
                        <a:lnTo>
                          <a:pt x="38" y="30"/>
                        </a:lnTo>
                        <a:lnTo>
                          <a:pt x="38" y="26"/>
                        </a:lnTo>
                        <a:lnTo>
                          <a:pt x="38" y="26"/>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25" name="Freeform 34"/>
                  <p:cNvSpPr>
                    <a:spLocks noEditPoints="1"/>
                  </p:cNvSpPr>
                  <p:nvPr/>
                </p:nvSpPr>
                <p:spPr bwMode="auto">
                  <a:xfrm>
                    <a:off x="11139033" y="4151540"/>
                    <a:ext cx="276225" cy="276225"/>
                  </a:xfrm>
                  <a:custGeom>
                    <a:avLst/>
                    <a:gdLst/>
                    <a:ahLst/>
                    <a:cxnLst>
                      <a:cxn ang="0">
                        <a:pos x="86" y="0"/>
                      </a:cxn>
                      <a:cxn ang="0">
                        <a:pos x="52" y="6"/>
                      </a:cxn>
                      <a:cxn ang="0">
                        <a:pos x="26" y="26"/>
                      </a:cxn>
                      <a:cxn ang="0">
                        <a:pos x="6" y="54"/>
                      </a:cxn>
                      <a:cxn ang="0">
                        <a:pos x="0" y="86"/>
                      </a:cxn>
                      <a:cxn ang="0">
                        <a:pos x="2" y="104"/>
                      </a:cxn>
                      <a:cxn ang="0">
                        <a:pos x="14" y="136"/>
                      </a:cxn>
                      <a:cxn ang="0">
                        <a:pos x="38" y="160"/>
                      </a:cxn>
                      <a:cxn ang="0">
                        <a:pos x="68" y="172"/>
                      </a:cxn>
                      <a:cxn ang="0">
                        <a:pos x="86" y="174"/>
                      </a:cxn>
                      <a:cxn ang="0">
                        <a:pos x="120" y="168"/>
                      </a:cxn>
                      <a:cxn ang="0">
                        <a:pos x="148" y="148"/>
                      </a:cxn>
                      <a:cxn ang="0">
                        <a:pos x="166" y="120"/>
                      </a:cxn>
                      <a:cxn ang="0">
                        <a:pos x="174" y="86"/>
                      </a:cxn>
                      <a:cxn ang="0">
                        <a:pos x="172" y="70"/>
                      </a:cxn>
                      <a:cxn ang="0">
                        <a:pos x="158" y="38"/>
                      </a:cxn>
                      <a:cxn ang="0">
                        <a:pos x="136" y="14"/>
                      </a:cxn>
                      <a:cxn ang="0">
                        <a:pos x="104" y="2"/>
                      </a:cxn>
                      <a:cxn ang="0">
                        <a:pos x="86" y="0"/>
                      </a:cxn>
                      <a:cxn ang="0">
                        <a:pos x="86" y="162"/>
                      </a:cxn>
                      <a:cxn ang="0">
                        <a:pos x="62" y="156"/>
                      </a:cxn>
                      <a:cxn ang="0">
                        <a:pos x="42" y="144"/>
                      </a:cxn>
                      <a:cxn ang="0">
                        <a:pos x="30" y="124"/>
                      </a:cxn>
                      <a:cxn ang="0">
                        <a:pos x="24" y="100"/>
                      </a:cxn>
                      <a:cxn ang="0">
                        <a:pos x="26" y="88"/>
                      </a:cxn>
                      <a:cxn ang="0">
                        <a:pos x="36" y="66"/>
                      </a:cxn>
                      <a:cxn ang="0">
                        <a:pos x="52" y="48"/>
                      </a:cxn>
                      <a:cxn ang="0">
                        <a:pos x="74" y="40"/>
                      </a:cxn>
                      <a:cxn ang="0">
                        <a:pos x="86" y="38"/>
                      </a:cxn>
                      <a:cxn ang="0">
                        <a:pos x="110" y="42"/>
                      </a:cxn>
                      <a:cxn ang="0">
                        <a:pos x="130" y="56"/>
                      </a:cxn>
                      <a:cxn ang="0">
                        <a:pos x="144" y="76"/>
                      </a:cxn>
                      <a:cxn ang="0">
                        <a:pos x="148" y="100"/>
                      </a:cxn>
                      <a:cxn ang="0">
                        <a:pos x="148" y="112"/>
                      </a:cxn>
                      <a:cxn ang="0">
                        <a:pos x="138" y="134"/>
                      </a:cxn>
                      <a:cxn ang="0">
                        <a:pos x="122" y="152"/>
                      </a:cxn>
                      <a:cxn ang="0">
                        <a:pos x="98" y="160"/>
                      </a:cxn>
                      <a:cxn ang="0">
                        <a:pos x="86" y="162"/>
                      </a:cxn>
                    </a:cxnLst>
                    <a:rect l="0" t="0" r="r" b="b"/>
                    <a:pathLst>
                      <a:path w="174" h="174">
                        <a:moveTo>
                          <a:pt x="86" y="0"/>
                        </a:moveTo>
                        <a:lnTo>
                          <a:pt x="86" y="0"/>
                        </a:lnTo>
                        <a:lnTo>
                          <a:pt x="68" y="2"/>
                        </a:lnTo>
                        <a:lnTo>
                          <a:pt x="52" y="6"/>
                        </a:lnTo>
                        <a:lnTo>
                          <a:pt x="38" y="14"/>
                        </a:lnTo>
                        <a:lnTo>
                          <a:pt x="26" y="26"/>
                        </a:lnTo>
                        <a:lnTo>
                          <a:pt x="14" y="38"/>
                        </a:lnTo>
                        <a:lnTo>
                          <a:pt x="6" y="54"/>
                        </a:lnTo>
                        <a:lnTo>
                          <a:pt x="2" y="70"/>
                        </a:lnTo>
                        <a:lnTo>
                          <a:pt x="0" y="86"/>
                        </a:lnTo>
                        <a:lnTo>
                          <a:pt x="0" y="86"/>
                        </a:lnTo>
                        <a:lnTo>
                          <a:pt x="2" y="104"/>
                        </a:lnTo>
                        <a:lnTo>
                          <a:pt x="6" y="120"/>
                        </a:lnTo>
                        <a:lnTo>
                          <a:pt x="14" y="136"/>
                        </a:lnTo>
                        <a:lnTo>
                          <a:pt x="26" y="148"/>
                        </a:lnTo>
                        <a:lnTo>
                          <a:pt x="38" y="160"/>
                        </a:lnTo>
                        <a:lnTo>
                          <a:pt x="52" y="168"/>
                        </a:lnTo>
                        <a:lnTo>
                          <a:pt x="68" y="172"/>
                        </a:lnTo>
                        <a:lnTo>
                          <a:pt x="86" y="174"/>
                        </a:lnTo>
                        <a:lnTo>
                          <a:pt x="86" y="174"/>
                        </a:lnTo>
                        <a:lnTo>
                          <a:pt x="104" y="172"/>
                        </a:lnTo>
                        <a:lnTo>
                          <a:pt x="120" y="168"/>
                        </a:lnTo>
                        <a:lnTo>
                          <a:pt x="136" y="160"/>
                        </a:lnTo>
                        <a:lnTo>
                          <a:pt x="148" y="148"/>
                        </a:lnTo>
                        <a:lnTo>
                          <a:pt x="158" y="136"/>
                        </a:lnTo>
                        <a:lnTo>
                          <a:pt x="166" y="120"/>
                        </a:lnTo>
                        <a:lnTo>
                          <a:pt x="172" y="104"/>
                        </a:lnTo>
                        <a:lnTo>
                          <a:pt x="174" y="86"/>
                        </a:lnTo>
                        <a:lnTo>
                          <a:pt x="174" y="86"/>
                        </a:lnTo>
                        <a:lnTo>
                          <a:pt x="172" y="70"/>
                        </a:lnTo>
                        <a:lnTo>
                          <a:pt x="166" y="54"/>
                        </a:lnTo>
                        <a:lnTo>
                          <a:pt x="158" y="38"/>
                        </a:lnTo>
                        <a:lnTo>
                          <a:pt x="148" y="26"/>
                        </a:lnTo>
                        <a:lnTo>
                          <a:pt x="136" y="14"/>
                        </a:lnTo>
                        <a:lnTo>
                          <a:pt x="120" y="6"/>
                        </a:lnTo>
                        <a:lnTo>
                          <a:pt x="104" y="2"/>
                        </a:lnTo>
                        <a:lnTo>
                          <a:pt x="86" y="0"/>
                        </a:lnTo>
                        <a:lnTo>
                          <a:pt x="86" y="0"/>
                        </a:lnTo>
                        <a:close/>
                        <a:moveTo>
                          <a:pt x="86" y="162"/>
                        </a:moveTo>
                        <a:lnTo>
                          <a:pt x="86" y="162"/>
                        </a:lnTo>
                        <a:lnTo>
                          <a:pt x="74" y="160"/>
                        </a:lnTo>
                        <a:lnTo>
                          <a:pt x="62" y="156"/>
                        </a:lnTo>
                        <a:lnTo>
                          <a:pt x="52" y="152"/>
                        </a:lnTo>
                        <a:lnTo>
                          <a:pt x="42" y="144"/>
                        </a:lnTo>
                        <a:lnTo>
                          <a:pt x="36" y="134"/>
                        </a:lnTo>
                        <a:lnTo>
                          <a:pt x="30" y="124"/>
                        </a:lnTo>
                        <a:lnTo>
                          <a:pt x="26" y="112"/>
                        </a:lnTo>
                        <a:lnTo>
                          <a:pt x="24" y="100"/>
                        </a:lnTo>
                        <a:lnTo>
                          <a:pt x="24" y="100"/>
                        </a:lnTo>
                        <a:lnTo>
                          <a:pt x="26" y="88"/>
                        </a:lnTo>
                        <a:lnTo>
                          <a:pt x="30" y="76"/>
                        </a:lnTo>
                        <a:lnTo>
                          <a:pt x="36" y="66"/>
                        </a:lnTo>
                        <a:lnTo>
                          <a:pt x="42" y="56"/>
                        </a:lnTo>
                        <a:lnTo>
                          <a:pt x="52" y="48"/>
                        </a:lnTo>
                        <a:lnTo>
                          <a:pt x="62" y="42"/>
                        </a:lnTo>
                        <a:lnTo>
                          <a:pt x="74" y="40"/>
                        </a:lnTo>
                        <a:lnTo>
                          <a:pt x="86" y="38"/>
                        </a:lnTo>
                        <a:lnTo>
                          <a:pt x="86" y="38"/>
                        </a:lnTo>
                        <a:lnTo>
                          <a:pt x="98" y="40"/>
                        </a:lnTo>
                        <a:lnTo>
                          <a:pt x="110" y="42"/>
                        </a:lnTo>
                        <a:lnTo>
                          <a:pt x="122" y="48"/>
                        </a:lnTo>
                        <a:lnTo>
                          <a:pt x="130" y="56"/>
                        </a:lnTo>
                        <a:lnTo>
                          <a:pt x="138" y="66"/>
                        </a:lnTo>
                        <a:lnTo>
                          <a:pt x="144" y="76"/>
                        </a:lnTo>
                        <a:lnTo>
                          <a:pt x="148" y="88"/>
                        </a:lnTo>
                        <a:lnTo>
                          <a:pt x="148" y="100"/>
                        </a:lnTo>
                        <a:lnTo>
                          <a:pt x="148" y="100"/>
                        </a:lnTo>
                        <a:lnTo>
                          <a:pt x="148" y="112"/>
                        </a:lnTo>
                        <a:lnTo>
                          <a:pt x="144" y="124"/>
                        </a:lnTo>
                        <a:lnTo>
                          <a:pt x="138" y="134"/>
                        </a:lnTo>
                        <a:lnTo>
                          <a:pt x="130" y="144"/>
                        </a:lnTo>
                        <a:lnTo>
                          <a:pt x="122" y="152"/>
                        </a:lnTo>
                        <a:lnTo>
                          <a:pt x="110" y="156"/>
                        </a:lnTo>
                        <a:lnTo>
                          <a:pt x="98" y="160"/>
                        </a:lnTo>
                        <a:lnTo>
                          <a:pt x="86" y="162"/>
                        </a:lnTo>
                        <a:lnTo>
                          <a:pt x="86" y="162"/>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26" name="Freeform 35"/>
                  <p:cNvSpPr>
                    <a:spLocks noEditPoints="1"/>
                  </p:cNvSpPr>
                  <p:nvPr/>
                </p:nvSpPr>
                <p:spPr bwMode="auto">
                  <a:xfrm>
                    <a:off x="11221583" y="4256315"/>
                    <a:ext cx="104775" cy="104775"/>
                  </a:xfrm>
                  <a:custGeom>
                    <a:avLst/>
                    <a:gdLst/>
                    <a:ahLst/>
                    <a:cxnLst>
                      <a:cxn ang="0">
                        <a:pos x="34" y="0"/>
                      </a:cxn>
                      <a:cxn ang="0">
                        <a:pos x="34" y="0"/>
                      </a:cxn>
                      <a:cxn ang="0">
                        <a:pos x="26" y="0"/>
                      </a:cxn>
                      <a:cxn ang="0">
                        <a:pos x="20" y="2"/>
                      </a:cxn>
                      <a:cxn ang="0">
                        <a:pos x="16" y="6"/>
                      </a:cxn>
                      <a:cxn ang="0">
                        <a:pos x="10" y="10"/>
                      </a:cxn>
                      <a:cxn ang="0">
                        <a:pos x="6" y="14"/>
                      </a:cxn>
                      <a:cxn ang="0">
                        <a:pos x="4" y="20"/>
                      </a:cxn>
                      <a:cxn ang="0">
                        <a:pos x="2" y="26"/>
                      </a:cxn>
                      <a:cxn ang="0">
                        <a:pos x="0" y="32"/>
                      </a:cxn>
                      <a:cxn ang="0">
                        <a:pos x="0" y="32"/>
                      </a:cxn>
                      <a:cxn ang="0">
                        <a:pos x="2" y="40"/>
                      </a:cxn>
                      <a:cxn ang="0">
                        <a:pos x="4" y="46"/>
                      </a:cxn>
                      <a:cxn ang="0">
                        <a:pos x="6" y="52"/>
                      </a:cxn>
                      <a:cxn ang="0">
                        <a:pos x="10" y="56"/>
                      </a:cxn>
                      <a:cxn ang="0">
                        <a:pos x="16" y="60"/>
                      </a:cxn>
                      <a:cxn ang="0">
                        <a:pos x="20" y="62"/>
                      </a:cxn>
                      <a:cxn ang="0">
                        <a:pos x="26" y="64"/>
                      </a:cxn>
                      <a:cxn ang="0">
                        <a:pos x="34" y="66"/>
                      </a:cxn>
                      <a:cxn ang="0">
                        <a:pos x="34" y="66"/>
                      </a:cxn>
                      <a:cxn ang="0">
                        <a:pos x="40" y="64"/>
                      </a:cxn>
                      <a:cxn ang="0">
                        <a:pos x="46" y="62"/>
                      </a:cxn>
                      <a:cxn ang="0">
                        <a:pos x="52" y="60"/>
                      </a:cxn>
                      <a:cxn ang="0">
                        <a:pos x="56" y="56"/>
                      </a:cxn>
                      <a:cxn ang="0">
                        <a:pos x="60" y="52"/>
                      </a:cxn>
                      <a:cxn ang="0">
                        <a:pos x="64" y="46"/>
                      </a:cxn>
                      <a:cxn ang="0">
                        <a:pos x="66" y="40"/>
                      </a:cxn>
                      <a:cxn ang="0">
                        <a:pos x="66" y="32"/>
                      </a:cxn>
                      <a:cxn ang="0">
                        <a:pos x="66" y="32"/>
                      </a:cxn>
                      <a:cxn ang="0">
                        <a:pos x="66" y="26"/>
                      </a:cxn>
                      <a:cxn ang="0">
                        <a:pos x="64" y="20"/>
                      </a:cxn>
                      <a:cxn ang="0">
                        <a:pos x="60" y="14"/>
                      </a:cxn>
                      <a:cxn ang="0">
                        <a:pos x="56" y="10"/>
                      </a:cxn>
                      <a:cxn ang="0">
                        <a:pos x="52" y="6"/>
                      </a:cxn>
                      <a:cxn ang="0">
                        <a:pos x="46" y="2"/>
                      </a:cxn>
                      <a:cxn ang="0">
                        <a:pos x="40" y="0"/>
                      </a:cxn>
                      <a:cxn ang="0">
                        <a:pos x="34" y="0"/>
                      </a:cxn>
                      <a:cxn ang="0">
                        <a:pos x="34" y="0"/>
                      </a:cxn>
                      <a:cxn ang="0">
                        <a:pos x="34" y="46"/>
                      </a:cxn>
                      <a:cxn ang="0">
                        <a:pos x="34" y="46"/>
                      </a:cxn>
                      <a:cxn ang="0">
                        <a:pos x="28" y="44"/>
                      </a:cxn>
                      <a:cxn ang="0">
                        <a:pos x="24" y="42"/>
                      </a:cxn>
                      <a:cxn ang="0">
                        <a:pos x="22" y="38"/>
                      </a:cxn>
                      <a:cxn ang="0">
                        <a:pos x="20" y="32"/>
                      </a:cxn>
                      <a:cxn ang="0">
                        <a:pos x="20" y="32"/>
                      </a:cxn>
                      <a:cxn ang="0">
                        <a:pos x="22" y="28"/>
                      </a:cxn>
                      <a:cxn ang="0">
                        <a:pos x="24" y="24"/>
                      </a:cxn>
                      <a:cxn ang="0">
                        <a:pos x="28" y="22"/>
                      </a:cxn>
                      <a:cxn ang="0">
                        <a:pos x="34" y="20"/>
                      </a:cxn>
                      <a:cxn ang="0">
                        <a:pos x="34" y="20"/>
                      </a:cxn>
                      <a:cxn ang="0">
                        <a:pos x="38" y="22"/>
                      </a:cxn>
                      <a:cxn ang="0">
                        <a:pos x="42" y="24"/>
                      </a:cxn>
                      <a:cxn ang="0">
                        <a:pos x="46" y="28"/>
                      </a:cxn>
                      <a:cxn ang="0">
                        <a:pos x="46" y="32"/>
                      </a:cxn>
                      <a:cxn ang="0">
                        <a:pos x="46" y="32"/>
                      </a:cxn>
                      <a:cxn ang="0">
                        <a:pos x="46" y="38"/>
                      </a:cxn>
                      <a:cxn ang="0">
                        <a:pos x="42" y="42"/>
                      </a:cxn>
                      <a:cxn ang="0">
                        <a:pos x="38" y="44"/>
                      </a:cxn>
                      <a:cxn ang="0">
                        <a:pos x="34" y="46"/>
                      </a:cxn>
                      <a:cxn ang="0">
                        <a:pos x="34" y="46"/>
                      </a:cxn>
                    </a:cxnLst>
                    <a:rect l="0" t="0" r="r" b="b"/>
                    <a:pathLst>
                      <a:path w="66" h="66">
                        <a:moveTo>
                          <a:pt x="34" y="0"/>
                        </a:moveTo>
                        <a:lnTo>
                          <a:pt x="34" y="0"/>
                        </a:lnTo>
                        <a:lnTo>
                          <a:pt x="26" y="0"/>
                        </a:lnTo>
                        <a:lnTo>
                          <a:pt x="20" y="2"/>
                        </a:lnTo>
                        <a:lnTo>
                          <a:pt x="16" y="6"/>
                        </a:lnTo>
                        <a:lnTo>
                          <a:pt x="10" y="10"/>
                        </a:lnTo>
                        <a:lnTo>
                          <a:pt x="6" y="14"/>
                        </a:lnTo>
                        <a:lnTo>
                          <a:pt x="4" y="20"/>
                        </a:lnTo>
                        <a:lnTo>
                          <a:pt x="2" y="26"/>
                        </a:lnTo>
                        <a:lnTo>
                          <a:pt x="0" y="32"/>
                        </a:lnTo>
                        <a:lnTo>
                          <a:pt x="0" y="32"/>
                        </a:lnTo>
                        <a:lnTo>
                          <a:pt x="2" y="40"/>
                        </a:lnTo>
                        <a:lnTo>
                          <a:pt x="4" y="46"/>
                        </a:lnTo>
                        <a:lnTo>
                          <a:pt x="6" y="52"/>
                        </a:lnTo>
                        <a:lnTo>
                          <a:pt x="10" y="56"/>
                        </a:lnTo>
                        <a:lnTo>
                          <a:pt x="16" y="60"/>
                        </a:lnTo>
                        <a:lnTo>
                          <a:pt x="20" y="62"/>
                        </a:lnTo>
                        <a:lnTo>
                          <a:pt x="26" y="64"/>
                        </a:lnTo>
                        <a:lnTo>
                          <a:pt x="34" y="66"/>
                        </a:lnTo>
                        <a:lnTo>
                          <a:pt x="34" y="66"/>
                        </a:lnTo>
                        <a:lnTo>
                          <a:pt x="40" y="64"/>
                        </a:lnTo>
                        <a:lnTo>
                          <a:pt x="46" y="62"/>
                        </a:lnTo>
                        <a:lnTo>
                          <a:pt x="52" y="60"/>
                        </a:lnTo>
                        <a:lnTo>
                          <a:pt x="56" y="56"/>
                        </a:lnTo>
                        <a:lnTo>
                          <a:pt x="60" y="52"/>
                        </a:lnTo>
                        <a:lnTo>
                          <a:pt x="64" y="46"/>
                        </a:lnTo>
                        <a:lnTo>
                          <a:pt x="66" y="40"/>
                        </a:lnTo>
                        <a:lnTo>
                          <a:pt x="66" y="32"/>
                        </a:lnTo>
                        <a:lnTo>
                          <a:pt x="66" y="32"/>
                        </a:lnTo>
                        <a:lnTo>
                          <a:pt x="66" y="26"/>
                        </a:lnTo>
                        <a:lnTo>
                          <a:pt x="64" y="20"/>
                        </a:lnTo>
                        <a:lnTo>
                          <a:pt x="60" y="14"/>
                        </a:lnTo>
                        <a:lnTo>
                          <a:pt x="56" y="10"/>
                        </a:lnTo>
                        <a:lnTo>
                          <a:pt x="52" y="6"/>
                        </a:lnTo>
                        <a:lnTo>
                          <a:pt x="46" y="2"/>
                        </a:lnTo>
                        <a:lnTo>
                          <a:pt x="40" y="0"/>
                        </a:lnTo>
                        <a:lnTo>
                          <a:pt x="34" y="0"/>
                        </a:lnTo>
                        <a:lnTo>
                          <a:pt x="34" y="0"/>
                        </a:lnTo>
                        <a:close/>
                        <a:moveTo>
                          <a:pt x="34" y="46"/>
                        </a:moveTo>
                        <a:lnTo>
                          <a:pt x="34" y="46"/>
                        </a:lnTo>
                        <a:lnTo>
                          <a:pt x="28" y="44"/>
                        </a:lnTo>
                        <a:lnTo>
                          <a:pt x="24" y="42"/>
                        </a:lnTo>
                        <a:lnTo>
                          <a:pt x="22" y="38"/>
                        </a:lnTo>
                        <a:lnTo>
                          <a:pt x="20" y="32"/>
                        </a:lnTo>
                        <a:lnTo>
                          <a:pt x="20" y="32"/>
                        </a:lnTo>
                        <a:lnTo>
                          <a:pt x="22" y="28"/>
                        </a:lnTo>
                        <a:lnTo>
                          <a:pt x="24" y="24"/>
                        </a:lnTo>
                        <a:lnTo>
                          <a:pt x="28" y="22"/>
                        </a:lnTo>
                        <a:lnTo>
                          <a:pt x="34" y="20"/>
                        </a:lnTo>
                        <a:lnTo>
                          <a:pt x="34" y="20"/>
                        </a:lnTo>
                        <a:lnTo>
                          <a:pt x="38" y="22"/>
                        </a:lnTo>
                        <a:lnTo>
                          <a:pt x="42" y="24"/>
                        </a:lnTo>
                        <a:lnTo>
                          <a:pt x="46" y="28"/>
                        </a:lnTo>
                        <a:lnTo>
                          <a:pt x="46" y="32"/>
                        </a:lnTo>
                        <a:lnTo>
                          <a:pt x="46" y="32"/>
                        </a:lnTo>
                        <a:lnTo>
                          <a:pt x="46" y="38"/>
                        </a:lnTo>
                        <a:lnTo>
                          <a:pt x="42" y="42"/>
                        </a:lnTo>
                        <a:lnTo>
                          <a:pt x="38" y="44"/>
                        </a:lnTo>
                        <a:lnTo>
                          <a:pt x="34" y="46"/>
                        </a:lnTo>
                        <a:lnTo>
                          <a:pt x="34" y="46"/>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sp>
              <p:nvSpPr>
                <p:cNvPr id="319" name="Freeform 167"/>
                <p:cNvSpPr>
                  <a:spLocks noEditPoints="1"/>
                </p:cNvSpPr>
                <p:nvPr/>
              </p:nvSpPr>
              <p:spPr bwMode="auto">
                <a:xfrm>
                  <a:off x="6937210" y="3323223"/>
                  <a:ext cx="352135" cy="283578"/>
                </a:xfrm>
                <a:custGeom>
                  <a:avLst/>
                  <a:gdLst/>
                  <a:ahLst/>
                  <a:cxnLst>
                    <a:cxn ang="0">
                      <a:pos x="184" y="42"/>
                    </a:cxn>
                    <a:cxn ang="0">
                      <a:pos x="184" y="26"/>
                    </a:cxn>
                    <a:cxn ang="0">
                      <a:pos x="180" y="14"/>
                    </a:cxn>
                    <a:cxn ang="0">
                      <a:pos x="172" y="6"/>
                    </a:cxn>
                    <a:cxn ang="0">
                      <a:pos x="162" y="6"/>
                    </a:cxn>
                    <a:cxn ang="0">
                      <a:pos x="94" y="18"/>
                    </a:cxn>
                    <a:cxn ang="0">
                      <a:pos x="92" y="10"/>
                    </a:cxn>
                    <a:cxn ang="0">
                      <a:pos x="80" y="0"/>
                    </a:cxn>
                    <a:cxn ang="0">
                      <a:pos x="34" y="8"/>
                    </a:cxn>
                    <a:cxn ang="0">
                      <a:pos x="30" y="10"/>
                    </a:cxn>
                    <a:cxn ang="0">
                      <a:pos x="20" y="24"/>
                    </a:cxn>
                    <a:cxn ang="0">
                      <a:pos x="20" y="32"/>
                    </a:cxn>
                    <a:cxn ang="0">
                      <a:pos x="10" y="36"/>
                    </a:cxn>
                    <a:cxn ang="0">
                      <a:pos x="0" y="58"/>
                    </a:cxn>
                    <a:cxn ang="0">
                      <a:pos x="8" y="150"/>
                    </a:cxn>
                    <a:cxn ang="0">
                      <a:pos x="10" y="158"/>
                    </a:cxn>
                    <a:cxn ang="0">
                      <a:pos x="16" y="168"/>
                    </a:cxn>
                    <a:cxn ang="0">
                      <a:pos x="20" y="172"/>
                    </a:cxn>
                    <a:cxn ang="0">
                      <a:pos x="20" y="108"/>
                    </a:cxn>
                    <a:cxn ang="0">
                      <a:pos x="18" y="102"/>
                    </a:cxn>
                    <a:cxn ang="0">
                      <a:pos x="20" y="94"/>
                    </a:cxn>
                    <a:cxn ang="0">
                      <a:pos x="24" y="80"/>
                    </a:cxn>
                    <a:cxn ang="0">
                      <a:pos x="28" y="74"/>
                    </a:cxn>
                    <a:cxn ang="0">
                      <a:pos x="40" y="64"/>
                    </a:cxn>
                    <a:cxn ang="0">
                      <a:pos x="56" y="58"/>
                    </a:cxn>
                    <a:cxn ang="0">
                      <a:pos x="224" y="64"/>
                    </a:cxn>
                    <a:cxn ang="0">
                      <a:pos x="222" y="62"/>
                    </a:cxn>
                    <a:cxn ang="0">
                      <a:pos x="218" y="62"/>
                    </a:cxn>
                    <a:cxn ang="0">
                      <a:pos x="56" y="74"/>
                    </a:cxn>
                    <a:cxn ang="0">
                      <a:pos x="48" y="78"/>
                    </a:cxn>
                    <a:cxn ang="0">
                      <a:pos x="42" y="84"/>
                    </a:cxn>
                    <a:cxn ang="0">
                      <a:pos x="36" y="102"/>
                    </a:cxn>
                    <a:cxn ang="0">
                      <a:pos x="36" y="106"/>
                    </a:cxn>
                    <a:cxn ang="0">
                      <a:pos x="36" y="170"/>
                    </a:cxn>
                    <a:cxn ang="0">
                      <a:pos x="38" y="174"/>
                    </a:cxn>
                    <a:cxn ang="0">
                      <a:pos x="42" y="178"/>
                    </a:cxn>
                    <a:cxn ang="0">
                      <a:pos x="52" y="182"/>
                    </a:cxn>
                    <a:cxn ang="0">
                      <a:pos x="164" y="170"/>
                    </a:cxn>
                    <a:cxn ang="0">
                      <a:pos x="178" y="164"/>
                    </a:cxn>
                    <a:cxn ang="0">
                      <a:pos x="184" y="158"/>
                    </a:cxn>
                    <a:cxn ang="0">
                      <a:pos x="188" y="150"/>
                    </a:cxn>
                    <a:cxn ang="0">
                      <a:pos x="222" y="86"/>
                    </a:cxn>
                    <a:cxn ang="0">
                      <a:pos x="226" y="70"/>
                    </a:cxn>
                    <a:cxn ang="0">
                      <a:pos x="226" y="66"/>
                    </a:cxn>
                    <a:cxn ang="0">
                      <a:pos x="224" y="64"/>
                    </a:cxn>
                  </a:cxnLst>
                  <a:rect l="0" t="0" r="r" b="b"/>
                  <a:pathLst>
                    <a:path w="226" h="182">
                      <a:moveTo>
                        <a:pt x="182" y="48"/>
                      </a:moveTo>
                      <a:lnTo>
                        <a:pt x="184" y="42"/>
                      </a:lnTo>
                      <a:lnTo>
                        <a:pt x="184" y="42"/>
                      </a:lnTo>
                      <a:lnTo>
                        <a:pt x="184" y="26"/>
                      </a:lnTo>
                      <a:lnTo>
                        <a:pt x="182" y="20"/>
                      </a:lnTo>
                      <a:lnTo>
                        <a:pt x="180" y="14"/>
                      </a:lnTo>
                      <a:lnTo>
                        <a:pt x="176" y="10"/>
                      </a:lnTo>
                      <a:lnTo>
                        <a:pt x="172" y="6"/>
                      </a:lnTo>
                      <a:lnTo>
                        <a:pt x="168" y="4"/>
                      </a:lnTo>
                      <a:lnTo>
                        <a:pt x="162" y="6"/>
                      </a:lnTo>
                      <a:lnTo>
                        <a:pt x="94" y="18"/>
                      </a:lnTo>
                      <a:lnTo>
                        <a:pt x="94" y="18"/>
                      </a:lnTo>
                      <a:lnTo>
                        <a:pt x="94" y="14"/>
                      </a:lnTo>
                      <a:lnTo>
                        <a:pt x="92" y="10"/>
                      </a:lnTo>
                      <a:lnTo>
                        <a:pt x="86" y="4"/>
                      </a:lnTo>
                      <a:lnTo>
                        <a:pt x="80" y="0"/>
                      </a:lnTo>
                      <a:lnTo>
                        <a:pt x="72" y="0"/>
                      </a:lnTo>
                      <a:lnTo>
                        <a:pt x="34" y="8"/>
                      </a:lnTo>
                      <a:lnTo>
                        <a:pt x="34" y="8"/>
                      </a:lnTo>
                      <a:lnTo>
                        <a:pt x="30" y="10"/>
                      </a:lnTo>
                      <a:lnTo>
                        <a:pt x="24" y="16"/>
                      </a:lnTo>
                      <a:lnTo>
                        <a:pt x="20" y="24"/>
                      </a:lnTo>
                      <a:lnTo>
                        <a:pt x="20" y="32"/>
                      </a:lnTo>
                      <a:lnTo>
                        <a:pt x="20" y="32"/>
                      </a:lnTo>
                      <a:lnTo>
                        <a:pt x="14" y="34"/>
                      </a:lnTo>
                      <a:lnTo>
                        <a:pt x="10" y="36"/>
                      </a:lnTo>
                      <a:lnTo>
                        <a:pt x="4" y="46"/>
                      </a:lnTo>
                      <a:lnTo>
                        <a:pt x="0" y="58"/>
                      </a:lnTo>
                      <a:lnTo>
                        <a:pt x="0" y="74"/>
                      </a:lnTo>
                      <a:lnTo>
                        <a:pt x="8" y="150"/>
                      </a:lnTo>
                      <a:lnTo>
                        <a:pt x="8" y="150"/>
                      </a:lnTo>
                      <a:lnTo>
                        <a:pt x="10" y="158"/>
                      </a:lnTo>
                      <a:lnTo>
                        <a:pt x="12" y="164"/>
                      </a:lnTo>
                      <a:lnTo>
                        <a:pt x="16" y="168"/>
                      </a:lnTo>
                      <a:lnTo>
                        <a:pt x="20" y="172"/>
                      </a:lnTo>
                      <a:lnTo>
                        <a:pt x="20" y="172"/>
                      </a:lnTo>
                      <a:lnTo>
                        <a:pt x="20" y="170"/>
                      </a:lnTo>
                      <a:lnTo>
                        <a:pt x="20" y="108"/>
                      </a:lnTo>
                      <a:lnTo>
                        <a:pt x="20" y="108"/>
                      </a:lnTo>
                      <a:lnTo>
                        <a:pt x="18" y="102"/>
                      </a:lnTo>
                      <a:lnTo>
                        <a:pt x="18" y="102"/>
                      </a:lnTo>
                      <a:lnTo>
                        <a:pt x="20" y="94"/>
                      </a:lnTo>
                      <a:lnTo>
                        <a:pt x="22" y="88"/>
                      </a:lnTo>
                      <a:lnTo>
                        <a:pt x="24" y="80"/>
                      </a:lnTo>
                      <a:lnTo>
                        <a:pt x="28" y="74"/>
                      </a:lnTo>
                      <a:lnTo>
                        <a:pt x="28" y="74"/>
                      </a:lnTo>
                      <a:lnTo>
                        <a:pt x="34" y="68"/>
                      </a:lnTo>
                      <a:lnTo>
                        <a:pt x="40" y="64"/>
                      </a:lnTo>
                      <a:lnTo>
                        <a:pt x="48" y="60"/>
                      </a:lnTo>
                      <a:lnTo>
                        <a:pt x="56" y="58"/>
                      </a:lnTo>
                      <a:lnTo>
                        <a:pt x="182" y="48"/>
                      </a:lnTo>
                      <a:close/>
                      <a:moveTo>
                        <a:pt x="224" y="64"/>
                      </a:moveTo>
                      <a:lnTo>
                        <a:pt x="224" y="64"/>
                      </a:lnTo>
                      <a:lnTo>
                        <a:pt x="222" y="62"/>
                      </a:lnTo>
                      <a:lnTo>
                        <a:pt x="218" y="62"/>
                      </a:lnTo>
                      <a:lnTo>
                        <a:pt x="218" y="62"/>
                      </a:lnTo>
                      <a:lnTo>
                        <a:pt x="180" y="64"/>
                      </a:lnTo>
                      <a:lnTo>
                        <a:pt x="56" y="74"/>
                      </a:lnTo>
                      <a:lnTo>
                        <a:pt x="56" y="74"/>
                      </a:lnTo>
                      <a:lnTo>
                        <a:pt x="48" y="78"/>
                      </a:lnTo>
                      <a:lnTo>
                        <a:pt x="42" y="84"/>
                      </a:lnTo>
                      <a:lnTo>
                        <a:pt x="42" y="84"/>
                      </a:lnTo>
                      <a:lnTo>
                        <a:pt x="38" y="92"/>
                      </a:lnTo>
                      <a:lnTo>
                        <a:pt x="36" y="102"/>
                      </a:lnTo>
                      <a:lnTo>
                        <a:pt x="36" y="102"/>
                      </a:lnTo>
                      <a:lnTo>
                        <a:pt x="36" y="106"/>
                      </a:lnTo>
                      <a:lnTo>
                        <a:pt x="36" y="106"/>
                      </a:lnTo>
                      <a:lnTo>
                        <a:pt x="36" y="170"/>
                      </a:lnTo>
                      <a:lnTo>
                        <a:pt x="36" y="170"/>
                      </a:lnTo>
                      <a:lnTo>
                        <a:pt x="38" y="174"/>
                      </a:lnTo>
                      <a:lnTo>
                        <a:pt x="38" y="174"/>
                      </a:lnTo>
                      <a:lnTo>
                        <a:pt x="42" y="178"/>
                      </a:lnTo>
                      <a:lnTo>
                        <a:pt x="50" y="182"/>
                      </a:lnTo>
                      <a:lnTo>
                        <a:pt x="52" y="182"/>
                      </a:lnTo>
                      <a:lnTo>
                        <a:pt x="164" y="170"/>
                      </a:lnTo>
                      <a:lnTo>
                        <a:pt x="164" y="170"/>
                      </a:lnTo>
                      <a:lnTo>
                        <a:pt x="170" y="168"/>
                      </a:lnTo>
                      <a:lnTo>
                        <a:pt x="178" y="164"/>
                      </a:lnTo>
                      <a:lnTo>
                        <a:pt x="178" y="164"/>
                      </a:lnTo>
                      <a:lnTo>
                        <a:pt x="184" y="158"/>
                      </a:lnTo>
                      <a:lnTo>
                        <a:pt x="188" y="152"/>
                      </a:lnTo>
                      <a:lnTo>
                        <a:pt x="188" y="150"/>
                      </a:lnTo>
                      <a:lnTo>
                        <a:pt x="222" y="86"/>
                      </a:lnTo>
                      <a:lnTo>
                        <a:pt x="222" y="86"/>
                      </a:lnTo>
                      <a:lnTo>
                        <a:pt x="224" y="78"/>
                      </a:lnTo>
                      <a:lnTo>
                        <a:pt x="226" y="70"/>
                      </a:lnTo>
                      <a:lnTo>
                        <a:pt x="226" y="70"/>
                      </a:lnTo>
                      <a:lnTo>
                        <a:pt x="226" y="66"/>
                      </a:lnTo>
                      <a:lnTo>
                        <a:pt x="224" y="64"/>
                      </a:lnTo>
                      <a:lnTo>
                        <a:pt x="224" y="64"/>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nvGrpSpPr>
              <p:cNvPr id="305" name="组合 723"/>
              <p:cNvGrpSpPr/>
              <p:nvPr/>
            </p:nvGrpSpPr>
            <p:grpSpPr>
              <a:xfrm>
                <a:off x="5776431" y="1576373"/>
                <a:ext cx="229455" cy="163670"/>
                <a:chOff x="9855200" y="3744913"/>
                <a:chExt cx="1255713" cy="868362"/>
              </a:xfrm>
              <a:solidFill>
                <a:srgbClr val="FFFFFF">
                  <a:lumMod val="95000"/>
                </a:srgbClr>
              </a:solidFill>
            </p:grpSpPr>
            <p:sp>
              <p:nvSpPr>
                <p:cNvPr id="313" name="Freeform 312"/>
                <p:cNvSpPr/>
                <p:nvPr/>
              </p:nvSpPr>
              <p:spPr bwMode="auto">
                <a:xfrm>
                  <a:off x="9896475" y="3919538"/>
                  <a:ext cx="998538" cy="666750"/>
                </a:xfrm>
                <a:custGeom>
                  <a:avLst/>
                  <a:gdLst/>
                  <a:ahLst/>
                  <a:cxnLst>
                    <a:cxn ang="0">
                      <a:pos x="260" y="2202"/>
                    </a:cxn>
                    <a:cxn ang="0">
                      <a:pos x="2143" y="2202"/>
                    </a:cxn>
                    <a:cxn ang="0">
                      <a:pos x="2143" y="619"/>
                    </a:cxn>
                    <a:cxn ang="0">
                      <a:pos x="2718" y="619"/>
                    </a:cxn>
                    <a:cxn ang="0">
                      <a:pos x="2718" y="2202"/>
                    </a:cxn>
                    <a:cxn ang="0">
                      <a:pos x="4314" y="2202"/>
                    </a:cxn>
                    <a:cxn ang="0">
                      <a:pos x="4314" y="2274"/>
                    </a:cxn>
                    <a:cxn ang="0">
                      <a:pos x="4314" y="2777"/>
                    </a:cxn>
                    <a:cxn ang="0">
                      <a:pos x="4314" y="5752"/>
                    </a:cxn>
                    <a:cxn ang="0">
                      <a:pos x="8420" y="5752"/>
                    </a:cxn>
                    <a:cxn ang="0">
                      <a:pos x="9343" y="4844"/>
                    </a:cxn>
                    <a:cxn ang="0">
                      <a:pos x="4574" y="0"/>
                    </a:cxn>
                    <a:cxn ang="0">
                      <a:pos x="5381" y="0"/>
                    </a:cxn>
                    <a:cxn ang="0">
                      <a:pos x="7501" y="2152"/>
                    </a:cxn>
                    <a:cxn ang="0">
                      <a:pos x="9202" y="441"/>
                    </a:cxn>
                    <a:cxn ang="0">
                      <a:pos x="10012" y="441"/>
                    </a:cxn>
                    <a:cxn ang="0">
                      <a:pos x="7904" y="2562"/>
                    </a:cxn>
                    <a:cxn ang="0">
                      <a:pos x="9753" y="4441"/>
                    </a:cxn>
                    <a:cxn ang="0">
                      <a:pos x="13116" y="1133"/>
                    </a:cxn>
                    <a:cxn ang="0">
                      <a:pos x="13116" y="1859"/>
                    </a:cxn>
                    <a:cxn ang="0">
                      <a:pos x="13199" y="1859"/>
                    </a:cxn>
                    <a:cxn ang="0">
                      <a:pos x="9240" y="5752"/>
                    </a:cxn>
                    <a:cxn ang="0">
                      <a:pos x="12624" y="5752"/>
                    </a:cxn>
                    <a:cxn ang="0">
                      <a:pos x="12624" y="6327"/>
                    </a:cxn>
                    <a:cxn ang="0">
                      <a:pos x="8656" y="6327"/>
                    </a:cxn>
                    <a:cxn ang="0">
                      <a:pos x="6127" y="8815"/>
                    </a:cxn>
                    <a:cxn ang="0">
                      <a:pos x="5724" y="8405"/>
                    </a:cxn>
                    <a:cxn ang="0">
                      <a:pos x="7835" y="6327"/>
                    </a:cxn>
                    <a:cxn ang="0">
                      <a:pos x="4314" y="6327"/>
                    </a:cxn>
                    <a:cxn ang="0">
                      <a:pos x="3825" y="6327"/>
                    </a:cxn>
                    <a:cxn ang="0">
                      <a:pos x="3739" y="6327"/>
                    </a:cxn>
                    <a:cxn ang="0">
                      <a:pos x="3739" y="2777"/>
                    </a:cxn>
                    <a:cxn ang="0">
                      <a:pos x="2718" y="2777"/>
                    </a:cxn>
                    <a:cxn ang="0">
                      <a:pos x="2718" y="7433"/>
                    </a:cxn>
                    <a:cxn ang="0">
                      <a:pos x="2617" y="7433"/>
                    </a:cxn>
                    <a:cxn ang="0">
                      <a:pos x="2143" y="7433"/>
                    </a:cxn>
                    <a:cxn ang="0">
                      <a:pos x="0" y="7433"/>
                    </a:cxn>
                    <a:cxn ang="0">
                      <a:pos x="0" y="6858"/>
                    </a:cxn>
                    <a:cxn ang="0">
                      <a:pos x="2143" y="6858"/>
                    </a:cxn>
                    <a:cxn ang="0">
                      <a:pos x="2143" y="2777"/>
                    </a:cxn>
                    <a:cxn ang="0">
                      <a:pos x="260" y="2777"/>
                    </a:cxn>
                    <a:cxn ang="0">
                      <a:pos x="260" y="2202"/>
                    </a:cxn>
                  </a:cxnLst>
                  <a:rect l="0" t="0" r="r" b="b"/>
                  <a:pathLst>
                    <a:path w="13199" h="8815">
                      <a:moveTo>
                        <a:pt x="260" y="2202"/>
                      </a:moveTo>
                      <a:lnTo>
                        <a:pt x="2143" y="2202"/>
                      </a:lnTo>
                      <a:lnTo>
                        <a:pt x="2143" y="619"/>
                      </a:lnTo>
                      <a:lnTo>
                        <a:pt x="2718" y="619"/>
                      </a:lnTo>
                      <a:lnTo>
                        <a:pt x="2718" y="2202"/>
                      </a:lnTo>
                      <a:lnTo>
                        <a:pt x="4314" y="2202"/>
                      </a:lnTo>
                      <a:lnTo>
                        <a:pt x="4314" y="2274"/>
                      </a:lnTo>
                      <a:lnTo>
                        <a:pt x="4314" y="2777"/>
                      </a:lnTo>
                      <a:lnTo>
                        <a:pt x="4314" y="5752"/>
                      </a:lnTo>
                      <a:lnTo>
                        <a:pt x="8420" y="5752"/>
                      </a:lnTo>
                      <a:lnTo>
                        <a:pt x="9343" y="4844"/>
                      </a:lnTo>
                      <a:lnTo>
                        <a:pt x="4574" y="0"/>
                      </a:lnTo>
                      <a:lnTo>
                        <a:pt x="5381" y="0"/>
                      </a:lnTo>
                      <a:lnTo>
                        <a:pt x="7501" y="2152"/>
                      </a:lnTo>
                      <a:lnTo>
                        <a:pt x="9202" y="441"/>
                      </a:lnTo>
                      <a:lnTo>
                        <a:pt x="10012" y="441"/>
                      </a:lnTo>
                      <a:lnTo>
                        <a:pt x="7904" y="2562"/>
                      </a:lnTo>
                      <a:lnTo>
                        <a:pt x="9753" y="4441"/>
                      </a:lnTo>
                      <a:lnTo>
                        <a:pt x="13116" y="1133"/>
                      </a:lnTo>
                      <a:lnTo>
                        <a:pt x="13116" y="1859"/>
                      </a:lnTo>
                      <a:lnTo>
                        <a:pt x="13199" y="1859"/>
                      </a:lnTo>
                      <a:lnTo>
                        <a:pt x="9240" y="5752"/>
                      </a:lnTo>
                      <a:lnTo>
                        <a:pt x="12624" y="5752"/>
                      </a:lnTo>
                      <a:lnTo>
                        <a:pt x="12624" y="6327"/>
                      </a:lnTo>
                      <a:lnTo>
                        <a:pt x="8656" y="6327"/>
                      </a:lnTo>
                      <a:lnTo>
                        <a:pt x="6127" y="8815"/>
                      </a:lnTo>
                      <a:lnTo>
                        <a:pt x="5724" y="8405"/>
                      </a:lnTo>
                      <a:lnTo>
                        <a:pt x="7835" y="6327"/>
                      </a:lnTo>
                      <a:lnTo>
                        <a:pt x="4314" y="6327"/>
                      </a:lnTo>
                      <a:lnTo>
                        <a:pt x="3825" y="6327"/>
                      </a:lnTo>
                      <a:lnTo>
                        <a:pt x="3739" y="6327"/>
                      </a:lnTo>
                      <a:lnTo>
                        <a:pt x="3739" y="2777"/>
                      </a:lnTo>
                      <a:lnTo>
                        <a:pt x="2718" y="2777"/>
                      </a:lnTo>
                      <a:lnTo>
                        <a:pt x="2718" y="7433"/>
                      </a:lnTo>
                      <a:lnTo>
                        <a:pt x="2617" y="7433"/>
                      </a:lnTo>
                      <a:lnTo>
                        <a:pt x="2143" y="7433"/>
                      </a:lnTo>
                      <a:lnTo>
                        <a:pt x="0" y="7433"/>
                      </a:lnTo>
                      <a:lnTo>
                        <a:pt x="0" y="6858"/>
                      </a:lnTo>
                      <a:lnTo>
                        <a:pt x="2143" y="6858"/>
                      </a:lnTo>
                      <a:lnTo>
                        <a:pt x="2143" y="2777"/>
                      </a:lnTo>
                      <a:lnTo>
                        <a:pt x="260" y="2777"/>
                      </a:lnTo>
                      <a:lnTo>
                        <a:pt x="260" y="2202"/>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14" name="Freeform 313"/>
                <p:cNvSpPr/>
                <p:nvPr/>
              </p:nvSpPr>
              <p:spPr bwMode="auto">
                <a:xfrm>
                  <a:off x="10887075" y="3802063"/>
                  <a:ext cx="166688" cy="174625"/>
                </a:xfrm>
                <a:custGeom>
                  <a:avLst/>
                  <a:gdLst/>
                  <a:ahLst/>
                  <a:cxnLst>
                    <a:cxn ang="0">
                      <a:pos x="1801" y="2312"/>
                    </a:cxn>
                    <a:cxn ang="0">
                      <a:pos x="1802" y="2293"/>
                    </a:cxn>
                    <a:cxn ang="0">
                      <a:pos x="1803" y="2275"/>
                    </a:cxn>
                    <a:cxn ang="0">
                      <a:pos x="1798" y="2090"/>
                    </a:cxn>
                    <a:cxn ang="0">
                      <a:pos x="1775" y="1909"/>
                    </a:cxn>
                    <a:cxn ang="0">
                      <a:pos x="1735" y="1735"/>
                    </a:cxn>
                    <a:cxn ang="0">
                      <a:pos x="1679" y="1567"/>
                    </a:cxn>
                    <a:cxn ang="0">
                      <a:pos x="1606" y="1407"/>
                    </a:cxn>
                    <a:cxn ang="0">
                      <a:pos x="1519" y="1255"/>
                    </a:cxn>
                    <a:cxn ang="0">
                      <a:pos x="1418" y="1113"/>
                    </a:cxn>
                    <a:cxn ang="0">
                      <a:pos x="1304" y="981"/>
                    </a:cxn>
                    <a:cxn ang="0">
                      <a:pos x="1178" y="861"/>
                    </a:cxn>
                    <a:cxn ang="0">
                      <a:pos x="1041" y="753"/>
                    </a:cxn>
                    <a:cxn ang="0">
                      <a:pos x="895" y="658"/>
                    </a:cxn>
                    <a:cxn ang="0">
                      <a:pos x="738" y="578"/>
                    </a:cxn>
                    <a:cxn ang="0">
                      <a:pos x="574" y="512"/>
                    </a:cxn>
                    <a:cxn ang="0">
                      <a:pos x="402" y="463"/>
                    </a:cxn>
                    <a:cxn ang="0">
                      <a:pos x="223" y="431"/>
                    </a:cxn>
                    <a:cxn ang="0">
                      <a:pos x="38" y="417"/>
                    </a:cxn>
                    <a:cxn ang="0">
                      <a:pos x="20" y="417"/>
                    </a:cxn>
                    <a:cxn ang="0">
                      <a:pos x="0" y="417"/>
                    </a:cxn>
                    <a:cxn ang="0">
                      <a:pos x="21" y="0"/>
                    </a:cxn>
                    <a:cxn ang="0">
                      <a:pos x="39" y="0"/>
                    </a:cxn>
                    <a:cxn ang="0">
                      <a:pos x="163" y="7"/>
                    </a:cxn>
                    <a:cxn ang="0">
                      <a:pos x="386" y="36"/>
                    </a:cxn>
                    <a:cxn ang="0">
                      <a:pos x="602" y="86"/>
                    </a:cxn>
                    <a:cxn ang="0">
                      <a:pos x="810" y="156"/>
                    </a:cxn>
                    <a:cxn ang="0">
                      <a:pos x="1007" y="245"/>
                    </a:cxn>
                    <a:cxn ang="0">
                      <a:pos x="1194" y="353"/>
                    </a:cxn>
                    <a:cxn ang="0">
                      <a:pos x="1368" y="479"/>
                    </a:cxn>
                    <a:cxn ang="0">
                      <a:pos x="1530" y="619"/>
                    </a:cxn>
                    <a:cxn ang="0">
                      <a:pos x="1677" y="774"/>
                    </a:cxn>
                    <a:cxn ang="0">
                      <a:pos x="1809" y="943"/>
                    </a:cxn>
                    <a:cxn ang="0">
                      <a:pos x="1926" y="1123"/>
                    </a:cxn>
                    <a:cxn ang="0">
                      <a:pos x="2023" y="1315"/>
                    </a:cxn>
                    <a:cxn ang="0">
                      <a:pos x="2103" y="1517"/>
                    </a:cxn>
                    <a:cxn ang="0">
                      <a:pos x="2163" y="1728"/>
                    </a:cxn>
                    <a:cxn ang="0">
                      <a:pos x="2202" y="1946"/>
                    </a:cxn>
                    <a:cxn ang="0">
                      <a:pos x="2219" y="2171"/>
                    </a:cxn>
                    <a:cxn ang="0">
                      <a:pos x="2219" y="2294"/>
                    </a:cxn>
                    <a:cxn ang="0">
                      <a:pos x="2218" y="2313"/>
                    </a:cxn>
                  </a:cxnLst>
                  <a:rect l="0" t="0" r="r" b="b"/>
                  <a:pathLst>
                    <a:path w="2219" h="2323">
                      <a:moveTo>
                        <a:pt x="2217" y="2323"/>
                      </a:moveTo>
                      <a:lnTo>
                        <a:pt x="1801" y="2312"/>
                      </a:lnTo>
                      <a:lnTo>
                        <a:pt x="1802" y="2303"/>
                      </a:lnTo>
                      <a:lnTo>
                        <a:pt x="1802" y="2293"/>
                      </a:lnTo>
                      <a:lnTo>
                        <a:pt x="1803" y="2284"/>
                      </a:lnTo>
                      <a:lnTo>
                        <a:pt x="1803" y="2275"/>
                      </a:lnTo>
                      <a:lnTo>
                        <a:pt x="1803" y="2181"/>
                      </a:lnTo>
                      <a:lnTo>
                        <a:pt x="1798" y="2090"/>
                      </a:lnTo>
                      <a:lnTo>
                        <a:pt x="1789" y="1998"/>
                      </a:lnTo>
                      <a:lnTo>
                        <a:pt x="1775" y="1909"/>
                      </a:lnTo>
                      <a:lnTo>
                        <a:pt x="1757" y="1821"/>
                      </a:lnTo>
                      <a:lnTo>
                        <a:pt x="1735" y="1735"/>
                      </a:lnTo>
                      <a:lnTo>
                        <a:pt x="1709" y="1650"/>
                      </a:lnTo>
                      <a:lnTo>
                        <a:pt x="1679" y="1567"/>
                      </a:lnTo>
                      <a:lnTo>
                        <a:pt x="1644" y="1486"/>
                      </a:lnTo>
                      <a:lnTo>
                        <a:pt x="1606" y="1407"/>
                      </a:lnTo>
                      <a:lnTo>
                        <a:pt x="1564" y="1330"/>
                      </a:lnTo>
                      <a:lnTo>
                        <a:pt x="1519" y="1255"/>
                      </a:lnTo>
                      <a:lnTo>
                        <a:pt x="1470" y="1183"/>
                      </a:lnTo>
                      <a:lnTo>
                        <a:pt x="1418" y="1113"/>
                      </a:lnTo>
                      <a:lnTo>
                        <a:pt x="1363" y="1046"/>
                      </a:lnTo>
                      <a:lnTo>
                        <a:pt x="1304" y="981"/>
                      </a:lnTo>
                      <a:lnTo>
                        <a:pt x="1242" y="920"/>
                      </a:lnTo>
                      <a:lnTo>
                        <a:pt x="1178" y="861"/>
                      </a:lnTo>
                      <a:lnTo>
                        <a:pt x="1112" y="806"/>
                      </a:lnTo>
                      <a:lnTo>
                        <a:pt x="1041" y="753"/>
                      </a:lnTo>
                      <a:lnTo>
                        <a:pt x="969" y="704"/>
                      </a:lnTo>
                      <a:lnTo>
                        <a:pt x="895" y="658"/>
                      </a:lnTo>
                      <a:lnTo>
                        <a:pt x="818" y="616"/>
                      </a:lnTo>
                      <a:lnTo>
                        <a:pt x="738" y="578"/>
                      </a:lnTo>
                      <a:lnTo>
                        <a:pt x="657" y="543"/>
                      </a:lnTo>
                      <a:lnTo>
                        <a:pt x="574" y="512"/>
                      </a:lnTo>
                      <a:lnTo>
                        <a:pt x="489" y="486"/>
                      </a:lnTo>
                      <a:lnTo>
                        <a:pt x="402" y="463"/>
                      </a:lnTo>
                      <a:lnTo>
                        <a:pt x="312" y="445"/>
                      </a:lnTo>
                      <a:lnTo>
                        <a:pt x="223" y="431"/>
                      </a:lnTo>
                      <a:lnTo>
                        <a:pt x="131" y="422"/>
                      </a:lnTo>
                      <a:lnTo>
                        <a:pt x="38" y="417"/>
                      </a:lnTo>
                      <a:lnTo>
                        <a:pt x="29" y="417"/>
                      </a:lnTo>
                      <a:lnTo>
                        <a:pt x="20" y="417"/>
                      </a:lnTo>
                      <a:lnTo>
                        <a:pt x="9" y="417"/>
                      </a:lnTo>
                      <a:lnTo>
                        <a:pt x="0" y="417"/>
                      </a:lnTo>
                      <a:lnTo>
                        <a:pt x="11" y="0"/>
                      </a:lnTo>
                      <a:lnTo>
                        <a:pt x="21" y="0"/>
                      </a:lnTo>
                      <a:lnTo>
                        <a:pt x="30" y="0"/>
                      </a:lnTo>
                      <a:lnTo>
                        <a:pt x="39" y="0"/>
                      </a:lnTo>
                      <a:lnTo>
                        <a:pt x="49" y="0"/>
                      </a:lnTo>
                      <a:lnTo>
                        <a:pt x="163" y="7"/>
                      </a:lnTo>
                      <a:lnTo>
                        <a:pt x="276" y="18"/>
                      </a:lnTo>
                      <a:lnTo>
                        <a:pt x="386" y="36"/>
                      </a:lnTo>
                      <a:lnTo>
                        <a:pt x="495" y="57"/>
                      </a:lnTo>
                      <a:lnTo>
                        <a:pt x="602" y="86"/>
                      </a:lnTo>
                      <a:lnTo>
                        <a:pt x="707" y="119"/>
                      </a:lnTo>
                      <a:lnTo>
                        <a:pt x="810" y="156"/>
                      </a:lnTo>
                      <a:lnTo>
                        <a:pt x="910" y="199"/>
                      </a:lnTo>
                      <a:lnTo>
                        <a:pt x="1007" y="245"/>
                      </a:lnTo>
                      <a:lnTo>
                        <a:pt x="1102" y="297"/>
                      </a:lnTo>
                      <a:lnTo>
                        <a:pt x="1194" y="353"/>
                      </a:lnTo>
                      <a:lnTo>
                        <a:pt x="1283" y="414"/>
                      </a:lnTo>
                      <a:lnTo>
                        <a:pt x="1368" y="479"/>
                      </a:lnTo>
                      <a:lnTo>
                        <a:pt x="1451" y="546"/>
                      </a:lnTo>
                      <a:lnTo>
                        <a:pt x="1530" y="619"/>
                      </a:lnTo>
                      <a:lnTo>
                        <a:pt x="1606" y="695"/>
                      </a:lnTo>
                      <a:lnTo>
                        <a:pt x="1677" y="774"/>
                      </a:lnTo>
                      <a:lnTo>
                        <a:pt x="1746" y="857"/>
                      </a:lnTo>
                      <a:lnTo>
                        <a:pt x="1809" y="943"/>
                      </a:lnTo>
                      <a:lnTo>
                        <a:pt x="1870" y="1031"/>
                      </a:lnTo>
                      <a:lnTo>
                        <a:pt x="1926" y="1123"/>
                      </a:lnTo>
                      <a:lnTo>
                        <a:pt x="1976" y="1218"/>
                      </a:lnTo>
                      <a:lnTo>
                        <a:pt x="2023" y="1315"/>
                      </a:lnTo>
                      <a:lnTo>
                        <a:pt x="2066" y="1415"/>
                      </a:lnTo>
                      <a:lnTo>
                        <a:pt x="2103" y="1517"/>
                      </a:lnTo>
                      <a:lnTo>
                        <a:pt x="2135" y="1622"/>
                      </a:lnTo>
                      <a:lnTo>
                        <a:pt x="2163" y="1728"/>
                      </a:lnTo>
                      <a:lnTo>
                        <a:pt x="2185" y="1835"/>
                      </a:lnTo>
                      <a:lnTo>
                        <a:pt x="2202" y="1946"/>
                      </a:lnTo>
                      <a:lnTo>
                        <a:pt x="2213" y="2058"/>
                      </a:lnTo>
                      <a:lnTo>
                        <a:pt x="2219" y="2171"/>
                      </a:lnTo>
                      <a:lnTo>
                        <a:pt x="2219" y="2285"/>
                      </a:lnTo>
                      <a:lnTo>
                        <a:pt x="2219" y="2294"/>
                      </a:lnTo>
                      <a:lnTo>
                        <a:pt x="2218" y="2304"/>
                      </a:lnTo>
                      <a:lnTo>
                        <a:pt x="2218" y="2313"/>
                      </a:lnTo>
                      <a:lnTo>
                        <a:pt x="2217" y="2323"/>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15" name="Freeform 314"/>
                <p:cNvSpPr/>
                <p:nvPr/>
              </p:nvSpPr>
              <p:spPr bwMode="auto">
                <a:xfrm>
                  <a:off x="10888663" y="3744913"/>
                  <a:ext cx="222250" cy="233362"/>
                </a:xfrm>
                <a:custGeom>
                  <a:avLst/>
                  <a:gdLst/>
                  <a:ahLst/>
                  <a:cxnLst>
                    <a:cxn ang="0">
                      <a:pos x="2948" y="3062"/>
                    </a:cxn>
                    <a:cxn ang="0">
                      <a:pos x="2947" y="3082"/>
                    </a:cxn>
                    <a:cxn ang="0">
                      <a:pos x="2562" y="3081"/>
                    </a:cxn>
                    <a:cxn ang="0">
                      <a:pos x="2562" y="3062"/>
                    </a:cxn>
                    <a:cxn ang="0">
                      <a:pos x="2563" y="3043"/>
                    </a:cxn>
                    <a:cxn ang="0">
                      <a:pos x="2556" y="2779"/>
                    </a:cxn>
                    <a:cxn ang="0">
                      <a:pos x="2523" y="2521"/>
                    </a:cxn>
                    <a:cxn ang="0">
                      <a:pos x="2465" y="2271"/>
                    </a:cxn>
                    <a:cxn ang="0">
                      <a:pos x="2384" y="2031"/>
                    </a:cxn>
                    <a:cxn ang="0">
                      <a:pos x="2280" y="1802"/>
                    </a:cxn>
                    <a:cxn ang="0">
                      <a:pos x="2156" y="1585"/>
                    </a:cxn>
                    <a:cxn ang="0">
                      <a:pos x="2012" y="1382"/>
                    </a:cxn>
                    <a:cxn ang="0">
                      <a:pos x="1849" y="1193"/>
                    </a:cxn>
                    <a:cxn ang="0">
                      <a:pos x="1669" y="1020"/>
                    </a:cxn>
                    <a:cxn ang="0">
                      <a:pos x="1473" y="867"/>
                    </a:cxn>
                    <a:cxn ang="0">
                      <a:pos x="1262" y="731"/>
                    </a:cxn>
                    <a:cxn ang="0">
                      <a:pos x="1039" y="616"/>
                    </a:cxn>
                    <a:cxn ang="0">
                      <a:pos x="803" y="522"/>
                    </a:cxn>
                    <a:cxn ang="0">
                      <a:pos x="557" y="452"/>
                    </a:cxn>
                    <a:cxn ang="0">
                      <a:pos x="301" y="406"/>
                    </a:cxn>
                    <a:cxn ang="0">
                      <a:pos x="37" y="386"/>
                    </a:cxn>
                    <a:cxn ang="0">
                      <a:pos x="18" y="385"/>
                    </a:cxn>
                    <a:cxn ang="0">
                      <a:pos x="0" y="385"/>
                    </a:cxn>
                    <a:cxn ang="0">
                      <a:pos x="18" y="0"/>
                    </a:cxn>
                    <a:cxn ang="0">
                      <a:pos x="37" y="0"/>
                    </a:cxn>
                    <a:cxn ang="0">
                      <a:pos x="200" y="8"/>
                    </a:cxn>
                    <a:cxn ang="0">
                      <a:pos x="498" y="47"/>
                    </a:cxn>
                    <a:cxn ang="0">
                      <a:pos x="786" y="113"/>
                    </a:cxn>
                    <a:cxn ang="0">
                      <a:pos x="1064" y="208"/>
                    </a:cxn>
                    <a:cxn ang="0">
                      <a:pos x="1328" y="328"/>
                    </a:cxn>
                    <a:cxn ang="0">
                      <a:pos x="1578" y="472"/>
                    </a:cxn>
                    <a:cxn ang="0">
                      <a:pos x="1811" y="638"/>
                    </a:cxn>
                    <a:cxn ang="0">
                      <a:pos x="2027" y="826"/>
                    </a:cxn>
                    <a:cxn ang="0">
                      <a:pos x="2224" y="1034"/>
                    </a:cxn>
                    <a:cxn ang="0">
                      <a:pos x="2401" y="1259"/>
                    </a:cxn>
                    <a:cxn ang="0">
                      <a:pos x="2556" y="1501"/>
                    </a:cxn>
                    <a:cxn ang="0">
                      <a:pos x="2686" y="1757"/>
                    </a:cxn>
                    <a:cxn ang="0">
                      <a:pos x="2793" y="2027"/>
                    </a:cxn>
                    <a:cxn ang="0">
                      <a:pos x="2873" y="2308"/>
                    </a:cxn>
                    <a:cxn ang="0">
                      <a:pos x="2925" y="2600"/>
                    </a:cxn>
                    <a:cxn ang="0">
                      <a:pos x="2948" y="2900"/>
                    </a:cxn>
                  </a:cxnLst>
                  <a:rect l="0" t="0" r="r" b="b"/>
                  <a:pathLst>
                    <a:path w="2948" h="3091">
                      <a:moveTo>
                        <a:pt x="2948" y="3053"/>
                      </a:moveTo>
                      <a:lnTo>
                        <a:pt x="2948" y="3062"/>
                      </a:lnTo>
                      <a:lnTo>
                        <a:pt x="2947" y="3072"/>
                      </a:lnTo>
                      <a:lnTo>
                        <a:pt x="2947" y="3082"/>
                      </a:lnTo>
                      <a:lnTo>
                        <a:pt x="2947" y="3091"/>
                      </a:lnTo>
                      <a:lnTo>
                        <a:pt x="2562" y="3081"/>
                      </a:lnTo>
                      <a:lnTo>
                        <a:pt x="2562" y="3071"/>
                      </a:lnTo>
                      <a:lnTo>
                        <a:pt x="2562" y="3062"/>
                      </a:lnTo>
                      <a:lnTo>
                        <a:pt x="2563" y="3053"/>
                      </a:lnTo>
                      <a:lnTo>
                        <a:pt x="2563" y="3043"/>
                      </a:lnTo>
                      <a:lnTo>
                        <a:pt x="2563" y="2910"/>
                      </a:lnTo>
                      <a:lnTo>
                        <a:pt x="2556" y="2779"/>
                      </a:lnTo>
                      <a:lnTo>
                        <a:pt x="2543" y="2649"/>
                      </a:lnTo>
                      <a:lnTo>
                        <a:pt x="2523" y="2521"/>
                      </a:lnTo>
                      <a:lnTo>
                        <a:pt x="2497" y="2395"/>
                      </a:lnTo>
                      <a:lnTo>
                        <a:pt x="2465" y="2271"/>
                      </a:lnTo>
                      <a:lnTo>
                        <a:pt x="2428" y="2150"/>
                      </a:lnTo>
                      <a:lnTo>
                        <a:pt x="2384" y="2031"/>
                      </a:lnTo>
                      <a:lnTo>
                        <a:pt x="2335" y="1915"/>
                      </a:lnTo>
                      <a:lnTo>
                        <a:pt x="2280" y="1802"/>
                      </a:lnTo>
                      <a:lnTo>
                        <a:pt x="2220" y="1692"/>
                      </a:lnTo>
                      <a:lnTo>
                        <a:pt x="2156" y="1585"/>
                      </a:lnTo>
                      <a:lnTo>
                        <a:pt x="2086" y="1481"/>
                      </a:lnTo>
                      <a:lnTo>
                        <a:pt x="2012" y="1382"/>
                      </a:lnTo>
                      <a:lnTo>
                        <a:pt x="1933" y="1285"/>
                      </a:lnTo>
                      <a:lnTo>
                        <a:pt x="1849" y="1193"/>
                      </a:lnTo>
                      <a:lnTo>
                        <a:pt x="1760" y="1104"/>
                      </a:lnTo>
                      <a:lnTo>
                        <a:pt x="1669" y="1020"/>
                      </a:lnTo>
                      <a:lnTo>
                        <a:pt x="1572" y="941"/>
                      </a:lnTo>
                      <a:lnTo>
                        <a:pt x="1473" y="867"/>
                      </a:lnTo>
                      <a:lnTo>
                        <a:pt x="1369" y="796"/>
                      </a:lnTo>
                      <a:lnTo>
                        <a:pt x="1262" y="731"/>
                      </a:lnTo>
                      <a:lnTo>
                        <a:pt x="1152" y="671"/>
                      </a:lnTo>
                      <a:lnTo>
                        <a:pt x="1039" y="616"/>
                      </a:lnTo>
                      <a:lnTo>
                        <a:pt x="922" y="566"/>
                      </a:lnTo>
                      <a:lnTo>
                        <a:pt x="803" y="522"/>
                      </a:lnTo>
                      <a:lnTo>
                        <a:pt x="682" y="484"/>
                      </a:lnTo>
                      <a:lnTo>
                        <a:pt x="557" y="452"/>
                      </a:lnTo>
                      <a:lnTo>
                        <a:pt x="430" y="426"/>
                      </a:lnTo>
                      <a:lnTo>
                        <a:pt x="301" y="406"/>
                      </a:lnTo>
                      <a:lnTo>
                        <a:pt x="170" y="392"/>
                      </a:lnTo>
                      <a:lnTo>
                        <a:pt x="37" y="386"/>
                      </a:lnTo>
                      <a:lnTo>
                        <a:pt x="28" y="385"/>
                      </a:lnTo>
                      <a:lnTo>
                        <a:pt x="18" y="385"/>
                      </a:lnTo>
                      <a:lnTo>
                        <a:pt x="9" y="385"/>
                      </a:lnTo>
                      <a:lnTo>
                        <a:pt x="0" y="385"/>
                      </a:lnTo>
                      <a:lnTo>
                        <a:pt x="9" y="0"/>
                      </a:lnTo>
                      <a:lnTo>
                        <a:pt x="18" y="0"/>
                      </a:lnTo>
                      <a:lnTo>
                        <a:pt x="28" y="0"/>
                      </a:lnTo>
                      <a:lnTo>
                        <a:pt x="37" y="0"/>
                      </a:lnTo>
                      <a:lnTo>
                        <a:pt x="47" y="0"/>
                      </a:lnTo>
                      <a:lnTo>
                        <a:pt x="200" y="8"/>
                      </a:lnTo>
                      <a:lnTo>
                        <a:pt x="350" y="24"/>
                      </a:lnTo>
                      <a:lnTo>
                        <a:pt x="498" y="47"/>
                      </a:lnTo>
                      <a:lnTo>
                        <a:pt x="644" y="77"/>
                      </a:lnTo>
                      <a:lnTo>
                        <a:pt x="786" y="113"/>
                      </a:lnTo>
                      <a:lnTo>
                        <a:pt x="927" y="158"/>
                      </a:lnTo>
                      <a:lnTo>
                        <a:pt x="1064" y="208"/>
                      </a:lnTo>
                      <a:lnTo>
                        <a:pt x="1198" y="265"/>
                      </a:lnTo>
                      <a:lnTo>
                        <a:pt x="1328" y="328"/>
                      </a:lnTo>
                      <a:lnTo>
                        <a:pt x="1455" y="396"/>
                      </a:lnTo>
                      <a:lnTo>
                        <a:pt x="1578" y="472"/>
                      </a:lnTo>
                      <a:lnTo>
                        <a:pt x="1696" y="552"/>
                      </a:lnTo>
                      <a:lnTo>
                        <a:pt x="1811" y="638"/>
                      </a:lnTo>
                      <a:lnTo>
                        <a:pt x="1921" y="730"/>
                      </a:lnTo>
                      <a:lnTo>
                        <a:pt x="2027" y="826"/>
                      </a:lnTo>
                      <a:lnTo>
                        <a:pt x="2128" y="928"/>
                      </a:lnTo>
                      <a:lnTo>
                        <a:pt x="2224" y="1034"/>
                      </a:lnTo>
                      <a:lnTo>
                        <a:pt x="2315" y="1144"/>
                      </a:lnTo>
                      <a:lnTo>
                        <a:pt x="2401" y="1259"/>
                      </a:lnTo>
                      <a:lnTo>
                        <a:pt x="2481" y="1377"/>
                      </a:lnTo>
                      <a:lnTo>
                        <a:pt x="2556" y="1501"/>
                      </a:lnTo>
                      <a:lnTo>
                        <a:pt x="2624" y="1626"/>
                      </a:lnTo>
                      <a:lnTo>
                        <a:pt x="2686" y="1757"/>
                      </a:lnTo>
                      <a:lnTo>
                        <a:pt x="2742" y="1890"/>
                      </a:lnTo>
                      <a:lnTo>
                        <a:pt x="2793" y="2027"/>
                      </a:lnTo>
                      <a:lnTo>
                        <a:pt x="2836" y="2166"/>
                      </a:lnTo>
                      <a:lnTo>
                        <a:pt x="2873" y="2308"/>
                      </a:lnTo>
                      <a:lnTo>
                        <a:pt x="2902" y="2453"/>
                      </a:lnTo>
                      <a:lnTo>
                        <a:pt x="2925" y="2600"/>
                      </a:lnTo>
                      <a:lnTo>
                        <a:pt x="2941" y="2748"/>
                      </a:lnTo>
                      <a:lnTo>
                        <a:pt x="2948" y="2900"/>
                      </a:lnTo>
                      <a:lnTo>
                        <a:pt x="2948" y="3053"/>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16" name="Freeform 315"/>
                <p:cNvSpPr>
                  <a:spLocks noEditPoints="1"/>
                </p:cNvSpPr>
                <p:nvPr/>
              </p:nvSpPr>
              <p:spPr bwMode="auto">
                <a:xfrm>
                  <a:off x="9855200" y="3897313"/>
                  <a:ext cx="1076325" cy="715962"/>
                </a:xfrm>
                <a:custGeom>
                  <a:avLst/>
                  <a:gdLst/>
                  <a:ahLst/>
                  <a:cxnLst>
                    <a:cxn ang="0">
                      <a:pos x="13800" y="1"/>
                    </a:cxn>
                    <a:cxn ang="0">
                      <a:pos x="13870" y="11"/>
                    </a:cxn>
                    <a:cxn ang="0">
                      <a:pos x="13938" y="29"/>
                    </a:cxn>
                    <a:cxn ang="0">
                      <a:pos x="14000" y="58"/>
                    </a:cxn>
                    <a:cxn ang="0">
                      <a:pos x="14057" y="95"/>
                    </a:cxn>
                    <a:cxn ang="0">
                      <a:pos x="14109" y="139"/>
                    </a:cxn>
                    <a:cxn ang="0">
                      <a:pos x="14154" y="190"/>
                    </a:cxn>
                    <a:cxn ang="0">
                      <a:pos x="14190" y="248"/>
                    </a:cxn>
                    <a:cxn ang="0">
                      <a:pos x="14219" y="311"/>
                    </a:cxn>
                    <a:cxn ang="0">
                      <a:pos x="14238" y="378"/>
                    </a:cxn>
                    <a:cxn ang="0">
                      <a:pos x="14247" y="449"/>
                    </a:cxn>
                    <a:cxn ang="0">
                      <a:pos x="14247" y="9034"/>
                    </a:cxn>
                    <a:cxn ang="0">
                      <a:pos x="14238" y="9104"/>
                    </a:cxn>
                    <a:cxn ang="0">
                      <a:pos x="14219" y="9171"/>
                    </a:cxn>
                    <a:cxn ang="0">
                      <a:pos x="14190" y="9234"/>
                    </a:cxn>
                    <a:cxn ang="0">
                      <a:pos x="14154" y="9291"/>
                    </a:cxn>
                    <a:cxn ang="0">
                      <a:pos x="14109" y="9343"/>
                    </a:cxn>
                    <a:cxn ang="0">
                      <a:pos x="14057" y="9387"/>
                    </a:cxn>
                    <a:cxn ang="0">
                      <a:pos x="14000" y="9424"/>
                    </a:cxn>
                    <a:cxn ang="0">
                      <a:pos x="13938" y="9452"/>
                    </a:cxn>
                    <a:cxn ang="0">
                      <a:pos x="13870" y="9472"/>
                    </a:cxn>
                    <a:cxn ang="0">
                      <a:pos x="13800" y="9480"/>
                    </a:cxn>
                    <a:cxn ang="0">
                      <a:pos x="447" y="9480"/>
                    </a:cxn>
                    <a:cxn ang="0">
                      <a:pos x="377" y="9472"/>
                    </a:cxn>
                    <a:cxn ang="0">
                      <a:pos x="309" y="9452"/>
                    </a:cxn>
                    <a:cxn ang="0">
                      <a:pos x="247" y="9424"/>
                    </a:cxn>
                    <a:cxn ang="0">
                      <a:pos x="190" y="9387"/>
                    </a:cxn>
                    <a:cxn ang="0">
                      <a:pos x="138" y="9343"/>
                    </a:cxn>
                    <a:cxn ang="0">
                      <a:pos x="93" y="9291"/>
                    </a:cxn>
                    <a:cxn ang="0">
                      <a:pos x="57" y="9234"/>
                    </a:cxn>
                    <a:cxn ang="0">
                      <a:pos x="29" y="9171"/>
                    </a:cxn>
                    <a:cxn ang="0">
                      <a:pos x="9" y="9104"/>
                    </a:cxn>
                    <a:cxn ang="0">
                      <a:pos x="1" y="9034"/>
                    </a:cxn>
                    <a:cxn ang="0">
                      <a:pos x="1" y="449"/>
                    </a:cxn>
                    <a:cxn ang="0">
                      <a:pos x="9" y="378"/>
                    </a:cxn>
                    <a:cxn ang="0">
                      <a:pos x="29" y="311"/>
                    </a:cxn>
                    <a:cxn ang="0">
                      <a:pos x="57" y="248"/>
                    </a:cxn>
                    <a:cxn ang="0">
                      <a:pos x="93" y="190"/>
                    </a:cxn>
                    <a:cxn ang="0">
                      <a:pos x="138" y="139"/>
                    </a:cxn>
                    <a:cxn ang="0">
                      <a:pos x="190" y="95"/>
                    </a:cxn>
                    <a:cxn ang="0">
                      <a:pos x="247" y="58"/>
                    </a:cxn>
                    <a:cxn ang="0">
                      <a:pos x="309" y="29"/>
                    </a:cxn>
                    <a:cxn ang="0">
                      <a:pos x="377" y="11"/>
                    </a:cxn>
                    <a:cxn ang="0">
                      <a:pos x="447" y="1"/>
                    </a:cxn>
                    <a:cxn ang="0">
                      <a:pos x="12797" y="1205"/>
                    </a:cxn>
                    <a:cxn ang="0">
                      <a:pos x="1451" y="1205"/>
                    </a:cxn>
                  </a:cxnLst>
                  <a:rect l="0" t="0" r="r" b="b"/>
                  <a:pathLst>
                    <a:path w="14247" h="9481">
                      <a:moveTo>
                        <a:pt x="471" y="0"/>
                      </a:moveTo>
                      <a:lnTo>
                        <a:pt x="13776" y="0"/>
                      </a:lnTo>
                      <a:lnTo>
                        <a:pt x="13800" y="1"/>
                      </a:lnTo>
                      <a:lnTo>
                        <a:pt x="13823" y="3"/>
                      </a:lnTo>
                      <a:lnTo>
                        <a:pt x="13847" y="7"/>
                      </a:lnTo>
                      <a:lnTo>
                        <a:pt x="13870" y="11"/>
                      </a:lnTo>
                      <a:lnTo>
                        <a:pt x="13893" y="16"/>
                      </a:lnTo>
                      <a:lnTo>
                        <a:pt x="13916" y="22"/>
                      </a:lnTo>
                      <a:lnTo>
                        <a:pt x="13938" y="29"/>
                      </a:lnTo>
                      <a:lnTo>
                        <a:pt x="13958" y="38"/>
                      </a:lnTo>
                      <a:lnTo>
                        <a:pt x="13979" y="47"/>
                      </a:lnTo>
                      <a:lnTo>
                        <a:pt x="14000" y="58"/>
                      </a:lnTo>
                      <a:lnTo>
                        <a:pt x="14020" y="70"/>
                      </a:lnTo>
                      <a:lnTo>
                        <a:pt x="14038" y="81"/>
                      </a:lnTo>
                      <a:lnTo>
                        <a:pt x="14057" y="95"/>
                      </a:lnTo>
                      <a:lnTo>
                        <a:pt x="14075" y="109"/>
                      </a:lnTo>
                      <a:lnTo>
                        <a:pt x="14092" y="124"/>
                      </a:lnTo>
                      <a:lnTo>
                        <a:pt x="14109" y="139"/>
                      </a:lnTo>
                      <a:lnTo>
                        <a:pt x="14125" y="156"/>
                      </a:lnTo>
                      <a:lnTo>
                        <a:pt x="14139" y="173"/>
                      </a:lnTo>
                      <a:lnTo>
                        <a:pt x="14154" y="190"/>
                      </a:lnTo>
                      <a:lnTo>
                        <a:pt x="14166" y="209"/>
                      </a:lnTo>
                      <a:lnTo>
                        <a:pt x="14179" y="229"/>
                      </a:lnTo>
                      <a:lnTo>
                        <a:pt x="14190" y="248"/>
                      </a:lnTo>
                      <a:lnTo>
                        <a:pt x="14200" y="268"/>
                      </a:lnTo>
                      <a:lnTo>
                        <a:pt x="14210" y="289"/>
                      </a:lnTo>
                      <a:lnTo>
                        <a:pt x="14219" y="311"/>
                      </a:lnTo>
                      <a:lnTo>
                        <a:pt x="14226" y="333"/>
                      </a:lnTo>
                      <a:lnTo>
                        <a:pt x="14233" y="355"/>
                      </a:lnTo>
                      <a:lnTo>
                        <a:pt x="14238" y="378"/>
                      </a:lnTo>
                      <a:lnTo>
                        <a:pt x="14242" y="401"/>
                      </a:lnTo>
                      <a:lnTo>
                        <a:pt x="14245" y="425"/>
                      </a:lnTo>
                      <a:lnTo>
                        <a:pt x="14247" y="449"/>
                      </a:lnTo>
                      <a:lnTo>
                        <a:pt x="14247" y="473"/>
                      </a:lnTo>
                      <a:lnTo>
                        <a:pt x="14247" y="9010"/>
                      </a:lnTo>
                      <a:lnTo>
                        <a:pt x="14247" y="9034"/>
                      </a:lnTo>
                      <a:lnTo>
                        <a:pt x="14245" y="9058"/>
                      </a:lnTo>
                      <a:lnTo>
                        <a:pt x="14242" y="9081"/>
                      </a:lnTo>
                      <a:lnTo>
                        <a:pt x="14238" y="9104"/>
                      </a:lnTo>
                      <a:lnTo>
                        <a:pt x="14233" y="9127"/>
                      </a:lnTo>
                      <a:lnTo>
                        <a:pt x="14226" y="9149"/>
                      </a:lnTo>
                      <a:lnTo>
                        <a:pt x="14219" y="9171"/>
                      </a:lnTo>
                      <a:lnTo>
                        <a:pt x="14210" y="9192"/>
                      </a:lnTo>
                      <a:lnTo>
                        <a:pt x="14200" y="9213"/>
                      </a:lnTo>
                      <a:lnTo>
                        <a:pt x="14190" y="9234"/>
                      </a:lnTo>
                      <a:lnTo>
                        <a:pt x="14179" y="9254"/>
                      </a:lnTo>
                      <a:lnTo>
                        <a:pt x="14166" y="9272"/>
                      </a:lnTo>
                      <a:lnTo>
                        <a:pt x="14154" y="9291"/>
                      </a:lnTo>
                      <a:lnTo>
                        <a:pt x="14139" y="9309"/>
                      </a:lnTo>
                      <a:lnTo>
                        <a:pt x="14125" y="9326"/>
                      </a:lnTo>
                      <a:lnTo>
                        <a:pt x="14109" y="9343"/>
                      </a:lnTo>
                      <a:lnTo>
                        <a:pt x="14092" y="9359"/>
                      </a:lnTo>
                      <a:lnTo>
                        <a:pt x="14075" y="9373"/>
                      </a:lnTo>
                      <a:lnTo>
                        <a:pt x="14057" y="9387"/>
                      </a:lnTo>
                      <a:lnTo>
                        <a:pt x="14038" y="9400"/>
                      </a:lnTo>
                      <a:lnTo>
                        <a:pt x="14020" y="9412"/>
                      </a:lnTo>
                      <a:lnTo>
                        <a:pt x="14000" y="9424"/>
                      </a:lnTo>
                      <a:lnTo>
                        <a:pt x="13979" y="9434"/>
                      </a:lnTo>
                      <a:lnTo>
                        <a:pt x="13958" y="9444"/>
                      </a:lnTo>
                      <a:lnTo>
                        <a:pt x="13938" y="9452"/>
                      </a:lnTo>
                      <a:lnTo>
                        <a:pt x="13916" y="9460"/>
                      </a:lnTo>
                      <a:lnTo>
                        <a:pt x="13893" y="9466"/>
                      </a:lnTo>
                      <a:lnTo>
                        <a:pt x="13870" y="9472"/>
                      </a:lnTo>
                      <a:lnTo>
                        <a:pt x="13847" y="9476"/>
                      </a:lnTo>
                      <a:lnTo>
                        <a:pt x="13823" y="9479"/>
                      </a:lnTo>
                      <a:lnTo>
                        <a:pt x="13800" y="9480"/>
                      </a:lnTo>
                      <a:lnTo>
                        <a:pt x="13776" y="9481"/>
                      </a:lnTo>
                      <a:lnTo>
                        <a:pt x="471" y="9481"/>
                      </a:lnTo>
                      <a:lnTo>
                        <a:pt x="447" y="9480"/>
                      </a:lnTo>
                      <a:lnTo>
                        <a:pt x="424" y="9479"/>
                      </a:lnTo>
                      <a:lnTo>
                        <a:pt x="400" y="9476"/>
                      </a:lnTo>
                      <a:lnTo>
                        <a:pt x="377" y="9472"/>
                      </a:lnTo>
                      <a:lnTo>
                        <a:pt x="354" y="9466"/>
                      </a:lnTo>
                      <a:lnTo>
                        <a:pt x="332" y="9460"/>
                      </a:lnTo>
                      <a:lnTo>
                        <a:pt x="309" y="9452"/>
                      </a:lnTo>
                      <a:lnTo>
                        <a:pt x="289" y="9444"/>
                      </a:lnTo>
                      <a:lnTo>
                        <a:pt x="268" y="9434"/>
                      </a:lnTo>
                      <a:lnTo>
                        <a:pt x="247" y="9424"/>
                      </a:lnTo>
                      <a:lnTo>
                        <a:pt x="227" y="9412"/>
                      </a:lnTo>
                      <a:lnTo>
                        <a:pt x="209" y="9400"/>
                      </a:lnTo>
                      <a:lnTo>
                        <a:pt x="190" y="9387"/>
                      </a:lnTo>
                      <a:lnTo>
                        <a:pt x="172" y="9373"/>
                      </a:lnTo>
                      <a:lnTo>
                        <a:pt x="155" y="9359"/>
                      </a:lnTo>
                      <a:lnTo>
                        <a:pt x="138" y="9343"/>
                      </a:lnTo>
                      <a:lnTo>
                        <a:pt x="123" y="9326"/>
                      </a:lnTo>
                      <a:lnTo>
                        <a:pt x="108" y="9309"/>
                      </a:lnTo>
                      <a:lnTo>
                        <a:pt x="93" y="9291"/>
                      </a:lnTo>
                      <a:lnTo>
                        <a:pt x="81" y="9272"/>
                      </a:lnTo>
                      <a:lnTo>
                        <a:pt x="69" y="9254"/>
                      </a:lnTo>
                      <a:lnTo>
                        <a:pt x="57" y="9234"/>
                      </a:lnTo>
                      <a:lnTo>
                        <a:pt x="47" y="9213"/>
                      </a:lnTo>
                      <a:lnTo>
                        <a:pt x="37" y="9192"/>
                      </a:lnTo>
                      <a:lnTo>
                        <a:pt x="29" y="9171"/>
                      </a:lnTo>
                      <a:lnTo>
                        <a:pt x="21" y="9149"/>
                      </a:lnTo>
                      <a:lnTo>
                        <a:pt x="15" y="9127"/>
                      </a:lnTo>
                      <a:lnTo>
                        <a:pt x="9" y="9104"/>
                      </a:lnTo>
                      <a:lnTo>
                        <a:pt x="5" y="9081"/>
                      </a:lnTo>
                      <a:lnTo>
                        <a:pt x="2" y="9058"/>
                      </a:lnTo>
                      <a:lnTo>
                        <a:pt x="1" y="9034"/>
                      </a:lnTo>
                      <a:lnTo>
                        <a:pt x="0" y="9010"/>
                      </a:lnTo>
                      <a:lnTo>
                        <a:pt x="0" y="473"/>
                      </a:lnTo>
                      <a:lnTo>
                        <a:pt x="1" y="449"/>
                      </a:lnTo>
                      <a:lnTo>
                        <a:pt x="2" y="425"/>
                      </a:lnTo>
                      <a:lnTo>
                        <a:pt x="5" y="401"/>
                      </a:lnTo>
                      <a:lnTo>
                        <a:pt x="9" y="378"/>
                      </a:lnTo>
                      <a:lnTo>
                        <a:pt x="15" y="355"/>
                      </a:lnTo>
                      <a:lnTo>
                        <a:pt x="21" y="333"/>
                      </a:lnTo>
                      <a:lnTo>
                        <a:pt x="29" y="311"/>
                      </a:lnTo>
                      <a:lnTo>
                        <a:pt x="37" y="289"/>
                      </a:lnTo>
                      <a:lnTo>
                        <a:pt x="47" y="268"/>
                      </a:lnTo>
                      <a:lnTo>
                        <a:pt x="57" y="248"/>
                      </a:lnTo>
                      <a:lnTo>
                        <a:pt x="69" y="229"/>
                      </a:lnTo>
                      <a:lnTo>
                        <a:pt x="81" y="209"/>
                      </a:lnTo>
                      <a:lnTo>
                        <a:pt x="93" y="190"/>
                      </a:lnTo>
                      <a:lnTo>
                        <a:pt x="108" y="173"/>
                      </a:lnTo>
                      <a:lnTo>
                        <a:pt x="123" y="156"/>
                      </a:lnTo>
                      <a:lnTo>
                        <a:pt x="138" y="139"/>
                      </a:lnTo>
                      <a:lnTo>
                        <a:pt x="155" y="124"/>
                      </a:lnTo>
                      <a:lnTo>
                        <a:pt x="172" y="109"/>
                      </a:lnTo>
                      <a:lnTo>
                        <a:pt x="190" y="95"/>
                      </a:lnTo>
                      <a:lnTo>
                        <a:pt x="209" y="81"/>
                      </a:lnTo>
                      <a:lnTo>
                        <a:pt x="227" y="70"/>
                      </a:lnTo>
                      <a:lnTo>
                        <a:pt x="247" y="58"/>
                      </a:lnTo>
                      <a:lnTo>
                        <a:pt x="268" y="47"/>
                      </a:lnTo>
                      <a:lnTo>
                        <a:pt x="289" y="38"/>
                      </a:lnTo>
                      <a:lnTo>
                        <a:pt x="309" y="29"/>
                      </a:lnTo>
                      <a:lnTo>
                        <a:pt x="332" y="22"/>
                      </a:lnTo>
                      <a:lnTo>
                        <a:pt x="354" y="16"/>
                      </a:lnTo>
                      <a:lnTo>
                        <a:pt x="377" y="11"/>
                      </a:lnTo>
                      <a:lnTo>
                        <a:pt x="400" y="7"/>
                      </a:lnTo>
                      <a:lnTo>
                        <a:pt x="424" y="3"/>
                      </a:lnTo>
                      <a:lnTo>
                        <a:pt x="447" y="1"/>
                      </a:lnTo>
                      <a:lnTo>
                        <a:pt x="471" y="0"/>
                      </a:lnTo>
                      <a:close/>
                      <a:moveTo>
                        <a:pt x="1451" y="1205"/>
                      </a:moveTo>
                      <a:lnTo>
                        <a:pt x="12797" y="1205"/>
                      </a:lnTo>
                      <a:lnTo>
                        <a:pt x="12797" y="8276"/>
                      </a:lnTo>
                      <a:lnTo>
                        <a:pt x="1451" y="8276"/>
                      </a:lnTo>
                      <a:lnTo>
                        <a:pt x="1451" y="1205"/>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17" name="Freeform 316"/>
                <p:cNvSpPr>
                  <a:spLocks noEditPoints="1"/>
                </p:cNvSpPr>
                <p:nvPr/>
              </p:nvSpPr>
              <p:spPr bwMode="auto">
                <a:xfrm>
                  <a:off x="10250488" y="4113213"/>
                  <a:ext cx="149225" cy="222250"/>
                </a:xfrm>
                <a:custGeom>
                  <a:avLst/>
                  <a:gdLst/>
                  <a:ahLst/>
                  <a:cxnLst>
                    <a:cxn ang="0">
                      <a:pos x="1143" y="12"/>
                    </a:cxn>
                    <a:cxn ang="0">
                      <a:pos x="1333" y="61"/>
                    </a:cxn>
                    <a:cxn ang="0">
                      <a:pos x="1506" y="145"/>
                    </a:cxn>
                    <a:cxn ang="0">
                      <a:pos x="1659" y="259"/>
                    </a:cxn>
                    <a:cxn ang="0">
                      <a:pos x="1787" y="399"/>
                    </a:cxn>
                    <a:cxn ang="0">
                      <a:pos x="1887" y="563"/>
                    </a:cxn>
                    <a:cxn ang="0">
                      <a:pos x="1953" y="745"/>
                    </a:cxn>
                    <a:cxn ang="0">
                      <a:pos x="1983" y="942"/>
                    </a:cxn>
                    <a:cxn ang="0">
                      <a:pos x="1977" y="1112"/>
                    </a:cxn>
                    <a:cxn ang="0">
                      <a:pos x="1946" y="1265"/>
                    </a:cxn>
                    <a:cxn ang="0">
                      <a:pos x="1893" y="1408"/>
                    </a:cxn>
                    <a:cxn ang="0">
                      <a:pos x="1818" y="1540"/>
                    </a:cxn>
                    <a:cxn ang="0">
                      <a:pos x="202" y="1591"/>
                    </a:cxn>
                    <a:cxn ang="0">
                      <a:pos x="118" y="1458"/>
                    </a:cxn>
                    <a:cxn ang="0">
                      <a:pos x="53" y="1312"/>
                    </a:cxn>
                    <a:cxn ang="0">
                      <a:pos x="14" y="1157"/>
                    </a:cxn>
                    <a:cxn ang="0">
                      <a:pos x="0" y="993"/>
                    </a:cxn>
                    <a:cxn ang="0">
                      <a:pos x="20" y="792"/>
                    </a:cxn>
                    <a:cxn ang="0">
                      <a:pos x="78" y="607"/>
                    </a:cxn>
                    <a:cxn ang="0">
                      <a:pos x="170" y="438"/>
                    </a:cxn>
                    <a:cxn ang="0">
                      <a:pos x="291" y="291"/>
                    </a:cxn>
                    <a:cxn ang="0">
                      <a:pos x="438" y="170"/>
                    </a:cxn>
                    <a:cxn ang="0">
                      <a:pos x="607" y="78"/>
                    </a:cxn>
                    <a:cxn ang="0">
                      <a:pos x="792" y="20"/>
                    </a:cxn>
                    <a:cxn ang="0">
                      <a:pos x="993" y="0"/>
                    </a:cxn>
                    <a:cxn ang="0">
                      <a:pos x="1079" y="428"/>
                    </a:cxn>
                    <a:cxn ang="0">
                      <a:pos x="1188" y="456"/>
                    </a:cxn>
                    <a:cxn ang="0">
                      <a:pos x="1289" y="504"/>
                    </a:cxn>
                    <a:cxn ang="0">
                      <a:pos x="1376" y="570"/>
                    </a:cxn>
                    <a:cxn ang="0">
                      <a:pos x="1450" y="651"/>
                    </a:cxn>
                    <a:cxn ang="0">
                      <a:pos x="1507" y="745"/>
                    </a:cxn>
                    <a:cxn ang="0">
                      <a:pos x="1545" y="850"/>
                    </a:cxn>
                    <a:cxn ang="0">
                      <a:pos x="1563" y="963"/>
                    </a:cxn>
                    <a:cxn ang="0">
                      <a:pos x="1557" y="1079"/>
                    </a:cxn>
                    <a:cxn ang="0">
                      <a:pos x="1529" y="1188"/>
                    </a:cxn>
                    <a:cxn ang="0">
                      <a:pos x="1481" y="1289"/>
                    </a:cxn>
                    <a:cxn ang="0">
                      <a:pos x="1415" y="1376"/>
                    </a:cxn>
                    <a:cxn ang="0">
                      <a:pos x="1333" y="1449"/>
                    </a:cxn>
                    <a:cxn ang="0">
                      <a:pos x="1240" y="1507"/>
                    </a:cxn>
                    <a:cxn ang="0">
                      <a:pos x="1135" y="1545"/>
                    </a:cxn>
                    <a:cxn ang="0">
                      <a:pos x="1022" y="1563"/>
                    </a:cxn>
                    <a:cxn ang="0">
                      <a:pos x="906" y="1556"/>
                    </a:cxn>
                    <a:cxn ang="0">
                      <a:pos x="797" y="1528"/>
                    </a:cxn>
                    <a:cxn ang="0">
                      <a:pos x="697" y="1481"/>
                    </a:cxn>
                    <a:cxn ang="0">
                      <a:pos x="609" y="1415"/>
                    </a:cxn>
                    <a:cxn ang="0">
                      <a:pos x="535" y="1334"/>
                    </a:cxn>
                    <a:cxn ang="0">
                      <a:pos x="478" y="1240"/>
                    </a:cxn>
                    <a:cxn ang="0">
                      <a:pos x="440" y="1135"/>
                    </a:cxn>
                    <a:cxn ang="0">
                      <a:pos x="422" y="1022"/>
                    </a:cxn>
                    <a:cxn ang="0">
                      <a:pos x="428" y="906"/>
                    </a:cxn>
                    <a:cxn ang="0">
                      <a:pos x="456" y="797"/>
                    </a:cxn>
                    <a:cxn ang="0">
                      <a:pos x="504" y="697"/>
                    </a:cxn>
                    <a:cxn ang="0">
                      <a:pos x="570" y="609"/>
                    </a:cxn>
                    <a:cxn ang="0">
                      <a:pos x="651" y="535"/>
                    </a:cxn>
                    <a:cxn ang="0">
                      <a:pos x="745" y="478"/>
                    </a:cxn>
                    <a:cxn ang="0">
                      <a:pos x="850" y="440"/>
                    </a:cxn>
                    <a:cxn ang="0">
                      <a:pos x="963" y="422"/>
                    </a:cxn>
                  </a:cxnLst>
                  <a:rect l="0" t="0" r="r" b="b"/>
                  <a:pathLst>
                    <a:path w="1984" h="2926">
                      <a:moveTo>
                        <a:pt x="993" y="0"/>
                      </a:moveTo>
                      <a:lnTo>
                        <a:pt x="1044" y="2"/>
                      </a:lnTo>
                      <a:lnTo>
                        <a:pt x="1094" y="6"/>
                      </a:lnTo>
                      <a:lnTo>
                        <a:pt x="1143" y="12"/>
                      </a:lnTo>
                      <a:lnTo>
                        <a:pt x="1192" y="20"/>
                      </a:lnTo>
                      <a:lnTo>
                        <a:pt x="1240" y="32"/>
                      </a:lnTo>
                      <a:lnTo>
                        <a:pt x="1287" y="45"/>
                      </a:lnTo>
                      <a:lnTo>
                        <a:pt x="1333" y="61"/>
                      </a:lnTo>
                      <a:lnTo>
                        <a:pt x="1378" y="78"/>
                      </a:lnTo>
                      <a:lnTo>
                        <a:pt x="1422" y="98"/>
                      </a:lnTo>
                      <a:lnTo>
                        <a:pt x="1464" y="121"/>
                      </a:lnTo>
                      <a:lnTo>
                        <a:pt x="1506" y="145"/>
                      </a:lnTo>
                      <a:lnTo>
                        <a:pt x="1546" y="170"/>
                      </a:lnTo>
                      <a:lnTo>
                        <a:pt x="1586" y="198"/>
                      </a:lnTo>
                      <a:lnTo>
                        <a:pt x="1623" y="228"/>
                      </a:lnTo>
                      <a:lnTo>
                        <a:pt x="1659" y="259"/>
                      </a:lnTo>
                      <a:lnTo>
                        <a:pt x="1694" y="291"/>
                      </a:lnTo>
                      <a:lnTo>
                        <a:pt x="1727" y="326"/>
                      </a:lnTo>
                      <a:lnTo>
                        <a:pt x="1758" y="362"/>
                      </a:lnTo>
                      <a:lnTo>
                        <a:pt x="1787" y="399"/>
                      </a:lnTo>
                      <a:lnTo>
                        <a:pt x="1815" y="438"/>
                      </a:lnTo>
                      <a:lnTo>
                        <a:pt x="1841" y="479"/>
                      </a:lnTo>
                      <a:lnTo>
                        <a:pt x="1865" y="520"/>
                      </a:lnTo>
                      <a:lnTo>
                        <a:pt x="1887" y="563"/>
                      </a:lnTo>
                      <a:lnTo>
                        <a:pt x="1906" y="607"/>
                      </a:lnTo>
                      <a:lnTo>
                        <a:pt x="1924" y="652"/>
                      </a:lnTo>
                      <a:lnTo>
                        <a:pt x="1940" y="698"/>
                      </a:lnTo>
                      <a:lnTo>
                        <a:pt x="1953" y="745"/>
                      </a:lnTo>
                      <a:lnTo>
                        <a:pt x="1965" y="792"/>
                      </a:lnTo>
                      <a:lnTo>
                        <a:pt x="1973" y="841"/>
                      </a:lnTo>
                      <a:lnTo>
                        <a:pt x="1979" y="891"/>
                      </a:lnTo>
                      <a:lnTo>
                        <a:pt x="1983" y="942"/>
                      </a:lnTo>
                      <a:lnTo>
                        <a:pt x="1984" y="993"/>
                      </a:lnTo>
                      <a:lnTo>
                        <a:pt x="1984" y="1032"/>
                      </a:lnTo>
                      <a:lnTo>
                        <a:pt x="1981" y="1073"/>
                      </a:lnTo>
                      <a:lnTo>
                        <a:pt x="1977" y="1112"/>
                      </a:lnTo>
                      <a:lnTo>
                        <a:pt x="1972" y="1151"/>
                      </a:lnTo>
                      <a:lnTo>
                        <a:pt x="1965" y="1189"/>
                      </a:lnTo>
                      <a:lnTo>
                        <a:pt x="1956" y="1227"/>
                      </a:lnTo>
                      <a:lnTo>
                        <a:pt x="1946" y="1265"/>
                      </a:lnTo>
                      <a:lnTo>
                        <a:pt x="1936" y="1301"/>
                      </a:lnTo>
                      <a:lnTo>
                        <a:pt x="1922" y="1337"/>
                      </a:lnTo>
                      <a:lnTo>
                        <a:pt x="1909" y="1373"/>
                      </a:lnTo>
                      <a:lnTo>
                        <a:pt x="1893" y="1408"/>
                      </a:lnTo>
                      <a:lnTo>
                        <a:pt x="1876" y="1442"/>
                      </a:lnTo>
                      <a:lnTo>
                        <a:pt x="1859" y="1475"/>
                      </a:lnTo>
                      <a:lnTo>
                        <a:pt x="1839" y="1508"/>
                      </a:lnTo>
                      <a:lnTo>
                        <a:pt x="1818" y="1540"/>
                      </a:lnTo>
                      <a:lnTo>
                        <a:pt x="1797" y="1571"/>
                      </a:lnTo>
                      <a:lnTo>
                        <a:pt x="1023" y="2926"/>
                      </a:lnTo>
                      <a:lnTo>
                        <a:pt x="199" y="1591"/>
                      </a:lnTo>
                      <a:lnTo>
                        <a:pt x="202" y="1591"/>
                      </a:lnTo>
                      <a:lnTo>
                        <a:pt x="179" y="1558"/>
                      </a:lnTo>
                      <a:lnTo>
                        <a:pt x="157" y="1526"/>
                      </a:lnTo>
                      <a:lnTo>
                        <a:pt x="136" y="1492"/>
                      </a:lnTo>
                      <a:lnTo>
                        <a:pt x="118" y="1458"/>
                      </a:lnTo>
                      <a:lnTo>
                        <a:pt x="99" y="1422"/>
                      </a:lnTo>
                      <a:lnTo>
                        <a:pt x="82" y="1387"/>
                      </a:lnTo>
                      <a:lnTo>
                        <a:pt x="68" y="1351"/>
                      </a:lnTo>
                      <a:lnTo>
                        <a:pt x="53" y="1312"/>
                      </a:lnTo>
                      <a:lnTo>
                        <a:pt x="42" y="1275"/>
                      </a:lnTo>
                      <a:lnTo>
                        <a:pt x="30" y="1237"/>
                      </a:lnTo>
                      <a:lnTo>
                        <a:pt x="21" y="1197"/>
                      </a:lnTo>
                      <a:lnTo>
                        <a:pt x="14" y="1157"/>
                      </a:lnTo>
                      <a:lnTo>
                        <a:pt x="8" y="1116"/>
                      </a:lnTo>
                      <a:lnTo>
                        <a:pt x="3" y="1076"/>
                      </a:lnTo>
                      <a:lnTo>
                        <a:pt x="1" y="1034"/>
                      </a:lnTo>
                      <a:lnTo>
                        <a:pt x="0" y="993"/>
                      </a:lnTo>
                      <a:lnTo>
                        <a:pt x="1" y="942"/>
                      </a:lnTo>
                      <a:lnTo>
                        <a:pt x="6" y="891"/>
                      </a:lnTo>
                      <a:lnTo>
                        <a:pt x="12" y="841"/>
                      </a:lnTo>
                      <a:lnTo>
                        <a:pt x="20" y="792"/>
                      </a:lnTo>
                      <a:lnTo>
                        <a:pt x="31" y="745"/>
                      </a:lnTo>
                      <a:lnTo>
                        <a:pt x="45" y="698"/>
                      </a:lnTo>
                      <a:lnTo>
                        <a:pt x="61" y="652"/>
                      </a:lnTo>
                      <a:lnTo>
                        <a:pt x="78" y="607"/>
                      </a:lnTo>
                      <a:lnTo>
                        <a:pt x="98" y="563"/>
                      </a:lnTo>
                      <a:lnTo>
                        <a:pt x="120" y="520"/>
                      </a:lnTo>
                      <a:lnTo>
                        <a:pt x="144" y="479"/>
                      </a:lnTo>
                      <a:lnTo>
                        <a:pt x="170" y="438"/>
                      </a:lnTo>
                      <a:lnTo>
                        <a:pt x="198" y="399"/>
                      </a:lnTo>
                      <a:lnTo>
                        <a:pt x="228" y="362"/>
                      </a:lnTo>
                      <a:lnTo>
                        <a:pt x="259" y="326"/>
                      </a:lnTo>
                      <a:lnTo>
                        <a:pt x="291" y="291"/>
                      </a:lnTo>
                      <a:lnTo>
                        <a:pt x="326" y="259"/>
                      </a:lnTo>
                      <a:lnTo>
                        <a:pt x="362" y="228"/>
                      </a:lnTo>
                      <a:lnTo>
                        <a:pt x="399" y="198"/>
                      </a:lnTo>
                      <a:lnTo>
                        <a:pt x="438" y="170"/>
                      </a:lnTo>
                      <a:lnTo>
                        <a:pt x="479" y="145"/>
                      </a:lnTo>
                      <a:lnTo>
                        <a:pt x="520" y="121"/>
                      </a:lnTo>
                      <a:lnTo>
                        <a:pt x="563" y="98"/>
                      </a:lnTo>
                      <a:lnTo>
                        <a:pt x="607" y="78"/>
                      </a:lnTo>
                      <a:lnTo>
                        <a:pt x="651" y="61"/>
                      </a:lnTo>
                      <a:lnTo>
                        <a:pt x="698" y="45"/>
                      </a:lnTo>
                      <a:lnTo>
                        <a:pt x="745" y="32"/>
                      </a:lnTo>
                      <a:lnTo>
                        <a:pt x="792" y="20"/>
                      </a:lnTo>
                      <a:lnTo>
                        <a:pt x="841" y="12"/>
                      </a:lnTo>
                      <a:lnTo>
                        <a:pt x="891" y="6"/>
                      </a:lnTo>
                      <a:lnTo>
                        <a:pt x="942" y="2"/>
                      </a:lnTo>
                      <a:lnTo>
                        <a:pt x="993" y="0"/>
                      </a:lnTo>
                      <a:close/>
                      <a:moveTo>
                        <a:pt x="993" y="421"/>
                      </a:moveTo>
                      <a:lnTo>
                        <a:pt x="1022" y="422"/>
                      </a:lnTo>
                      <a:lnTo>
                        <a:pt x="1051" y="424"/>
                      </a:lnTo>
                      <a:lnTo>
                        <a:pt x="1079" y="428"/>
                      </a:lnTo>
                      <a:lnTo>
                        <a:pt x="1107" y="433"/>
                      </a:lnTo>
                      <a:lnTo>
                        <a:pt x="1135" y="440"/>
                      </a:lnTo>
                      <a:lnTo>
                        <a:pt x="1162" y="447"/>
                      </a:lnTo>
                      <a:lnTo>
                        <a:pt x="1188" y="456"/>
                      </a:lnTo>
                      <a:lnTo>
                        <a:pt x="1214" y="467"/>
                      </a:lnTo>
                      <a:lnTo>
                        <a:pt x="1240" y="478"/>
                      </a:lnTo>
                      <a:lnTo>
                        <a:pt x="1264" y="490"/>
                      </a:lnTo>
                      <a:lnTo>
                        <a:pt x="1289" y="504"/>
                      </a:lnTo>
                      <a:lnTo>
                        <a:pt x="1312" y="518"/>
                      </a:lnTo>
                      <a:lnTo>
                        <a:pt x="1333" y="535"/>
                      </a:lnTo>
                      <a:lnTo>
                        <a:pt x="1355" y="552"/>
                      </a:lnTo>
                      <a:lnTo>
                        <a:pt x="1376" y="570"/>
                      </a:lnTo>
                      <a:lnTo>
                        <a:pt x="1396" y="589"/>
                      </a:lnTo>
                      <a:lnTo>
                        <a:pt x="1415" y="609"/>
                      </a:lnTo>
                      <a:lnTo>
                        <a:pt x="1433" y="629"/>
                      </a:lnTo>
                      <a:lnTo>
                        <a:pt x="1450" y="651"/>
                      </a:lnTo>
                      <a:lnTo>
                        <a:pt x="1466" y="673"/>
                      </a:lnTo>
                      <a:lnTo>
                        <a:pt x="1481" y="697"/>
                      </a:lnTo>
                      <a:lnTo>
                        <a:pt x="1494" y="721"/>
                      </a:lnTo>
                      <a:lnTo>
                        <a:pt x="1507" y="745"/>
                      </a:lnTo>
                      <a:lnTo>
                        <a:pt x="1518" y="771"/>
                      </a:lnTo>
                      <a:lnTo>
                        <a:pt x="1529" y="797"/>
                      </a:lnTo>
                      <a:lnTo>
                        <a:pt x="1538" y="823"/>
                      </a:lnTo>
                      <a:lnTo>
                        <a:pt x="1545" y="850"/>
                      </a:lnTo>
                      <a:lnTo>
                        <a:pt x="1552" y="878"/>
                      </a:lnTo>
                      <a:lnTo>
                        <a:pt x="1557" y="906"/>
                      </a:lnTo>
                      <a:lnTo>
                        <a:pt x="1561" y="934"/>
                      </a:lnTo>
                      <a:lnTo>
                        <a:pt x="1563" y="963"/>
                      </a:lnTo>
                      <a:lnTo>
                        <a:pt x="1564" y="993"/>
                      </a:lnTo>
                      <a:lnTo>
                        <a:pt x="1563" y="1022"/>
                      </a:lnTo>
                      <a:lnTo>
                        <a:pt x="1561" y="1051"/>
                      </a:lnTo>
                      <a:lnTo>
                        <a:pt x="1557" y="1079"/>
                      </a:lnTo>
                      <a:lnTo>
                        <a:pt x="1552" y="1107"/>
                      </a:lnTo>
                      <a:lnTo>
                        <a:pt x="1545" y="1135"/>
                      </a:lnTo>
                      <a:lnTo>
                        <a:pt x="1538" y="1162"/>
                      </a:lnTo>
                      <a:lnTo>
                        <a:pt x="1529" y="1188"/>
                      </a:lnTo>
                      <a:lnTo>
                        <a:pt x="1518" y="1214"/>
                      </a:lnTo>
                      <a:lnTo>
                        <a:pt x="1507" y="1240"/>
                      </a:lnTo>
                      <a:lnTo>
                        <a:pt x="1494" y="1265"/>
                      </a:lnTo>
                      <a:lnTo>
                        <a:pt x="1481" y="1289"/>
                      </a:lnTo>
                      <a:lnTo>
                        <a:pt x="1466" y="1311"/>
                      </a:lnTo>
                      <a:lnTo>
                        <a:pt x="1450" y="1334"/>
                      </a:lnTo>
                      <a:lnTo>
                        <a:pt x="1433" y="1355"/>
                      </a:lnTo>
                      <a:lnTo>
                        <a:pt x="1415" y="1376"/>
                      </a:lnTo>
                      <a:lnTo>
                        <a:pt x="1396" y="1395"/>
                      </a:lnTo>
                      <a:lnTo>
                        <a:pt x="1376" y="1415"/>
                      </a:lnTo>
                      <a:lnTo>
                        <a:pt x="1355" y="1433"/>
                      </a:lnTo>
                      <a:lnTo>
                        <a:pt x="1333" y="1449"/>
                      </a:lnTo>
                      <a:lnTo>
                        <a:pt x="1312" y="1466"/>
                      </a:lnTo>
                      <a:lnTo>
                        <a:pt x="1289" y="1481"/>
                      </a:lnTo>
                      <a:lnTo>
                        <a:pt x="1264" y="1494"/>
                      </a:lnTo>
                      <a:lnTo>
                        <a:pt x="1240" y="1507"/>
                      </a:lnTo>
                      <a:lnTo>
                        <a:pt x="1214" y="1518"/>
                      </a:lnTo>
                      <a:lnTo>
                        <a:pt x="1188" y="1528"/>
                      </a:lnTo>
                      <a:lnTo>
                        <a:pt x="1162" y="1538"/>
                      </a:lnTo>
                      <a:lnTo>
                        <a:pt x="1135" y="1545"/>
                      </a:lnTo>
                      <a:lnTo>
                        <a:pt x="1107" y="1552"/>
                      </a:lnTo>
                      <a:lnTo>
                        <a:pt x="1079" y="1556"/>
                      </a:lnTo>
                      <a:lnTo>
                        <a:pt x="1051" y="1561"/>
                      </a:lnTo>
                      <a:lnTo>
                        <a:pt x="1022" y="1563"/>
                      </a:lnTo>
                      <a:lnTo>
                        <a:pt x="993" y="1564"/>
                      </a:lnTo>
                      <a:lnTo>
                        <a:pt x="963" y="1563"/>
                      </a:lnTo>
                      <a:lnTo>
                        <a:pt x="934" y="1561"/>
                      </a:lnTo>
                      <a:lnTo>
                        <a:pt x="906" y="1556"/>
                      </a:lnTo>
                      <a:lnTo>
                        <a:pt x="878" y="1552"/>
                      </a:lnTo>
                      <a:lnTo>
                        <a:pt x="850" y="1545"/>
                      </a:lnTo>
                      <a:lnTo>
                        <a:pt x="823" y="1538"/>
                      </a:lnTo>
                      <a:lnTo>
                        <a:pt x="797" y="1528"/>
                      </a:lnTo>
                      <a:lnTo>
                        <a:pt x="771" y="1518"/>
                      </a:lnTo>
                      <a:lnTo>
                        <a:pt x="745" y="1507"/>
                      </a:lnTo>
                      <a:lnTo>
                        <a:pt x="721" y="1494"/>
                      </a:lnTo>
                      <a:lnTo>
                        <a:pt x="697" y="1481"/>
                      </a:lnTo>
                      <a:lnTo>
                        <a:pt x="673" y="1466"/>
                      </a:lnTo>
                      <a:lnTo>
                        <a:pt x="651" y="1449"/>
                      </a:lnTo>
                      <a:lnTo>
                        <a:pt x="629" y="1433"/>
                      </a:lnTo>
                      <a:lnTo>
                        <a:pt x="609" y="1415"/>
                      </a:lnTo>
                      <a:lnTo>
                        <a:pt x="589" y="1395"/>
                      </a:lnTo>
                      <a:lnTo>
                        <a:pt x="570" y="1376"/>
                      </a:lnTo>
                      <a:lnTo>
                        <a:pt x="552" y="1355"/>
                      </a:lnTo>
                      <a:lnTo>
                        <a:pt x="535" y="1334"/>
                      </a:lnTo>
                      <a:lnTo>
                        <a:pt x="519" y="1311"/>
                      </a:lnTo>
                      <a:lnTo>
                        <a:pt x="504" y="1289"/>
                      </a:lnTo>
                      <a:lnTo>
                        <a:pt x="490" y="1265"/>
                      </a:lnTo>
                      <a:lnTo>
                        <a:pt x="478" y="1240"/>
                      </a:lnTo>
                      <a:lnTo>
                        <a:pt x="466" y="1214"/>
                      </a:lnTo>
                      <a:lnTo>
                        <a:pt x="456" y="1188"/>
                      </a:lnTo>
                      <a:lnTo>
                        <a:pt x="447" y="1162"/>
                      </a:lnTo>
                      <a:lnTo>
                        <a:pt x="440" y="1135"/>
                      </a:lnTo>
                      <a:lnTo>
                        <a:pt x="433" y="1107"/>
                      </a:lnTo>
                      <a:lnTo>
                        <a:pt x="428" y="1079"/>
                      </a:lnTo>
                      <a:lnTo>
                        <a:pt x="424" y="1051"/>
                      </a:lnTo>
                      <a:lnTo>
                        <a:pt x="422" y="1022"/>
                      </a:lnTo>
                      <a:lnTo>
                        <a:pt x="422" y="993"/>
                      </a:lnTo>
                      <a:lnTo>
                        <a:pt x="422" y="963"/>
                      </a:lnTo>
                      <a:lnTo>
                        <a:pt x="424" y="934"/>
                      </a:lnTo>
                      <a:lnTo>
                        <a:pt x="428" y="906"/>
                      </a:lnTo>
                      <a:lnTo>
                        <a:pt x="433" y="878"/>
                      </a:lnTo>
                      <a:lnTo>
                        <a:pt x="440" y="850"/>
                      </a:lnTo>
                      <a:lnTo>
                        <a:pt x="447" y="823"/>
                      </a:lnTo>
                      <a:lnTo>
                        <a:pt x="456" y="797"/>
                      </a:lnTo>
                      <a:lnTo>
                        <a:pt x="466" y="771"/>
                      </a:lnTo>
                      <a:lnTo>
                        <a:pt x="478" y="745"/>
                      </a:lnTo>
                      <a:lnTo>
                        <a:pt x="490" y="721"/>
                      </a:lnTo>
                      <a:lnTo>
                        <a:pt x="504" y="697"/>
                      </a:lnTo>
                      <a:lnTo>
                        <a:pt x="519" y="673"/>
                      </a:lnTo>
                      <a:lnTo>
                        <a:pt x="535" y="651"/>
                      </a:lnTo>
                      <a:lnTo>
                        <a:pt x="552" y="629"/>
                      </a:lnTo>
                      <a:lnTo>
                        <a:pt x="570" y="609"/>
                      </a:lnTo>
                      <a:lnTo>
                        <a:pt x="589" y="589"/>
                      </a:lnTo>
                      <a:lnTo>
                        <a:pt x="609" y="570"/>
                      </a:lnTo>
                      <a:lnTo>
                        <a:pt x="629" y="552"/>
                      </a:lnTo>
                      <a:lnTo>
                        <a:pt x="651" y="535"/>
                      </a:lnTo>
                      <a:lnTo>
                        <a:pt x="673" y="518"/>
                      </a:lnTo>
                      <a:lnTo>
                        <a:pt x="697" y="504"/>
                      </a:lnTo>
                      <a:lnTo>
                        <a:pt x="721" y="490"/>
                      </a:lnTo>
                      <a:lnTo>
                        <a:pt x="745" y="478"/>
                      </a:lnTo>
                      <a:lnTo>
                        <a:pt x="771" y="467"/>
                      </a:lnTo>
                      <a:lnTo>
                        <a:pt x="797" y="456"/>
                      </a:lnTo>
                      <a:lnTo>
                        <a:pt x="823" y="447"/>
                      </a:lnTo>
                      <a:lnTo>
                        <a:pt x="850" y="440"/>
                      </a:lnTo>
                      <a:lnTo>
                        <a:pt x="878" y="433"/>
                      </a:lnTo>
                      <a:lnTo>
                        <a:pt x="906" y="428"/>
                      </a:lnTo>
                      <a:lnTo>
                        <a:pt x="934" y="424"/>
                      </a:lnTo>
                      <a:lnTo>
                        <a:pt x="963" y="422"/>
                      </a:lnTo>
                      <a:lnTo>
                        <a:pt x="993" y="421"/>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sp>
            <p:nvSpPr>
              <p:cNvPr id="308" name="Freeform 321"/>
              <p:cNvSpPr>
                <a:spLocks noEditPoints="1"/>
              </p:cNvSpPr>
              <p:nvPr/>
            </p:nvSpPr>
            <p:spPr bwMode="auto">
              <a:xfrm>
                <a:off x="6020337" y="1595091"/>
                <a:ext cx="194608" cy="143133"/>
              </a:xfrm>
              <a:custGeom>
                <a:avLst/>
                <a:gdLst/>
                <a:ahLst/>
                <a:cxnLst>
                  <a:cxn ang="0">
                    <a:pos x="15727" y="26"/>
                  </a:cxn>
                  <a:cxn ang="0">
                    <a:pos x="15922" y="132"/>
                  </a:cxn>
                  <a:cxn ang="0">
                    <a:pos x="16062" y="303"/>
                  </a:cxn>
                  <a:cxn ang="0">
                    <a:pos x="16130" y="519"/>
                  </a:cxn>
                  <a:cxn ang="0">
                    <a:pos x="7" y="490"/>
                  </a:cxn>
                  <a:cxn ang="0">
                    <a:pos x="84" y="279"/>
                  </a:cxn>
                  <a:cxn ang="0">
                    <a:pos x="233" y="115"/>
                  </a:cxn>
                  <a:cxn ang="0">
                    <a:pos x="434" y="18"/>
                  </a:cxn>
                  <a:cxn ang="0">
                    <a:pos x="6998" y="7311"/>
                  </a:cxn>
                  <a:cxn ang="0">
                    <a:pos x="8559" y="2549"/>
                  </a:cxn>
                  <a:cxn ang="0">
                    <a:pos x="9743" y="2981"/>
                  </a:cxn>
                  <a:cxn ang="0">
                    <a:pos x="10660" y="3813"/>
                  </a:cxn>
                  <a:cxn ang="0">
                    <a:pos x="11202" y="4939"/>
                  </a:cxn>
                  <a:cxn ang="0">
                    <a:pos x="11268" y="6237"/>
                  </a:cxn>
                  <a:cxn ang="0">
                    <a:pos x="10835" y="7422"/>
                  </a:cxn>
                  <a:cxn ang="0">
                    <a:pos x="10002" y="8337"/>
                  </a:cxn>
                  <a:cxn ang="0">
                    <a:pos x="8874" y="8879"/>
                  </a:cxn>
                  <a:cxn ang="0">
                    <a:pos x="7574" y="8943"/>
                  </a:cxn>
                  <a:cxn ang="0">
                    <a:pos x="6389" y="8511"/>
                  </a:cxn>
                  <a:cxn ang="0">
                    <a:pos x="5472" y="7679"/>
                  </a:cxn>
                  <a:cxn ang="0">
                    <a:pos x="4930" y="6553"/>
                  </a:cxn>
                  <a:cxn ang="0">
                    <a:pos x="4865" y="5255"/>
                  </a:cxn>
                  <a:cxn ang="0">
                    <a:pos x="5298" y="4071"/>
                  </a:cxn>
                  <a:cxn ang="0">
                    <a:pos x="6131" y="3156"/>
                  </a:cxn>
                  <a:cxn ang="0">
                    <a:pos x="7259" y="2614"/>
                  </a:cxn>
                  <a:cxn ang="0">
                    <a:pos x="8299" y="3474"/>
                  </a:cxn>
                  <a:cxn ang="0">
                    <a:pos x="9154" y="3739"/>
                  </a:cxn>
                  <a:cxn ang="0">
                    <a:pos x="9829" y="4295"/>
                  </a:cxn>
                  <a:cxn ang="0">
                    <a:pos x="10249" y="5068"/>
                  </a:cxn>
                  <a:cxn ang="0">
                    <a:pos x="10341" y="5979"/>
                  </a:cxn>
                  <a:cxn ang="0">
                    <a:pos x="10076" y="6833"/>
                  </a:cxn>
                  <a:cxn ang="0">
                    <a:pos x="9519" y="7507"/>
                  </a:cxn>
                  <a:cxn ang="0">
                    <a:pos x="8745" y="7926"/>
                  </a:cxn>
                  <a:cxn ang="0">
                    <a:pos x="7834" y="8018"/>
                  </a:cxn>
                  <a:cxn ang="0">
                    <a:pos x="6979" y="7753"/>
                  </a:cxn>
                  <a:cxn ang="0">
                    <a:pos x="6303" y="7197"/>
                  </a:cxn>
                  <a:cxn ang="0">
                    <a:pos x="5884" y="6424"/>
                  </a:cxn>
                  <a:cxn ang="0">
                    <a:pos x="5792" y="5513"/>
                  </a:cxn>
                  <a:cxn ang="0">
                    <a:pos x="6057" y="4659"/>
                  </a:cxn>
                  <a:cxn ang="0">
                    <a:pos x="6614" y="3986"/>
                  </a:cxn>
                  <a:cxn ang="0">
                    <a:pos x="7388" y="3566"/>
                  </a:cxn>
                  <a:cxn ang="0">
                    <a:pos x="16133" y="9543"/>
                  </a:cxn>
                  <a:cxn ang="0">
                    <a:pos x="16126" y="11003"/>
                  </a:cxn>
                  <a:cxn ang="0">
                    <a:pos x="16049" y="11213"/>
                  </a:cxn>
                  <a:cxn ang="0">
                    <a:pos x="15900" y="11377"/>
                  </a:cxn>
                  <a:cxn ang="0">
                    <a:pos x="15698" y="11474"/>
                  </a:cxn>
                  <a:cxn ang="0">
                    <a:pos x="519" y="11489"/>
                  </a:cxn>
                  <a:cxn ang="0">
                    <a:pos x="304" y="11423"/>
                  </a:cxn>
                  <a:cxn ang="0">
                    <a:pos x="132" y="11282"/>
                  </a:cxn>
                  <a:cxn ang="0">
                    <a:pos x="26" y="11086"/>
                  </a:cxn>
                  <a:cxn ang="0">
                    <a:pos x="16133" y="9750"/>
                  </a:cxn>
                  <a:cxn ang="0">
                    <a:pos x="3483" y="1338"/>
                  </a:cxn>
                  <a:cxn ang="0">
                    <a:pos x="5884" y="703"/>
                  </a:cxn>
                  <a:cxn ang="0">
                    <a:pos x="7575" y="1338"/>
                  </a:cxn>
                  <a:cxn ang="0">
                    <a:pos x="11941" y="703"/>
                  </a:cxn>
                  <a:cxn ang="0">
                    <a:pos x="12650" y="703"/>
                  </a:cxn>
                  <a:cxn ang="0">
                    <a:pos x="1791" y="10868"/>
                  </a:cxn>
                  <a:cxn ang="0">
                    <a:pos x="4192" y="10232"/>
                  </a:cxn>
                  <a:cxn ang="0">
                    <a:pos x="5884" y="10868"/>
                  </a:cxn>
                  <a:cxn ang="0">
                    <a:pos x="10249" y="10232"/>
                  </a:cxn>
                  <a:cxn ang="0">
                    <a:pos x="10958" y="10232"/>
                  </a:cxn>
                  <a:cxn ang="0">
                    <a:pos x="15325" y="10868"/>
                  </a:cxn>
                </a:cxnLst>
                <a:rect l="0" t="0" r="r" b="b"/>
                <a:pathLst>
                  <a:path w="16133" h="11492">
                    <a:moveTo>
                      <a:pt x="578" y="0"/>
                    </a:moveTo>
                    <a:lnTo>
                      <a:pt x="15555" y="0"/>
                    </a:lnTo>
                    <a:lnTo>
                      <a:pt x="15584" y="1"/>
                    </a:lnTo>
                    <a:lnTo>
                      <a:pt x="15614" y="3"/>
                    </a:lnTo>
                    <a:lnTo>
                      <a:pt x="15642" y="7"/>
                    </a:lnTo>
                    <a:lnTo>
                      <a:pt x="15671" y="12"/>
                    </a:lnTo>
                    <a:lnTo>
                      <a:pt x="15698" y="18"/>
                    </a:lnTo>
                    <a:lnTo>
                      <a:pt x="15727" y="26"/>
                    </a:lnTo>
                    <a:lnTo>
                      <a:pt x="15753" y="35"/>
                    </a:lnTo>
                    <a:lnTo>
                      <a:pt x="15779" y="45"/>
                    </a:lnTo>
                    <a:lnTo>
                      <a:pt x="15805" y="57"/>
                    </a:lnTo>
                    <a:lnTo>
                      <a:pt x="15829" y="70"/>
                    </a:lnTo>
                    <a:lnTo>
                      <a:pt x="15854" y="84"/>
                    </a:lnTo>
                    <a:lnTo>
                      <a:pt x="15878" y="99"/>
                    </a:lnTo>
                    <a:lnTo>
                      <a:pt x="15900" y="115"/>
                    </a:lnTo>
                    <a:lnTo>
                      <a:pt x="15922" y="132"/>
                    </a:lnTo>
                    <a:lnTo>
                      <a:pt x="15943" y="151"/>
                    </a:lnTo>
                    <a:lnTo>
                      <a:pt x="15964" y="169"/>
                    </a:lnTo>
                    <a:lnTo>
                      <a:pt x="15982" y="189"/>
                    </a:lnTo>
                    <a:lnTo>
                      <a:pt x="16001" y="210"/>
                    </a:lnTo>
                    <a:lnTo>
                      <a:pt x="16018" y="233"/>
                    </a:lnTo>
                    <a:lnTo>
                      <a:pt x="16034" y="255"/>
                    </a:lnTo>
                    <a:lnTo>
                      <a:pt x="16049" y="279"/>
                    </a:lnTo>
                    <a:lnTo>
                      <a:pt x="16062" y="303"/>
                    </a:lnTo>
                    <a:lnTo>
                      <a:pt x="16076" y="327"/>
                    </a:lnTo>
                    <a:lnTo>
                      <a:pt x="16088" y="353"/>
                    </a:lnTo>
                    <a:lnTo>
                      <a:pt x="16098" y="380"/>
                    </a:lnTo>
                    <a:lnTo>
                      <a:pt x="16107" y="406"/>
                    </a:lnTo>
                    <a:lnTo>
                      <a:pt x="16115" y="434"/>
                    </a:lnTo>
                    <a:lnTo>
                      <a:pt x="16121" y="461"/>
                    </a:lnTo>
                    <a:lnTo>
                      <a:pt x="16126" y="490"/>
                    </a:lnTo>
                    <a:lnTo>
                      <a:pt x="16130" y="519"/>
                    </a:lnTo>
                    <a:lnTo>
                      <a:pt x="16132" y="548"/>
                    </a:lnTo>
                    <a:lnTo>
                      <a:pt x="16133" y="577"/>
                    </a:lnTo>
                    <a:lnTo>
                      <a:pt x="16133" y="1742"/>
                    </a:lnTo>
                    <a:lnTo>
                      <a:pt x="0" y="1742"/>
                    </a:lnTo>
                    <a:lnTo>
                      <a:pt x="0" y="577"/>
                    </a:lnTo>
                    <a:lnTo>
                      <a:pt x="1" y="548"/>
                    </a:lnTo>
                    <a:lnTo>
                      <a:pt x="3" y="519"/>
                    </a:lnTo>
                    <a:lnTo>
                      <a:pt x="7" y="490"/>
                    </a:lnTo>
                    <a:lnTo>
                      <a:pt x="12" y="461"/>
                    </a:lnTo>
                    <a:lnTo>
                      <a:pt x="18" y="434"/>
                    </a:lnTo>
                    <a:lnTo>
                      <a:pt x="26" y="406"/>
                    </a:lnTo>
                    <a:lnTo>
                      <a:pt x="35" y="380"/>
                    </a:lnTo>
                    <a:lnTo>
                      <a:pt x="45" y="353"/>
                    </a:lnTo>
                    <a:lnTo>
                      <a:pt x="57" y="327"/>
                    </a:lnTo>
                    <a:lnTo>
                      <a:pt x="70" y="303"/>
                    </a:lnTo>
                    <a:lnTo>
                      <a:pt x="84" y="279"/>
                    </a:lnTo>
                    <a:lnTo>
                      <a:pt x="99" y="255"/>
                    </a:lnTo>
                    <a:lnTo>
                      <a:pt x="115" y="233"/>
                    </a:lnTo>
                    <a:lnTo>
                      <a:pt x="132" y="210"/>
                    </a:lnTo>
                    <a:lnTo>
                      <a:pt x="150" y="189"/>
                    </a:lnTo>
                    <a:lnTo>
                      <a:pt x="169" y="169"/>
                    </a:lnTo>
                    <a:lnTo>
                      <a:pt x="190" y="151"/>
                    </a:lnTo>
                    <a:lnTo>
                      <a:pt x="211" y="132"/>
                    </a:lnTo>
                    <a:lnTo>
                      <a:pt x="233" y="115"/>
                    </a:lnTo>
                    <a:lnTo>
                      <a:pt x="255" y="99"/>
                    </a:lnTo>
                    <a:lnTo>
                      <a:pt x="279" y="84"/>
                    </a:lnTo>
                    <a:lnTo>
                      <a:pt x="304" y="70"/>
                    </a:lnTo>
                    <a:lnTo>
                      <a:pt x="328" y="57"/>
                    </a:lnTo>
                    <a:lnTo>
                      <a:pt x="354" y="45"/>
                    </a:lnTo>
                    <a:lnTo>
                      <a:pt x="380" y="35"/>
                    </a:lnTo>
                    <a:lnTo>
                      <a:pt x="406" y="26"/>
                    </a:lnTo>
                    <a:lnTo>
                      <a:pt x="434" y="18"/>
                    </a:lnTo>
                    <a:lnTo>
                      <a:pt x="462" y="12"/>
                    </a:lnTo>
                    <a:lnTo>
                      <a:pt x="490" y="7"/>
                    </a:lnTo>
                    <a:lnTo>
                      <a:pt x="519" y="3"/>
                    </a:lnTo>
                    <a:lnTo>
                      <a:pt x="549" y="1"/>
                    </a:lnTo>
                    <a:lnTo>
                      <a:pt x="578" y="0"/>
                    </a:lnTo>
                    <a:close/>
                    <a:moveTo>
                      <a:pt x="9712" y="5746"/>
                    </a:moveTo>
                    <a:lnTo>
                      <a:pt x="8355" y="6528"/>
                    </a:lnTo>
                    <a:lnTo>
                      <a:pt x="6998" y="7311"/>
                    </a:lnTo>
                    <a:lnTo>
                      <a:pt x="6998" y="5746"/>
                    </a:lnTo>
                    <a:lnTo>
                      <a:pt x="6998" y="4181"/>
                    </a:lnTo>
                    <a:lnTo>
                      <a:pt x="8355" y="4964"/>
                    </a:lnTo>
                    <a:lnTo>
                      <a:pt x="9712" y="5746"/>
                    </a:lnTo>
                    <a:close/>
                    <a:moveTo>
                      <a:pt x="8067" y="2511"/>
                    </a:moveTo>
                    <a:lnTo>
                      <a:pt x="8233" y="2516"/>
                    </a:lnTo>
                    <a:lnTo>
                      <a:pt x="8397" y="2529"/>
                    </a:lnTo>
                    <a:lnTo>
                      <a:pt x="8559" y="2549"/>
                    </a:lnTo>
                    <a:lnTo>
                      <a:pt x="8718" y="2578"/>
                    </a:lnTo>
                    <a:lnTo>
                      <a:pt x="8874" y="2614"/>
                    </a:lnTo>
                    <a:lnTo>
                      <a:pt x="9027" y="2657"/>
                    </a:lnTo>
                    <a:lnTo>
                      <a:pt x="9178" y="2709"/>
                    </a:lnTo>
                    <a:lnTo>
                      <a:pt x="9325" y="2766"/>
                    </a:lnTo>
                    <a:lnTo>
                      <a:pt x="9468" y="2832"/>
                    </a:lnTo>
                    <a:lnTo>
                      <a:pt x="9608" y="2903"/>
                    </a:lnTo>
                    <a:lnTo>
                      <a:pt x="9743" y="2981"/>
                    </a:lnTo>
                    <a:lnTo>
                      <a:pt x="9875" y="3065"/>
                    </a:lnTo>
                    <a:lnTo>
                      <a:pt x="10002" y="3156"/>
                    </a:lnTo>
                    <a:lnTo>
                      <a:pt x="10124" y="3252"/>
                    </a:lnTo>
                    <a:lnTo>
                      <a:pt x="10242" y="3353"/>
                    </a:lnTo>
                    <a:lnTo>
                      <a:pt x="10354" y="3461"/>
                    </a:lnTo>
                    <a:lnTo>
                      <a:pt x="10462" y="3573"/>
                    </a:lnTo>
                    <a:lnTo>
                      <a:pt x="10564" y="3691"/>
                    </a:lnTo>
                    <a:lnTo>
                      <a:pt x="10660" y="3813"/>
                    </a:lnTo>
                    <a:lnTo>
                      <a:pt x="10751" y="3939"/>
                    </a:lnTo>
                    <a:lnTo>
                      <a:pt x="10835" y="4071"/>
                    </a:lnTo>
                    <a:lnTo>
                      <a:pt x="10913" y="4206"/>
                    </a:lnTo>
                    <a:lnTo>
                      <a:pt x="10985" y="4346"/>
                    </a:lnTo>
                    <a:lnTo>
                      <a:pt x="11050" y="4489"/>
                    </a:lnTo>
                    <a:lnTo>
                      <a:pt x="11108" y="4636"/>
                    </a:lnTo>
                    <a:lnTo>
                      <a:pt x="11159" y="4786"/>
                    </a:lnTo>
                    <a:lnTo>
                      <a:pt x="11202" y="4939"/>
                    </a:lnTo>
                    <a:lnTo>
                      <a:pt x="11240" y="5095"/>
                    </a:lnTo>
                    <a:lnTo>
                      <a:pt x="11268" y="5255"/>
                    </a:lnTo>
                    <a:lnTo>
                      <a:pt x="11288" y="5416"/>
                    </a:lnTo>
                    <a:lnTo>
                      <a:pt x="11301" y="5580"/>
                    </a:lnTo>
                    <a:lnTo>
                      <a:pt x="11305" y="5746"/>
                    </a:lnTo>
                    <a:lnTo>
                      <a:pt x="11301" y="5912"/>
                    </a:lnTo>
                    <a:lnTo>
                      <a:pt x="11288" y="6076"/>
                    </a:lnTo>
                    <a:lnTo>
                      <a:pt x="11268" y="6237"/>
                    </a:lnTo>
                    <a:lnTo>
                      <a:pt x="11240" y="6397"/>
                    </a:lnTo>
                    <a:lnTo>
                      <a:pt x="11202" y="6553"/>
                    </a:lnTo>
                    <a:lnTo>
                      <a:pt x="11159" y="6706"/>
                    </a:lnTo>
                    <a:lnTo>
                      <a:pt x="11108" y="6857"/>
                    </a:lnTo>
                    <a:lnTo>
                      <a:pt x="11050" y="7003"/>
                    </a:lnTo>
                    <a:lnTo>
                      <a:pt x="10985" y="7147"/>
                    </a:lnTo>
                    <a:lnTo>
                      <a:pt x="10913" y="7286"/>
                    </a:lnTo>
                    <a:lnTo>
                      <a:pt x="10835" y="7422"/>
                    </a:lnTo>
                    <a:lnTo>
                      <a:pt x="10751" y="7553"/>
                    </a:lnTo>
                    <a:lnTo>
                      <a:pt x="10660" y="7679"/>
                    </a:lnTo>
                    <a:lnTo>
                      <a:pt x="10564" y="7801"/>
                    </a:lnTo>
                    <a:lnTo>
                      <a:pt x="10462" y="7919"/>
                    </a:lnTo>
                    <a:lnTo>
                      <a:pt x="10354" y="8031"/>
                    </a:lnTo>
                    <a:lnTo>
                      <a:pt x="10242" y="8139"/>
                    </a:lnTo>
                    <a:lnTo>
                      <a:pt x="10124" y="8240"/>
                    </a:lnTo>
                    <a:lnTo>
                      <a:pt x="10002" y="8337"/>
                    </a:lnTo>
                    <a:lnTo>
                      <a:pt x="9875" y="8427"/>
                    </a:lnTo>
                    <a:lnTo>
                      <a:pt x="9743" y="8511"/>
                    </a:lnTo>
                    <a:lnTo>
                      <a:pt x="9608" y="8589"/>
                    </a:lnTo>
                    <a:lnTo>
                      <a:pt x="9468" y="8660"/>
                    </a:lnTo>
                    <a:lnTo>
                      <a:pt x="9325" y="8726"/>
                    </a:lnTo>
                    <a:lnTo>
                      <a:pt x="9178" y="8784"/>
                    </a:lnTo>
                    <a:lnTo>
                      <a:pt x="9027" y="8835"/>
                    </a:lnTo>
                    <a:lnTo>
                      <a:pt x="8874" y="8879"/>
                    </a:lnTo>
                    <a:lnTo>
                      <a:pt x="8718" y="8915"/>
                    </a:lnTo>
                    <a:lnTo>
                      <a:pt x="8559" y="8943"/>
                    </a:lnTo>
                    <a:lnTo>
                      <a:pt x="8397" y="8963"/>
                    </a:lnTo>
                    <a:lnTo>
                      <a:pt x="8233" y="8976"/>
                    </a:lnTo>
                    <a:lnTo>
                      <a:pt x="8067" y="8981"/>
                    </a:lnTo>
                    <a:lnTo>
                      <a:pt x="7900" y="8976"/>
                    </a:lnTo>
                    <a:lnTo>
                      <a:pt x="7736" y="8963"/>
                    </a:lnTo>
                    <a:lnTo>
                      <a:pt x="7574" y="8943"/>
                    </a:lnTo>
                    <a:lnTo>
                      <a:pt x="7415" y="8915"/>
                    </a:lnTo>
                    <a:lnTo>
                      <a:pt x="7259" y="8879"/>
                    </a:lnTo>
                    <a:lnTo>
                      <a:pt x="7106" y="8835"/>
                    </a:lnTo>
                    <a:lnTo>
                      <a:pt x="6954" y="8784"/>
                    </a:lnTo>
                    <a:lnTo>
                      <a:pt x="6808" y="8726"/>
                    </a:lnTo>
                    <a:lnTo>
                      <a:pt x="6664" y="8660"/>
                    </a:lnTo>
                    <a:lnTo>
                      <a:pt x="6525" y="8589"/>
                    </a:lnTo>
                    <a:lnTo>
                      <a:pt x="6389" y="8511"/>
                    </a:lnTo>
                    <a:lnTo>
                      <a:pt x="6258" y="8427"/>
                    </a:lnTo>
                    <a:lnTo>
                      <a:pt x="6131" y="8337"/>
                    </a:lnTo>
                    <a:lnTo>
                      <a:pt x="6009" y="8240"/>
                    </a:lnTo>
                    <a:lnTo>
                      <a:pt x="5891" y="8139"/>
                    </a:lnTo>
                    <a:lnTo>
                      <a:pt x="5779" y="8031"/>
                    </a:lnTo>
                    <a:lnTo>
                      <a:pt x="5671" y="7919"/>
                    </a:lnTo>
                    <a:lnTo>
                      <a:pt x="5569" y="7801"/>
                    </a:lnTo>
                    <a:lnTo>
                      <a:pt x="5472" y="7679"/>
                    </a:lnTo>
                    <a:lnTo>
                      <a:pt x="5382" y="7553"/>
                    </a:lnTo>
                    <a:lnTo>
                      <a:pt x="5298" y="7422"/>
                    </a:lnTo>
                    <a:lnTo>
                      <a:pt x="5220" y="7286"/>
                    </a:lnTo>
                    <a:lnTo>
                      <a:pt x="5147" y="7147"/>
                    </a:lnTo>
                    <a:lnTo>
                      <a:pt x="5083" y="7003"/>
                    </a:lnTo>
                    <a:lnTo>
                      <a:pt x="5024" y="6857"/>
                    </a:lnTo>
                    <a:lnTo>
                      <a:pt x="4974" y="6706"/>
                    </a:lnTo>
                    <a:lnTo>
                      <a:pt x="4930" y="6553"/>
                    </a:lnTo>
                    <a:lnTo>
                      <a:pt x="4893" y="6397"/>
                    </a:lnTo>
                    <a:lnTo>
                      <a:pt x="4865" y="6237"/>
                    </a:lnTo>
                    <a:lnTo>
                      <a:pt x="4845" y="6076"/>
                    </a:lnTo>
                    <a:lnTo>
                      <a:pt x="4832" y="5912"/>
                    </a:lnTo>
                    <a:lnTo>
                      <a:pt x="4828" y="5746"/>
                    </a:lnTo>
                    <a:lnTo>
                      <a:pt x="4832" y="5580"/>
                    </a:lnTo>
                    <a:lnTo>
                      <a:pt x="4845" y="5416"/>
                    </a:lnTo>
                    <a:lnTo>
                      <a:pt x="4865" y="5255"/>
                    </a:lnTo>
                    <a:lnTo>
                      <a:pt x="4893" y="5095"/>
                    </a:lnTo>
                    <a:lnTo>
                      <a:pt x="4930" y="4939"/>
                    </a:lnTo>
                    <a:lnTo>
                      <a:pt x="4974" y="4786"/>
                    </a:lnTo>
                    <a:lnTo>
                      <a:pt x="5024" y="4636"/>
                    </a:lnTo>
                    <a:lnTo>
                      <a:pt x="5083" y="4489"/>
                    </a:lnTo>
                    <a:lnTo>
                      <a:pt x="5147" y="4346"/>
                    </a:lnTo>
                    <a:lnTo>
                      <a:pt x="5220" y="4206"/>
                    </a:lnTo>
                    <a:lnTo>
                      <a:pt x="5298" y="4071"/>
                    </a:lnTo>
                    <a:lnTo>
                      <a:pt x="5382" y="3939"/>
                    </a:lnTo>
                    <a:lnTo>
                      <a:pt x="5472" y="3813"/>
                    </a:lnTo>
                    <a:lnTo>
                      <a:pt x="5569" y="3691"/>
                    </a:lnTo>
                    <a:lnTo>
                      <a:pt x="5671" y="3573"/>
                    </a:lnTo>
                    <a:lnTo>
                      <a:pt x="5779" y="3461"/>
                    </a:lnTo>
                    <a:lnTo>
                      <a:pt x="5891" y="3353"/>
                    </a:lnTo>
                    <a:lnTo>
                      <a:pt x="6009" y="3252"/>
                    </a:lnTo>
                    <a:lnTo>
                      <a:pt x="6131" y="3156"/>
                    </a:lnTo>
                    <a:lnTo>
                      <a:pt x="6258" y="3065"/>
                    </a:lnTo>
                    <a:lnTo>
                      <a:pt x="6389" y="2981"/>
                    </a:lnTo>
                    <a:lnTo>
                      <a:pt x="6525" y="2903"/>
                    </a:lnTo>
                    <a:lnTo>
                      <a:pt x="6664" y="2832"/>
                    </a:lnTo>
                    <a:lnTo>
                      <a:pt x="6808" y="2766"/>
                    </a:lnTo>
                    <a:lnTo>
                      <a:pt x="6954" y="2709"/>
                    </a:lnTo>
                    <a:lnTo>
                      <a:pt x="7106" y="2657"/>
                    </a:lnTo>
                    <a:lnTo>
                      <a:pt x="7259" y="2614"/>
                    </a:lnTo>
                    <a:lnTo>
                      <a:pt x="7415" y="2578"/>
                    </a:lnTo>
                    <a:lnTo>
                      <a:pt x="7574" y="2549"/>
                    </a:lnTo>
                    <a:lnTo>
                      <a:pt x="7736" y="2529"/>
                    </a:lnTo>
                    <a:lnTo>
                      <a:pt x="7900" y="2516"/>
                    </a:lnTo>
                    <a:lnTo>
                      <a:pt x="8067" y="2511"/>
                    </a:lnTo>
                    <a:close/>
                    <a:moveTo>
                      <a:pt x="8067" y="3463"/>
                    </a:moveTo>
                    <a:lnTo>
                      <a:pt x="8183" y="3466"/>
                    </a:lnTo>
                    <a:lnTo>
                      <a:pt x="8299" y="3474"/>
                    </a:lnTo>
                    <a:lnTo>
                      <a:pt x="8413" y="3489"/>
                    </a:lnTo>
                    <a:lnTo>
                      <a:pt x="8526" y="3509"/>
                    </a:lnTo>
                    <a:lnTo>
                      <a:pt x="8636" y="3535"/>
                    </a:lnTo>
                    <a:lnTo>
                      <a:pt x="8745" y="3566"/>
                    </a:lnTo>
                    <a:lnTo>
                      <a:pt x="8851" y="3602"/>
                    </a:lnTo>
                    <a:lnTo>
                      <a:pt x="8955" y="3642"/>
                    </a:lnTo>
                    <a:lnTo>
                      <a:pt x="9056" y="3689"/>
                    </a:lnTo>
                    <a:lnTo>
                      <a:pt x="9154" y="3739"/>
                    </a:lnTo>
                    <a:lnTo>
                      <a:pt x="9250" y="3794"/>
                    </a:lnTo>
                    <a:lnTo>
                      <a:pt x="9343" y="3854"/>
                    </a:lnTo>
                    <a:lnTo>
                      <a:pt x="9433" y="3917"/>
                    </a:lnTo>
                    <a:lnTo>
                      <a:pt x="9519" y="3986"/>
                    </a:lnTo>
                    <a:lnTo>
                      <a:pt x="9602" y="4057"/>
                    </a:lnTo>
                    <a:lnTo>
                      <a:pt x="9682" y="4133"/>
                    </a:lnTo>
                    <a:lnTo>
                      <a:pt x="9757" y="4212"/>
                    </a:lnTo>
                    <a:lnTo>
                      <a:pt x="9829" y="4295"/>
                    </a:lnTo>
                    <a:lnTo>
                      <a:pt x="9898" y="4382"/>
                    </a:lnTo>
                    <a:lnTo>
                      <a:pt x="9961" y="4471"/>
                    </a:lnTo>
                    <a:lnTo>
                      <a:pt x="10021" y="4564"/>
                    </a:lnTo>
                    <a:lnTo>
                      <a:pt x="10076" y="4659"/>
                    </a:lnTo>
                    <a:lnTo>
                      <a:pt x="10126" y="4758"/>
                    </a:lnTo>
                    <a:lnTo>
                      <a:pt x="10173" y="4859"/>
                    </a:lnTo>
                    <a:lnTo>
                      <a:pt x="10213" y="4963"/>
                    </a:lnTo>
                    <a:lnTo>
                      <a:pt x="10249" y="5068"/>
                    </a:lnTo>
                    <a:lnTo>
                      <a:pt x="10281" y="5177"/>
                    </a:lnTo>
                    <a:lnTo>
                      <a:pt x="10306" y="5287"/>
                    </a:lnTo>
                    <a:lnTo>
                      <a:pt x="10326" y="5400"/>
                    </a:lnTo>
                    <a:lnTo>
                      <a:pt x="10341" y="5513"/>
                    </a:lnTo>
                    <a:lnTo>
                      <a:pt x="10349" y="5629"/>
                    </a:lnTo>
                    <a:lnTo>
                      <a:pt x="10352" y="5746"/>
                    </a:lnTo>
                    <a:lnTo>
                      <a:pt x="10349" y="5863"/>
                    </a:lnTo>
                    <a:lnTo>
                      <a:pt x="10341" y="5979"/>
                    </a:lnTo>
                    <a:lnTo>
                      <a:pt x="10326" y="6093"/>
                    </a:lnTo>
                    <a:lnTo>
                      <a:pt x="10306" y="6205"/>
                    </a:lnTo>
                    <a:lnTo>
                      <a:pt x="10281" y="6316"/>
                    </a:lnTo>
                    <a:lnTo>
                      <a:pt x="10249" y="6424"/>
                    </a:lnTo>
                    <a:lnTo>
                      <a:pt x="10213" y="6529"/>
                    </a:lnTo>
                    <a:lnTo>
                      <a:pt x="10173" y="6633"/>
                    </a:lnTo>
                    <a:lnTo>
                      <a:pt x="10126" y="6735"/>
                    </a:lnTo>
                    <a:lnTo>
                      <a:pt x="10076" y="6833"/>
                    </a:lnTo>
                    <a:lnTo>
                      <a:pt x="10021" y="6928"/>
                    </a:lnTo>
                    <a:lnTo>
                      <a:pt x="9961" y="7021"/>
                    </a:lnTo>
                    <a:lnTo>
                      <a:pt x="9898" y="7110"/>
                    </a:lnTo>
                    <a:lnTo>
                      <a:pt x="9829" y="7197"/>
                    </a:lnTo>
                    <a:lnTo>
                      <a:pt x="9757" y="7280"/>
                    </a:lnTo>
                    <a:lnTo>
                      <a:pt x="9682" y="7359"/>
                    </a:lnTo>
                    <a:lnTo>
                      <a:pt x="9602" y="7435"/>
                    </a:lnTo>
                    <a:lnTo>
                      <a:pt x="9519" y="7507"/>
                    </a:lnTo>
                    <a:lnTo>
                      <a:pt x="9433" y="7575"/>
                    </a:lnTo>
                    <a:lnTo>
                      <a:pt x="9343" y="7638"/>
                    </a:lnTo>
                    <a:lnTo>
                      <a:pt x="9250" y="7698"/>
                    </a:lnTo>
                    <a:lnTo>
                      <a:pt x="9154" y="7753"/>
                    </a:lnTo>
                    <a:lnTo>
                      <a:pt x="9056" y="7803"/>
                    </a:lnTo>
                    <a:lnTo>
                      <a:pt x="8955" y="7850"/>
                    </a:lnTo>
                    <a:lnTo>
                      <a:pt x="8851" y="7890"/>
                    </a:lnTo>
                    <a:lnTo>
                      <a:pt x="8745" y="7926"/>
                    </a:lnTo>
                    <a:lnTo>
                      <a:pt x="8636" y="7957"/>
                    </a:lnTo>
                    <a:lnTo>
                      <a:pt x="8526" y="7983"/>
                    </a:lnTo>
                    <a:lnTo>
                      <a:pt x="8413" y="8003"/>
                    </a:lnTo>
                    <a:lnTo>
                      <a:pt x="8299" y="8018"/>
                    </a:lnTo>
                    <a:lnTo>
                      <a:pt x="8183" y="8026"/>
                    </a:lnTo>
                    <a:lnTo>
                      <a:pt x="8067" y="8029"/>
                    </a:lnTo>
                    <a:lnTo>
                      <a:pt x="7950" y="8026"/>
                    </a:lnTo>
                    <a:lnTo>
                      <a:pt x="7834" y="8018"/>
                    </a:lnTo>
                    <a:lnTo>
                      <a:pt x="7719" y="8003"/>
                    </a:lnTo>
                    <a:lnTo>
                      <a:pt x="7607" y="7983"/>
                    </a:lnTo>
                    <a:lnTo>
                      <a:pt x="7496" y="7957"/>
                    </a:lnTo>
                    <a:lnTo>
                      <a:pt x="7388" y="7926"/>
                    </a:lnTo>
                    <a:lnTo>
                      <a:pt x="7282" y="7890"/>
                    </a:lnTo>
                    <a:lnTo>
                      <a:pt x="7178" y="7850"/>
                    </a:lnTo>
                    <a:lnTo>
                      <a:pt x="7076" y="7803"/>
                    </a:lnTo>
                    <a:lnTo>
                      <a:pt x="6979" y="7753"/>
                    </a:lnTo>
                    <a:lnTo>
                      <a:pt x="6883" y="7698"/>
                    </a:lnTo>
                    <a:lnTo>
                      <a:pt x="6790" y="7638"/>
                    </a:lnTo>
                    <a:lnTo>
                      <a:pt x="6700" y="7575"/>
                    </a:lnTo>
                    <a:lnTo>
                      <a:pt x="6614" y="7507"/>
                    </a:lnTo>
                    <a:lnTo>
                      <a:pt x="6531" y="7435"/>
                    </a:lnTo>
                    <a:lnTo>
                      <a:pt x="6451" y="7359"/>
                    </a:lnTo>
                    <a:lnTo>
                      <a:pt x="6376" y="7280"/>
                    </a:lnTo>
                    <a:lnTo>
                      <a:pt x="6303" y="7197"/>
                    </a:lnTo>
                    <a:lnTo>
                      <a:pt x="6235" y="7110"/>
                    </a:lnTo>
                    <a:lnTo>
                      <a:pt x="6172" y="7021"/>
                    </a:lnTo>
                    <a:lnTo>
                      <a:pt x="6112" y="6928"/>
                    </a:lnTo>
                    <a:lnTo>
                      <a:pt x="6057" y="6833"/>
                    </a:lnTo>
                    <a:lnTo>
                      <a:pt x="6007" y="6735"/>
                    </a:lnTo>
                    <a:lnTo>
                      <a:pt x="5960" y="6633"/>
                    </a:lnTo>
                    <a:lnTo>
                      <a:pt x="5920" y="6529"/>
                    </a:lnTo>
                    <a:lnTo>
                      <a:pt x="5884" y="6424"/>
                    </a:lnTo>
                    <a:lnTo>
                      <a:pt x="5852" y="6316"/>
                    </a:lnTo>
                    <a:lnTo>
                      <a:pt x="5827" y="6205"/>
                    </a:lnTo>
                    <a:lnTo>
                      <a:pt x="5807" y="6093"/>
                    </a:lnTo>
                    <a:lnTo>
                      <a:pt x="5792" y="5979"/>
                    </a:lnTo>
                    <a:lnTo>
                      <a:pt x="5784" y="5863"/>
                    </a:lnTo>
                    <a:lnTo>
                      <a:pt x="5781" y="5746"/>
                    </a:lnTo>
                    <a:lnTo>
                      <a:pt x="5784" y="5629"/>
                    </a:lnTo>
                    <a:lnTo>
                      <a:pt x="5792" y="5513"/>
                    </a:lnTo>
                    <a:lnTo>
                      <a:pt x="5807" y="5400"/>
                    </a:lnTo>
                    <a:lnTo>
                      <a:pt x="5827" y="5287"/>
                    </a:lnTo>
                    <a:lnTo>
                      <a:pt x="5852" y="5177"/>
                    </a:lnTo>
                    <a:lnTo>
                      <a:pt x="5884" y="5068"/>
                    </a:lnTo>
                    <a:lnTo>
                      <a:pt x="5920" y="4963"/>
                    </a:lnTo>
                    <a:lnTo>
                      <a:pt x="5960" y="4859"/>
                    </a:lnTo>
                    <a:lnTo>
                      <a:pt x="6007" y="4758"/>
                    </a:lnTo>
                    <a:lnTo>
                      <a:pt x="6057" y="4659"/>
                    </a:lnTo>
                    <a:lnTo>
                      <a:pt x="6112" y="4564"/>
                    </a:lnTo>
                    <a:lnTo>
                      <a:pt x="6172" y="4471"/>
                    </a:lnTo>
                    <a:lnTo>
                      <a:pt x="6235" y="4382"/>
                    </a:lnTo>
                    <a:lnTo>
                      <a:pt x="6303" y="4295"/>
                    </a:lnTo>
                    <a:lnTo>
                      <a:pt x="6376" y="4212"/>
                    </a:lnTo>
                    <a:lnTo>
                      <a:pt x="6451" y="4133"/>
                    </a:lnTo>
                    <a:lnTo>
                      <a:pt x="6531" y="4057"/>
                    </a:lnTo>
                    <a:lnTo>
                      <a:pt x="6614" y="3986"/>
                    </a:lnTo>
                    <a:lnTo>
                      <a:pt x="6700" y="3917"/>
                    </a:lnTo>
                    <a:lnTo>
                      <a:pt x="6790" y="3854"/>
                    </a:lnTo>
                    <a:lnTo>
                      <a:pt x="6883" y="3794"/>
                    </a:lnTo>
                    <a:lnTo>
                      <a:pt x="6979" y="3739"/>
                    </a:lnTo>
                    <a:lnTo>
                      <a:pt x="7076" y="3689"/>
                    </a:lnTo>
                    <a:lnTo>
                      <a:pt x="7178" y="3642"/>
                    </a:lnTo>
                    <a:lnTo>
                      <a:pt x="7282" y="3602"/>
                    </a:lnTo>
                    <a:lnTo>
                      <a:pt x="7388" y="3566"/>
                    </a:lnTo>
                    <a:lnTo>
                      <a:pt x="7496" y="3535"/>
                    </a:lnTo>
                    <a:lnTo>
                      <a:pt x="7607" y="3509"/>
                    </a:lnTo>
                    <a:lnTo>
                      <a:pt x="7719" y="3489"/>
                    </a:lnTo>
                    <a:lnTo>
                      <a:pt x="7834" y="3474"/>
                    </a:lnTo>
                    <a:lnTo>
                      <a:pt x="7950" y="3466"/>
                    </a:lnTo>
                    <a:lnTo>
                      <a:pt x="8067" y="3463"/>
                    </a:lnTo>
                    <a:close/>
                    <a:moveTo>
                      <a:pt x="16133" y="1949"/>
                    </a:moveTo>
                    <a:lnTo>
                      <a:pt x="16133" y="9543"/>
                    </a:lnTo>
                    <a:lnTo>
                      <a:pt x="0" y="9543"/>
                    </a:lnTo>
                    <a:lnTo>
                      <a:pt x="0" y="1949"/>
                    </a:lnTo>
                    <a:lnTo>
                      <a:pt x="16133" y="1949"/>
                    </a:lnTo>
                    <a:close/>
                    <a:moveTo>
                      <a:pt x="16133" y="9750"/>
                    </a:moveTo>
                    <a:lnTo>
                      <a:pt x="16133" y="10915"/>
                    </a:lnTo>
                    <a:lnTo>
                      <a:pt x="16132" y="10944"/>
                    </a:lnTo>
                    <a:lnTo>
                      <a:pt x="16130" y="10973"/>
                    </a:lnTo>
                    <a:lnTo>
                      <a:pt x="16126" y="11003"/>
                    </a:lnTo>
                    <a:lnTo>
                      <a:pt x="16121" y="11031"/>
                    </a:lnTo>
                    <a:lnTo>
                      <a:pt x="16115" y="11059"/>
                    </a:lnTo>
                    <a:lnTo>
                      <a:pt x="16107" y="11086"/>
                    </a:lnTo>
                    <a:lnTo>
                      <a:pt x="16098" y="11112"/>
                    </a:lnTo>
                    <a:lnTo>
                      <a:pt x="16088" y="11139"/>
                    </a:lnTo>
                    <a:lnTo>
                      <a:pt x="16076" y="11165"/>
                    </a:lnTo>
                    <a:lnTo>
                      <a:pt x="16062" y="11189"/>
                    </a:lnTo>
                    <a:lnTo>
                      <a:pt x="16049" y="11213"/>
                    </a:lnTo>
                    <a:lnTo>
                      <a:pt x="16034" y="11237"/>
                    </a:lnTo>
                    <a:lnTo>
                      <a:pt x="16018" y="11259"/>
                    </a:lnTo>
                    <a:lnTo>
                      <a:pt x="16001" y="11282"/>
                    </a:lnTo>
                    <a:lnTo>
                      <a:pt x="15982" y="11303"/>
                    </a:lnTo>
                    <a:lnTo>
                      <a:pt x="15964" y="11323"/>
                    </a:lnTo>
                    <a:lnTo>
                      <a:pt x="15943" y="11342"/>
                    </a:lnTo>
                    <a:lnTo>
                      <a:pt x="15922" y="11360"/>
                    </a:lnTo>
                    <a:lnTo>
                      <a:pt x="15900" y="11377"/>
                    </a:lnTo>
                    <a:lnTo>
                      <a:pt x="15878" y="11393"/>
                    </a:lnTo>
                    <a:lnTo>
                      <a:pt x="15854" y="11408"/>
                    </a:lnTo>
                    <a:lnTo>
                      <a:pt x="15829" y="11423"/>
                    </a:lnTo>
                    <a:lnTo>
                      <a:pt x="15805" y="11435"/>
                    </a:lnTo>
                    <a:lnTo>
                      <a:pt x="15779" y="11447"/>
                    </a:lnTo>
                    <a:lnTo>
                      <a:pt x="15753" y="11457"/>
                    </a:lnTo>
                    <a:lnTo>
                      <a:pt x="15727" y="11466"/>
                    </a:lnTo>
                    <a:lnTo>
                      <a:pt x="15698" y="11474"/>
                    </a:lnTo>
                    <a:lnTo>
                      <a:pt x="15671" y="11480"/>
                    </a:lnTo>
                    <a:lnTo>
                      <a:pt x="15642" y="11485"/>
                    </a:lnTo>
                    <a:lnTo>
                      <a:pt x="15614" y="11489"/>
                    </a:lnTo>
                    <a:lnTo>
                      <a:pt x="15584" y="11491"/>
                    </a:lnTo>
                    <a:lnTo>
                      <a:pt x="15555" y="11492"/>
                    </a:lnTo>
                    <a:lnTo>
                      <a:pt x="578" y="11492"/>
                    </a:lnTo>
                    <a:lnTo>
                      <a:pt x="549" y="11491"/>
                    </a:lnTo>
                    <a:lnTo>
                      <a:pt x="519" y="11489"/>
                    </a:lnTo>
                    <a:lnTo>
                      <a:pt x="490" y="11485"/>
                    </a:lnTo>
                    <a:lnTo>
                      <a:pt x="462" y="11480"/>
                    </a:lnTo>
                    <a:lnTo>
                      <a:pt x="434" y="11474"/>
                    </a:lnTo>
                    <a:lnTo>
                      <a:pt x="406" y="11466"/>
                    </a:lnTo>
                    <a:lnTo>
                      <a:pt x="380" y="11457"/>
                    </a:lnTo>
                    <a:lnTo>
                      <a:pt x="354" y="11447"/>
                    </a:lnTo>
                    <a:lnTo>
                      <a:pt x="328" y="11435"/>
                    </a:lnTo>
                    <a:lnTo>
                      <a:pt x="304" y="11423"/>
                    </a:lnTo>
                    <a:lnTo>
                      <a:pt x="279" y="11408"/>
                    </a:lnTo>
                    <a:lnTo>
                      <a:pt x="255" y="11393"/>
                    </a:lnTo>
                    <a:lnTo>
                      <a:pt x="233" y="11377"/>
                    </a:lnTo>
                    <a:lnTo>
                      <a:pt x="211" y="11360"/>
                    </a:lnTo>
                    <a:lnTo>
                      <a:pt x="190" y="11342"/>
                    </a:lnTo>
                    <a:lnTo>
                      <a:pt x="169" y="11323"/>
                    </a:lnTo>
                    <a:lnTo>
                      <a:pt x="150" y="11303"/>
                    </a:lnTo>
                    <a:lnTo>
                      <a:pt x="132" y="11282"/>
                    </a:lnTo>
                    <a:lnTo>
                      <a:pt x="115" y="11259"/>
                    </a:lnTo>
                    <a:lnTo>
                      <a:pt x="99" y="11237"/>
                    </a:lnTo>
                    <a:lnTo>
                      <a:pt x="84" y="11213"/>
                    </a:lnTo>
                    <a:lnTo>
                      <a:pt x="70" y="11189"/>
                    </a:lnTo>
                    <a:lnTo>
                      <a:pt x="57" y="11165"/>
                    </a:lnTo>
                    <a:lnTo>
                      <a:pt x="45" y="11139"/>
                    </a:lnTo>
                    <a:lnTo>
                      <a:pt x="35" y="11112"/>
                    </a:lnTo>
                    <a:lnTo>
                      <a:pt x="26" y="11086"/>
                    </a:lnTo>
                    <a:lnTo>
                      <a:pt x="18" y="11059"/>
                    </a:lnTo>
                    <a:lnTo>
                      <a:pt x="12" y="11031"/>
                    </a:lnTo>
                    <a:lnTo>
                      <a:pt x="7" y="11003"/>
                    </a:lnTo>
                    <a:lnTo>
                      <a:pt x="3" y="10973"/>
                    </a:lnTo>
                    <a:lnTo>
                      <a:pt x="1" y="10944"/>
                    </a:lnTo>
                    <a:lnTo>
                      <a:pt x="0" y="10915"/>
                    </a:lnTo>
                    <a:lnTo>
                      <a:pt x="0" y="9750"/>
                    </a:lnTo>
                    <a:lnTo>
                      <a:pt x="16133" y="9750"/>
                    </a:lnTo>
                    <a:close/>
                    <a:moveTo>
                      <a:pt x="808" y="703"/>
                    </a:moveTo>
                    <a:lnTo>
                      <a:pt x="1791" y="703"/>
                    </a:lnTo>
                    <a:lnTo>
                      <a:pt x="1791" y="1338"/>
                    </a:lnTo>
                    <a:lnTo>
                      <a:pt x="808" y="1338"/>
                    </a:lnTo>
                    <a:lnTo>
                      <a:pt x="808" y="703"/>
                    </a:lnTo>
                    <a:close/>
                    <a:moveTo>
                      <a:pt x="2500" y="703"/>
                    </a:moveTo>
                    <a:lnTo>
                      <a:pt x="3483" y="703"/>
                    </a:lnTo>
                    <a:lnTo>
                      <a:pt x="3483" y="1338"/>
                    </a:lnTo>
                    <a:lnTo>
                      <a:pt x="2500" y="1338"/>
                    </a:lnTo>
                    <a:lnTo>
                      <a:pt x="2500" y="703"/>
                    </a:lnTo>
                    <a:close/>
                    <a:moveTo>
                      <a:pt x="4192" y="703"/>
                    </a:moveTo>
                    <a:lnTo>
                      <a:pt x="5175" y="703"/>
                    </a:lnTo>
                    <a:lnTo>
                      <a:pt x="5175" y="1338"/>
                    </a:lnTo>
                    <a:lnTo>
                      <a:pt x="4192" y="1338"/>
                    </a:lnTo>
                    <a:lnTo>
                      <a:pt x="4192" y="703"/>
                    </a:lnTo>
                    <a:close/>
                    <a:moveTo>
                      <a:pt x="5884" y="703"/>
                    </a:moveTo>
                    <a:lnTo>
                      <a:pt x="6867" y="703"/>
                    </a:lnTo>
                    <a:lnTo>
                      <a:pt x="6867" y="1338"/>
                    </a:lnTo>
                    <a:lnTo>
                      <a:pt x="5884" y="1338"/>
                    </a:lnTo>
                    <a:lnTo>
                      <a:pt x="5884" y="703"/>
                    </a:lnTo>
                    <a:close/>
                    <a:moveTo>
                      <a:pt x="7575" y="703"/>
                    </a:moveTo>
                    <a:lnTo>
                      <a:pt x="8558" y="703"/>
                    </a:lnTo>
                    <a:lnTo>
                      <a:pt x="8558" y="1338"/>
                    </a:lnTo>
                    <a:lnTo>
                      <a:pt x="7575" y="1338"/>
                    </a:lnTo>
                    <a:lnTo>
                      <a:pt x="7575" y="703"/>
                    </a:lnTo>
                    <a:close/>
                    <a:moveTo>
                      <a:pt x="9266" y="703"/>
                    </a:moveTo>
                    <a:lnTo>
                      <a:pt x="10249" y="703"/>
                    </a:lnTo>
                    <a:lnTo>
                      <a:pt x="10249" y="1338"/>
                    </a:lnTo>
                    <a:lnTo>
                      <a:pt x="9266" y="1338"/>
                    </a:lnTo>
                    <a:lnTo>
                      <a:pt x="9266" y="703"/>
                    </a:lnTo>
                    <a:close/>
                    <a:moveTo>
                      <a:pt x="10958" y="703"/>
                    </a:moveTo>
                    <a:lnTo>
                      <a:pt x="11941" y="703"/>
                    </a:lnTo>
                    <a:lnTo>
                      <a:pt x="11941" y="1338"/>
                    </a:lnTo>
                    <a:lnTo>
                      <a:pt x="10958" y="1338"/>
                    </a:lnTo>
                    <a:lnTo>
                      <a:pt x="10958" y="703"/>
                    </a:lnTo>
                    <a:close/>
                    <a:moveTo>
                      <a:pt x="12650" y="703"/>
                    </a:moveTo>
                    <a:lnTo>
                      <a:pt x="13633" y="703"/>
                    </a:lnTo>
                    <a:lnTo>
                      <a:pt x="13633" y="1338"/>
                    </a:lnTo>
                    <a:lnTo>
                      <a:pt x="12650" y="1338"/>
                    </a:lnTo>
                    <a:lnTo>
                      <a:pt x="12650" y="703"/>
                    </a:lnTo>
                    <a:close/>
                    <a:moveTo>
                      <a:pt x="14342" y="703"/>
                    </a:moveTo>
                    <a:lnTo>
                      <a:pt x="15325" y="703"/>
                    </a:lnTo>
                    <a:lnTo>
                      <a:pt x="15325" y="1338"/>
                    </a:lnTo>
                    <a:lnTo>
                      <a:pt x="14342" y="1338"/>
                    </a:lnTo>
                    <a:lnTo>
                      <a:pt x="14342" y="703"/>
                    </a:lnTo>
                    <a:close/>
                    <a:moveTo>
                      <a:pt x="808" y="10232"/>
                    </a:moveTo>
                    <a:lnTo>
                      <a:pt x="1791" y="10232"/>
                    </a:lnTo>
                    <a:lnTo>
                      <a:pt x="1791" y="10868"/>
                    </a:lnTo>
                    <a:lnTo>
                      <a:pt x="808" y="10868"/>
                    </a:lnTo>
                    <a:lnTo>
                      <a:pt x="808" y="10232"/>
                    </a:lnTo>
                    <a:close/>
                    <a:moveTo>
                      <a:pt x="2500" y="10232"/>
                    </a:moveTo>
                    <a:lnTo>
                      <a:pt x="3483" y="10232"/>
                    </a:lnTo>
                    <a:lnTo>
                      <a:pt x="3483" y="10868"/>
                    </a:lnTo>
                    <a:lnTo>
                      <a:pt x="2500" y="10868"/>
                    </a:lnTo>
                    <a:lnTo>
                      <a:pt x="2500" y="10232"/>
                    </a:lnTo>
                    <a:close/>
                    <a:moveTo>
                      <a:pt x="4192" y="10232"/>
                    </a:moveTo>
                    <a:lnTo>
                      <a:pt x="5175" y="10232"/>
                    </a:lnTo>
                    <a:lnTo>
                      <a:pt x="5175" y="10868"/>
                    </a:lnTo>
                    <a:lnTo>
                      <a:pt x="4192" y="10868"/>
                    </a:lnTo>
                    <a:lnTo>
                      <a:pt x="4192" y="10232"/>
                    </a:lnTo>
                    <a:close/>
                    <a:moveTo>
                      <a:pt x="5884" y="10232"/>
                    </a:moveTo>
                    <a:lnTo>
                      <a:pt x="6867" y="10232"/>
                    </a:lnTo>
                    <a:lnTo>
                      <a:pt x="6867" y="10868"/>
                    </a:lnTo>
                    <a:lnTo>
                      <a:pt x="5884" y="10868"/>
                    </a:lnTo>
                    <a:lnTo>
                      <a:pt x="5884" y="10232"/>
                    </a:lnTo>
                    <a:close/>
                    <a:moveTo>
                      <a:pt x="7575" y="10232"/>
                    </a:moveTo>
                    <a:lnTo>
                      <a:pt x="8558" y="10232"/>
                    </a:lnTo>
                    <a:lnTo>
                      <a:pt x="8558" y="10868"/>
                    </a:lnTo>
                    <a:lnTo>
                      <a:pt x="7575" y="10868"/>
                    </a:lnTo>
                    <a:lnTo>
                      <a:pt x="7575" y="10232"/>
                    </a:lnTo>
                    <a:close/>
                    <a:moveTo>
                      <a:pt x="9266" y="10232"/>
                    </a:moveTo>
                    <a:lnTo>
                      <a:pt x="10249" y="10232"/>
                    </a:lnTo>
                    <a:lnTo>
                      <a:pt x="10249" y="10868"/>
                    </a:lnTo>
                    <a:lnTo>
                      <a:pt x="9266" y="10868"/>
                    </a:lnTo>
                    <a:lnTo>
                      <a:pt x="9266" y="10232"/>
                    </a:lnTo>
                    <a:close/>
                    <a:moveTo>
                      <a:pt x="10958" y="10232"/>
                    </a:moveTo>
                    <a:lnTo>
                      <a:pt x="11941" y="10232"/>
                    </a:lnTo>
                    <a:lnTo>
                      <a:pt x="11941" y="10868"/>
                    </a:lnTo>
                    <a:lnTo>
                      <a:pt x="10958" y="10868"/>
                    </a:lnTo>
                    <a:lnTo>
                      <a:pt x="10958" y="10232"/>
                    </a:lnTo>
                    <a:close/>
                    <a:moveTo>
                      <a:pt x="12650" y="10232"/>
                    </a:moveTo>
                    <a:lnTo>
                      <a:pt x="13633" y="10232"/>
                    </a:lnTo>
                    <a:lnTo>
                      <a:pt x="13633" y="10868"/>
                    </a:lnTo>
                    <a:lnTo>
                      <a:pt x="12650" y="10868"/>
                    </a:lnTo>
                    <a:lnTo>
                      <a:pt x="12650" y="10232"/>
                    </a:lnTo>
                    <a:close/>
                    <a:moveTo>
                      <a:pt x="14342" y="10232"/>
                    </a:moveTo>
                    <a:lnTo>
                      <a:pt x="15325" y="10232"/>
                    </a:lnTo>
                    <a:lnTo>
                      <a:pt x="15325" y="10868"/>
                    </a:lnTo>
                    <a:lnTo>
                      <a:pt x="14342" y="10868"/>
                    </a:lnTo>
                    <a:lnTo>
                      <a:pt x="14342" y="10232"/>
                    </a:lnTo>
                    <a:close/>
                  </a:path>
                </a:pathLst>
              </a:custGeom>
              <a:solidFill>
                <a:srgbClr val="FFFFFF">
                  <a:lumMod val="95000"/>
                </a:srgbClr>
              </a:solid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nvGrpSpPr>
              <p:cNvPr id="309" name="组合 746"/>
              <p:cNvGrpSpPr/>
              <p:nvPr/>
            </p:nvGrpSpPr>
            <p:grpSpPr>
              <a:xfrm>
                <a:off x="5634382" y="1398590"/>
                <a:ext cx="149203" cy="151939"/>
                <a:chOff x="11897858" y="3411765"/>
                <a:chExt cx="498475" cy="492125"/>
              </a:xfrm>
              <a:solidFill>
                <a:srgbClr val="FFFFFF">
                  <a:lumMod val="95000"/>
                </a:srgbClr>
              </a:solidFill>
            </p:grpSpPr>
            <p:sp>
              <p:nvSpPr>
                <p:cNvPr id="310" name="Freeform 7"/>
                <p:cNvSpPr/>
                <p:nvPr/>
              </p:nvSpPr>
              <p:spPr bwMode="auto">
                <a:xfrm>
                  <a:off x="12113758" y="3411765"/>
                  <a:ext cx="282575" cy="282575"/>
                </a:xfrm>
                <a:custGeom>
                  <a:avLst/>
                  <a:gdLst/>
                  <a:ahLst/>
                  <a:cxnLst>
                    <a:cxn ang="0">
                      <a:pos x="14" y="0"/>
                    </a:cxn>
                    <a:cxn ang="0">
                      <a:pos x="14" y="0"/>
                    </a:cxn>
                    <a:cxn ang="0">
                      <a:pos x="8" y="2"/>
                    </a:cxn>
                    <a:cxn ang="0">
                      <a:pos x="4" y="4"/>
                    </a:cxn>
                    <a:cxn ang="0">
                      <a:pos x="2" y="8"/>
                    </a:cxn>
                    <a:cxn ang="0">
                      <a:pos x="0" y="14"/>
                    </a:cxn>
                    <a:cxn ang="0">
                      <a:pos x="0" y="14"/>
                    </a:cxn>
                    <a:cxn ang="0">
                      <a:pos x="2" y="20"/>
                    </a:cxn>
                    <a:cxn ang="0">
                      <a:pos x="4" y="24"/>
                    </a:cxn>
                    <a:cxn ang="0">
                      <a:pos x="8" y="28"/>
                    </a:cxn>
                    <a:cxn ang="0">
                      <a:pos x="14" y="28"/>
                    </a:cxn>
                    <a:cxn ang="0">
                      <a:pos x="14" y="28"/>
                    </a:cxn>
                    <a:cxn ang="0">
                      <a:pos x="28" y="30"/>
                    </a:cxn>
                    <a:cxn ang="0">
                      <a:pos x="42" y="32"/>
                    </a:cxn>
                    <a:cxn ang="0">
                      <a:pos x="54" y="34"/>
                    </a:cxn>
                    <a:cxn ang="0">
                      <a:pos x="68" y="40"/>
                    </a:cxn>
                    <a:cxn ang="0">
                      <a:pos x="78" y="44"/>
                    </a:cxn>
                    <a:cxn ang="0">
                      <a:pos x="90" y="52"/>
                    </a:cxn>
                    <a:cxn ang="0">
                      <a:pos x="100" y="60"/>
                    </a:cxn>
                    <a:cxn ang="0">
                      <a:pos x="110" y="68"/>
                    </a:cxn>
                    <a:cxn ang="0">
                      <a:pos x="118" y="78"/>
                    </a:cxn>
                    <a:cxn ang="0">
                      <a:pos x="126" y="88"/>
                    </a:cxn>
                    <a:cxn ang="0">
                      <a:pos x="134" y="100"/>
                    </a:cxn>
                    <a:cxn ang="0">
                      <a:pos x="138" y="110"/>
                    </a:cxn>
                    <a:cxn ang="0">
                      <a:pos x="144" y="124"/>
                    </a:cxn>
                    <a:cxn ang="0">
                      <a:pos x="146" y="136"/>
                    </a:cxn>
                    <a:cxn ang="0">
                      <a:pos x="148" y="150"/>
                    </a:cxn>
                    <a:cxn ang="0">
                      <a:pos x="150" y="164"/>
                    </a:cxn>
                    <a:cxn ang="0">
                      <a:pos x="150" y="164"/>
                    </a:cxn>
                    <a:cxn ang="0">
                      <a:pos x="150" y="168"/>
                    </a:cxn>
                    <a:cxn ang="0">
                      <a:pos x="154" y="174"/>
                    </a:cxn>
                    <a:cxn ang="0">
                      <a:pos x="158" y="176"/>
                    </a:cxn>
                    <a:cxn ang="0">
                      <a:pos x="164" y="178"/>
                    </a:cxn>
                    <a:cxn ang="0">
                      <a:pos x="164" y="178"/>
                    </a:cxn>
                    <a:cxn ang="0">
                      <a:pos x="170" y="176"/>
                    </a:cxn>
                    <a:cxn ang="0">
                      <a:pos x="174" y="174"/>
                    </a:cxn>
                    <a:cxn ang="0">
                      <a:pos x="178" y="168"/>
                    </a:cxn>
                    <a:cxn ang="0">
                      <a:pos x="178" y="164"/>
                    </a:cxn>
                    <a:cxn ang="0">
                      <a:pos x="178" y="164"/>
                    </a:cxn>
                    <a:cxn ang="0">
                      <a:pos x="178" y="146"/>
                    </a:cxn>
                    <a:cxn ang="0">
                      <a:pos x="176" y="130"/>
                    </a:cxn>
                    <a:cxn ang="0">
                      <a:pos x="172" y="114"/>
                    </a:cxn>
                    <a:cxn ang="0">
                      <a:pos x="166" y="100"/>
                    </a:cxn>
                    <a:cxn ang="0">
                      <a:pos x="158" y="86"/>
                    </a:cxn>
                    <a:cxn ang="0">
                      <a:pos x="150" y="72"/>
                    </a:cxn>
                    <a:cxn ang="0">
                      <a:pos x="142" y="60"/>
                    </a:cxn>
                    <a:cxn ang="0">
                      <a:pos x="130" y="48"/>
                    </a:cxn>
                    <a:cxn ang="0">
                      <a:pos x="118" y="38"/>
                    </a:cxn>
                    <a:cxn ang="0">
                      <a:pos x="106" y="28"/>
                    </a:cxn>
                    <a:cxn ang="0">
                      <a:pos x="92" y="20"/>
                    </a:cxn>
                    <a:cxn ang="0">
                      <a:pos x="78" y="12"/>
                    </a:cxn>
                    <a:cxn ang="0">
                      <a:pos x="64" y="8"/>
                    </a:cxn>
                    <a:cxn ang="0">
                      <a:pos x="48" y="4"/>
                    </a:cxn>
                    <a:cxn ang="0">
                      <a:pos x="32" y="0"/>
                    </a:cxn>
                    <a:cxn ang="0">
                      <a:pos x="14" y="0"/>
                    </a:cxn>
                    <a:cxn ang="0">
                      <a:pos x="14" y="0"/>
                    </a:cxn>
                  </a:cxnLst>
                  <a:rect l="0" t="0" r="r" b="b"/>
                  <a:pathLst>
                    <a:path w="178" h="178">
                      <a:moveTo>
                        <a:pt x="14" y="0"/>
                      </a:moveTo>
                      <a:lnTo>
                        <a:pt x="14" y="0"/>
                      </a:lnTo>
                      <a:lnTo>
                        <a:pt x="8" y="2"/>
                      </a:lnTo>
                      <a:lnTo>
                        <a:pt x="4" y="4"/>
                      </a:lnTo>
                      <a:lnTo>
                        <a:pt x="2" y="8"/>
                      </a:lnTo>
                      <a:lnTo>
                        <a:pt x="0" y="14"/>
                      </a:lnTo>
                      <a:lnTo>
                        <a:pt x="0" y="14"/>
                      </a:lnTo>
                      <a:lnTo>
                        <a:pt x="2" y="20"/>
                      </a:lnTo>
                      <a:lnTo>
                        <a:pt x="4" y="24"/>
                      </a:lnTo>
                      <a:lnTo>
                        <a:pt x="8" y="28"/>
                      </a:lnTo>
                      <a:lnTo>
                        <a:pt x="14" y="28"/>
                      </a:lnTo>
                      <a:lnTo>
                        <a:pt x="14" y="28"/>
                      </a:lnTo>
                      <a:lnTo>
                        <a:pt x="28" y="30"/>
                      </a:lnTo>
                      <a:lnTo>
                        <a:pt x="42" y="32"/>
                      </a:lnTo>
                      <a:lnTo>
                        <a:pt x="54" y="34"/>
                      </a:lnTo>
                      <a:lnTo>
                        <a:pt x="68" y="40"/>
                      </a:lnTo>
                      <a:lnTo>
                        <a:pt x="78" y="44"/>
                      </a:lnTo>
                      <a:lnTo>
                        <a:pt x="90" y="52"/>
                      </a:lnTo>
                      <a:lnTo>
                        <a:pt x="100" y="60"/>
                      </a:lnTo>
                      <a:lnTo>
                        <a:pt x="110" y="68"/>
                      </a:lnTo>
                      <a:lnTo>
                        <a:pt x="118" y="78"/>
                      </a:lnTo>
                      <a:lnTo>
                        <a:pt x="126" y="88"/>
                      </a:lnTo>
                      <a:lnTo>
                        <a:pt x="134" y="100"/>
                      </a:lnTo>
                      <a:lnTo>
                        <a:pt x="138" y="110"/>
                      </a:lnTo>
                      <a:lnTo>
                        <a:pt x="144" y="124"/>
                      </a:lnTo>
                      <a:lnTo>
                        <a:pt x="146" y="136"/>
                      </a:lnTo>
                      <a:lnTo>
                        <a:pt x="148" y="150"/>
                      </a:lnTo>
                      <a:lnTo>
                        <a:pt x="150" y="164"/>
                      </a:lnTo>
                      <a:lnTo>
                        <a:pt x="150" y="164"/>
                      </a:lnTo>
                      <a:lnTo>
                        <a:pt x="150" y="168"/>
                      </a:lnTo>
                      <a:lnTo>
                        <a:pt x="154" y="174"/>
                      </a:lnTo>
                      <a:lnTo>
                        <a:pt x="158" y="176"/>
                      </a:lnTo>
                      <a:lnTo>
                        <a:pt x="164" y="178"/>
                      </a:lnTo>
                      <a:lnTo>
                        <a:pt x="164" y="178"/>
                      </a:lnTo>
                      <a:lnTo>
                        <a:pt x="170" y="176"/>
                      </a:lnTo>
                      <a:lnTo>
                        <a:pt x="174" y="174"/>
                      </a:lnTo>
                      <a:lnTo>
                        <a:pt x="178" y="168"/>
                      </a:lnTo>
                      <a:lnTo>
                        <a:pt x="178" y="164"/>
                      </a:lnTo>
                      <a:lnTo>
                        <a:pt x="178" y="164"/>
                      </a:lnTo>
                      <a:lnTo>
                        <a:pt x="178" y="146"/>
                      </a:lnTo>
                      <a:lnTo>
                        <a:pt x="176" y="130"/>
                      </a:lnTo>
                      <a:lnTo>
                        <a:pt x="172" y="114"/>
                      </a:lnTo>
                      <a:lnTo>
                        <a:pt x="166" y="100"/>
                      </a:lnTo>
                      <a:lnTo>
                        <a:pt x="158" y="86"/>
                      </a:lnTo>
                      <a:lnTo>
                        <a:pt x="150" y="72"/>
                      </a:lnTo>
                      <a:lnTo>
                        <a:pt x="142" y="60"/>
                      </a:lnTo>
                      <a:lnTo>
                        <a:pt x="130" y="48"/>
                      </a:lnTo>
                      <a:lnTo>
                        <a:pt x="118" y="38"/>
                      </a:lnTo>
                      <a:lnTo>
                        <a:pt x="106" y="28"/>
                      </a:lnTo>
                      <a:lnTo>
                        <a:pt x="92" y="20"/>
                      </a:lnTo>
                      <a:lnTo>
                        <a:pt x="78" y="12"/>
                      </a:lnTo>
                      <a:lnTo>
                        <a:pt x="64" y="8"/>
                      </a:lnTo>
                      <a:lnTo>
                        <a:pt x="48" y="4"/>
                      </a:lnTo>
                      <a:lnTo>
                        <a:pt x="32" y="0"/>
                      </a:lnTo>
                      <a:lnTo>
                        <a:pt x="14" y="0"/>
                      </a:lnTo>
                      <a:lnTo>
                        <a:pt x="14"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11" name="Freeform 8"/>
                <p:cNvSpPr/>
                <p:nvPr/>
              </p:nvSpPr>
              <p:spPr bwMode="auto">
                <a:xfrm>
                  <a:off x="12113758" y="3497490"/>
                  <a:ext cx="193675" cy="196850"/>
                </a:xfrm>
                <a:custGeom>
                  <a:avLst/>
                  <a:gdLst/>
                  <a:ahLst/>
                  <a:cxnLst>
                    <a:cxn ang="0">
                      <a:pos x="92" y="110"/>
                    </a:cxn>
                    <a:cxn ang="0">
                      <a:pos x="92" y="110"/>
                    </a:cxn>
                    <a:cxn ang="0">
                      <a:pos x="94" y="114"/>
                    </a:cxn>
                    <a:cxn ang="0">
                      <a:pos x="96" y="120"/>
                    </a:cxn>
                    <a:cxn ang="0">
                      <a:pos x="100" y="122"/>
                    </a:cxn>
                    <a:cxn ang="0">
                      <a:pos x="106" y="124"/>
                    </a:cxn>
                    <a:cxn ang="0">
                      <a:pos x="106" y="124"/>
                    </a:cxn>
                    <a:cxn ang="0">
                      <a:pos x="112" y="122"/>
                    </a:cxn>
                    <a:cxn ang="0">
                      <a:pos x="116" y="120"/>
                    </a:cxn>
                    <a:cxn ang="0">
                      <a:pos x="120" y="114"/>
                    </a:cxn>
                    <a:cxn ang="0">
                      <a:pos x="122" y="110"/>
                    </a:cxn>
                    <a:cxn ang="0">
                      <a:pos x="122" y="110"/>
                    </a:cxn>
                    <a:cxn ang="0">
                      <a:pos x="120" y="88"/>
                    </a:cxn>
                    <a:cxn ang="0">
                      <a:pos x="112" y="68"/>
                    </a:cxn>
                    <a:cxn ang="0">
                      <a:pos x="102" y="48"/>
                    </a:cxn>
                    <a:cxn ang="0">
                      <a:pos x="90" y="32"/>
                    </a:cxn>
                    <a:cxn ang="0">
                      <a:pos x="74" y="20"/>
                    </a:cxn>
                    <a:cxn ang="0">
                      <a:pos x="56" y="10"/>
                    </a:cxn>
                    <a:cxn ang="0">
                      <a:pos x="36" y="2"/>
                    </a:cxn>
                    <a:cxn ang="0">
                      <a:pos x="14" y="0"/>
                    </a:cxn>
                    <a:cxn ang="0">
                      <a:pos x="14" y="0"/>
                    </a:cxn>
                    <a:cxn ang="0">
                      <a:pos x="8" y="2"/>
                    </a:cxn>
                    <a:cxn ang="0">
                      <a:pos x="4" y="4"/>
                    </a:cxn>
                    <a:cxn ang="0">
                      <a:pos x="2" y="10"/>
                    </a:cxn>
                    <a:cxn ang="0">
                      <a:pos x="0" y="14"/>
                    </a:cxn>
                    <a:cxn ang="0">
                      <a:pos x="0" y="14"/>
                    </a:cxn>
                    <a:cxn ang="0">
                      <a:pos x="2" y="20"/>
                    </a:cxn>
                    <a:cxn ang="0">
                      <a:pos x="4" y="26"/>
                    </a:cxn>
                    <a:cxn ang="0">
                      <a:pos x="8" y="28"/>
                    </a:cxn>
                    <a:cxn ang="0">
                      <a:pos x="14" y="30"/>
                    </a:cxn>
                    <a:cxn ang="0">
                      <a:pos x="14" y="30"/>
                    </a:cxn>
                    <a:cxn ang="0">
                      <a:pos x="30" y="30"/>
                    </a:cxn>
                    <a:cxn ang="0">
                      <a:pos x="44" y="36"/>
                    </a:cxn>
                    <a:cxn ang="0">
                      <a:pos x="58" y="42"/>
                    </a:cxn>
                    <a:cxn ang="0">
                      <a:pos x="70" y="52"/>
                    </a:cxn>
                    <a:cxn ang="0">
                      <a:pos x="78" y="64"/>
                    </a:cxn>
                    <a:cxn ang="0">
                      <a:pos x="86" y="78"/>
                    </a:cxn>
                    <a:cxn ang="0">
                      <a:pos x="90" y="94"/>
                    </a:cxn>
                    <a:cxn ang="0">
                      <a:pos x="92" y="110"/>
                    </a:cxn>
                    <a:cxn ang="0">
                      <a:pos x="92" y="110"/>
                    </a:cxn>
                  </a:cxnLst>
                  <a:rect l="0" t="0" r="r" b="b"/>
                  <a:pathLst>
                    <a:path w="122" h="124">
                      <a:moveTo>
                        <a:pt x="92" y="110"/>
                      </a:moveTo>
                      <a:lnTo>
                        <a:pt x="92" y="110"/>
                      </a:lnTo>
                      <a:lnTo>
                        <a:pt x="94" y="114"/>
                      </a:lnTo>
                      <a:lnTo>
                        <a:pt x="96" y="120"/>
                      </a:lnTo>
                      <a:lnTo>
                        <a:pt x="100" y="122"/>
                      </a:lnTo>
                      <a:lnTo>
                        <a:pt x="106" y="124"/>
                      </a:lnTo>
                      <a:lnTo>
                        <a:pt x="106" y="124"/>
                      </a:lnTo>
                      <a:lnTo>
                        <a:pt x="112" y="122"/>
                      </a:lnTo>
                      <a:lnTo>
                        <a:pt x="116" y="120"/>
                      </a:lnTo>
                      <a:lnTo>
                        <a:pt x="120" y="114"/>
                      </a:lnTo>
                      <a:lnTo>
                        <a:pt x="122" y="110"/>
                      </a:lnTo>
                      <a:lnTo>
                        <a:pt x="122" y="110"/>
                      </a:lnTo>
                      <a:lnTo>
                        <a:pt x="120" y="88"/>
                      </a:lnTo>
                      <a:lnTo>
                        <a:pt x="112" y="68"/>
                      </a:lnTo>
                      <a:lnTo>
                        <a:pt x="102" y="48"/>
                      </a:lnTo>
                      <a:lnTo>
                        <a:pt x="90" y="32"/>
                      </a:lnTo>
                      <a:lnTo>
                        <a:pt x="74" y="20"/>
                      </a:lnTo>
                      <a:lnTo>
                        <a:pt x="56" y="10"/>
                      </a:lnTo>
                      <a:lnTo>
                        <a:pt x="36" y="2"/>
                      </a:lnTo>
                      <a:lnTo>
                        <a:pt x="14" y="0"/>
                      </a:lnTo>
                      <a:lnTo>
                        <a:pt x="14" y="0"/>
                      </a:lnTo>
                      <a:lnTo>
                        <a:pt x="8" y="2"/>
                      </a:lnTo>
                      <a:lnTo>
                        <a:pt x="4" y="4"/>
                      </a:lnTo>
                      <a:lnTo>
                        <a:pt x="2" y="10"/>
                      </a:lnTo>
                      <a:lnTo>
                        <a:pt x="0" y="14"/>
                      </a:lnTo>
                      <a:lnTo>
                        <a:pt x="0" y="14"/>
                      </a:lnTo>
                      <a:lnTo>
                        <a:pt x="2" y="20"/>
                      </a:lnTo>
                      <a:lnTo>
                        <a:pt x="4" y="26"/>
                      </a:lnTo>
                      <a:lnTo>
                        <a:pt x="8" y="28"/>
                      </a:lnTo>
                      <a:lnTo>
                        <a:pt x="14" y="30"/>
                      </a:lnTo>
                      <a:lnTo>
                        <a:pt x="14" y="30"/>
                      </a:lnTo>
                      <a:lnTo>
                        <a:pt x="30" y="30"/>
                      </a:lnTo>
                      <a:lnTo>
                        <a:pt x="44" y="36"/>
                      </a:lnTo>
                      <a:lnTo>
                        <a:pt x="58" y="42"/>
                      </a:lnTo>
                      <a:lnTo>
                        <a:pt x="70" y="52"/>
                      </a:lnTo>
                      <a:lnTo>
                        <a:pt x="78" y="64"/>
                      </a:lnTo>
                      <a:lnTo>
                        <a:pt x="86" y="78"/>
                      </a:lnTo>
                      <a:lnTo>
                        <a:pt x="90" y="94"/>
                      </a:lnTo>
                      <a:lnTo>
                        <a:pt x="92" y="110"/>
                      </a:lnTo>
                      <a:lnTo>
                        <a:pt x="92" y="11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312" name="Freeform 9"/>
                <p:cNvSpPr/>
                <p:nvPr/>
              </p:nvSpPr>
              <p:spPr bwMode="auto">
                <a:xfrm>
                  <a:off x="11897858" y="3446690"/>
                  <a:ext cx="454025" cy="457200"/>
                </a:xfrm>
                <a:custGeom>
                  <a:avLst/>
                  <a:gdLst/>
                  <a:ahLst/>
                  <a:cxnLst>
                    <a:cxn ang="0">
                      <a:pos x="244" y="188"/>
                    </a:cxn>
                    <a:cxn ang="0">
                      <a:pos x="244" y="188"/>
                    </a:cxn>
                    <a:cxn ang="0">
                      <a:pos x="238" y="182"/>
                    </a:cxn>
                    <a:cxn ang="0">
                      <a:pos x="230" y="180"/>
                    </a:cxn>
                    <a:cxn ang="0">
                      <a:pos x="224" y="182"/>
                    </a:cxn>
                    <a:cxn ang="0">
                      <a:pos x="218" y="184"/>
                    </a:cxn>
                    <a:cxn ang="0">
                      <a:pos x="198" y="206"/>
                    </a:cxn>
                    <a:cxn ang="0">
                      <a:pos x="82" y="92"/>
                    </a:cxn>
                    <a:cxn ang="0">
                      <a:pos x="106" y="68"/>
                    </a:cxn>
                    <a:cxn ang="0">
                      <a:pos x="106" y="68"/>
                    </a:cxn>
                    <a:cxn ang="0">
                      <a:pos x="108" y="62"/>
                    </a:cxn>
                    <a:cxn ang="0">
                      <a:pos x="110" y="56"/>
                    </a:cxn>
                    <a:cxn ang="0">
                      <a:pos x="108" y="50"/>
                    </a:cxn>
                    <a:cxn ang="0">
                      <a:pos x="102" y="42"/>
                    </a:cxn>
                    <a:cxn ang="0">
                      <a:pos x="66" y="6"/>
                    </a:cxn>
                    <a:cxn ang="0">
                      <a:pos x="66" y="6"/>
                    </a:cxn>
                    <a:cxn ang="0">
                      <a:pos x="60" y="2"/>
                    </a:cxn>
                    <a:cxn ang="0">
                      <a:pos x="54" y="0"/>
                    </a:cxn>
                    <a:cxn ang="0">
                      <a:pos x="48" y="0"/>
                    </a:cxn>
                    <a:cxn ang="0">
                      <a:pos x="42" y="4"/>
                    </a:cxn>
                    <a:cxn ang="0">
                      <a:pos x="14" y="32"/>
                    </a:cxn>
                    <a:cxn ang="0">
                      <a:pos x="14" y="32"/>
                    </a:cxn>
                    <a:cxn ang="0">
                      <a:pos x="8" y="38"/>
                    </a:cxn>
                    <a:cxn ang="0">
                      <a:pos x="4" y="46"/>
                    </a:cxn>
                    <a:cxn ang="0">
                      <a:pos x="2" y="54"/>
                    </a:cxn>
                    <a:cxn ang="0">
                      <a:pos x="0" y="62"/>
                    </a:cxn>
                    <a:cxn ang="0">
                      <a:pos x="0" y="72"/>
                    </a:cxn>
                    <a:cxn ang="0">
                      <a:pos x="2" y="80"/>
                    </a:cxn>
                    <a:cxn ang="0">
                      <a:pos x="6" y="90"/>
                    </a:cxn>
                    <a:cxn ang="0">
                      <a:pos x="12" y="98"/>
                    </a:cxn>
                    <a:cxn ang="0">
                      <a:pos x="12" y="98"/>
                    </a:cxn>
                    <a:cxn ang="0">
                      <a:pos x="32" y="128"/>
                    </a:cxn>
                    <a:cxn ang="0">
                      <a:pos x="50" y="154"/>
                    </a:cxn>
                    <a:cxn ang="0">
                      <a:pos x="70" y="178"/>
                    </a:cxn>
                    <a:cxn ang="0">
                      <a:pos x="90" y="200"/>
                    </a:cxn>
                    <a:cxn ang="0">
                      <a:pos x="112" y="220"/>
                    </a:cxn>
                    <a:cxn ang="0">
                      <a:pos x="136" y="240"/>
                    </a:cxn>
                    <a:cxn ang="0">
                      <a:pos x="162" y="258"/>
                    </a:cxn>
                    <a:cxn ang="0">
                      <a:pos x="190" y="278"/>
                    </a:cxn>
                    <a:cxn ang="0">
                      <a:pos x="190" y="278"/>
                    </a:cxn>
                    <a:cxn ang="0">
                      <a:pos x="198" y="282"/>
                    </a:cxn>
                    <a:cxn ang="0">
                      <a:pos x="208" y="286"/>
                    </a:cxn>
                    <a:cxn ang="0">
                      <a:pos x="216" y="288"/>
                    </a:cxn>
                    <a:cxn ang="0">
                      <a:pos x="226" y="288"/>
                    </a:cxn>
                    <a:cxn ang="0">
                      <a:pos x="234" y="286"/>
                    </a:cxn>
                    <a:cxn ang="0">
                      <a:pos x="242" y="284"/>
                    </a:cxn>
                    <a:cxn ang="0">
                      <a:pos x="250" y="280"/>
                    </a:cxn>
                    <a:cxn ang="0">
                      <a:pos x="258" y="274"/>
                    </a:cxn>
                    <a:cxn ang="0">
                      <a:pos x="282" y="248"/>
                    </a:cxn>
                    <a:cxn ang="0">
                      <a:pos x="282" y="248"/>
                    </a:cxn>
                    <a:cxn ang="0">
                      <a:pos x="286" y="244"/>
                    </a:cxn>
                    <a:cxn ang="0">
                      <a:pos x="286" y="236"/>
                    </a:cxn>
                    <a:cxn ang="0">
                      <a:pos x="284" y="230"/>
                    </a:cxn>
                    <a:cxn ang="0">
                      <a:pos x="280" y="224"/>
                    </a:cxn>
                    <a:cxn ang="0">
                      <a:pos x="244" y="188"/>
                    </a:cxn>
                  </a:cxnLst>
                  <a:rect l="0" t="0" r="r" b="b"/>
                  <a:pathLst>
                    <a:path w="286" h="288">
                      <a:moveTo>
                        <a:pt x="244" y="188"/>
                      </a:moveTo>
                      <a:lnTo>
                        <a:pt x="244" y="188"/>
                      </a:lnTo>
                      <a:lnTo>
                        <a:pt x="238" y="182"/>
                      </a:lnTo>
                      <a:lnTo>
                        <a:pt x="230" y="180"/>
                      </a:lnTo>
                      <a:lnTo>
                        <a:pt x="224" y="182"/>
                      </a:lnTo>
                      <a:lnTo>
                        <a:pt x="218" y="184"/>
                      </a:lnTo>
                      <a:lnTo>
                        <a:pt x="198" y="206"/>
                      </a:lnTo>
                      <a:lnTo>
                        <a:pt x="82" y="92"/>
                      </a:lnTo>
                      <a:lnTo>
                        <a:pt x="106" y="68"/>
                      </a:lnTo>
                      <a:lnTo>
                        <a:pt x="106" y="68"/>
                      </a:lnTo>
                      <a:lnTo>
                        <a:pt x="108" y="62"/>
                      </a:lnTo>
                      <a:lnTo>
                        <a:pt x="110" y="56"/>
                      </a:lnTo>
                      <a:lnTo>
                        <a:pt x="108" y="50"/>
                      </a:lnTo>
                      <a:lnTo>
                        <a:pt x="102" y="42"/>
                      </a:lnTo>
                      <a:lnTo>
                        <a:pt x="66" y="6"/>
                      </a:lnTo>
                      <a:lnTo>
                        <a:pt x="66" y="6"/>
                      </a:lnTo>
                      <a:lnTo>
                        <a:pt x="60" y="2"/>
                      </a:lnTo>
                      <a:lnTo>
                        <a:pt x="54" y="0"/>
                      </a:lnTo>
                      <a:lnTo>
                        <a:pt x="48" y="0"/>
                      </a:lnTo>
                      <a:lnTo>
                        <a:pt x="42" y="4"/>
                      </a:lnTo>
                      <a:lnTo>
                        <a:pt x="14" y="32"/>
                      </a:lnTo>
                      <a:lnTo>
                        <a:pt x="14" y="32"/>
                      </a:lnTo>
                      <a:lnTo>
                        <a:pt x="8" y="38"/>
                      </a:lnTo>
                      <a:lnTo>
                        <a:pt x="4" y="46"/>
                      </a:lnTo>
                      <a:lnTo>
                        <a:pt x="2" y="54"/>
                      </a:lnTo>
                      <a:lnTo>
                        <a:pt x="0" y="62"/>
                      </a:lnTo>
                      <a:lnTo>
                        <a:pt x="0" y="72"/>
                      </a:lnTo>
                      <a:lnTo>
                        <a:pt x="2" y="80"/>
                      </a:lnTo>
                      <a:lnTo>
                        <a:pt x="6" y="90"/>
                      </a:lnTo>
                      <a:lnTo>
                        <a:pt x="12" y="98"/>
                      </a:lnTo>
                      <a:lnTo>
                        <a:pt x="12" y="98"/>
                      </a:lnTo>
                      <a:lnTo>
                        <a:pt x="32" y="128"/>
                      </a:lnTo>
                      <a:lnTo>
                        <a:pt x="50" y="154"/>
                      </a:lnTo>
                      <a:lnTo>
                        <a:pt x="70" y="178"/>
                      </a:lnTo>
                      <a:lnTo>
                        <a:pt x="90" y="200"/>
                      </a:lnTo>
                      <a:lnTo>
                        <a:pt x="112" y="220"/>
                      </a:lnTo>
                      <a:lnTo>
                        <a:pt x="136" y="240"/>
                      </a:lnTo>
                      <a:lnTo>
                        <a:pt x="162" y="258"/>
                      </a:lnTo>
                      <a:lnTo>
                        <a:pt x="190" y="278"/>
                      </a:lnTo>
                      <a:lnTo>
                        <a:pt x="190" y="278"/>
                      </a:lnTo>
                      <a:lnTo>
                        <a:pt x="198" y="282"/>
                      </a:lnTo>
                      <a:lnTo>
                        <a:pt x="208" y="286"/>
                      </a:lnTo>
                      <a:lnTo>
                        <a:pt x="216" y="288"/>
                      </a:lnTo>
                      <a:lnTo>
                        <a:pt x="226" y="288"/>
                      </a:lnTo>
                      <a:lnTo>
                        <a:pt x="234" y="286"/>
                      </a:lnTo>
                      <a:lnTo>
                        <a:pt x="242" y="284"/>
                      </a:lnTo>
                      <a:lnTo>
                        <a:pt x="250" y="280"/>
                      </a:lnTo>
                      <a:lnTo>
                        <a:pt x="258" y="274"/>
                      </a:lnTo>
                      <a:lnTo>
                        <a:pt x="282" y="248"/>
                      </a:lnTo>
                      <a:lnTo>
                        <a:pt x="282" y="248"/>
                      </a:lnTo>
                      <a:lnTo>
                        <a:pt x="286" y="244"/>
                      </a:lnTo>
                      <a:lnTo>
                        <a:pt x="286" y="236"/>
                      </a:lnTo>
                      <a:lnTo>
                        <a:pt x="284" y="230"/>
                      </a:lnTo>
                      <a:lnTo>
                        <a:pt x="280" y="224"/>
                      </a:lnTo>
                      <a:lnTo>
                        <a:pt x="244" y="188"/>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grpSp>
          <p:nvGrpSpPr>
            <p:cNvPr id="181" name="组合 771"/>
            <p:cNvGrpSpPr/>
            <p:nvPr/>
          </p:nvGrpSpPr>
          <p:grpSpPr bwMode="auto">
            <a:xfrm>
              <a:off x="1656155" y="3455298"/>
              <a:ext cx="2498838" cy="294851"/>
              <a:chOff x="1656155" y="3455298"/>
              <a:chExt cx="2498838" cy="294851"/>
            </a:xfrm>
          </p:grpSpPr>
          <p:sp>
            <p:nvSpPr>
              <p:cNvPr id="274" name="圆角矩形 307"/>
              <p:cNvSpPr/>
              <p:nvPr/>
            </p:nvSpPr>
            <p:spPr bwMode="auto">
              <a:xfrm>
                <a:off x="1656154" y="3455298"/>
                <a:ext cx="2498838" cy="289382"/>
              </a:xfrm>
              <a:prstGeom prst="roundRect">
                <a:avLst>
                  <a:gd name="adj" fmla="val 6810"/>
                </a:avLst>
              </a:prstGeom>
              <a:solidFill>
                <a:schemeClr val="bg1"/>
              </a:solidFill>
              <a:ln w="12700">
                <a:solidFill>
                  <a:schemeClr val="tx2"/>
                </a:solidFill>
                <a:prstDash val="solid"/>
              </a:ln>
              <a:effectLst>
                <a:outerShdw blurRad="63500" sx="102000" sy="102000" algn="ctr" rotWithShape="0">
                  <a:prstClr val="black">
                    <a:alpha val="40000"/>
                  </a:prstClr>
                </a:outerShdw>
              </a:effectLst>
            </p:spPr>
            <p:txBody>
              <a:bodyPr lIns="68502" tIns="34251" rIns="68502" bIns="34251"/>
              <a:lstStyle/>
              <a:p>
                <a:pPr defTabSz="684530" eaLnBrk="1" fontAlgn="auto" hangingPunct="1">
                  <a:spcBef>
                    <a:spcPts val="0"/>
                  </a:spcBef>
                  <a:spcAft>
                    <a:spcPts val="0"/>
                  </a:spcAft>
                  <a:defRPr/>
                </a:pPr>
                <a:endParaRPr lang="zh-CN" altLang="en-US" sz="1400" kern="0" dirty="0">
                  <a:solidFill>
                    <a:sysClr val="windowText" lastClr="000000"/>
                  </a:solidFill>
                  <a:latin typeface="+mn-lt"/>
                  <a:ea typeface="+mn-ea"/>
                  <a:cs typeface="Arial Unicode MS" panose="020B0604020202020204" pitchFamily="34" charset="-122"/>
                </a:endParaRPr>
              </a:p>
            </p:txBody>
          </p:sp>
          <p:sp>
            <p:nvSpPr>
              <p:cNvPr id="275" name="矩形 308"/>
              <p:cNvSpPr/>
              <p:nvPr/>
            </p:nvSpPr>
            <p:spPr>
              <a:xfrm>
                <a:off x="2440414" y="3485070"/>
                <a:ext cx="1646311" cy="236983"/>
              </a:xfrm>
              <a:prstGeom prst="rect">
                <a:avLst/>
              </a:prstGeom>
            </p:spPr>
            <p:txBody>
              <a:bodyPr lIns="68502" tIns="34251" rIns="68502" bIns="34251">
                <a:spAutoFit/>
              </a:bodyPr>
              <a:lstStyle/>
              <a:p>
                <a:pPr algn="ctr" defTabSz="684530" eaLnBrk="1" fontAlgn="auto" hangingPunct="1">
                  <a:spcBef>
                    <a:spcPts val="0"/>
                  </a:spcBef>
                  <a:spcAft>
                    <a:spcPts val="0"/>
                  </a:spcAft>
                  <a:defRPr/>
                </a:pPr>
                <a:r>
                  <a:rPr lang="en-US" altLang="zh-CN" sz="1600" b="1" kern="0" dirty="0">
                    <a:solidFill>
                      <a:schemeClr val="tx2"/>
                    </a:solidFill>
                    <a:latin typeface="+mn-lt"/>
                    <a:ea typeface="+mn-ea"/>
                    <a:cs typeface="Arial Unicode MS" panose="020B0604020202020204" pitchFamily="34" charset="-122"/>
                  </a:rPr>
                  <a:t>FusionAccess</a:t>
                </a:r>
                <a:endParaRPr lang="zh-CN" altLang="en-US" b="1" kern="0" dirty="0">
                  <a:solidFill>
                    <a:schemeClr val="tx2"/>
                  </a:solidFill>
                  <a:latin typeface="+mn-lt"/>
                  <a:ea typeface="+mn-ea"/>
                  <a:cs typeface="Arial Unicode MS" panose="020B0604020202020204" pitchFamily="34" charset="-122"/>
                </a:endParaRPr>
              </a:p>
            </p:txBody>
          </p:sp>
          <p:grpSp>
            <p:nvGrpSpPr>
              <p:cNvPr id="276" name="组合 224"/>
              <p:cNvGrpSpPr/>
              <p:nvPr/>
            </p:nvGrpSpPr>
            <p:grpSpPr bwMode="auto">
              <a:xfrm>
                <a:off x="1720780" y="3472924"/>
                <a:ext cx="330265" cy="270142"/>
                <a:chOff x="15660203" y="585985"/>
                <a:chExt cx="1101935" cy="776146"/>
              </a:xfrm>
            </p:grpSpPr>
            <p:sp>
              <p:nvSpPr>
                <p:cNvPr id="284" name="Freeform 535"/>
                <p:cNvSpPr/>
                <p:nvPr/>
              </p:nvSpPr>
              <p:spPr bwMode="auto">
                <a:xfrm>
                  <a:off x="16059025" y="757741"/>
                  <a:ext cx="307224" cy="263454"/>
                </a:xfrm>
                <a:custGeom>
                  <a:avLst/>
                  <a:gdLst>
                    <a:gd name="T0" fmla="*/ 163 w 163"/>
                    <a:gd name="T1" fmla="*/ 116 h 136"/>
                    <a:gd name="T2" fmla="*/ 163 w 163"/>
                    <a:gd name="T3" fmla="*/ 116 h 136"/>
                    <a:gd name="T4" fmla="*/ 163 w 163"/>
                    <a:gd name="T5" fmla="*/ 120 h 136"/>
                    <a:gd name="T6" fmla="*/ 162 w 163"/>
                    <a:gd name="T7" fmla="*/ 123 h 136"/>
                    <a:gd name="T8" fmla="*/ 160 w 163"/>
                    <a:gd name="T9" fmla="*/ 127 h 136"/>
                    <a:gd name="T10" fmla="*/ 158 w 163"/>
                    <a:gd name="T11" fmla="*/ 130 h 136"/>
                    <a:gd name="T12" fmla="*/ 155 w 163"/>
                    <a:gd name="T13" fmla="*/ 133 h 136"/>
                    <a:gd name="T14" fmla="*/ 150 w 163"/>
                    <a:gd name="T15" fmla="*/ 134 h 136"/>
                    <a:gd name="T16" fmla="*/ 147 w 163"/>
                    <a:gd name="T17" fmla="*/ 135 h 136"/>
                    <a:gd name="T18" fmla="*/ 143 w 163"/>
                    <a:gd name="T19" fmla="*/ 136 h 136"/>
                    <a:gd name="T20" fmla="*/ 21 w 163"/>
                    <a:gd name="T21" fmla="*/ 136 h 136"/>
                    <a:gd name="T22" fmla="*/ 21 w 163"/>
                    <a:gd name="T23" fmla="*/ 136 h 136"/>
                    <a:gd name="T24" fmla="*/ 17 w 163"/>
                    <a:gd name="T25" fmla="*/ 135 h 136"/>
                    <a:gd name="T26" fmla="*/ 13 w 163"/>
                    <a:gd name="T27" fmla="*/ 134 h 136"/>
                    <a:gd name="T28" fmla="*/ 10 w 163"/>
                    <a:gd name="T29" fmla="*/ 133 h 136"/>
                    <a:gd name="T30" fmla="*/ 6 w 163"/>
                    <a:gd name="T31" fmla="*/ 130 h 136"/>
                    <a:gd name="T32" fmla="*/ 4 w 163"/>
                    <a:gd name="T33" fmla="*/ 127 h 136"/>
                    <a:gd name="T34" fmla="*/ 2 w 163"/>
                    <a:gd name="T35" fmla="*/ 123 h 136"/>
                    <a:gd name="T36" fmla="*/ 1 w 163"/>
                    <a:gd name="T37" fmla="*/ 120 h 136"/>
                    <a:gd name="T38" fmla="*/ 0 w 163"/>
                    <a:gd name="T39" fmla="*/ 116 h 136"/>
                    <a:gd name="T40" fmla="*/ 0 w 163"/>
                    <a:gd name="T41" fmla="*/ 20 h 136"/>
                    <a:gd name="T42" fmla="*/ 0 w 163"/>
                    <a:gd name="T43" fmla="*/ 20 h 136"/>
                    <a:gd name="T44" fmla="*/ 1 w 163"/>
                    <a:gd name="T45" fmla="*/ 16 h 136"/>
                    <a:gd name="T46" fmla="*/ 2 w 163"/>
                    <a:gd name="T47" fmla="*/ 11 h 136"/>
                    <a:gd name="T48" fmla="*/ 4 w 163"/>
                    <a:gd name="T49" fmla="*/ 8 h 136"/>
                    <a:gd name="T50" fmla="*/ 6 w 163"/>
                    <a:gd name="T51" fmla="*/ 6 h 136"/>
                    <a:gd name="T52" fmla="*/ 10 w 163"/>
                    <a:gd name="T53" fmla="*/ 3 h 136"/>
                    <a:gd name="T54" fmla="*/ 13 w 163"/>
                    <a:gd name="T55" fmla="*/ 2 h 136"/>
                    <a:gd name="T56" fmla="*/ 17 w 163"/>
                    <a:gd name="T57" fmla="*/ 0 h 136"/>
                    <a:gd name="T58" fmla="*/ 21 w 163"/>
                    <a:gd name="T59" fmla="*/ 0 h 136"/>
                    <a:gd name="T60" fmla="*/ 143 w 163"/>
                    <a:gd name="T61" fmla="*/ 0 h 136"/>
                    <a:gd name="T62" fmla="*/ 143 w 163"/>
                    <a:gd name="T63" fmla="*/ 0 h 136"/>
                    <a:gd name="T64" fmla="*/ 147 w 163"/>
                    <a:gd name="T65" fmla="*/ 0 h 136"/>
                    <a:gd name="T66" fmla="*/ 150 w 163"/>
                    <a:gd name="T67" fmla="*/ 2 h 136"/>
                    <a:gd name="T68" fmla="*/ 155 w 163"/>
                    <a:gd name="T69" fmla="*/ 3 h 136"/>
                    <a:gd name="T70" fmla="*/ 158 w 163"/>
                    <a:gd name="T71" fmla="*/ 6 h 136"/>
                    <a:gd name="T72" fmla="*/ 160 w 163"/>
                    <a:gd name="T73" fmla="*/ 8 h 136"/>
                    <a:gd name="T74" fmla="*/ 162 w 163"/>
                    <a:gd name="T75" fmla="*/ 11 h 136"/>
                    <a:gd name="T76" fmla="*/ 163 w 163"/>
                    <a:gd name="T77" fmla="*/ 16 h 136"/>
                    <a:gd name="T78" fmla="*/ 163 w 163"/>
                    <a:gd name="T79" fmla="*/ 20 h 136"/>
                    <a:gd name="T80" fmla="*/ 163 w 163"/>
                    <a:gd name="T81" fmla="*/ 1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136">
                      <a:moveTo>
                        <a:pt x="163" y="116"/>
                      </a:moveTo>
                      <a:lnTo>
                        <a:pt x="163" y="116"/>
                      </a:lnTo>
                      <a:lnTo>
                        <a:pt x="163" y="120"/>
                      </a:lnTo>
                      <a:lnTo>
                        <a:pt x="162" y="123"/>
                      </a:lnTo>
                      <a:lnTo>
                        <a:pt x="160" y="127"/>
                      </a:lnTo>
                      <a:lnTo>
                        <a:pt x="158" y="130"/>
                      </a:lnTo>
                      <a:lnTo>
                        <a:pt x="155" y="133"/>
                      </a:lnTo>
                      <a:lnTo>
                        <a:pt x="150" y="134"/>
                      </a:lnTo>
                      <a:lnTo>
                        <a:pt x="147" y="135"/>
                      </a:lnTo>
                      <a:lnTo>
                        <a:pt x="143" y="136"/>
                      </a:lnTo>
                      <a:lnTo>
                        <a:pt x="21" y="136"/>
                      </a:lnTo>
                      <a:lnTo>
                        <a:pt x="21" y="136"/>
                      </a:lnTo>
                      <a:lnTo>
                        <a:pt x="17" y="135"/>
                      </a:lnTo>
                      <a:lnTo>
                        <a:pt x="13" y="134"/>
                      </a:lnTo>
                      <a:lnTo>
                        <a:pt x="10" y="133"/>
                      </a:lnTo>
                      <a:lnTo>
                        <a:pt x="6" y="130"/>
                      </a:lnTo>
                      <a:lnTo>
                        <a:pt x="4" y="127"/>
                      </a:lnTo>
                      <a:lnTo>
                        <a:pt x="2" y="123"/>
                      </a:lnTo>
                      <a:lnTo>
                        <a:pt x="1" y="120"/>
                      </a:lnTo>
                      <a:lnTo>
                        <a:pt x="0" y="116"/>
                      </a:lnTo>
                      <a:lnTo>
                        <a:pt x="0" y="20"/>
                      </a:lnTo>
                      <a:lnTo>
                        <a:pt x="0" y="20"/>
                      </a:lnTo>
                      <a:lnTo>
                        <a:pt x="1" y="16"/>
                      </a:lnTo>
                      <a:lnTo>
                        <a:pt x="2" y="11"/>
                      </a:lnTo>
                      <a:lnTo>
                        <a:pt x="4" y="8"/>
                      </a:lnTo>
                      <a:lnTo>
                        <a:pt x="6" y="6"/>
                      </a:lnTo>
                      <a:lnTo>
                        <a:pt x="10" y="3"/>
                      </a:lnTo>
                      <a:lnTo>
                        <a:pt x="13" y="2"/>
                      </a:lnTo>
                      <a:lnTo>
                        <a:pt x="17" y="0"/>
                      </a:lnTo>
                      <a:lnTo>
                        <a:pt x="21" y="0"/>
                      </a:lnTo>
                      <a:lnTo>
                        <a:pt x="143" y="0"/>
                      </a:lnTo>
                      <a:lnTo>
                        <a:pt x="143" y="0"/>
                      </a:lnTo>
                      <a:lnTo>
                        <a:pt x="147" y="0"/>
                      </a:lnTo>
                      <a:lnTo>
                        <a:pt x="150" y="2"/>
                      </a:lnTo>
                      <a:lnTo>
                        <a:pt x="155" y="3"/>
                      </a:lnTo>
                      <a:lnTo>
                        <a:pt x="158" y="6"/>
                      </a:lnTo>
                      <a:lnTo>
                        <a:pt x="160" y="8"/>
                      </a:lnTo>
                      <a:lnTo>
                        <a:pt x="162" y="11"/>
                      </a:lnTo>
                      <a:lnTo>
                        <a:pt x="163" y="16"/>
                      </a:lnTo>
                      <a:lnTo>
                        <a:pt x="163" y="20"/>
                      </a:lnTo>
                      <a:lnTo>
                        <a:pt x="163" y="116"/>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85" name="Freeform 536"/>
                <p:cNvSpPr/>
                <p:nvPr/>
              </p:nvSpPr>
              <p:spPr bwMode="auto">
                <a:xfrm>
                  <a:off x="16408625" y="593509"/>
                  <a:ext cx="354895" cy="479009"/>
                </a:xfrm>
                <a:custGeom>
                  <a:avLst/>
                  <a:gdLst>
                    <a:gd name="T0" fmla="*/ 21 w 186"/>
                    <a:gd name="T1" fmla="*/ 77 h 249"/>
                    <a:gd name="T2" fmla="*/ 21 w 186"/>
                    <a:gd name="T3" fmla="*/ 77 h 249"/>
                    <a:gd name="T4" fmla="*/ 15 w 186"/>
                    <a:gd name="T5" fmla="*/ 81 h 249"/>
                    <a:gd name="T6" fmla="*/ 11 w 186"/>
                    <a:gd name="T7" fmla="*/ 85 h 249"/>
                    <a:gd name="T8" fmla="*/ 8 w 186"/>
                    <a:gd name="T9" fmla="*/ 89 h 249"/>
                    <a:gd name="T10" fmla="*/ 5 w 186"/>
                    <a:gd name="T11" fmla="*/ 94 h 249"/>
                    <a:gd name="T12" fmla="*/ 1 w 186"/>
                    <a:gd name="T13" fmla="*/ 103 h 249"/>
                    <a:gd name="T14" fmla="*/ 0 w 186"/>
                    <a:gd name="T15" fmla="*/ 111 h 249"/>
                    <a:gd name="T16" fmla="*/ 0 w 186"/>
                    <a:gd name="T17" fmla="*/ 186 h 249"/>
                    <a:gd name="T18" fmla="*/ 0 w 186"/>
                    <a:gd name="T19" fmla="*/ 186 h 249"/>
                    <a:gd name="T20" fmla="*/ 0 w 186"/>
                    <a:gd name="T21" fmla="*/ 194 h 249"/>
                    <a:gd name="T22" fmla="*/ 1 w 186"/>
                    <a:gd name="T23" fmla="*/ 201 h 249"/>
                    <a:gd name="T24" fmla="*/ 4 w 186"/>
                    <a:gd name="T25" fmla="*/ 206 h 249"/>
                    <a:gd name="T26" fmla="*/ 7 w 186"/>
                    <a:gd name="T27" fmla="*/ 212 h 249"/>
                    <a:gd name="T28" fmla="*/ 11 w 186"/>
                    <a:gd name="T29" fmla="*/ 216 h 249"/>
                    <a:gd name="T30" fmla="*/ 15 w 186"/>
                    <a:gd name="T31" fmla="*/ 219 h 249"/>
                    <a:gd name="T32" fmla="*/ 20 w 186"/>
                    <a:gd name="T33" fmla="*/ 222 h 249"/>
                    <a:gd name="T34" fmla="*/ 26 w 186"/>
                    <a:gd name="T35" fmla="*/ 223 h 249"/>
                    <a:gd name="T36" fmla="*/ 161 w 186"/>
                    <a:gd name="T37" fmla="*/ 248 h 249"/>
                    <a:gd name="T38" fmla="*/ 161 w 186"/>
                    <a:gd name="T39" fmla="*/ 248 h 249"/>
                    <a:gd name="T40" fmla="*/ 172 w 186"/>
                    <a:gd name="T41" fmla="*/ 249 h 249"/>
                    <a:gd name="T42" fmla="*/ 176 w 186"/>
                    <a:gd name="T43" fmla="*/ 249 h 249"/>
                    <a:gd name="T44" fmla="*/ 180 w 186"/>
                    <a:gd name="T45" fmla="*/ 249 h 249"/>
                    <a:gd name="T46" fmla="*/ 183 w 186"/>
                    <a:gd name="T47" fmla="*/ 247 h 249"/>
                    <a:gd name="T48" fmla="*/ 185 w 186"/>
                    <a:gd name="T49" fmla="*/ 245 h 249"/>
                    <a:gd name="T50" fmla="*/ 186 w 186"/>
                    <a:gd name="T51" fmla="*/ 240 h 249"/>
                    <a:gd name="T52" fmla="*/ 186 w 186"/>
                    <a:gd name="T53" fmla="*/ 235 h 249"/>
                    <a:gd name="T54" fmla="*/ 186 w 186"/>
                    <a:gd name="T55" fmla="*/ 17 h 249"/>
                    <a:gd name="T56" fmla="*/ 186 w 186"/>
                    <a:gd name="T57" fmla="*/ 17 h 249"/>
                    <a:gd name="T58" fmla="*/ 186 w 186"/>
                    <a:gd name="T59" fmla="*/ 12 h 249"/>
                    <a:gd name="T60" fmla="*/ 185 w 186"/>
                    <a:gd name="T61" fmla="*/ 7 h 249"/>
                    <a:gd name="T62" fmla="*/ 182 w 186"/>
                    <a:gd name="T63" fmla="*/ 4 h 249"/>
                    <a:gd name="T64" fmla="*/ 179 w 186"/>
                    <a:gd name="T65" fmla="*/ 1 h 249"/>
                    <a:gd name="T66" fmla="*/ 175 w 186"/>
                    <a:gd name="T67" fmla="*/ 0 h 249"/>
                    <a:gd name="T68" fmla="*/ 171 w 186"/>
                    <a:gd name="T69" fmla="*/ 0 h 249"/>
                    <a:gd name="T70" fmla="*/ 166 w 186"/>
                    <a:gd name="T71" fmla="*/ 1 h 249"/>
                    <a:gd name="T72" fmla="*/ 160 w 186"/>
                    <a:gd name="T73" fmla="*/ 5 h 249"/>
                    <a:gd name="T74" fmla="*/ 21 w 186"/>
                    <a:gd name="T75" fmla="*/ 7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6" h="249">
                      <a:moveTo>
                        <a:pt x="21" y="77"/>
                      </a:moveTo>
                      <a:lnTo>
                        <a:pt x="21" y="77"/>
                      </a:lnTo>
                      <a:lnTo>
                        <a:pt x="15" y="81"/>
                      </a:lnTo>
                      <a:lnTo>
                        <a:pt x="11" y="85"/>
                      </a:lnTo>
                      <a:lnTo>
                        <a:pt x="8" y="89"/>
                      </a:lnTo>
                      <a:lnTo>
                        <a:pt x="5" y="94"/>
                      </a:lnTo>
                      <a:lnTo>
                        <a:pt x="1" y="103"/>
                      </a:lnTo>
                      <a:lnTo>
                        <a:pt x="0" y="111"/>
                      </a:lnTo>
                      <a:lnTo>
                        <a:pt x="0" y="186"/>
                      </a:lnTo>
                      <a:lnTo>
                        <a:pt x="0" y="186"/>
                      </a:lnTo>
                      <a:lnTo>
                        <a:pt x="0" y="194"/>
                      </a:lnTo>
                      <a:lnTo>
                        <a:pt x="1" y="201"/>
                      </a:lnTo>
                      <a:lnTo>
                        <a:pt x="4" y="206"/>
                      </a:lnTo>
                      <a:lnTo>
                        <a:pt x="7" y="212"/>
                      </a:lnTo>
                      <a:lnTo>
                        <a:pt x="11" y="216"/>
                      </a:lnTo>
                      <a:lnTo>
                        <a:pt x="15" y="219"/>
                      </a:lnTo>
                      <a:lnTo>
                        <a:pt x="20" y="222"/>
                      </a:lnTo>
                      <a:lnTo>
                        <a:pt x="26" y="223"/>
                      </a:lnTo>
                      <a:lnTo>
                        <a:pt x="161" y="248"/>
                      </a:lnTo>
                      <a:lnTo>
                        <a:pt x="161" y="248"/>
                      </a:lnTo>
                      <a:lnTo>
                        <a:pt x="172" y="249"/>
                      </a:lnTo>
                      <a:lnTo>
                        <a:pt x="176" y="249"/>
                      </a:lnTo>
                      <a:lnTo>
                        <a:pt x="180" y="249"/>
                      </a:lnTo>
                      <a:lnTo>
                        <a:pt x="183" y="247"/>
                      </a:lnTo>
                      <a:lnTo>
                        <a:pt x="185" y="245"/>
                      </a:lnTo>
                      <a:lnTo>
                        <a:pt x="186" y="240"/>
                      </a:lnTo>
                      <a:lnTo>
                        <a:pt x="186" y="235"/>
                      </a:lnTo>
                      <a:lnTo>
                        <a:pt x="186" y="17"/>
                      </a:lnTo>
                      <a:lnTo>
                        <a:pt x="186" y="17"/>
                      </a:lnTo>
                      <a:lnTo>
                        <a:pt x="186" y="12"/>
                      </a:lnTo>
                      <a:lnTo>
                        <a:pt x="185" y="7"/>
                      </a:lnTo>
                      <a:lnTo>
                        <a:pt x="182" y="4"/>
                      </a:lnTo>
                      <a:lnTo>
                        <a:pt x="179" y="1"/>
                      </a:lnTo>
                      <a:lnTo>
                        <a:pt x="175" y="0"/>
                      </a:lnTo>
                      <a:lnTo>
                        <a:pt x="171" y="0"/>
                      </a:lnTo>
                      <a:lnTo>
                        <a:pt x="166" y="1"/>
                      </a:lnTo>
                      <a:lnTo>
                        <a:pt x="160" y="5"/>
                      </a:lnTo>
                      <a:lnTo>
                        <a:pt x="21" y="77"/>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86" name="Freeform 537"/>
                <p:cNvSpPr/>
                <p:nvPr/>
              </p:nvSpPr>
              <p:spPr bwMode="auto">
                <a:xfrm>
                  <a:off x="15661751" y="586666"/>
                  <a:ext cx="360193" cy="485852"/>
                </a:xfrm>
                <a:custGeom>
                  <a:avLst/>
                  <a:gdLst>
                    <a:gd name="T0" fmla="*/ 167 w 187"/>
                    <a:gd name="T1" fmla="*/ 81 h 253"/>
                    <a:gd name="T2" fmla="*/ 167 w 187"/>
                    <a:gd name="T3" fmla="*/ 81 h 253"/>
                    <a:gd name="T4" fmla="*/ 172 w 187"/>
                    <a:gd name="T5" fmla="*/ 85 h 253"/>
                    <a:gd name="T6" fmla="*/ 176 w 187"/>
                    <a:gd name="T7" fmla="*/ 89 h 253"/>
                    <a:gd name="T8" fmla="*/ 179 w 187"/>
                    <a:gd name="T9" fmla="*/ 93 h 253"/>
                    <a:gd name="T10" fmla="*/ 181 w 187"/>
                    <a:gd name="T11" fmla="*/ 98 h 253"/>
                    <a:gd name="T12" fmla="*/ 186 w 187"/>
                    <a:gd name="T13" fmla="*/ 107 h 253"/>
                    <a:gd name="T14" fmla="*/ 187 w 187"/>
                    <a:gd name="T15" fmla="*/ 115 h 253"/>
                    <a:gd name="T16" fmla="*/ 187 w 187"/>
                    <a:gd name="T17" fmla="*/ 190 h 253"/>
                    <a:gd name="T18" fmla="*/ 187 w 187"/>
                    <a:gd name="T19" fmla="*/ 190 h 253"/>
                    <a:gd name="T20" fmla="*/ 187 w 187"/>
                    <a:gd name="T21" fmla="*/ 198 h 253"/>
                    <a:gd name="T22" fmla="*/ 185 w 187"/>
                    <a:gd name="T23" fmla="*/ 205 h 253"/>
                    <a:gd name="T24" fmla="*/ 183 w 187"/>
                    <a:gd name="T25" fmla="*/ 210 h 253"/>
                    <a:gd name="T26" fmla="*/ 180 w 187"/>
                    <a:gd name="T27" fmla="*/ 216 h 253"/>
                    <a:gd name="T28" fmla="*/ 176 w 187"/>
                    <a:gd name="T29" fmla="*/ 220 h 253"/>
                    <a:gd name="T30" fmla="*/ 172 w 187"/>
                    <a:gd name="T31" fmla="*/ 223 h 253"/>
                    <a:gd name="T32" fmla="*/ 167 w 187"/>
                    <a:gd name="T33" fmla="*/ 226 h 253"/>
                    <a:gd name="T34" fmla="*/ 161 w 187"/>
                    <a:gd name="T35" fmla="*/ 227 h 253"/>
                    <a:gd name="T36" fmla="*/ 26 w 187"/>
                    <a:gd name="T37" fmla="*/ 252 h 253"/>
                    <a:gd name="T38" fmla="*/ 26 w 187"/>
                    <a:gd name="T39" fmla="*/ 252 h 253"/>
                    <a:gd name="T40" fmla="*/ 15 w 187"/>
                    <a:gd name="T41" fmla="*/ 253 h 253"/>
                    <a:gd name="T42" fmla="*/ 11 w 187"/>
                    <a:gd name="T43" fmla="*/ 253 h 253"/>
                    <a:gd name="T44" fmla="*/ 8 w 187"/>
                    <a:gd name="T45" fmla="*/ 253 h 253"/>
                    <a:gd name="T46" fmla="*/ 4 w 187"/>
                    <a:gd name="T47" fmla="*/ 251 h 253"/>
                    <a:gd name="T48" fmla="*/ 2 w 187"/>
                    <a:gd name="T49" fmla="*/ 249 h 253"/>
                    <a:gd name="T50" fmla="*/ 1 w 187"/>
                    <a:gd name="T51" fmla="*/ 244 h 253"/>
                    <a:gd name="T52" fmla="*/ 0 w 187"/>
                    <a:gd name="T53" fmla="*/ 239 h 253"/>
                    <a:gd name="T54" fmla="*/ 0 w 187"/>
                    <a:gd name="T55" fmla="*/ 17 h 253"/>
                    <a:gd name="T56" fmla="*/ 0 w 187"/>
                    <a:gd name="T57" fmla="*/ 17 h 253"/>
                    <a:gd name="T58" fmla="*/ 1 w 187"/>
                    <a:gd name="T59" fmla="*/ 12 h 253"/>
                    <a:gd name="T60" fmla="*/ 2 w 187"/>
                    <a:gd name="T61" fmla="*/ 8 h 253"/>
                    <a:gd name="T62" fmla="*/ 4 w 187"/>
                    <a:gd name="T63" fmla="*/ 4 h 253"/>
                    <a:gd name="T64" fmla="*/ 8 w 187"/>
                    <a:gd name="T65" fmla="*/ 2 h 253"/>
                    <a:gd name="T66" fmla="*/ 12 w 187"/>
                    <a:gd name="T67" fmla="*/ 0 h 253"/>
                    <a:gd name="T68" fmla="*/ 16 w 187"/>
                    <a:gd name="T69" fmla="*/ 1 h 253"/>
                    <a:gd name="T70" fmla="*/ 21 w 187"/>
                    <a:gd name="T71" fmla="*/ 2 h 253"/>
                    <a:gd name="T72" fmla="*/ 26 w 187"/>
                    <a:gd name="T73" fmla="*/ 4 h 253"/>
                    <a:gd name="T74" fmla="*/ 167 w 187"/>
                    <a:gd name="T75" fmla="*/ 8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7" h="253">
                      <a:moveTo>
                        <a:pt x="167" y="81"/>
                      </a:moveTo>
                      <a:lnTo>
                        <a:pt x="167" y="81"/>
                      </a:lnTo>
                      <a:lnTo>
                        <a:pt x="172" y="85"/>
                      </a:lnTo>
                      <a:lnTo>
                        <a:pt x="176" y="89"/>
                      </a:lnTo>
                      <a:lnTo>
                        <a:pt x="179" y="93"/>
                      </a:lnTo>
                      <a:lnTo>
                        <a:pt x="181" y="98"/>
                      </a:lnTo>
                      <a:lnTo>
                        <a:pt x="186" y="107"/>
                      </a:lnTo>
                      <a:lnTo>
                        <a:pt x="187" y="115"/>
                      </a:lnTo>
                      <a:lnTo>
                        <a:pt x="187" y="190"/>
                      </a:lnTo>
                      <a:lnTo>
                        <a:pt x="187" y="190"/>
                      </a:lnTo>
                      <a:lnTo>
                        <a:pt x="187" y="198"/>
                      </a:lnTo>
                      <a:lnTo>
                        <a:pt x="185" y="205"/>
                      </a:lnTo>
                      <a:lnTo>
                        <a:pt x="183" y="210"/>
                      </a:lnTo>
                      <a:lnTo>
                        <a:pt x="180" y="216"/>
                      </a:lnTo>
                      <a:lnTo>
                        <a:pt x="176" y="220"/>
                      </a:lnTo>
                      <a:lnTo>
                        <a:pt x="172" y="223"/>
                      </a:lnTo>
                      <a:lnTo>
                        <a:pt x="167" y="226"/>
                      </a:lnTo>
                      <a:lnTo>
                        <a:pt x="161" y="227"/>
                      </a:lnTo>
                      <a:lnTo>
                        <a:pt x="26" y="252"/>
                      </a:lnTo>
                      <a:lnTo>
                        <a:pt x="26" y="252"/>
                      </a:lnTo>
                      <a:lnTo>
                        <a:pt x="15" y="253"/>
                      </a:lnTo>
                      <a:lnTo>
                        <a:pt x="11" y="253"/>
                      </a:lnTo>
                      <a:lnTo>
                        <a:pt x="8" y="253"/>
                      </a:lnTo>
                      <a:lnTo>
                        <a:pt x="4" y="251"/>
                      </a:lnTo>
                      <a:lnTo>
                        <a:pt x="2" y="249"/>
                      </a:lnTo>
                      <a:lnTo>
                        <a:pt x="1" y="244"/>
                      </a:lnTo>
                      <a:lnTo>
                        <a:pt x="0" y="239"/>
                      </a:lnTo>
                      <a:lnTo>
                        <a:pt x="0" y="17"/>
                      </a:lnTo>
                      <a:lnTo>
                        <a:pt x="0" y="17"/>
                      </a:lnTo>
                      <a:lnTo>
                        <a:pt x="1" y="12"/>
                      </a:lnTo>
                      <a:lnTo>
                        <a:pt x="2" y="8"/>
                      </a:lnTo>
                      <a:lnTo>
                        <a:pt x="4" y="4"/>
                      </a:lnTo>
                      <a:lnTo>
                        <a:pt x="8" y="2"/>
                      </a:lnTo>
                      <a:lnTo>
                        <a:pt x="12" y="0"/>
                      </a:lnTo>
                      <a:lnTo>
                        <a:pt x="16" y="1"/>
                      </a:lnTo>
                      <a:lnTo>
                        <a:pt x="21" y="2"/>
                      </a:lnTo>
                      <a:lnTo>
                        <a:pt x="26" y="4"/>
                      </a:lnTo>
                      <a:lnTo>
                        <a:pt x="167" y="81"/>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87" name="Freeform 538"/>
                <p:cNvSpPr/>
                <p:nvPr/>
              </p:nvSpPr>
              <p:spPr bwMode="auto">
                <a:xfrm>
                  <a:off x="16535752" y="863806"/>
                  <a:ext cx="31782" cy="61587"/>
                </a:xfrm>
                <a:custGeom>
                  <a:avLst/>
                  <a:gdLst>
                    <a:gd name="T0" fmla="*/ 16 w 16"/>
                    <a:gd name="T1" fmla="*/ 28 h 31"/>
                    <a:gd name="T2" fmla="*/ 16 w 16"/>
                    <a:gd name="T3" fmla="*/ 28 h 31"/>
                    <a:gd name="T4" fmla="*/ 15 w 16"/>
                    <a:gd name="T5" fmla="*/ 29 h 31"/>
                    <a:gd name="T6" fmla="*/ 12 w 16"/>
                    <a:gd name="T7" fmla="*/ 30 h 31"/>
                    <a:gd name="T8" fmla="*/ 3 w 16"/>
                    <a:gd name="T9" fmla="*/ 31 h 31"/>
                    <a:gd name="T10" fmla="*/ 3 w 16"/>
                    <a:gd name="T11" fmla="*/ 31 h 31"/>
                    <a:gd name="T12" fmla="*/ 1 w 16"/>
                    <a:gd name="T13" fmla="*/ 31 h 31"/>
                    <a:gd name="T14" fmla="*/ 0 w 16"/>
                    <a:gd name="T15" fmla="*/ 30 h 31"/>
                    <a:gd name="T16" fmla="*/ 0 w 16"/>
                    <a:gd name="T17" fmla="*/ 3 h 31"/>
                    <a:gd name="T18" fmla="*/ 0 w 16"/>
                    <a:gd name="T19" fmla="*/ 3 h 31"/>
                    <a:gd name="T20" fmla="*/ 1 w 16"/>
                    <a:gd name="T21" fmla="*/ 2 h 31"/>
                    <a:gd name="T22" fmla="*/ 3 w 16"/>
                    <a:gd name="T23" fmla="*/ 2 h 31"/>
                    <a:gd name="T24" fmla="*/ 12 w 16"/>
                    <a:gd name="T25" fmla="*/ 0 h 31"/>
                    <a:gd name="T26" fmla="*/ 12 w 16"/>
                    <a:gd name="T27" fmla="*/ 0 h 31"/>
                    <a:gd name="T28" fmla="*/ 15 w 16"/>
                    <a:gd name="T29" fmla="*/ 1 h 31"/>
                    <a:gd name="T30" fmla="*/ 16 w 16"/>
                    <a:gd name="T31" fmla="*/ 2 h 31"/>
                    <a:gd name="T32" fmla="*/ 16 w 16"/>
                    <a:gd name="T33"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1">
                      <a:moveTo>
                        <a:pt x="16" y="28"/>
                      </a:moveTo>
                      <a:lnTo>
                        <a:pt x="16" y="28"/>
                      </a:lnTo>
                      <a:lnTo>
                        <a:pt x="15" y="29"/>
                      </a:lnTo>
                      <a:lnTo>
                        <a:pt x="12" y="30"/>
                      </a:lnTo>
                      <a:lnTo>
                        <a:pt x="3" y="31"/>
                      </a:lnTo>
                      <a:lnTo>
                        <a:pt x="3" y="31"/>
                      </a:lnTo>
                      <a:lnTo>
                        <a:pt x="1" y="31"/>
                      </a:lnTo>
                      <a:lnTo>
                        <a:pt x="0" y="30"/>
                      </a:lnTo>
                      <a:lnTo>
                        <a:pt x="0" y="3"/>
                      </a:lnTo>
                      <a:lnTo>
                        <a:pt x="0" y="3"/>
                      </a:lnTo>
                      <a:lnTo>
                        <a:pt x="1" y="2"/>
                      </a:lnTo>
                      <a:lnTo>
                        <a:pt x="3" y="2"/>
                      </a:lnTo>
                      <a:lnTo>
                        <a:pt x="12" y="0"/>
                      </a:lnTo>
                      <a:lnTo>
                        <a:pt x="12" y="0"/>
                      </a:lnTo>
                      <a:lnTo>
                        <a:pt x="15" y="1"/>
                      </a:lnTo>
                      <a:lnTo>
                        <a:pt x="16" y="2"/>
                      </a:lnTo>
                      <a:lnTo>
                        <a:pt x="16" y="28"/>
                      </a:lnTo>
                      <a:close/>
                    </a:path>
                  </a:pathLst>
                </a:custGeom>
                <a:solidFill>
                  <a:srgbClr val="FFFFFF"/>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88" name="Freeform 539"/>
                <p:cNvSpPr/>
                <p:nvPr/>
              </p:nvSpPr>
              <p:spPr bwMode="auto">
                <a:xfrm>
                  <a:off x="16578127" y="781690"/>
                  <a:ext cx="31782" cy="136860"/>
                </a:xfrm>
                <a:custGeom>
                  <a:avLst/>
                  <a:gdLst>
                    <a:gd name="T0" fmla="*/ 16 w 16"/>
                    <a:gd name="T1" fmla="*/ 67 h 72"/>
                    <a:gd name="T2" fmla="*/ 16 w 16"/>
                    <a:gd name="T3" fmla="*/ 67 h 72"/>
                    <a:gd name="T4" fmla="*/ 15 w 16"/>
                    <a:gd name="T5" fmla="*/ 70 h 72"/>
                    <a:gd name="T6" fmla="*/ 13 w 16"/>
                    <a:gd name="T7" fmla="*/ 71 h 72"/>
                    <a:gd name="T8" fmla="*/ 3 w 16"/>
                    <a:gd name="T9" fmla="*/ 72 h 72"/>
                    <a:gd name="T10" fmla="*/ 3 w 16"/>
                    <a:gd name="T11" fmla="*/ 72 h 72"/>
                    <a:gd name="T12" fmla="*/ 1 w 16"/>
                    <a:gd name="T13" fmla="*/ 72 h 72"/>
                    <a:gd name="T14" fmla="*/ 0 w 16"/>
                    <a:gd name="T15" fmla="*/ 69 h 72"/>
                    <a:gd name="T16" fmla="*/ 0 w 16"/>
                    <a:gd name="T17" fmla="*/ 6 h 72"/>
                    <a:gd name="T18" fmla="*/ 0 w 16"/>
                    <a:gd name="T19" fmla="*/ 6 h 72"/>
                    <a:gd name="T20" fmla="*/ 1 w 16"/>
                    <a:gd name="T21" fmla="*/ 3 h 72"/>
                    <a:gd name="T22" fmla="*/ 3 w 16"/>
                    <a:gd name="T23" fmla="*/ 2 h 72"/>
                    <a:gd name="T24" fmla="*/ 13 w 16"/>
                    <a:gd name="T25" fmla="*/ 0 h 72"/>
                    <a:gd name="T26" fmla="*/ 13 w 16"/>
                    <a:gd name="T27" fmla="*/ 0 h 72"/>
                    <a:gd name="T28" fmla="*/ 15 w 16"/>
                    <a:gd name="T29" fmla="*/ 2 h 72"/>
                    <a:gd name="T30" fmla="*/ 16 w 16"/>
                    <a:gd name="T31" fmla="*/ 4 h 72"/>
                    <a:gd name="T32" fmla="*/ 16 w 16"/>
                    <a:gd name="T33" fmla="*/ 6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72">
                      <a:moveTo>
                        <a:pt x="16" y="67"/>
                      </a:moveTo>
                      <a:lnTo>
                        <a:pt x="16" y="67"/>
                      </a:lnTo>
                      <a:lnTo>
                        <a:pt x="15" y="70"/>
                      </a:lnTo>
                      <a:lnTo>
                        <a:pt x="13" y="71"/>
                      </a:lnTo>
                      <a:lnTo>
                        <a:pt x="3" y="72"/>
                      </a:lnTo>
                      <a:lnTo>
                        <a:pt x="3" y="72"/>
                      </a:lnTo>
                      <a:lnTo>
                        <a:pt x="1" y="72"/>
                      </a:lnTo>
                      <a:lnTo>
                        <a:pt x="0" y="69"/>
                      </a:lnTo>
                      <a:lnTo>
                        <a:pt x="0" y="6"/>
                      </a:lnTo>
                      <a:lnTo>
                        <a:pt x="0" y="6"/>
                      </a:lnTo>
                      <a:lnTo>
                        <a:pt x="1" y="3"/>
                      </a:lnTo>
                      <a:lnTo>
                        <a:pt x="3" y="2"/>
                      </a:lnTo>
                      <a:lnTo>
                        <a:pt x="13" y="0"/>
                      </a:lnTo>
                      <a:lnTo>
                        <a:pt x="13" y="0"/>
                      </a:lnTo>
                      <a:lnTo>
                        <a:pt x="15" y="2"/>
                      </a:lnTo>
                      <a:lnTo>
                        <a:pt x="16" y="4"/>
                      </a:lnTo>
                      <a:lnTo>
                        <a:pt x="16" y="67"/>
                      </a:lnTo>
                      <a:close/>
                    </a:path>
                  </a:pathLst>
                </a:custGeom>
                <a:solidFill>
                  <a:srgbClr val="FFFFFF"/>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89" name="Freeform 540"/>
                <p:cNvSpPr/>
                <p:nvPr/>
              </p:nvSpPr>
              <p:spPr bwMode="auto">
                <a:xfrm>
                  <a:off x="16620503" y="819328"/>
                  <a:ext cx="31782" cy="95802"/>
                </a:xfrm>
                <a:custGeom>
                  <a:avLst/>
                  <a:gdLst>
                    <a:gd name="T0" fmla="*/ 16 w 16"/>
                    <a:gd name="T1" fmla="*/ 44 h 49"/>
                    <a:gd name="T2" fmla="*/ 16 w 16"/>
                    <a:gd name="T3" fmla="*/ 44 h 49"/>
                    <a:gd name="T4" fmla="*/ 16 w 16"/>
                    <a:gd name="T5" fmla="*/ 47 h 49"/>
                    <a:gd name="T6" fmla="*/ 13 w 16"/>
                    <a:gd name="T7" fmla="*/ 48 h 49"/>
                    <a:gd name="T8" fmla="*/ 4 w 16"/>
                    <a:gd name="T9" fmla="*/ 49 h 49"/>
                    <a:gd name="T10" fmla="*/ 4 w 16"/>
                    <a:gd name="T11" fmla="*/ 49 h 49"/>
                    <a:gd name="T12" fmla="*/ 1 w 16"/>
                    <a:gd name="T13" fmla="*/ 48 h 49"/>
                    <a:gd name="T14" fmla="*/ 0 w 16"/>
                    <a:gd name="T15" fmla="*/ 47 h 49"/>
                    <a:gd name="T16" fmla="*/ 0 w 16"/>
                    <a:gd name="T17" fmla="*/ 4 h 49"/>
                    <a:gd name="T18" fmla="*/ 0 w 16"/>
                    <a:gd name="T19" fmla="*/ 4 h 49"/>
                    <a:gd name="T20" fmla="*/ 1 w 16"/>
                    <a:gd name="T21" fmla="*/ 2 h 49"/>
                    <a:gd name="T22" fmla="*/ 4 w 16"/>
                    <a:gd name="T23" fmla="*/ 1 h 49"/>
                    <a:gd name="T24" fmla="*/ 13 w 16"/>
                    <a:gd name="T25" fmla="*/ 0 h 49"/>
                    <a:gd name="T26" fmla="*/ 13 w 16"/>
                    <a:gd name="T27" fmla="*/ 0 h 49"/>
                    <a:gd name="T28" fmla="*/ 16 w 16"/>
                    <a:gd name="T29" fmla="*/ 1 h 49"/>
                    <a:gd name="T30" fmla="*/ 16 w 16"/>
                    <a:gd name="T31" fmla="*/ 2 h 49"/>
                    <a:gd name="T32" fmla="*/ 16 w 16"/>
                    <a:gd name="T33" fmla="*/ 4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49">
                      <a:moveTo>
                        <a:pt x="16" y="44"/>
                      </a:moveTo>
                      <a:lnTo>
                        <a:pt x="16" y="44"/>
                      </a:lnTo>
                      <a:lnTo>
                        <a:pt x="16" y="47"/>
                      </a:lnTo>
                      <a:lnTo>
                        <a:pt x="13" y="48"/>
                      </a:lnTo>
                      <a:lnTo>
                        <a:pt x="4" y="49"/>
                      </a:lnTo>
                      <a:lnTo>
                        <a:pt x="4" y="49"/>
                      </a:lnTo>
                      <a:lnTo>
                        <a:pt x="1" y="48"/>
                      </a:lnTo>
                      <a:lnTo>
                        <a:pt x="0" y="47"/>
                      </a:lnTo>
                      <a:lnTo>
                        <a:pt x="0" y="4"/>
                      </a:lnTo>
                      <a:lnTo>
                        <a:pt x="0" y="4"/>
                      </a:lnTo>
                      <a:lnTo>
                        <a:pt x="1" y="2"/>
                      </a:lnTo>
                      <a:lnTo>
                        <a:pt x="4" y="1"/>
                      </a:lnTo>
                      <a:lnTo>
                        <a:pt x="13" y="0"/>
                      </a:lnTo>
                      <a:lnTo>
                        <a:pt x="13" y="0"/>
                      </a:lnTo>
                      <a:lnTo>
                        <a:pt x="16" y="1"/>
                      </a:lnTo>
                      <a:lnTo>
                        <a:pt x="16" y="2"/>
                      </a:lnTo>
                      <a:lnTo>
                        <a:pt x="16" y="44"/>
                      </a:lnTo>
                      <a:close/>
                    </a:path>
                  </a:pathLst>
                </a:custGeom>
                <a:solidFill>
                  <a:srgbClr val="FFFFFF"/>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90" name="Freeform 541"/>
                <p:cNvSpPr/>
                <p:nvPr/>
              </p:nvSpPr>
              <p:spPr bwMode="auto">
                <a:xfrm>
                  <a:off x="15767690" y="768004"/>
                  <a:ext cx="42376" cy="164232"/>
                </a:xfrm>
                <a:custGeom>
                  <a:avLst/>
                  <a:gdLst>
                    <a:gd name="T0" fmla="*/ 21 w 21"/>
                    <a:gd name="T1" fmla="*/ 86 h 86"/>
                    <a:gd name="T2" fmla="*/ 0 w 21"/>
                    <a:gd name="T3" fmla="*/ 84 h 86"/>
                    <a:gd name="T4" fmla="*/ 0 w 21"/>
                    <a:gd name="T5" fmla="*/ 0 h 86"/>
                    <a:gd name="T6" fmla="*/ 21 w 21"/>
                    <a:gd name="T7" fmla="*/ 2 h 86"/>
                    <a:gd name="T8" fmla="*/ 21 w 21"/>
                    <a:gd name="T9" fmla="*/ 86 h 86"/>
                  </a:gdLst>
                  <a:ahLst/>
                  <a:cxnLst>
                    <a:cxn ang="0">
                      <a:pos x="T0" y="T1"/>
                    </a:cxn>
                    <a:cxn ang="0">
                      <a:pos x="T2" y="T3"/>
                    </a:cxn>
                    <a:cxn ang="0">
                      <a:pos x="T4" y="T5"/>
                    </a:cxn>
                    <a:cxn ang="0">
                      <a:pos x="T6" y="T7"/>
                    </a:cxn>
                    <a:cxn ang="0">
                      <a:pos x="T8" y="T9"/>
                    </a:cxn>
                  </a:cxnLst>
                  <a:rect l="0" t="0" r="r" b="b"/>
                  <a:pathLst>
                    <a:path w="21" h="86">
                      <a:moveTo>
                        <a:pt x="21" y="86"/>
                      </a:moveTo>
                      <a:lnTo>
                        <a:pt x="0" y="84"/>
                      </a:lnTo>
                      <a:lnTo>
                        <a:pt x="0" y="0"/>
                      </a:lnTo>
                      <a:lnTo>
                        <a:pt x="21" y="2"/>
                      </a:lnTo>
                      <a:lnTo>
                        <a:pt x="21" y="86"/>
                      </a:lnTo>
                      <a:close/>
                    </a:path>
                  </a:pathLst>
                </a:custGeom>
                <a:solidFill>
                  <a:srgbClr val="FFFFFF"/>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91" name="Freeform 542"/>
                <p:cNvSpPr/>
                <p:nvPr/>
              </p:nvSpPr>
              <p:spPr bwMode="auto">
                <a:xfrm>
                  <a:off x="15820660" y="815905"/>
                  <a:ext cx="42376" cy="119753"/>
                </a:xfrm>
                <a:custGeom>
                  <a:avLst/>
                  <a:gdLst>
                    <a:gd name="T0" fmla="*/ 21 w 22"/>
                    <a:gd name="T1" fmla="*/ 62 h 62"/>
                    <a:gd name="T2" fmla="*/ 0 w 22"/>
                    <a:gd name="T3" fmla="*/ 60 h 62"/>
                    <a:gd name="T4" fmla="*/ 0 w 22"/>
                    <a:gd name="T5" fmla="*/ 0 h 62"/>
                    <a:gd name="T6" fmla="*/ 22 w 22"/>
                    <a:gd name="T7" fmla="*/ 2 h 62"/>
                    <a:gd name="T8" fmla="*/ 21 w 22"/>
                    <a:gd name="T9" fmla="*/ 62 h 62"/>
                  </a:gdLst>
                  <a:ahLst/>
                  <a:cxnLst>
                    <a:cxn ang="0">
                      <a:pos x="T0" y="T1"/>
                    </a:cxn>
                    <a:cxn ang="0">
                      <a:pos x="T2" y="T3"/>
                    </a:cxn>
                    <a:cxn ang="0">
                      <a:pos x="T4" y="T5"/>
                    </a:cxn>
                    <a:cxn ang="0">
                      <a:pos x="T6" y="T7"/>
                    </a:cxn>
                    <a:cxn ang="0">
                      <a:pos x="T8" y="T9"/>
                    </a:cxn>
                  </a:cxnLst>
                  <a:rect l="0" t="0" r="r" b="b"/>
                  <a:pathLst>
                    <a:path w="22" h="62">
                      <a:moveTo>
                        <a:pt x="21" y="62"/>
                      </a:moveTo>
                      <a:lnTo>
                        <a:pt x="0" y="60"/>
                      </a:lnTo>
                      <a:lnTo>
                        <a:pt x="0" y="0"/>
                      </a:lnTo>
                      <a:lnTo>
                        <a:pt x="22" y="2"/>
                      </a:lnTo>
                      <a:lnTo>
                        <a:pt x="21" y="62"/>
                      </a:lnTo>
                      <a:close/>
                    </a:path>
                  </a:pathLst>
                </a:custGeom>
                <a:solidFill>
                  <a:srgbClr val="FFFFFF"/>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92" name="Freeform 543"/>
                <p:cNvSpPr/>
                <p:nvPr/>
              </p:nvSpPr>
              <p:spPr bwMode="auto">
                <a:xfrm>
                  <a:off x="15878928" y="867229"/>
                  <a:ext cx="37077" cy="75273"/>
                </a:xfrm>
                <a:custGeom>
                  <a:avLst/>
                  <a:gdLst>
                    <a:gd name="T0" fmla="*/ 21 w 21"/>
                    <a:gd name="T1" fmla="*/ 40 h 40"/>
                    <a:gd name="T2" fmla="*/ 0 w 21"/>
                    <a:gd name="T3" fmla="*/ 38 h 40"/>
                    <a:gd name="T4" fmla="*/ 1 w 21"/>
                    <a:gd name="T5" fmla="*/ 0 h 40"/>
                    <a:gd name="T6" fmla="*/ 21 w 21"/>
                    <a:gd name="T7" fmla="*/ 2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38"/>
                      </a:lnTo>
                      <a:lnTo>
                        <a:pt x="1" y="0"/>
                      </a:lnTo>
                      <a:lnTo>
                        <a:pt x="21" y="2"/>
                      </a:lnTo>
                      <a:lnTo>
                        <a:pt x="21" y="40"/>
                      </a:lnTo>
                      <a:close/>
                    </a:path>
                  </a:pathLst>
                </a:custGeom>
                <a:solidFill>
                  <a:srgbClr val="FFFFFF"/>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93" name="Freeform 544"/>
                <p:cNvSpPr>
                  <a:spLocks noEditPoints="1"/>
                </p:cNvSpPr>
                <p:nvPr/>
              </p:nvSpPr>
              <p:spPr bwMode="auto">
                <a:xfrm>
                  <a:off x="16154370" y="863806"/>
                  <a:ext cx="121828" cy="71852"/>
                </a:xfrm>
                <a:custGeom>
                  <a:avLst/>
                  <a:gdLst>
                    <a:gd name="T0" fmla="*/ 18 w 65"/>
                    <a:gd name="T1" fmla="*/ 15 h 38"/>
                    <a:gd name="T2" fmla="*/ 18 w 65"/>
                    <a:gd name="T3" fmla="*/ 38 h 38"/>
                    <a:gd name="T4" fmla="*/ 29 w 65"/>
                    <a:gd name="T5" fmla="*/ 38 h 38"/>
                    <a:gd name="T6" fmla="*/ 29 w 65"/>
                    <a:gd name="T7" fmla="*/ 15 h 38"/>
                    <a:gd name="T8" fmla="*/ 24 w 65"/>
                    <a:gd name="T9" fmla="*/ 10 h 38"/>
                    <a:gd name="T10" fmla="*/ 18 w 65"/>
                    <a:gd name="T11" fmla="*/ 15 h 38"/>
                    <a:gd name="T12" fmla="*/ 0 w 65"/>
                    <a:gd name="T13" fmla="*/ 38 h 38"/>
                    <a:gd name="T14" fmla="*/ 11 w 65"/>
                    <a:gd name="T15" fmla="*/ 38 h 38"/>
                    <a:gd name="T16" fmla="*/ 11 w 65"/>
                    <a:gd name="T17" fmla="*/ 20 h 38"/>
                    <a:gd name="T18" fmla="*/ 0 w 65"/>
                    <a:gd name="T19" fmla="*/ 29 h 38"/>
                    <a:gd name="T20" fmla="*/ 0 w 65"/>
                    <a:gd name="T21" fmla="*/ 38 h 38"/>
                    <a:gd name="T22" fmla="*/ 54 w 65"/>
                    <a:gd name="T23" fmla="*/ 9 h 38"/>
                    <a:gd name="T24" fmla="*/ 54 w 65"/>
                    <a:gd name="T25" fmla="*/ 38 h 38"/>
                    <a:gd name="T26" fmla="*/ 65 w 65"/>
                    <a:gd name="T27" fmla="*/ 38 h 38"/>
                    <a:gd name="T28" fmla="*/ 65 w 65"/>
                    <a:gd name="T29" fmla="*/ 0 h 38"/>
                    <a:gd name="T30" fmla="*/ 54 w 65"/>
                    <a:gd name="T31" fmla="*/ 9 h 38"/>
                    <a:gd name="T32" fmla="*/ 36 w 65"/>
                    <a:gd name="T33" fmla="*/ 20 h 38"/>
                    <a:gd name="T34" fmla="*/ 36 w 65"/>
                    <a:gd name="T35" fmla="*/ 38 h 38"/>
                    <a:gd name="T36" fmla="*/ 47 w 65"/>
                    <a:gd name="T37" fmla="*/ 38 h 38"/>
                    <a:gd name="T38" fmla="*/ 47 w 65"/>
                    <a:gd name="T39" fmla="*/ 15 h 38"/>
                    <a:gd name="T40" fmla="*/ 38 w 65"/>
                    <a:gd name="T41" fmla="*/ 22 h 38"/>
                    <a:gd name="T42" fmla="*/ 36 w 65"/>
                    <a:gd name="T43"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38">
                      <a:moveTo>
                        <a:pt x="18" y="15"/>
                      </a:moveTo>
                      <a:lnTo>
                        <a:pt x="18" y="38"/>
                      </a:lnTo>
                      <a:lnTo>
                        <a:pt x="29" y="38"/>
                      </a:lnTo>
                      <a:lnTo>
                        <a:pt x="29" y="15"/>
                      </a:lnTo>
                      <a:lnTo>
                        <a:pt x="24" y="10"/>
                      </a:lnTo>
                      <a:lnTo>
                        <a:pt x="18" y="15"/>
                      </a:lnTo>
                      <a:close/>
                      <a:moveTo>
                        <a:pt x="0" y="38"/>
                      </a:moveTo>
                      <a:lnTo>
                        <a:pt x="11" y="38"/>
                      </a:lnTo>
                      <a:lnTo>
                        <a:pt x="11" y="20"/>
                      </a:lnTo>
                      <a:lnTo>
                        <a:pt x="0" y="29"/>
                      </a:lnTo>
                      <a:lnTo>
                        <a:pt x="0" y="38"/>
                      </a:lnTo>
                      <a:close/>
                      <a:moveTo>
                        <a:pt x="54" y="9"/>
                      </a:moveTo>
                      <a:lnTo>
                        <a:pt x="54" y="38"/>
                      </a:lnTo>
                      <a:lnTo>
                        <a:pt x="65" y="38"/>
                      </a:lnTo>
                      <a:lnTo>
                        <a:pt x="65" y="0"/>
                      </a:lnTo>
                      <a:lnTo>
                        <a:pt x="54" y="9"/>
                      </a:lnTo>
                      <a:close/>
                      <a:moveTo>
                        <a:pt x="36" y="20"/>
                      </a:moveTo>
                      <a:lnTo>
                        <a:pt x="36" y="38"/>
                      </a:lnTo>
                      <a:lnTo>
                        <a:pt x="47" y="38"/>
                      </a:lnTo>
                      <a:lnTo>
                        <a:pt x="47" y="15"/>
                      </a:lnTo>
                      <a:lnTo>
                        <a:pt x="38" y="22"/>
                      </a:lnTo>
                      <a:lnTo>
                        <a:pt x="36" y="20"/>
                      </a:lnTo>
                      <a:close/>
                    </a:path>
                  </a:pathLst>
                </a:custGeom>
                <a:solidFill>
                  <a:srgbClr val="FFFFFF"/>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95" name="Freeform 545"/>
                <p:cNvSpPr/>
                <p:nvPr/>
              </p:nvSpPr>
              <p:spPr bwMode="auto">
                <a:xfrm>
                  <a:off x="16154370" y="826171"/>
                  <a:ext cx="137721" cy="78693"/>
                </a:xfrm>
                <a:custGeom>
                  <a:avLst/>
                  <a:gdLst>
                    <a:gd name="T0" fmla="*/ 73 w 73"/>
                    <a:gd name="T1" fmla="*/ 0 h 41"/>
                    <a:gd name="T2" fmla="*/ 51 w 73"/>
                    <a:gd name="T3" fmla="*/ 0 h 41"/>
                    <a:gd name="T4" fmla="*/ 60 w 73"/>
                    <a:gd name="T5" fmla="*/ 8 h 41"/>
                    <a:gd name="T6" fmla="*/ 38 w 73"/>
                    <a:gd name="T7" fmla="*/ 27 h 41"/>
                    <a:gd name="T8" fmla="*/ 24 w 73"/>
                    <a:gd name="T9" fmla="*/ 14 h 41"/>
                    <a:gd name="T10" fmla="*/ 0 w 73"/>
                    <a:gd name="T11" fmla="*/ 33 h 41"/>
                    <a:gd name="T12" fmla="*/ 0 w 73"/>
                    <a:gd name="T13" fmla="*/ 41 h 41"/>
                    <a:gd name="T14" fmla="*/ 24 w 73"/>
                    <a:gd name="T15" fmla="*/ 22 h 41"/>
                    <a:gd name="T16" fmla="*/ 38 w 73"/>
                    <a:gd name="T17" fmla="*/ 35 h 41"/>
                    <a:gd name="T18" fmla="*/ 65 w 73"/>
                    <a:gd name="T19" fmla="*/ 13 h 41"/>
                    <a:gd name="T20" fmla="*/ 73 w 73"/>
                    <a:gd name="T21" fmla="*/ 19 h 41"/>
                    <a:gd name="T22" fmla="*/ 73 w 73"/>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41">
                      <a:moveTo>
                        <a:pt x="73" y="0"/>
                      </a:moveTo>
                      <a:lnTo>
                        <a:pt x="51" y="0"/>
                      </a:lnTo>
                      <a:lnTo>
                        <a:pt x="60" y="8"/>
                      </a:lnTo>
                      <a:lnTo>
                        <a:pt x="38" y="27"/>
                      </a:lnTo>
                      <a:lnTo>
                        <a:pt x="24" y="14"/>
                      </a:lnTo>
                      <a:lnTo>
                        <a:pt x="0" y="33"/>
                      </a:lnTo>
                      <a:lnTo>
                        <a:pt x="0" y="41"/>
                      </a:lnTo>
                      <a:lnTo>
                        <a:pt x="24" y="22"/>
                      </a:lnTo>
                      <a:lnTo>
                        <a:pt x="38" y="35"/>
                      </a:lnTo>
                      <a:lnTo>
                        <a:pt x="65" y="13"/>
                      </a:lnTo>
                      <a:lnTo>
                        <a:pt x="73" y="19"/>
                      </a:lnTo>
                      <a:lnTo>
                        <a:pt x="73" y="0"/>
                      </a:lnTo>
                      <a:close/>
                    </a:path>
                  </a:pathLst>
                </a:custGeom>
                <a:solidFill>
                  <a:srgbClr val="FFFFFF"/>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99" name="Freeform 546"/>
                <p:cNvSpPr/>
                <p:nvPr/>
              </p:nvSpPr>
              <p:spPr bwMode="auto">
                <a:xfrm>
                  <a:off x="16064320" y="925393"/>
                  <a:ext cx="307224" cy="437951"/>
                </a:xfrm>
                <a:custGeom>
                  <a:avLst/>
                  <a:gdLst>
                    <a:gd name="T0" fmla="*/ 109 w 162"/>
                    <a:gd name="T1" fmla="*/ 85 h 229"/>
                    <a:gd name="T2" fmla="*/ 117 w 162"/>
                    <a:gd name="T3" fmla="*/ 78 h 229"/>
                    <a:gd name="T4" fmla="*/ 125 w 162"/>
                    <a:gd name="T5" fmla="*/ 69 h 229"/>
                    <a:gd name="T6" fmla="*/ 129 w 162"/>
                    <a:gd name="T7" fmla="*/ 59 h 229"/>
                    <a:gd name="T8" fmla="*/ 131 w 162"/>
                    <a:gd name="T9" fmla="*/ 46 h 229"/>
                    <a:gd name="T10" fmla="*/ 130 w 162"/>
                    <a:gd name="T11" fmla="*/ 37 h 229"/>
                    <a:gd name="T12" fmla="*/ 123 w 162"/>
                    <a:gd name="T13" fmla="*/ 20 h 229"/>
                    <a:gd name="T14" fmla="*/ 109 w 162"/>
                    <a:gd name="T15" fmla="*/ 8 h 229"/>
                    <a:gd name="T16" fmla="*/ 91 w 162"/>
                    <a:gd name="T17" fmla="*/ 1 h 229"/>
                    <a:gd name="T18" fmla="*/ 81 w 162"/>
                    <a:gd name="T19" fmla="*/ 0 h 229"/>
                    <a:gd name="T20" fmla="*/ 62 w 162"/>
                    <a:gd name="T21" fmla="*/ 3 h 229"/>
                    <a:gd name="T22" fmla="*/ 46 w 162"/>
                    <a:gd name="T23" fmla="*/ 14 h 229"/>
                    <a:gd name="T24" fmla="*/ 35 w 162"/>
                    <a:gd name="T25" fmla="*/ 29 h 229"/>
                    <a:gd name="T26" fmla="*/ 31 w 162"/>
                    <a:gd name="T27" fmla="*/ 46 h 229"/>
                    <a:gd name="T28" fmla="*/ 31 w 162"/>
                    <a:gd name="T29" fmla="*/ 52 h 229"/>
                    <a:gd name="T30" fmla="*/ 34 w 162"/>
                    <a:gd name="T31" fmla="*/ 64 h 229"/>
                    <a:gd name="T32" fmla="*/ 41 w 162"/>
                    <a:gd name="T33" fmla="*/ 74 h 229"/>
                    <a:gd name="T34" fmla="*/ 49 w 162"/>
                    <a:gd name="T35" fmla="*/ 82 h 229"/>
                    <a:gd name="T36" fmla="*/ 54 w 162"/>
                    <a:gd name="T37" fmla="*/ 85 h 229"/>
                    <a:gd name="T38" fmla="*/ 32 w 162"/>
                    <a:gd name="T39" fmla="*/ 98 h 229"/>
                    <a:gd name="T40" fmla="*/ 15 w 162"/>
                    <a:gd name="T41" fmla="*/ 118 h 229"/>
                    <a:gd name="T42" fmla="*/ 4 w 162"/>
                    <a:gd name="T43" fmla="*/ 143 h 229"/>
                    <a:gd name="T44" fmla="*/ 0 w 162"/>
                    <a:gd name="T45" fmla="*/ 172 h 229"/>
                    <a:gd name="T46" fmla="*/ 1 w 162"/>
                    <a:gd name="T47" fmla="*/ 181 h 229"/>
                    <a:gd name="T48" fmla="*/ 2 w 162"/>
                    <a:gd name="T49" fmla="*/ 190 h 229"/>
                    <a:gd name="T50" fmla="*/ 18 w 162"/>
                    <a:gd name="T51" fmla="*/ 206 h 229"/>
                    <a:gd name="T52" fmla="*/ 36 w 162"/>
                    <a:gd name="T53" fmla="*/ 219 h 229"/>
                    <a:gd name="T54" fmla="*/ 58 w 162"/>
                    <a:gd name="T55" fmla="*/ 226 h 229"/>
                    <a:gd name="T56" fmla="*/ 81 w 162"/>
                    <a:gd name="T57" fmla="*/ 229 h 229"/>
                    <a:gd name="T58" fmla="*/ 93 w 162"/>
                    <a:gd name="T59" fmla="*/ 228 h 229"/>
                    <a:gd name="T60" fmla="*/ 115 w 162"/>
                    <a:gd name="T61" fmla="*/ 223 h 229"/>
                    <a:gd name="T62" fmla="*/ 136 w 162"/>
                    <a:gd name="T63" fmla="*/ 212 h 229"/>
                    <a:gd name="T64" fmla="*/ 153 w 162"/>
                    <a:gd name="T65" fmla="*/ 198 h 229"/>
                    <a:gd name="T66" fmla="*/ 160 w 162"/>
                    <a:gd name="T67" fmla="*/ 190 h 229"/>
                    <a:gd name="T68" fmla="*/ 162 w 162"/>
                    <a:gd name="T69" fmla="*/ 172 h 229"/>
                    <a:gd name="T70" fmla="*/ 161 w 162"/>
                    <a:gd name="T71" fmla="*/ 157 h 229"/>
                    <a:gd name="T72" fmla="*/ 153 w 162"/>
                    <a:gd name="T73" fmla="*/ 130 h 229"/>
                    <a:gd name="T74" fmla="*/ 139 w 162"/>
                    <a:gd name="T75" fmla="*/ 108 h 229"/>
                    <a:gd name="T76" fmla="*/ 120 w 162"/>
                    <a:gd name="T77" fmla="*/ 91 h 229"/>
                    <a:gd name="T78" fmla="*/ 109 w 162"/>
                    <a:gd name="T79" fmla="*/ 8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229">
                      <a:moveTo>
                        <a:pt x="109" y="85"/>
                      </a:moveTo>
                      <a:lnTo>
                        <a:pt x="109" y="85"/>
                      </a:lnTo>
                      <a:lnTo>
                        <a:pt x="113" y="82"/>
                      </a:lnTo>
                      <a:lnTo>
                        <a:pt x="117" y="78"/>
                      </a:lnTo>
                      <a:lnTo>
                        <a:pt x="122" y="74"/>
                      </a:lnTo>
                      <a:lnTo>
                        <a:pt x="125" y="69"/>
                      </a:lnTo>
                      <a:lnTo>
                        <a:pt x="128" y="64"/>
                      </a:lnTo>
                      <a:lnTo>
                        <a:pt x="129" y="59"/>
                      </a:lnTo>
                      <a:lnTo>
                        <a:pt x="131" y="52"/>
                      </a:lnTo>
                      <a:lnTo>
                        <a:pt x="131" y="46"/>
                      </a:lnTo>
                      <a:lnTo>
                        <a:pt x="131" y="46"/>
                      </a:lnTo>
                      <a:lnTo>
                        <a:pt x="130" y="37"/>
                      </a:lnTo>
                      <a:lnTo>
                        <a:pt x="127" y="29"/>
                      </a:lnTo>
                      <a:lnTo>
                        <a:pt x="123" y="20"/>
                      </a:lnTo>
                      <a:lnTo>
                        <a:pt x="116" y="14"/>
                      </a:lnTo>
                      <a:lnTo>
                        <a:pt x="109" y="8"/>
                      </a:lnTo>
                      <a:lnTo>
                        <a:pt x="100" y="3"/>
                      </a:lnTo>
                      <a:lnTo>
                        <a:pt x="91" y="1"/>
                      </a:lnTo>
                      <a:lnTo>
                        <a:pt x="81" y="0"/>
                      </a:lnTo>
                      <a:lnTo>
                        <a:pt x="81" y="0"/>
                      </a:lnTo>
                      <a:lnTo>
                        <a:pt x="71" y="1"/>
                      </a:lnTo>
                      <a:lnTo>
                        <a:pt x="62" y="3"/>
                      </a:lnTo>
                      <a:lnTo>
                        <a:pt x="54" y="8"/>
                      </a:lnTo>
                      <a:lnTo>
                        <a:pt x="46" y="14"/>
                      </a:lnTo>
                      <a:lnTo>
                        <a:pt x="40" y="20"/>
                      </a:lnTo>
                      <a:lnTo>
                        <a:pt x="35" y="29"/>
                      </a:lnTo>
                      <a:lnTo>
                        <a:pt x="32" y="37"/>
                      </a:lnTo>
                      <a:lnTo>
                        <a:pt x="31" y="46"/>
                      </a:lnTo>
                      <a:lnTo>
                        <a:pt x="31" y="46"/>
                      </a:lnTo>
                      <a:lnTo>
                        <a:pt x="31" y="52"/>
                      </a:lnTo>
                      <a:lnTo>
                        <a:pt x="32" y="59"/>
                      </a:lnTo>
                      <a:lnTo>
                        <a:pt x="34" y="64"/>
                      </a:lnTo>
                      <a:lnTo>
                        <a:pt x="38" y="69"/>
                      </a:lnTo>
                      <a:lnTo>
                        <a:pt x="41" y="74"/>
                      </a:lnTo>
                      <a:lnTo>
                        <a:pt x="45" y="78"/>
                      </a:lnTo>
                      <a:lnTo>
                        <a:pt x="49" y="82"/>
                      </a:lnTo>
                      <a:lnTo>
                        <a:pt x="54" y="85"/>
                      </a:lnTo>
                      <a:lnTo>
                        <a:pt x="54" y="85"/>
                      </a:lnTo>
                      <a:lnTo>
                        <a:pt x="43" y="91"/>
                      </a:lnTo>
                      <a:lnTo>
                        <a:pt x="32" y="98"/>
                      </a:lnTo>
                      <a:lnTo>
                        <a:pt x="24" y="108"/>
                      </a:lnTo>
                      <a:lnTo>
                        <a:pt x="15" y="118"/>
                      </a:lnTo>
                      <a:lnTo>
                        <a:pt x="10" y="130"/>
                      </a:lnTo>
                      <a:lnTo>
                        <a:pt x="4" y="143"/>
                      </a:lnTo>
                      <a:lnTo>
                        <a:pt x="1" y="157"/>
                      </a:lnTo>
                      <a:lnTo>
                        <a:pt x="0" y="172"/>
                      </a:lnTo>
                      <a:lnTo>
                        <a:pt x="0" y="172"/>
                      </a:lnTo>
                      <a:lnTo>
                        <a:pt x="1" y="181"/>
                      </a:lnTo>
                      <a:lnTo>
                        <a:pt x="2" y="190"/>
                      </a:lnTo>
                      <a:lnTo>
                        <a:pt x="2" y="190"/>
                      </a:lnTo>
                      <a:lnTo>
                        <a:pt x="10" y="198"/>
                      </a:lnTo>
                      <a:lnTo>
                        <a:pt x="18" y="206"/>
                      </a:lnTo>
                      <a:lnTo>
                        <a:pt x="27" y="212"/>
                      </a:lnTo>
                      <a:lnTo>
                        <a:pt x="36" y="219"/>
                      </a:lnTo>
                      <a:lnTo>
                        <a:pt x="47" y="223"/>
                      </a:lnTo>
                      <a:lnTo>
                        <a:pt x="58" y="226"/>
                      </a:lnTo>
                      <a:lnTo>
                        <a:pt x="70" y="228"/>
                      </a:lnTo>
                      <a:lnTo>
                        <a:pt x="81" y="229"/>
                      </a:lnTo>
                      <a:lnTo>
                        <a:pt x="81" y="229"/>
                      </a:lnTo>
                      <a:lnTo>
                        <a:pt x="93" y="228"/>
                      </a:lnTo>
                      <a:lnTo>
                        <a:pt x="105" y="226"/>
                      </a:lnTo>
                      <a:lnTo>
                        <a:pt x="115" y="223"/>
                      </a:lnTo>
                      <a:lnTo>
                        <a:pt x="125" y="219"/>
                      </a:lnTo>
                      <a:lnTo>
                        <a:pt x="136" y="212"/>
                      </a:lnTo>
                      <a:lnTo>
                        <a:pt x="144" y="206"/>
                      </a:lnTo>
                      <a:lnTo>
                        <a:pt x="153" y="198"/>
                      </a:lnTo>
                      <a:lnTo>
                        <a:pt x="160" y="190"/>
                      </a:lnTo>
                      <a:lnTo>
                        <a:pt x="160" y="190"/>
                      </a:lnTo>
                      <a:lnTo>
                        <a:pt x="161" y="181"/>
                      </a:lnTo>
                      <a:lnTo>
                        <a:pt x="162" y="172"/>
                      </a:lnTo>
                      <a:lnTo>
                        <a:pt x="162" y="172"/>
                      </a:lnTo>
                      <a:lnTo>
                        <a:pt x="161" y="157"/>
                      </a:lnTo>
                      <a:lnTo>
                        <a:pt x="158" y="143"/>
                      </a:lnTo>
                      <a:lnTo>
                        <a:pt x="153" y="130"/>
                      </a:lnTo>
                      <a:lnTo>
                        <a:pt x="146" y="118"/>
                      </a:lnTo>
                      <a:lnTo>
                        <a:pt x="139" y="108"/>
                      </a:lnTo>
                      <a:lnTo>
                        <a:pt x="130" y="98"/>
                      </a:lnTo>
                      <a:lnTo>
                        <a:pt x="120" y="91"/>
                      </a:lnTo>
                      <a:lnTo>
                        <a:pt x="109" y="85"/>
                      </a:lnTo>
                      <a:lnTo>
                        <a:pt x="109" y="85"/>
                      </a:lnTo>
                      <a:close/>
                    </a:path>
                  </a:pathLst>
                </a:custGeom>
                <a:solidFill>
                  <a:srgbClr val="595757"/>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grpSp>
          <p:grpSp>
            <p:nvGrpSpPr>
              <p:cNvPr id="277" name="组合 367"/>
              <p:cNvGrpSpPr/>
              <p:nvPr/>
            </p:nvGrpSpPr>
            <p:grpSpPr bwMode="auto">
              <a:xfrm>
                <a:off x="2119715" y="3478847"/>
                <a:ext cx="295594" cy="271302"/>
                <a:chOff x="11078074" y="5698959"/>
                <a:chExt cx="785726" cy="726319"/>
              </a:xfrm>
            </p:grpSpPr>
            <p:sp>
              <p:nvSpPr>
                <p:cNvPr id="278" name="Freeform 575"/>
                <p:cNvSpPr/>
                <p:nvPr/>
              </p:nvSpPr>
              <p:spPr bwMode="auto">
                <a:xfrm>
                  <a:off x="11078101" y="5699678"/>
                  <a:ext cx="464196" cy="490975"/>
                </a:xfrm>
                <a:custGeom>
                  <a:avLst/>
                  <a:gdLst>
                    <a:gd name="T0" fmla="*/ 189 w 243"/>
                    <a:gd name="T1" fmla="*/ 0 h 256"/>
                    <a:gd name="T2" fmla="*/ 159 w 243"/>
                    <a:gd name="T3" fmla="*/ 2 h 256"/>
                    <a:gd name="T4" fmla="*/ 130 w 243"/>
                    <a:gd name="T5" fmla="*/ 10 h 256"/>
                    <a:gd name="T6" fmla="*/ 104 w 243"/>
                    <a:gd name="T7" fmla="*/ 21 h 256"/>
                    <a:gd name="T8" fmla="*/ 79 w 243"/>
                    <a:gd name="T9" fmla="*/ 36 h 256"/>
                    <a:gd name="T10" fmla="*/ 78 w 243"/>
                    <a:gd name="T11" fmla="*/ 47 h 256"/>
                    <a:gd name="T12" fmla="*/ 81 w 243"/>
                    <a:gd name="T13" fmla="*/ 50 h 256"/>
                    <a:gd name="T14" fmla="*/ 102 w 243"/>
                    <a:gd name="T15" fmla="*/ 49 h 256"/>
                    <a:gd name="T16" fmla="*/ 100 w 243"/>
                    <a:gd name="T17" fmla="*/ 88 h 256"/>
                    <a:gd name="T18" fmla="*/ 99 w 243"/>
                    <a:gd name="T19" fmla="*/ 93 h 256"/>
                    <a:gd name="T20" fmla="*/ 111 w 243"/>
                    <a:gd name="T21" fmla="*/ 108 h 256"/>
                    <a:gd name="T22" fmla="*/ 76 w 243"/>
                    <a:gd name="T23" fmla="*/ 126 h 256"/>
                    <a:gd name="T24" fmla="*/ 72 w 243"/>
                    <a:gd name="T25" fmla="*/ 129 h 256"/>
                    <a:gd name="T26" fmla="*/ 64 w 243"/>
                    <a:gd name="T27" fmla="*/ 146 h 256"/>
                    <a:gd name="T28" fmla="*/ 30 w 243"/>
                    <a:gd name="T29" fmla="*/ 127 h 256"/>
                    <a:gd name="T30" fmla="*/ 25 w 243"/>
                    <a:gd name="T31" fmla="*/ 124 h 256"/>
                    <a:gd name="T32" fmla="*/ 19 w 243"/>
                    <a:gd name="T33" fmla="*/ 120 h 256"/>
                    <a:gd name="T34" fmla="*/ 12 w 243"/>
                    <a:gd name="T35" fmla="*/ 123 h 256"/>
                    <a:gd name="T36" fmla="*/ 3 w 243"/>
                    <a:gd name="T37" fmla="*/ 155 h 256"/>
                    <a:gd name="T38" fmla="*/ 0 w 243"/>
                    <a:gd name="T39" fmla="*/ 189 h 256"/>
                    <a:gd name="T40" fmla="*/ 1 w 243"/>
                    <a:gd name="T41" fmla="*/ 206 h 256"/>
                    <a:gd name="T42" fmla="*/ 8 w 243"/>
                    <a:gd name="T43" fmla="*/ 240 h 256"/>
                    <a:gd name="T44" fmla="*/ 28 w 243"/>
                    <a:gd name="T45" fmla="*/ 250 h 256"/>
                    <a:gd name="T46" fmla="*/ 99 w 243"/>
                    <a:gd name="T47" fmla="*/ 215 h 256"/>
                    <a:gd name="T48" fmla="*/ 95 w 243"/>
                    <a:gd name="T49" fmla="*/ 189 h 256"/>
                    <a:gd name="T50" fmla="*/ 96 w 243"/>
                    <a:gd name="T51" fmla="*/ 180 h 256"/>
                    <a:gd name="T52" fmla="*/ 99 w 243"/>
                    <a:gd name="T53" fmla="*/ 161 h 256"/>
                    <a:gd name="T54" fmla="*/ 107 w 243"/>
                    <a:gd name="T55" fmla="*/ 144 h 256"/>
                    <a:gd name="T56" fmla="*/ 116 w 243"/>
                    <a:gd name="T57" fmla="*/ 129 h 256"/>
                    <a:gd name="T58" fmla="*/ 129 w 243"/>
                    <a:gd name="T59" fmla="*/ 118 h 256"/>
                    <a:gd name="T60" fmla="*/ 144 w 243"/>
                    <a:gd name="T61" fmla="*/ 107 h 256"/>
                    <a:gd name="T62" fmla="*/ 161 w 243"/>
                    <a:gd name="T63" fmla="*/ 100 h 256"/>
                    <a:gd name="T64" fmla="*/ 179 w 243"/>
                    <a:gd name="T65" fmla="*/ 96 h 256"/>
                    <a:gd name="T66" fmla="*/ 189 w 243"/>
                    <a:gd name="T67" fmla="*/ 96 h 256"/>
                    <a:gd name="T68" fmla="*/ 212 w 243"/>
                    <a:gd name="T69" fmla="*/ 98 h 256"/>
                    <a:gd name="T70" fmla="*/ 243 w 243"/>
                    <a:gd name="T71" fmla="*/ 9 h 256"/>
                    <a:gd name="T72" fmla="*/ 202 w 243"/>
                    <a:gd name="T73" fmla="*/ 1 h 256"/>
                    <a:gd name="T74" fmla="*/ 189 w 243"/>
                    <a:gd name="T7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 h="256">
                      <a:moveTo>
                        <a:pt x="189" y="0"/>
                      </a:moveTo>
                      <a:lnTo>
                        <a:pt x="189" y="0"/>
                      </a:lnTo>
                      <a:lnTo>
                        <a:pt x="174" y="1"/>
                      </a:lnTo>
                      <a:lnTo>
                        <a:pt x="159" y="2"/>
                      </a:lnTo>
                      <a:lnTo>
                        <a:pt x="144" y="6"/>
                      </a:lnTo>
                      <a:lnTo>
                        <a:pt x="130" y="10"/>
                      </a:lnTo>
                      <a:lnTo>
                        <a:pt x="116" y="15"/>
                      </a:lnTo>
                      <a:lnTo>
                        <a:pt x="104" y="21"/>
                      </a:lnTo>
                      <a:lnTo>
                        <a:pt x="91" y="28"/>
                      </a:lnTo>
                      <a:lnTo>
                        <a:pt x="79" y="36"/>
                      </a:lnTo>
                      <a:lnTo>
                        <a:pt x="78" y="47"/>
                      </a:lnTo>
                      <a:lnTo>
                        <a:pt x="78" y="47"/>
                      </a:lnTo>
                      <a:lnTo>
                        <a:pt x="81" y="50"/>
                      </a:lnTo>
                      <a:lnTo>
                        <a:pt x="81" y="50"/>
                      </a:lnTo>
                      <a:lnTo>
                        <a:pt x="87" y="55"/>
                      </a:lnTo>
                      <a:lnTo>
                        <a:pt x="102" y="49"/>
                      </a:lnTo>
                      <a:lnTo>
                        <a:pt x="115" y="81"/>
                      </a:lnTo>
                      <a:lnTo>
                        <a:pt x="100" y="88"/>
                      </a:lnTo>
                      <a:lnTo>
                        <a:pt x="100" y="88"/>
                      </a:lnTo>
                      <a:lnTo>
                        <a:pt x="99" y="93"/>
                      </a:lnTo>
                      <a:lnTo>
                        <a:pt x="98" y="98"/>
                      </a:lnTo>
                      <a:lnTo>
                        <a:pt x="111" y="108"/>
                      </a:lnTo>
                      <a:lnTo>
                        <a:pt x="90" y="137"/>
                      </a:lnTo>
                      <a:lnTo>
                        <a:pt x="76" y="126"/>
                      </a:lnTo>
                      <a:lnTo>
                        <a:pt x="76" y="126"/>
                      </a:lnTo>
                      <a:lnTo>
                        <a:pt x="72" y="129"/>
                      </a:lnTo>
                      <a:lnTo>
                        <a:pt x="65" y="132"/>
                      </a:lnTo>
                      <a:lnTo>
                        <a:pt x="64" y="146"/>
                      </a:lnTo>
                      <a:lnTo>
                        <a:pt x="28" y="142"/>
                      </a:lnTo>
                      <a:lnTo>
                        <a:pt x="30" y="127"/>
                      </a:lnTo>
                      <a:lnTo>
                        <a:pt x="30" y="127"/>
                      </a:lnTo>
                      <a:lnTo>
                        <a:pt x="25" y="124"/>
                      </a:lnTo>
                      <a:lnTo>
                        <a:pt x="25" y="124"/>
                      </a:lnTo>
                      <a:lnTo>
                        <a:pt x="19" y="120"/>
                      </a:lnTo>
                      <a:lnTo>
                        <a:pt x="12" y="123"/>
                      </a:lnTo>
                      <a:lnTo>
                        <a:pt x="12" y="123"/>
                      </a:lnTo>
                      <a:lnTo>
                        <a:pt x="8" y="138"/>
                      </a:lnTo>
                      <a:lnTo>
                        <a:pt x="3" y="155"/>
                      </a:lnTo>
                      <a:lnTo>
                        <a:pt x="1" y="172"/>
                      </a:lnTo>
                      <a:lnTo>
                        <a:pt x="0" y="189"/>
                      </a:lnTo>
                      <a:lnTo>
                        <a:pt x="0" y="189"/>
                      </a:lnTo>
                      <a:lnTo>
                        <a:pt x="1" y="206"/>
                      </a:lnTo>
                      <a:lnTo>
                        <a:pt x="3" y="223"/>
                      </a:lnTo>
                      <a:lnTo>
                        <a:pt x="8" y="240"/>
                      </a:lnTo>
                      <a:lnTo>
                        <a:pt x="12" y="256"/>
                      </a:lnTo>
                      <a:lnTo>
                        <a:pt x="28" y="250"/>
                      </a:lnTo>
                      <a:lnTo>
                        <a:pt x="99" y="215"/>
                      </a:lnTo>
                      <a:lnTo>
                        <a:pt x="99" y="215"/>
                      </a:lnTo>
                      <a:lnTo>
                        <a:pt x="96" y="202"/>
                      </a:lnTo>
                      <a:lnTo>
                        <a:pt x="95" y="189"/>
                      </a:lnTo>
                      <a:lnTo>
                        <a:pt x="95" y="189"/>
                      </a:lnTo>
                      <a:lnTo>
                        <a:pt x="96" y="180"/>
                      </a:lnTo>
                      <a:lnTo>
                        <a:pt x="97" y="170"/>
                      </a:lnTo>
                      <a:lnTo>
                        <a:pt x="99" y="161"/>
                      </a:lnTo>
                      <a:lnTo>
                        <a:pt x="103" y="153"/>
                      </a:lnTo>
                      <a:lnTo>
                        <a:pt x="107" y="144"/>
                      </a:lnTo>
                      <a:lnTo>
                        <a:pt x="111" y="137"/>
                      </a:lnTo>
                      <a:lnTo>
                        <a:pt x="116" y="129"/>
                      </a:lnTo>
                      <a:lnTo>
                        <a:pt x="123" y="123"/>
                      </a:lnTo>
                      <a:lnTo>
                        <a:pt x="129" y="118"/>
                      </a:lnTo>
                      <a:lnTo>
                        <a:pt x="137" y="111"/>
                      </a:lnTo>
                      <a:lnTo>
                        <a:pt x="144" y="107"/>
                      </a:lnTo>
                      <a:lnTo>
                        <a:pt x="153" y="103"/>
                      </a:lnTo>
                      <a:lnTo>
                        <a:pt x="161" y="100"/>
                      </a:lnTo>
                      <a:lnTo>
                        <a:pt x="170" y="97"/>
                      </a:lnTo>
                      <a:lnTo>
                        <a:pt x="179" y="96"/>
                      </a:lnTo>
                      <a:lnTo>
                        <a:pt x="189" y="96"/>
                      </a:lnTo>
                      <a:lnTo>
                        <a:pt x="189" y="96"/>
                      </a:lnTo>
                      <a:lnTo>
                        <a:pt x="201" y="96"/>
                      </a:lnTo>
                      <a:lnTo>
                        <a:pt x="212" y="98"/>
                      </a:lnTo>
                      <a:lnTo>
                        <a:pt x="243" y="9"/>
                      </a:lnTo>
                      <a:lnTo>
                        <a:pt x="243" y="9"/>
                      </a:lnTo>
                      <a:lnTo>
                        <a:pt x="216" y="4"/>
                      </a:lnTo>
                      <a:lnTo>
                        <a:pt x="202" y="1"/>
                      </a:lnTo>
                      <a:lnTo>
                        <a:pt x="189" y="0"/>
                      </a:lnTo>
                      <a:lnTo>
                        <a:pt x="189" y="0"/>
                      </a:lnTo>
                      <a:close/>
                    </a:path>
                  </a:pathLst>
                </a:custGeom>
                <a:solidFill>
                  <a:srgbClr val="898989"/>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79" name="Freeform 576"/>
                <p:cNvSpPr>
                  <a:spLocks noEditPoints="1"/>
                </p:cNvSpPr>
                <p:nvPr/>
              </p:nvSpPr>
              <p:spPr bwMode="auto">
                <a:xfrm>
                  <a:off x="11082319" y="5773006"/>
                  <a:ext cx="198339" cy="188100"/>
                </a:xfrm>
                <a:custGeom>
                  <a:avLst/>
                  <a:gdLst>
                    <a:gd name="T0" fmla="*/ 75 w 103"/>
                    <a:gd name="T1" fmla="*/ 19 h 98"/>
                    <a:gd name="T2" fmla="*/ 73 w 103"/>
                    <a:gd name="T3" fmla="*/ 4 h 98"/>
                    <a:gd name="T4" fmla="*/ 42 w 103"/>
                    <a:gd name="T5" fmla="*/ 11 h 98"/>
                    <a:gd name="T6" fmla="*/ 37 w 103"/>
                    <a:gd name="T7" fmla="*/ 14 h 98"/>
                    <a:gd name="T8" fmla="*/ 23 w 103"/>
                    <a:gd name="T9" fmla="*/ 8 h 98"/>
                    <a:gd name="T10" fmla="*/ 14 w 103"/>
                    <a:gd name="T11" fmla="*/ 38 h 98"/>
                    <a:gd name="T12" fmla="*/ 13 w 103"/>
                    <a:gd name="T13" fmla="*/ 43 h 98"/>
                    <a:gd name="T14" fmla="*/ 0 w 103"/>
                    <a:gd name="T15" fmla="*/ 54 h 98"/>
                    <a:gd name="T16" fmla="*/ 24 w 103"/>
                    <a:gd name="T17" fmla="*/ 75 h 98"/>
                    <a:gd name="T18" fmla="*/ 28 w 103"/>
                    <a:gd name="T19" fmla="*/ 80 h 98"/>
                    <a:gd name="T20" fmla="*/ 32 w 103"/>
                    <a:gd name="T21" fmla="*/ 82 h 98"/>
                    <a:gd name="T22" fmla="*/ 60 w 103"/>
                    <a:gd name="T23" fmla="*/ 98 h 98"/>
                    <a:gd name="T24" fmla="*/ 62 w 103"/>
                    <a:gd name="T25" fmla="*/ 85 h 98"/>
                    <a:gd name="T26" fmla="*/ 81 w 103"/>
                    <a:gd name="T27" fmla="*/ 90 h 98"/>
                    <a:gd name="T28" fmla="*/ 89 w 103"/>
                    <a:gd name="T29" fmla="*/ 58 h 98"/>
                    <a:gd name="T30" fmla="*/ 90 w 103"/>
                    <a:gd name="T31" fmla="*/ 50 h 98"/>
                    <a:gd name="T32" fmla="*/ 91 w 103"/>
                    <a:gd name="T33" fmla="*/ 18 h 98"/>
                    <a:gd name="T34" fmla="*/ 79 w 103"/>
                    <a:gd name="T35" fmla="*/ 22 h 98"/>
                    <a:gd name="T36" fmla="*/ 75 w 103"/>
                    <a:gd name="T37" fmla="*/ 19 h 98"/>
                    <a:gd name="T38" fmla="*/ 64 w 103"/>
                    <a:gd name="T39" fmla="*/ 58 h 98"/>
                    <a:gd name="T40" fmla="*/ 59 w 103"/>
                    <a:gd name="T41" fmla="*/ 63 h 98"/>
                    <a:gd name="T42" fmla="*/ 47 w 103"/>
                    <a:gd name="T43" fmla="*/ 64 h 98"/>
                    <a:gd name="T44" fmla="*/ 42 w 103"/>
                    <a:gd name="T45" fmla="*/ 62 h 98"/>
                    <a:gd name="T46" fmla="*/ 39 w 103"/>
                    <a:gd name="T47" fmla="*/ 59 h 98"/>
                    <a:gd name="T48" fmla="*/ 36 w 103"/>
                    <a:gd name="T49" fmla="*/ 51 h 98"/>
                    <a:gd name="T50" fmla="*/ 37 w 103"/>
                    <a:gd name="T51" fmla="*/ 42 h 98"/>
                    <a:gd name="T52" fmla="*/ 39 w 103"/>
                    <a:gd name="T53" fmla="*/ 39 h 98"/>
                    <a:gd name="T54" fmla="*/ 43 w 103"/>
                    <a:gd name="T55" fmla="*/ 35 h 98"/>
                    <a:gd name="T56" fmla="*/ 55 w 103"/>
                    <a:gd name="T57" fmla="*/ 34 h 98"/>
                    <a:gd name="T58" fmla="*/ 61 w 103"/>
                    <a:gd name="T59" fmla="*/ 36 h 98"/>
                    <a:gd name="T60" fmla="*/ 63 w 103"/>
                    <a:gd name="T61" fmla="*/ 38 h 98"/>
                    <a:gd name="T62" fmla="*/ 66 w 103"/>
                    <a:gd name="T63" fmla="*/ 47 h 98"/>
                    <a:gd name="T64" fmla="*/ 65 w 103"/>
                    <a:gd name="T65" fmla="*/ 55 h 98"/>
                    <a:gd name="T66" fmla="*/ 64 w 103"/>
                    <a:gd name="T67"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98">
                      <a:moveTo>
                        <a:pt x="75" y="19"/>
                      </a:moveTo>
                      <a:lnTo>
                        <a:pt x="75" y="19"/>
                      </a:lnTo>
                      <a:lnTo>
                        <a:pt x="72" y="17"/>
                      </a:lnTo>
                      <a:lnTo>
                        <a:pt x="73" y="4"/>
                      </a:lnTo>
                      <a:lnTo>
                        <a:pt x="44" y="0"/>
                      </a:lnTo>
                      <a:lnTo>
                        <a:pt x="42" y="11"/>
                      </a:lnTo>
                      <a:lnTo>
                        <a:pt x="42" y="11"/>
                      </a:lnTo>
                      <a:lnTo>
                        <a:pt x="37" y="14"/>
                      </a:lnTo>
                      <a:lnTo>
                        <a:pt x="32" y="16"/>
                      </a:lnTo>
                      <a:lnTo>
                        <a:pt x="23" y="8"/>
                      </a:lnTo>
                      <a:lnTo>
                        <a:pt x="5" y="32"/>
                      </a:lnTo>
                      <a:lnTo>
                        <a:pt x="14" y="38"/>
                      </a:lnTo>
                      <a:lnTo>
                        <a:pt x="14" y="38"/>
                      </a:lnTo>
                      <a:lnTo>
                        <a:pt x="13" y="43"/>
                      </a:lnTo>
                      <a:lnTo>
                        <a:pt x="12" y="49"/>
                      </a:lnTo>
                      <a:lnTo>
                        <a:pt x="0" y="54"/>
                      </a:lnTo>
                      <a:lnTo>
                        <a:pt x="12" y="81"/>
                      </a:lnTo>
                      <a:lnTo>
                        <a:pt x="24" y="75"/>
                      </a:lnTo>
                      <a:lnTo>
                        <a:pt x="24" y="75"/>
                      </a:lnTo>
                      <a:lnTo>
                        <a:pt x="28" y="80"/>
                      </a:lnTo>
                      <a:lnTo>
                        <a:pt x="28" y="80"/>
                      </a:lnTo>
                      <a:lnTo>
                        <a:pt x="32" y="82"/>
                      </a:lnTo>
                      <a:lnTo>
                        <a:pt x="30" y="95"/>
                      </a:lnTo>
                      <a:lnTo>
                        <a:pt x="60" y="98"/>
                      </a:lnTo>
                      <a:lnTo>
                        <a:pt x="62" y="85"/>
                      </a:lnTo>
                      <a:lnTo>
                        <a:pt x="62" y="85"/>
                      </a:lnTo>
                      <a:lnTo>
                        <a:pt x="71" y="82"/>
                      </a:lnTo>
                      <a:lnTo>
                        <a:pt x="81" y="90"/>
                      </a:lnTo>
                      <a:lnTo>
                        <a:pt x="100" y="67"/>
                      </a:lnTo>
                      <a:lnTo>
                        <a:pt x="89" y="58"/>
                      </a:lnTo>
                      <a:lnTo>
                        <a:pt x="89" y="58"/>
                      </a:lnTo>
                      <a:lnTo>
                        <a:pt x="90" y="50"/>
                      </a:lnTo>
                      <a:lnTo>
                        <a:pt x="103" y="44"/>
                      </a:lnTo>
                      <a:lnTo>
                        <a:pt x="91" y="18"/>
                      </a:lnTo>
                      <a:lnTo>
                        <a:pt x="79" y="22"/>
                      </a:lnTo>
                      <a:lnTo>
                        <a:pt x="79" y="22"/>
                      </a:lnTo>
                      <a:lnTo>
                        <a:pt x="75" y="19"/>
                      </a:lnTo>
                      <a:lnTo>
                        <a:pt x="75" y="19"/>
                      </a:lnTo>
                      <a:close/>
                      <a:moveTo>
                        <a:pt x="64" y="58"/>
                      </a:moveTo>
                      <a:lnTo>
                        <a:pt x="64" y="58"/>
                      </a:lnTo>
                      <a:lnTo>
                        <a:pt x="62" y="60"/>
                      </a:lnTo>
                      <a:lnTo>
                        <a:pt x="59" y="63"/>
                      </a:lnTo>
                      <a:lnTo>
                        <a:pt x="54" y="65"/>
                      </a:lnTo>
                      <a:lnTo>
                        <a:pt x="47" y="64"/>
                      </a:lnTo>
                      <a:lnTo>
                        <a:pt x="44" y="63"/>
                      </a:lnTo>
                      <a:lnTo>
                        <a:pt x="42" y="62"/>
                      </a:lnTo>
                      <a:lnTo>
                        <a:pt x="42" y="62"/>
                      </a:lnTo>
                      <a:lnTo>
                        <a:pt x="39" y="59"/>
                      </a:lnTo>
                      <a:lnTo>
                        <a:pt x="38" y="56"/>
                      </a:lnTo>
                      <a:lnTo>
                        <a:pt x="36" y="51"/>
                      </a:lnTo>
                      <a:lnTo>
                        <a:pt x="36" y="46"/>
                      </a:lnTo>
                      <a:lnTo>
                        <a:pt x="37" y="42"/>
                      </a:lnTo>
                      <a:lnTo>
                        <a:pt x="39" y="39"/>
                      </a:lnTo>
                      <a:lnTo>
                        <a:pt x="39" y="39"/>
                      </a:lnTo>
                      <a:lnTo>
                        <a:pt x="41" y="37"/>
                      </a:lnTo>
                      <a:lnTo>
                        <a:pt x="43" y="35"/>
                      </a:lnTo>
                      <a:lnTo>
                        <a:pt x="49" y="34"/>
                      </a:lnTo>
                      <a:lnTo>
                        <a:pt x="55" y="34"/>
                      </a:lnTo>
                      <a:lnTo>
                        <a:pt x="58" y="35"/>
                      </a:lnTo>
                      <a:lnTo>
                        <a:pt x="61" y="36"/>
                      </a:lnTo>
                      <a:lnTo>
                        <a:pt x="61" y="36"/>
                      </a:lnTo>
                      <a:lnTo>
                        <a:pt x="63" y="38"/>
                      </a:lnTo>
                      <a:lnTo>
                        <a:pt x="65" y="41"/>
                      </a:lnTo>
                      <a:lnTo>
                        <a:pt x="66" y="47"/>
                      </a:lnTo>
                      <a:lnTo>
                        <a:pt x="66" y="53"/>
                      </a:lnTo>
                      <a:lnTo>
                        <a:pt x="65" y="55"/>
                      </a:lnTo>
                      <a:lnTo>
                        <a:pt x="64" y="58"/>
                      </a:lnTo>
                      <a:lnTo>
                        <a:pt x="64" y="58"/>
                      </a:lnTo>
                      <a:close/>
                    </a:path>
                  </a:pathLst>
                </a:custGeom>
                <a:solidFill>
                  <a:srgbClr val="595757"/>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80" name="Freeform 577"/>
                <p:cNvSpPr/>
                <p:nvPr/>
              </p:nvSpPr>
              <p:spPr bwMode="auto">
                <a:xfrm>
                  <a:off x="11116079" y="6139642"/>
                  <a:ext cx="472636" cy="283746"/>
                </a:xfrm>
                <a:custGeom>
                  <a:avLst/>
                  <a:gdLst>
                    <a:gd name="T0" fmla="*/ 204 w 247"/>
                    <a:gd name="T1" fmla="*/ 46 h 148"/>
                    <a:gd name="T2" fmla="*/ 204 w 247"/>
                    <a:gd name="T3" fmla="*/ 46 h 148"/>
                    <a:gd name="T4" fmla="*/ 197 w 247"/>
                    <a:gd name="T5" fmla="*/ 49 h 148"/>
                    <a:gd name="T6" fmla="*/ 187 w 247"/>
                    <a:gd name="T7" fmla="*/ 51 h 148"/>
                    <a:gd name="T8" fmla="*/ 179 w 247"/>
                    <a:gd name="T9" fmla="*/ 52 h 148"/>
                    <a:gd name="T10" fmla="*/ 169 w 247"/>
                    <a:gd name="T11" fmla="*/ 53 h 148"/>
                    <a:gd name="T12" fmla="*/ 169 w 247"/>
                    <a:gd name="T13" fmla="*/ 53 h 148"/>
                    <a:gd name="T14" fmla="*/ 156 w 247"/>
                    <a:gd name="T15" fmla="*/ 52 h 148"/>
                    <a:gd name="T16" fmla="*/ 143 w 247"/>
                    <a:gd name="T17" fmla="*/ 49 h 148"/>
                    <a:gd name="T18" fmla="*/ 132 w 247"/>
                    <a:gd name="T19" fmla="*/ 44 h 148"/>
                    <a:gd name="T20" fmla="*/ 120 w 247"/>
                    <a:gd name="T21" fmla="*/ 39 h 148"/>
                    <a:gd name="T22" fmla="*/ 110 w 247"/>
                    <a:gd name="T23" fmla="*/ 32 h 148"/>
                    <a:gd name="T24" fmla="*/ 101 w 247"/>
                    <a:gd name="T25" fmla="*/ 23 h 148"/>
                    <a:gd name="T26" fmla="*/ 93 w 247"/>
                    <a:gd name="T27" fmla="*/ 14 h 148"/>
                    <a:gd name="T28" fmla="*/ 86 w 247"/>
                    <a:gd name="T29" fmla="*/ 3 h 148"/>
                    <a:gd name="T30" fmla="*/ 86 w 247"/>
                    <a:gd name="T31" fmla="*/ 3 h 148"/>
                    <a:gd name="T32" fmla="*/ 85 w 247"/>
                    <a:gd name="T33" fmla="*/ 0 h 148"/>
                    <a:gd name="T34" fmla="*/ 0 w 247"/>
                    <a:gd name="T35" fmla="*/ 41 h 148"/>
                    <a:gd name="T36" fmla="*/ 0 w 247"/>
                    <a:gd name="T37" fmla="*/ 41 h 148"/>
                    <a:gd name="T38" fmla="*/ 10 w 247"/>
                    <a:gd name="T39" fmla="*/ 57 h 148"/>
                    <a:gd name="T40" fmla="*/ 20 w 247"/>
                    <a:gd name="T41" fmla="*/ 72 h 148"/>
                    <a:gd name="T42" fmla="*/ 32 w 247"/>
                    <a:gd name="T43" fmla="*/ 86 h 148"/>
                    <a:gd name="T44" fmla="*/ 45 w 247"/>
                    <a:gd name="T45" fmla="*/ 99 h 148"/>
                    <a:gd name="T46" fmla="*/ 45 w 247"/>
                    <a:gd name="T47" fmla="*/ 99 h 148"/>
                    <a:gd name="T48" fmla="*/ 46 w 247"/>
                    <a:gd name="T49" fmla="*/ 96 h 148"/>
                    <a:gd name="T50" fmla="*/ 36 w 247"/>
                    <a:gd name="T51" fmla="*/ 88 h 148"/>
                    <a:gd name="T52" fmla="*/ 55 w 247"/>
                    <a:gd name="T53" fmla="*/ 64 h 148"/>
                    <a:gd name="T54" fmla="*/ 66 w 247"/>
                    <a:gd name="T55" fmla="*/ 71 h 148"/>
                    <a:gd name="T56" fmla="*/ 66 w 247"/>
                    <a:gd name="T57" fmla="*/ 71 h 148"/>
                    <a:gd name="T58" fmla="*/ 71 w 247"/>
                    <a:gd name="T59" fmla="*/ 69 h 148"/>
                    <a:gd name="T60" fmla="*/ 76 w 247"/>
                    <a:gd name="T61" fmla="*/ 67 h 148"/>
                    <a:gd name="T62" fmla="*/ 77 w 247"/>
                    <a:gd name="T63" fmla="*/ 54 h 148"/>
                    <a:gd name="T64" fmla="*/ 109 w 247"/>
                    <a:gd name="T65" fmla="*/ 58 h 148"/>
                    <a:gd name="T66" fmla="*/ 107 w 247"/>
                    <a:gd name="T67" fmla="*/ 72 h 148"/>
                    <a:gd name="T68" fmla="*/ 107 w 247"/>
                    <a:gd name="T69" fmla="*/ 72 h 148"/>
                    <a:gd name="T70" fmla="*/ 110 w 247"/>
                    <a:gd name="T71" fmla="*/ 74 h 148"/>
                    <a:gd name="T72" fmla="*/ 110 w 247"/>
                    <a:gd name="T73" fmla="*/ 74 h 148"/>
                    <a:gd name="T74" fmla="*/ 116 w 247"/>
                    <a:gd name="T75" fmla="*/ 79 h 148"/>
                    <a:gd name="T76" fmla="*/ 128 w 247"/>
                    <a:gd name="T77" fmla="*/ 73 h 148"/>
                    <a:gd name="T78" fmla="*/ 140 w 247"/>
                    <a:gd name="T79" fmla="*/ 102 h 148"/>
                    <a:gd name="T80" fmla="*/ 126 w 247"/>
                    <a:gd name="T81" fmla="*/ 107 h 148"/>
                    <a:gd name="T82" fmla="*/ 126 w 247"/>
                    <a:gd name="T83" fmla="*/ 107 h 148"/>
                    <a:gd name="T84" fmla="*/ 125 w 247"/>
                    <a:gd name="T85" fmla="*/ 117 h 148"/>
                    <a:gd name="T86" fmla="*/ 137 w 247"/>
                    <a:gd name="T87" fmla="*/ 125 h 148"/>
                    <a:gd name="T88" fmla="*/ 123 w 247"/>
                    <a:gd name="T89" fmla="*/ 143 h 148"/>
                    <a:gd name="T90" fmla="*/ 123 w 247"/>
                    <a:gd name="T91" fmla="*/ 143 h 148"/>
                    <a:gd name="T92" fmla="*/ 135 w 247"/>
                    <a:gd name="T93" fmla="*/ 145 h 148"/>
                    <a:gd name="T94" fmla="*/ 146 w 247"/>
                    <a:gd name="T95" fmla="*/ 147 h 148"/>
                    <a:gd name="T96" fmla="*/ 157 w 247"/>
                    <a:gd name="T97" fmla="*/ 148 h 148"/>
                    <a:gd name="T98" fmla="*/ 169 w 247"/>
                    <a:gd name="T99" fmla="*/ 148 h 148"/>
                    <a:gd name="T100" fmla="*/ 169 w 247"/>
                    <a:gd name="T101" fmla="*/ 148 h 148"/>
                    <a:gd name="T102" fmla="*/ 179 w 247"/>
                    <a:gd name="T103" fmla="*/ 148 h 148"/>
                    <a:gd name="T104" fmla="*/ 189 w 247"/>
                    <a:gd name="T105" fmla="*/ 147 h 148"/>
                    <a:gd name="T106" fmla="*/ 210 w 247"/>
                    <a:gd name="T107" fmla="*/ 143 h 148"/>
                    <a:gd name="T108" fmla="*/ 229 w 247"/>
                    <a:gd name="T109" fmla="*/ 137 h 148"/>
                    <a:gd name="T110" fmla="*/ 247 w 247"/>
                    <a:gd name="T111" fmla="*/ 131 h 148"/>
                    <a:gd name="T112" fmla="*/ 204 w 247"/>
                    <a:gd name="T113" fmla="*/ 4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148">
                      <a:moveTo>
                        <a:pt x="204" y="46"/>
                      </a:moveTo>
                      <a:lnTo>
                        <a:pt x="204" y="46"/>
                      </a:lnTo>
                      <a:lnTo>
                        <a:pt x="197" y="49"/>
                      </a:lnTo>
                      <a:lnTo>
                        <a:pt x="187" y="51"/>
                      </a:lnTo>
                      <a:lnTo>
                        <a:pt x="179" y="52"/>
                      </a:lnTo>
                      <a:lnTo>
                        <a:pt x="169" y="53"/>
                      </a:lnTo>
                      <a:lnTo>
                        <a:pt x="169" y="53"/>
                      </a:lnTo>
                      <a:lnTo>
                        <a:pt x="156" y="52"/>
                      </a:lnTo>
                      <a:lnTo>
                        <a:pt x="143" y="49"/>
                      </a:lnTo>
                      <a:lnTo>
                        <a:pt x="132" y="44"/>
                      </a:lnTo>
                      <a:lnTo>
                        <a:pt x="120" y="39"/>
                      </a:lnTo>
                      <a:lnTo>
                        <a:pt x="110" y="32"/>
                      </a:lnTo>
                      <a:lnTo>
                        <a:pt x="101" y="23"/>
                      </a:lnTo>
                      <a:lnTo>
                        <a:pt x="93" y="14"/>
                      </a:lnTo>
                      <a:lnTo>
                        <a:pt x="86" y="3"/>
                      </a:lnTo>
                      <a:lnTo>
                        <a:pt x="86" y="3"/>
                      </a:lnTo>
                      <a:lnTo>
                        <a:pt x="85" y="0"/>
                      </a:lnTo>
                      <a:lnTo>
                        <a:pt x="0" y="41"/>
                      </a:lnTo>
                      <a:lnTo>
                        <a:pt x="0" y="41"/>
                      </a:lnTo>
                      <a:lnTo>
                        <a:pt x="10" y="57"/>
                      </a:lnTo>
                      <a:lnTo>
                        <a:pt x="20" y="72"/>
                      </a:lnTo>
                      <a:lnTo>
                        <a:pt x="32" y="86"/>
                      </a:lnTo>
                      <a:lnTo>
                        <a:pt x="45" y="99"/>
                      </a:lnTo>
                      <a:lnTo>
                        <a:pt x="45" y="99"/>
                      </a:lnTo>
                      <a:lnTo>
                        <a:pt x="46" y="96"/>
                      </a:lnTo>
                      <a:lnTo>
                        <a:pt x="36" y="88"/>
                      </a:lnTo>
                      <a:lnTo>
                        <a:pt x="55" y="64"/>
                      </a:lnTo>
                      <a:lnTo>
                        <a:pt x="66" y="71"/>
                      </a:lnTo>
                      <a:lnTo>
                        <a:pt x="66" y="71"/>
                      </a:lnTo>
                      <a:lnTo>
                        <a:pt x="71" y="69"/>
                      </a:lnTo>
                      <a:lnTo>
                        <a:pt x="76" y="67"/>
                      </a:lnTo>
                      <a:lnTo>
                        <a:pt x="77" y="54"/>
                      </a:lnTo>
                      <a:lnTo>
                        <a:pt x="109" y="58"/>
                      </a:lnTo>
                      <a:lnTo>
                        <a:pt x="107" y="72"/>
                      </a:lnTo>
                      <a:lnTo>
                        <a:pt x="107" y="72"/>
                      </a:lnTo>
                      <a:lnTo>
                        <a:pt x="110" y="74"/>
                      </a:lnTo>
                      <a:lnTo>
                        <a:pt x="110" y="74"/>
                      </a:lnTo>
                      <a:lnTo>
                        <a:pt x="116" y="79"/>
                      </a:lnTo>
                      <a:lnTo>
                        <a:pt x="128" y="73"/>
                      </a:lnTo>
                      <a:lnTo>
                        <a:pt x="140" y="102"/>
                      </a:lnTo>
                      <a:lnTo>
                        <a:pt x="126" y="107"/>
                      </a:lnTo>
                      <a:lnTo>
                        <a:pt x="126" y="107"/>
                      </a:lnTo>
                      <a:lnTo>
                        <a:pt x="125" y="117"/>
                      </a:lnTo>
                      <a:lnTo>
                        <a:pt x="137" y="125"/>
                      </a:lnTo>
                      <a:lnTo>
                        <a:pt x="123" y="143"/>
                      </a:lnTo>
                      <a:lnTo>
                        <a:pt x="123" y="143"/>
                      </a:lnTo>
                      <a:lnTo>
                        <a:pt x="135" y="145"/>
                      </a:lnTo>
                      <a:lnTo>
                        <a:pt x="146" y="147"/>
                      </a:lnTo>
                      <a:lnTo>
                        <a:pt x="157" y="148"/>
                      </a:lnTo>
                      <a:lnTo>
                        <a:pt x="169" y="148"/>
                      </a:lnTo>
                      <a:lnTo>
                        <a:pt x="169" y="148"/>
                      </a:lnTo>
                      <a:lnTo>
                        <a:pt x="179" y="148"/>
                      </a:lnTo>
                      <a:lnTo>
                        <a:pt x="189" y="147"/>
                      </a:lnTo>
                      <a:lnTo>
                        <a:pt x="210" y="143"/>
                      </a:lnTo>
                      <a:lnTo>
                        <a:pt x="229" y="137"/>
                      </a:lnTo>
                      <a:lnTo>
                        <a:pt x="247" y="131"/>
                      </a:lnTo>
                      <a:lnTo>
                        <a:pt x="204" y="46"/>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81" name="Freeform 578"/>
                <p:cNvSpPr>
                  <a:spLocks noEditPoints="1"/>
                </p:cNvSpPr>
                <p:nvPr/>
              </p:nvSpPr>
              <p:spPr bwMode="auto">
                <a:xfrm>
                  <a:off x="11196259" y="6263981"/>
                  <a:ext cx="173017" cy="162594"/>
                </a:xfrm>
                <a:custGeom>
                  <a:avLst/>
                  <a:gdLst>
                    <a:gd name="T0" fmla="*/ 64 w 89"/>
                    <a:gd name="T1" fmla="*/ 16 h 85"/>
                    <a:gd name="T2" fmla="*/ 64 w 89"/>
                    <a:gd name="T3" fmla="*/ 16 h 85"/>
                    <a:gd name="T4" fmla="*/ 62 w 89"/>
                    <a:gd name="T5" fmla="*/ 14 h 85"/>
                    <a:gd name="T6" fmla="*/ 63 w 89"/>
                    <a:gd name="T7" fmla="*/ 3 h 85"/>
                    <a:gd name="T8" fmla="*/ 37 w 89"/>
                    <a:gd name="T9" fmla="*/ 0 h 85"/>
                    <a:gd name="T10" fmla="*/ 35 w 89"/>
                    <a:gd name="T11" fmla="*/ 10 h 85"/>
                    <a:gd name="T12" fmla="*/ 35 w 89"/>
                    <a:gd name="T13" fmla="*/ 10 h 85"/>
                    <a:gd name="T14" fmla="*/ 27 w 89"/>
                    <a:gd name="T15" fmla="*/ 14 h 85"/>
                    <a:gd name="T16" fmla="*/ 18 w 89"/>
                    <a:gd name="T17" fmla="*/ 7 h 85"/>
                    <a:gd name="T18" fmla="*/ 2 w 89"/>
                    <a:gd name="T19" fmla="*/ 27 h 85"/>
                    <a:gd name="T20" fmla="*/ 11 w 89"/>
                    <a:gd name="T21" fmla="*/ 33 h 85"/>
                    <a:gd name="T22" fmla="*/ 11 w 89"/>
                    <a:gd name="T23" fmla="*/ 33 h 85"/>
                    <a:gd name="T24" fmla="*/ 10 w 89"/>
                    <a:gd name="T25" fmla="*/ 38 h 85"/>
                    <a:gd name="T26" fmla="*/ 10 w 89"/>
                    <a:gd name="T27" fmla="*/ 42 h 85"/>
                    <a:gd name="T28" fmla="*/ 0 w 89"/>
                    <a:gd name="T29" fmla="*/ 47 h 85"/>
                    <a:gd name="T30" fmla="*/ 10 w 89"/>
                    <a:gd name="T31" fmla="*/ 70 h 85"/>
                    <a:gd name="T32" fmla="*/ 19 w 89"/>
                    <a:gd name="T33" fmla="*/ 66 h 85"/>
                    <a:gd name="T34" fmla="*/ 19 w 89"/>
                    <a:gd name="T35" fmla="*/ 66 h 85"/>
                    <a:gd name="T36" fmla="*/ 24 w 89"/>
                    <a:gd name="T37" fmla="*/ 69 h 85"/>
                    <a:gd name="T38" fmla="*/ 24 w 89"/>
                    <a:gd name="T39" fmla="*/ 69 h 85"/>
                    <a:gd name="T40" fmla="*/ 27 w 89"/>
                    <a:gd name="T41" fmla="*/ 71 h 85"/>
                    <a:gd name="T42" fmla="*/ 26 w 89"/>
                    <a:gd name="T43" fmla="*/ 83 h 85"/>
                    <a:gd name="T44" fmla="*/ 51 w 89"/>
                    <a:gd name="T45" fmla="*/ 85 h 85"/>
                    <a:gd name="T46" fmla="*/ 53 w 89"/>
                    <a:gd name="T47" fmla="*/ 74 h 85"/>
                    <a:gd name="T48" fmla="*/ 53 w 89"/>
                    <a:gd name="T49" fmla="*/ 74 h 85"/>
                    <a:gd name="T50" fmla="*/ 61 w 89"/>
                    <a:gd name="T51" fmla="*/ 71 h 85"/>
                    <a:gd name="T52" fmla="*/ 70 w 89"/>
                    <a:gd name="T53" fmla="*/ 79 h 85"/>
                    <a:gd name="T54" fmla="*/ 86 w 89"/>
                    <a:gd name="T55" fmla="*/ 58 h 85"/>
                    <a:gd name="T56" fmla="*/ 77 w 89"/>
                    <a:gd name="T57" fmla="*/ 51 h 85"/>
                    <a:gd name="T58" fmla="*/ 77 w 89"/>
                    <a:gd name="T59" fmla="*/ 51 h 85"/>
                    <a:gd name="T60" fmla="*/ 78 w 89"/>
                    <a:gd name="T61" fmla="*/ 43 h 85"/>
                    <a:gd name="T62" fmla="*/ 89 w 89"/>
                    <a:gd name="T63" fmla="*/ 38 h 85"/>
                    <a:gd name="T64" fmla="*/ 79 w 89"/>
                    <a:gd name="T65" fmla="*/ 15 h 85"/>
                    <a:gd name="T66" fmla="*/ 68 w 89"/>
                    <a:gd name="T67" fmla="*/ 19 h 85"/>
                    <a:gd name="T68" fmla="*/ 68 w 89"/>
                    <a:gd name="T69" fmla="*/ 19 h 85"/>
                    <a:gd name="T70" fmla="*/ 64 w 89"/>
                    <a:gd name="T71" fmla="*/ 16 h 85"/>
                    <a:gd name="T72" fmla="*/ 64 w 89"/>
                    <a:gd name="T73" fmla="*/ 16 h 85"/>
                    <a:gd name="T74" fmla="*/ 54 w 89"/>
                    <a:gd name="T75" fmla="*/ 51 h 85"/>
                    <a:gd name="T76" fmla="*/ 54 w 89"/>
                    <a:gd name="T77" fmla="*/ 51 h 85"/>
                    <a:gd name="T78" fmla="*/ 51 w 89"/>
                    <a:gd name="T79" fmla="*/ 54 h 85"/>
                    <a:gd name="T80" fmla="*/ 46 w 89"/>
                    <a:gd name="T81" fmla="*/ 56 h 85"/>
                    <a:gd name="T82" fmla="*/ 41 w 89"/>
                    <a:gd name="T83" fmla="*/ 55 h 85"/>
                    <a:gd name="T84" fmla="*/ 35 w 89"/>
                    <a:gd name="T85" fmla="*/ 53 h 85"/>
                    <a:gd name="T86" fmla="*/ 35 w 89"/>
                    <a:gd name="T87" fmla="*/ 53 h 85"/>
                    <a:gd name="T88" fmla="*/ 32 w 89"/>
                    <a:gd name="T89" fmla="*/ 49 h 85"/>
                    <a:gd name="T90" fmla="*/ 30 w 89"/>
                    <a:gd name="T91" fmla="*/ 44 h 85"/>
                    <a:gd name="T92" fmla="*/ 30 w 89"/>
                    <a:gd name="T93" fmla="*/ 39 h 85"/>
                    <a:gd name="T94" fmla="*/ 32 w 89"/>
                    <a:gd name="T95" fmla="*/ 34 h 85"/>
                    <a:gd name="T96" fmla="*/ 32 w 89"/>
                    <a:gd name="T97" fmla="*/ 34 h 85"/>
                    <a:gd name="T98" fmla="*/ 36 w 89"/>
                    <a:gd name="T99" fmla="*/ 31 h 85"/>
                    <a:gd name="T100" fmla="*/ 42 w 89"/>
                    <a:gd name="T101" fmla="*/ 28 h 85"/>
                    <a:gd name="T102" fmla="*/ 47 w 89"/>
                    <a:gd name="T103" fmla="*/ 29 h 85"/>
                    <a:gd name="T104" fmla="*/ 52 w 89"/>
                    <a:gd name="T105" fmla="*/ 32 h 85"/>
                    <a:gd name="T106" fmla="*/ 52 w 89"/>
                    <a:gd name="T107" fmla="*/ 32 h 85"/>
                    <a:gd name="T108" fmla="*/ 56 w 89"/>
                    <a:gd name="T109" fmla="*/ 36 h 85"/>
                    <a:gd name="T110" fmla="*/ 58 w 89"/>
                    <a:gd name="T111" fmla="*/ 40 h 85"/>
                    <a:gd name="T112" fmla="*/ 58 w 89"/>
                    <a:gd name="T113" fmla="*/ 45 h 85"/>
                    <a:gd name="T114" fmla="*/ 54 w 89"/>
                    <a:gd name="T115" fmla="*/ 51 h 85"/>
                    <a:gd name="T116" fmla="*/ 54 w 89"/>
                    <a:gd name="T117" fmla="*/ 5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5">
                      <a:moveTo>
                        <a:pt x="64" y="16"/>
                      </a:moveTo>
                      <a:lnTo>
                        <a:pt x="64" y="16"/>
                      </a:lnTo>
                      <a:lnTo>
                        <a:pt x="62" y="14"/>
                      </a:lnTo>
                      <a:lnTo>
                        <a:pt x="63" y="3"/>
                      </a:lnTo>
                      <a:lnTo>
                        <a:pt x="37" y="0"/>
                      </a:lnTo>
                      <a:lnTo>
                        <a:pt x="35" y="10"/>
                      </a:lnTo>
                      <a:lnTo>
                        <a:pt x="35" y="10"/>
                      </a:lnTo>
                      <a:lnTo>
                        <a:pt x="27" y="14"/>
                      </a:lnTo>
                      <a:lnTo>
                        <a:pt x="18" y="7"/>
                      </a:lnTo>
                      <a:lnTo>
                        <a:pt x="2" y="27"/>
                      </a:lnTo>
                      <a:lnTo>
                        <a:pt x="11" y="33"/>
                      </a:lnTo>
                      <a:lnTo>
                        <a:pt x="11" y="33"/>
                      </a:lnTo>
                      <a:lnTo>
                        <a:pt x="10" y="38"/>
                      </a:lnTo>
                      <a:lnTo>
                        <a:pt x="10" y="42"/>
                      </a:lnTo>
                      <a:lnTo>
                        <a:pt x="0" y="47"/>
                      </a:lnTo>
                      <a:lnTo>
                        <a:pt x="10" y="70"/>
                      </a:lnTo>
                      <a:lnTo>
                        <a:pt x="19" y="66"/>
                      </a:lnTo>
                      <a:lnTo>
                        <a:pt x="19" y="66"/>
                      </a:lnTo>
                      <a:lnTo>
                        <a:pt x="24" y="69"/>
                      </a:lnTo>
                      <a:lnTo>
                        <a:pt x="24" y="69"/>
                      </a:lnTo>
                      <a:lnTo>
                        <a:pt x="27" y="71"/>
                      </a:lnTo>
                      <a:lnTo>
                        <a:pt x="26" y="83"/>
                      </a:lnTo>
                      <a:lnTo>
                        <a:pt x="51" y="85"/>
                      </a:lnTo>
                      <a:lnTo>
                        <a:pt x="53" y="74"/>
                      </a:lnTo>
                      <a:lnTo>
                        <a:pt x="53" y="74"/>
                      </a:lnTo>
                      <a:lnTo>
                        <a:pt x="61" y="71"/>
                      </a:lnTo>
                      <a:lnTo>
                        <a:pt x="70" y="79"/>
                      </a:lnTo>
                      <a:lnTo>
                        <a:pt x="86" y="58"/>
                      </a:lnTo>
                      <a:lnTo>
                        <a:pt x="77" y="51"/>
                      </a:lnTo>
                      <a:lnTo>
                        <a:pt x="77" y="51"/>
                      </a:lnTo>
                      <a:lnTo>
                        <a:pt x="78" y="43"/>
                      </a:lnTo>
                      <a:lnTo>
                        <a:pt x="89" y="38"/>
                      </a:lnTo>
                      <a:lnTo>
                        <a:pt x="79" y="15"/>
                      </a:lnTo>
                      <a:lnTo>
                        <a:pt x="68" y="19"/>
                      </a:lnTo>
                      <a:lnTo>
                        <a:pt x="68" y="19"/>
                      </a:lnTo>
                      <a:lnTo>
                        <a:pt x="64" y="16"/>
                      </a:lnTo>
                      <a:lnTo>
                        <a:pt x="64" y="16"/>
                      </a:lnTo>
                      <a:close/>
                      <a:moveTo>
                        <a:pt x="54" y="51"/>
                      </a:moveTo>
                      <a:lnTo>
                        <a:pt x="54" y="51"/>
                      </a:lnTo>
                      <a:lnTo>
                        <a:pt x="51" y="54"/>
                      </a:lnTo>
                      <a:lnTo>
                        <a:pt x="46" y="56"/>
                      </a:lnTo>
                      <a:lnTo>
                        <a:pt x="41" y="55"/>
                      </a:lnTo>
                      <a:lnTo>
                        <a:pt x="35" y="53"/>
                      </a:lnTo>
                      <a:lnTo>
                        <a:pt x="35" y="53"/>
                      </a:lnTo>
                      <a:lnTo>
                        <a:pt x="32" y="49"/>
                      </a:lnTo>
                      <a:lnTo>
                        <a:pt x="30" y="44"/>
                      </a:lnTo>
                      <a:lnTo>
                        <a:pt x="30" y="39"/>
                      </a:lnTo>
                      <a:lnTo>
                        <a:pt x="32" y="34"/>
                      </a:lnTo>
                      <a:lnTo>
                        <a:pt x="32" y="34"/>
                      </a:lnTo>
                      <a:lnTo>
                        <a:pt x="36" y="31"/>
                      </a:lnTo>
                      <a:lnTo>
                        <a:pt x="42" y="28"/>
                      </a:lnTo>
                      <a:lnTo>
                        <a:pt x="47" y="29"/>
                      </a:lnTo>
                      <a:lnTo>
                        <a:pt x="52" y="32"/>
                      </a:lnTo>
                      <a:lnTo>
                        <a:pt x="52" y="32"/>
                      </a:lnTo>
                      <a:lnTo>
                        <a:pt x="56" y="36"/>
                      </a:lnTo>
                      <a:lnTo>
                        <a:pt x="58" y="40"/>
                      </a:lnTo>
                      <a:lnTo>
                        <a:pt x="58" y="45"/>
                      </a:lnTo>
                      <a:lnTo>
                        <a:pt x="54" y="51"/>
                      </a:lnTo>
                      <a:lnTo>
                        <a:pt x="54" y="51"/>
                      </a:lnTo>
                      <a:close/>
                    </a:path>
                  </a:pathLst>
                </a:custGeom>
                <a:solidFill>
                  <a:srgbClr val="898989"/>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82" name="Freeform 579"/>
                <p:cNvSpPr/>
                <p:nvPr/>
              </p:nvSpPr>
              <p:spPr bwMode="auto">
                <a:xfrm>
                  <a:off x="11512755" y="5725183"/>
                  <a:ext cx="270077" cy="650382"/>
                </a:xfrm>
                <a:custGeom>
                  <a:avLst/>
                  <a:gdLst>
                    <a:gd name="T0" fmla="*/ 110 w 142"/>
                    <a:gd name="T1" fmla="*/ 136 h 340"/>
                    <a:gd name="T2" fmla="*/ 110 w 142"/>
                    <a:gd name="T3" fmla="*/ 136 h 340"/>
                    <a:gd name="T4" fmla="*/ 116 w 142"/>
                    <a:gd name="T5" fmla="*/ 133 h 340"/>
                    <a:gd name="T6" fmla="*/ 122 w 142"/>
                    <a:gd name="T7" fmla="*/ 131 h 340"/>
                    <a:gd name="T8" fmla="*/ 123 w 142"/>
                    <a:gd name="T9" fmla="*/ 117 h 340"/>
                    <a:gd name="T10" fmla="*/ 142 w 142"/>
                    <a:gd name="T11" fmla="*/ 120 h 340"/>
                    <a:gd name="T12" fmla="*/ 142 w 142"/>
                    <a:gd name="T13" fmla="*/ 120 h 340"/>
                    <a:gd name="T14" fmla="*/ 136 w 142"/>
                    <a:gd name="T15" fmla="*/ 99 h 340"/>
                    <a:gd name="T16" fmla="*/ 126 w 142"/>
                    <a:gd name="T17" fmla="*/ 80 h 340"/>
                    <a:gd name="T18" fmla="*/ 114 w 142"/>
                    <a:gd name="T19" fmla="*/ 63 h 340"/>
                    <a:gd name="T20" fmla="*/ 102 w 142"/>
                    <a:gd name="T21" fmla="*/ 47 h 340"/>
                    <a:gd name="T22" fmla="*/ 86 w 142"/>
                    <a:gd name="T23" fmla="*/ 32 h 340"/>
                    <a:gd name="T24" fmla="*/ 70 w 142"/>
                    <a:gd name="T25" fmla="*/ 20 h 340"/>
                    <a:gd name="T26" fmla="*/ 50 w 142"/>
                    <a:gd name="T27" fmla="*/ 10 h 340"/>
                    <a:gd name="T28" fmla="*/ 31 w 142"/>
                    <a:gd name="T29" fmla="*/ 0 h 340"/>
                    <a:gd name="T30" fmla="*/ 0 w 142"/>
                    <a:gd name="T31" fmla="*/ 91 h 340"/>
                    <a:gd name="T32" fmla="*/ 0 w 142"/>
                    <a:gd name="T33" fmla="*/ 91 h 340"/>
                    <a:gd name="T34" fmla="*/ 1 w 142"/>
                    <a:gd name="T35" fmla="*/ 92 h 340"/>
                    <a:gd name="T36" fmla="*/ 1 w 142"/>
                    <a:gd name="T37" fmla="*/ 92 h 340"/>
                    <a:gd name="T38" fmla="*/ 12 w 142"/>
                    <a:gd name="T39" fmla="*/ 98 h 340"/>
                    <a:gd name="T40" fmla="*/ 23 w 142"/>
                    <a:gd name="T41" fmla="*/ 106 h 340"/>
                    <a:gd name="T42" fmla="*/ 32 w 142"/>
                    <a:gd name="T43" fmla="*/ 115 h 340"/>
                    <a:gd name="T44" fmla="*/ 40 w 142"/>
                    <a:gd name="T45" fmla="*/ 125 h 340"/>
                    <a:gd name="T46" fmla="*/ 46 w 142"/>
                    <a:gd name="T47" fmla="*/ 137 h 340"/>
                    <a:gd name="T48" fmla="*/ 52 w 142"/>
                    <a:gd name="T49" fmla="*/ 149 h 340"/>
                    <a:gd name="T50" fmla="*/ 55 w 142"/>
                    <a:gd name="T51" fmla="*/ 162 h 340"/>
                    <a:gd name="T52" fmla="*/ 56 w 142"/>
                    <a:gd name="T53" fmla="*/ 176 h 340"/>
                    <a:gd name="T54" fmla="*/ 56 w 142"/>
                    <a:gd name="T55" fmla="*/ 176 h 340"/>
                    <a:gd name="T56" fmla="*/ 55 w 142"/>
                    <a:gd name="T57" fmla="*/ 189 h 340"/>
                    <a:gd name="T58" fmla="*/ 53 w 142"/>
                    <a:gd name="T59" fmla="*/ 201 h 340"/>
                    <a:gd name="T60" fmla="*/ 48 w 142"/>
                    <a:gd name="T61" fmla="*/ 211 h 340"/>
                    <a:gd name="T62" fmla="*/ 43 w 142"/>
                    <a:gd name="T63" fmla="*/ 222 h 340"/>
                    <a:gd name="T64" fmla="*/ 37 w 142"/>
                    <a:gd name="T65" fmla="*/ 232 h 340"/>
                    <a:gd name="T66" fmla="*/ 29 w 142"/>
                    <a:gd name="T67" fmla="*/ 240 h 340"/>
                    <a:gd name="T68" fmla="*/ 22 w 142"/>
                    <a:gd name="T69" fmla="*/ 249 h 340"/>
                    <a:gd name="T70" fmla="*/ 12 w 142"/>
                    <a:gd name="T71" fmla="*/ 255 h 340"/>
                    <a:gd name="T72" fmla="*/ 54 w 142"/>
                    <a:gd name="T73" fmla="*/ 340 h 340"/>
                    <a:gd name="T74" fmla="*/ 54 w 142"/>
                    <a:gd name="T75" fmla="*/ 340 h 340"/>
                    <a:gd name="T76" fmla="*/ 70 w 142"/>
                    <a:gd name="T77" fmla="*/ 332 h 340"/>
                    <a:gd name="T78" fmla="*/ 84 w 142"/>
                    <a:gd name="T79" fmla="*/ 320 h 340"/>
                    <a:gd name="T80" fmla="*/ 96 w 142"/>
                    <a:gd name="T81" fmla="*/ 308 h 340"/>
                    <a:gd name="T82" fmla="*/ 108 w 142"/>
                    <a:gd name="T83" fmla="*/ 296 h 340"/>
                    <a:gd name="T84" fmla="*/ 119 w 142"/>
                    <a:gd name="T85" fmla="*/ 281 h 340"/>
                    <a:gd name="T86" fmla="*/ 128 w 142"/>
                    <a:gd name="T87" fmla="*/ 266 h 340"/>
                    <a:gd name="T88" fmla="*/ 136 w 142"/>
                    <a:gd name="T89" fmla="*/ 250 h 340"/>
                    <a:gd name="T90" fmla="*/ 142 w 142"/>
                    <a:gd name="T91" fmla="*/ 233 h 340"/>
                    <a:gd name="T92" fmla="*/ 108 w 142"/>
                    <a:gd name="T93" fmla="*/ 228 h 340"/>
                    <a:gd name="T94" fmla="*/ 110 w 142"/>
                    <a:gd name="T95" fmla="*/ 213 h 340"/>
                    <a:gd name="T96" fmla="*/ 110 w 142"/>
                    <a:gd name="T97" fmla="*/ 213 h 340"/>
                    <a:gd name="T98" fmla="*/ 105 w 142"/>
                    <a:gd name="T99" fmla="*/ 210 h 340"/>
                    <a:gd name="T100" fmla="*/ 105 w 142"/>
                    <a:gd name="T101" fmla="*/ 210 h 340"/>
                    <a:gd name="T102" fmla="*/ 101 w 142"/>
                    <a:gd name="T103" fmla="*/ 206 h 340"/>
                    <a:gd name="T104" fmla="*/ 87 w 142"/>
                    <a:gd name="T105" fmla="*/ 212 h 340"/>
                    <a:gd name="T106" fmla="*/ 73 w 142"/>
                    <a:gd name="T107" fmla="*/ 180 h 340"/>
                    <a:gd name="T108" fmla="*/ 87 w 142"/>
                    <a:gd name="T109" fmla="*/ 175 h 340"/>
                    <a:gd name="T110" fmla="*/ 87 w 142"/>
                    <a:gd name="T111" fmla="*/ 175 h 340"/>
                    <a:gd name="T112" fmla="*/ 87 w 142"/>
                    <a:gd name="T113" fmla="*/ 169 h 340"/>
                    <a:gd name="T114" fmla="*/ 88 w 142"/>
                    <a:gd name="T115" fmla="*/ 162 h 340"/>
                    <a:gd name="T116" fmla="*/ 77 w 142"/>
                    <a:gd name="T117" fmla="*/ 155 h 340"/>
                    <a:gd name="T118" fmla="*/ 98 w 142"/>
                    <a:gd name="T119" fmla="*/ 127 h 340"/>
                    <a:gd name="T120" fmla="*/ 110 w 142"/>
                    <a:gd name="T121" fmla="*/ 13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 h="340">
                      <a:moveTo>
                        <a:pt x="110" y="136"/>
                      </a:moveTo>
                      <a:lnTo>
                        <a:pt x="110" y="136"/>
                      </a:lnTo>
                      <a:lnTo>
                        <a:pt x="116" y="133"/>
                      </a:lnTo>
                      <a:lnTo>
                        <a:pt x="122" y="131"/>
                      </a:lnTo>
                      <a:lnTo>
                        <a:pt x="123" y="117"/>
                      </a:lnTo>
                      <a:lnTo>
                        <a:pt x="142" y="120"/>
                      </a:lnTo>
                      <a:lnTo>
                        <a:pt x="142" y="120"/>
                      </a:lnTo>
                      <a:lnTo>
                        <a:pt x="136" y="99"/>
                      </a:lnTo>
                      <a:lnTo>
                        <a:pt x="126" y="80"/>
                      </a:lnTo>
                      <a:lnTo>
                        <a:pt x="114" y="63"/>
                      </a:lnTo>
                      <a:lnTo>
                        <a:pt x="102" y="47"/>
                      </a:lnTo>
                      <a:lnTo>
                        <a:pt x="86" y="32"/>
                      </a:lnTo>
                      <a:lnTo>
                        <a:pt x="70" y="20"/>
                      </a:lnTo>
                      <a:lnTo>
                        <a:pt x="50" y="10"/>
                      </a:lnTo>
                      <a:lnTo>
                        <a:pt x="31" y="0"/>
                      </a:lnTo>
                      <a:lnTo>
                        <a:pt x="0" y="91"/>
                      </a:lnTo>
                      <a:lnTo>
                        <a:pt x="0" y="91"/>
                      </a:lnTo>
                      <a:lnTo>
                        <a:pt x="1" y="92"/>
                      </a:lnTo>
                      <a:lnTo>
                        <a:pt x="1" y="92"/>
                      </a:lnTo>
                      <a:lnTo>
                        <a:pt x="12" y="98"/>
                      </a:lnTo>
                      <a:lnTo>
                        <a:pt x="23" y="106"/>
                      </a:lnTo>
                      <a:lnTo>
                        <a:pt x="32" y="115"/>
                      </a:lnTo>
                      <a:lnTo>
                        <a:pt x="40" y="125"/>
                      </a:lnTo>
                      <a:lnTo>
                        <a:pt x="46" y="137"/>
                      </a:lnTo>
                      <a:lnTo>
                        <a:pt x="52" y="149"/>
                      </a:lnTo>
                      <a:lnTo>
                        <a:pt x="55" y="162"/>
                      </a:lnTo>
                      <a:lnTo>
                        <a:pt x="56" y="176"/>
                      </a:lnTo>
                      <a:lnTo>
                        <a:pt x="56" y="176"/>
                      </a:lnTo>
                      <a:lnTo>
                        <a:pt x="55" y="189"/>
                      </a:lnTo>
                      <a:lnTo>
                        <a:pt x="53" y="201"/>
                      </a:lnTo>
                      <a:lnTo>
                        <a:pt x="48" y="211"/>
                      </a:lnTo>
                      <a:lnTo>
                        <a:pt x="43" y="222"/>
                      </a:lnTo>
                      <a:lnTo>
                        <a:pt x="37" y="232"/>
                      </a:lnTo>
                      <a:lnTo>
                        <a:pt x="29" y="240"/>
                      </a:lnTo>
                      <a:lnTo>
                        <a:pt x="22" y="249"/>
                      </a:lnTo>
                      <a:lnTo>
                        <a:pt x="12" y="255"/>
                      </a:lnTo>
                      <a:lnTo>
                        <a:pt x="54" y="340"/>
                      </a:lnTo>
                      <a:lnTo>
                        <a:pt x="54" y="340"/>
                      </a:lnTo>
                      <a:lnTo>
                        <a:pt x="70" y="332"/>
                      </a:lnTo>
                      <a:lnTo>
                        <a:pt x="84" y="320"/>
                      </a:lnTo>
                      <a:lnTo>
                        <a:pt x="96" y="308"/>
                      </a:lnTo>
                      <a:lnTo>
                        <a:pt x="108" y="296"/>
                      </a:lnTo>
                      <a:lnTo>
                        <a:pt x="119" y="281"/>
                      </a:lnTo>
                      <a:lnTo>
                        <a:pt x="128" y="266"/>
                      </a:lnTo>
                      <a:lnTo>
                        <a:pt x="136" y="250"/>
                      </a:lnTo>
                      <a:lnTo>
                        <a:pt x="142" y="233"/>
                      </a:lnTo>
                      <a:lnTo>
                        <a:pt x="108" y="228"/>
                      </a:lnTo>
                      <a:lnTo>
                        <a:pt x="110" y="213"/>
                      </a:lnTo>
                      <a:lnTo>
                        <a:pt x="110" y="213"/>
                      </a:lnTo>
                      <a:lnTo>
                        <a:pt x="105" y="210"/>
                      </a:lnTo>
                      <a:lnTo>
                        <a:pt x="105" y="210"/>
                      </a:lnTo>
                      <a:lnTo>
                        <a:pt x="101" y="206"/>
                      </a:lnTo>
                      <a:lnTo>
                        <a:pt x="87" y="212"/>
                      </a:lnTo>
                      <a:lnTo>
                        <a:pt x="73" y="180"/>
                      </a:lnTo>
                      <a:lnTo>
                        <a:pt x="87" y="175"/>
                      </a:lnTo>
                      <a:lnTo>
                        <a:pt x="87" y="175"/>
                      </a:lnTo>
                      <a:lnTo>
                        <a:pt x="87" y="169"/>
                      </a:lnTo>
                      <a:lnTo>
                        <a:pt x="88" y="162"/>
                      </a:lnTo>
                      <a:lnTo>
                        <a:pt x="77" y="155"/>
                      </a:lnTo>
                      <a:lnTo>
                        <a:pt x="98" y="127"/>
                      </a:lnTo>
                      <a:lnTo>
                        <a:pt x="110" y="136"/>
                      </a:lnTo>
                      <a:close/>
                    </a:path>
                  </a:pathLst>
                </a:custGeom>
                <a:solidFill>
                  <a:srgbClr val="595757"/>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83" name="Freeform 580"/>
                <p:cNvSpPr>
                  <a:spLocks noEditPoints="1"/>
                </p:cNvSpPr>
                <p:nvPr/>
              </p:nvSpPr>
              <p:spPr bwMode="auto">
                <a:xfrm>
                  <a:off x="11673114" y="5967482"/>
                  <a:ext cx="189900" cy="184912"/>
                </a:xfrm>
                <a:custGeom>
                  <a:avLst/>
                  <a:gdLst>
                    <a:gd name="T0" fmla="*/ 71 w 99"/>
                    <a:gd name="T1" fmla="*/ 18 h 96"/>
                    <a:gd name="T2" fmla="*/ 71 w 99"/>
                    <a:gd name="T3" fmla="*/ 18 h 96"/>
                    <a:gd name="T4" fmla="*/ 68 w 99"/>
                    <a:gd name="T5" fmla="*/ 16 h 96"/>
                    <a:gd name="T6" fmla="*/ 70 w 99"/>
                    <a:gd name="T7" fmla="*/ 3 h 96"/>
                    <a:gd name="T8" fmla="*/ 41 w 99"/>
                    <a:gd name="T9" fmla="*/ 0 h 96"/>
                    <a:gd name="T10" fmla="*/ 39 w 99"/>
                    <a:gd name="T11" fmla="*/ 12 h 96"/>
                    <a:gd name="T12" fmla="*/ 39 w 99"/>
                    <a:gd name="T13" fmla="*/ 12 h 96"/>
                    <a:gd name="T14" fmla="*/ 35 w 99"/>
                    <a:gd name="T15" fmla="*/ 13 h 96"/>
                    <a:gd name="T16" fmla="*/ 30 w 99"/>
                    <a:gd name="T17" fmla="*/ 15 h 96"/>
                    <a:gd name="T18" fmla="*/ 20 w 99"/>
                    <a:gd name="T19" fmla="*/ 9 h 96"/>
                    <a:gd name="T20" fmla="*/ 3 w 99"/>
                    <a:gd name="T21" fmla="*/ 31 h 96"/>
                    <a:gd name="T22" fmla="*/ 12 w 99"/>
                    <a:gd name="T23" fmla="*/ 37 h 96"/>
                    <a:gd name="T24" fmla="*/ 12 w 99"/>
                    <a:gd name="T25" fmla="*/ 37 h 96"/>
                    <a:gd name="T26" fmla="*/ 11 w 99"/>
                    <a:gd name="T27" fmla="*/ 43 h 96"/>
                    <a:gd name="T28" fmla="*/ 10 w 99"/>
                    <a:gd name="T29" fmla="*/ 48 h 96"/>
                    <a:gd name="T30" fmla="*/ 0 w 99"/>
                    <a:gd name="T31" fmla="*/ 52 h 96"/>
                    <a:gd name="T32" fmla="*/ 11 w 99"/>
                    <a:gd name="T33" fmla="*/ 79 h 96"/>
                    <a:gd name="T34" fmla="*/ 22 w 99"/>
                    <a:gd name="T35" fmla="*/ 74 h 96"/>
                    <a:gd name="T36" fmla="*/ 22 w 99"/>
                    <a:gd name="T37" fmla="*/ 74 h 96"/>
                    <a:gd name="T38" fmla="*/ 25 w 99"/>
                    <a:gd name="T39" fmla="*/ 77 h 96"/>
                    <a:gd name="T40" fmla="*/ 25 w 99"/>
                    <a:gd name="T41" fmla="*/ 77 h 96"/>
                    <a:gd name="T42" fmla="*/ 29 w 99"/>
                    <a:gd name="T43" fmla="*/ 80 h 96"/>
                    <a:gd name="T44" fmla="*/ 28 w 99"/>
                    <a:gd name="T45" fmla="*/ 92 h 96"/>
                    <a:gd name="T46" fmla="*/ 57 w 99"/>
                    <a:gd name="T47" fmla="*/ 96 h 96"/>
                    <a:gd name="T48" fmla="*/ 58 w 99"/>
                    <a:gd name="T49" fmla="*/ 83 h 96"/>
                    <a:gd name="T50" fmla="*/ 58 w 99"/>
                    <a:gd name="T51" fmla="*/ 83 h 96"/>
                    <a:gd name="T52" fmla="*/ 67 w 99"/>
                    <a:gd name="T53" fmla="*/ 80 h 96"/>
                    <a:gd name="T54" fmla="*/ 77 w 99"/>
                    <a:gd name="T55" fmla="*/ 88 h 96"/>
                    <a:gd name="T56" fmla="*/ 96 w 99"/>
                    <a:gd name="T57" fmla="*/ 65 h 96"/>
                    <a:gd name="T58" fmla="*/ 85 w 99"/>
                    <a:gd name="T59" fmla="*/ 58 h 96"/>
                    <a:gd name="T60" fmla="*/ 85 w 99"/>
                    <a:gd name="T61" fmla="*/ 58 h 96"/>
                    <a:gd name="T62" fmla="*/ 86 w 99"/>
                    <a:gd name="T63" fmla="*/ 48 h 96"/>
                    <a:gd name="T64" fmla="*/ 99 w 99"/>
                    <a:gd name="T65" fmla="*/ 44 h 96"/>
                    <a:gd name="T66" fmla="*/ 87 w 99"/>
                    <a:gd name="T67" fmla="*/ 17 h 96"/>
                    <a:gd name="T68" fmla="*/ 75 w 99"/>
                    <a:gd name="T69" fmla="*/ 22 h 96"/>
                    <a:gd name="T70" fmla="*/ 75 w 99"/>
                    <a:gd name="T71" fmla="*/ 22 h 96"/>
                    <a:gd name="T72" fmla="*/ 71 w 99"/>
                    <a:gd name="T73" fmla="*/ 18 h 96"/>
                    <a:gd name="T74" fmla="*/ 71 w 99"/>
                    <a:gd name="T75" fmla="*/ 18 h 96"/>
                    <a:gd name="T76" fmla="*/ 60 w 99"/>
                    <a:gd name="T77" fmla="*/ 57 h 96"/>
                    <a:gd name="T78" fmla="*/ 60 w 99"/>
                    <a:gd name="T79" fmla="*/ 57 h 96"/>
                    <a:gd name="T80" fmla="*/ 56 w 99"/>
                    <a:gd name="T81" fmla="*/ 61 h 96"/>
                    <a:gd name="T82" fmla="*/ 51 w 99"/>
                    <a:gd name="T83" fmla="*/ 63 h 96"/>
                    <a:gd name="T84" fmla="*/ 44 w 99"/>
                    <a:gd name="T85" fmla="*/ 63 h 96"/>
                    <a:gd name="T86" fmla="*/ 39 w 99"/>
                    <a:gd name="T87" fmla="*/ 60 h 96"/>
                    <a:gd name="T88" fmla="*/ 39 w 99"/>
                    <a:gd name="T89" fmla="*/ 60 h 96"/>
                    <a:gd name="T90" fmla="*/ 35 w 99"/>
                    <a:gd name="T91" fmla="*/ 56 h 96"/>
                    <a:gd name="T92" fmla="*/ 33 w 99"/>
                    <a:gd name="T93" fmla="*/ 50 h 96"/>
                    <a:gd name="T94" fmla="*/ 34 w 99"/>
                    <a:gd name="T95" fmla="*/ 44 h 96"/>
                    <a:gd name="T96" fmla="*/ 36 w 99"/>
                    <a:gd name="T97" fmla="*/ 38 h 96"/>
                    <a:gd name="T98" fmla="*/ 36 w 99"/>
                    <a:gd name="T99" fmla="*/ 38 h 96"/>
                    <a:gd name="T100" fmla="*/ 40 w 99"/>
                    <a:gd name="T101" fmla="*/ 34 h 96"/>
                    <a:gd name="T102" fmla="*/ 46 w 99"/>
                    <a:gd name="T103" fmla="*/ 33 h 96"/>
                    <a:gd name="T104" fmla="*/ 52 w 99"/>
                    <a:gd name="T105" fmla="*/ 33 h 96"/>
                    <a:gd name="T106" fmla="*/ 58 w 99"/>
                    <a:gd name="T107" fmla="*/ 35 h 96"/>
                    <a:gd name="T108" fmla="*/ 58 w 99"/>
                    <a:gd name="T109" fmla="*/ 35 h 96"/>
                    <a:gd name="T110" fmla="*/ 61 w 99"/>
                    <a:gd name="T111" fmla="*/ 41 h 96"/>
                    <a:gd name="T112" fmla="*/ 64 w 99"/>
                    <a:gd name="T113" fmla="*/ 46 h 96"/>
                    <a:gd name="T114" fmla="*/ 64 w 99"/>
                    <a:gd name="T115" fmla="*/ 51 h 96"/>
                    <a:gd name="T116" fmla="*/ 60 w 99"/>
                    <a:gd name="T117" fmla="*/ 57 h 96"/>
                    <a:gd name="T118" fmla="*/ 60 w 99"/>
                    <a:gd name="T119"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 h="96">
                      <a:moveTo>
                        <a:pt x="71" y="18"/>
                      </a:moveTo>
                      <a:lnTo>
                        <a:pt x="71" y="18"/>
                      </a:lnTo>
                      <a:lnTo>
                        <a:pt x="68" y="16"/>
                      </a:lnTo>
                      <a:lnTo>
                        <a:pt x="70" y="3"/>
                      </a:lnTo>
                      <a:lnTo>
                        <a:pt x="41" y="0"/>
                      </a:lnTo>
                      <a:lnTo>
                        <a:pt x="39" y="12"/>
                      </a:lnTo>
                      <a:lnTo>
                        <a:pt x="39" y="12"/>
                      </a:lnTo>
                      <a:lnTo>
                        <a:pt x="35" y="13"/>
                      </a:lnTo>
                      <a:lnTo>
                        <a:pt x="30" y="15"/>
                      </a:lnTo>
                      <a:lnTo>
                        <a:pt x="20" y="9"/>
                      </a:lnTo>
                      <a:lnTo>
                        <a:pt x="3" y="31"/>
                      </a:lnTo>
                      <a:lnTo>
                        <a:pt x="12" y="37"/>
                      </a:lnTo>
                      <a:lnTo>
                        <a:pt x="12" y="37"/>
                      </a:lnTo>
                      <a:lnTo>
                        <a:pt x="11" y="43"/>
                      </a:lnTo>
                      <a:lnTo>
                        <a:pt x="10" y="48"/>
                      </a:lnTo>
                      <a:lnTo>
                        <a:pt x="0" y="52"/>
                      </a:lnTo>
                      <a:lnTo>
                        <a:pt x="11" y="79"/>
                      </a:lnTo>
                      <a:lnTo>
                        <a:pt x="22" y="74"/>
                      </a:lnTo>
                      <a:lnTo>
                        <a:pt x="22" y="74"/>
                      </a:lnTo>
                      <a:lnTo>
                        <a:pt x="25" y="77"/>
                      </a:lnTo>
                      <a:lnTo>
                        <a:pt x="25" y="77"/>
                      </a:lnTo>
                      <a:lnTo>
                        <a:pt x="29" y="80"/>
                      </a:lnTo>
                      <a:lnTo>
                        <a:pt x="28" y="92"/>
                      </a:lnTo>
                      <a:lnTo>
                        <a:pt x="57" y="96"/>
                      </a:lnTo>
                      <a:lnTo>
                        <a:pt x="58" y="83"/>
                      </a:lnTo>
                      <a:lnTo>
                        <a:pt x="58" y="83"/>
                      </a:lnTo>
                      <a:lnTo>
                        <a:pt x="67" y="80"/>
                      </a:lnTo>
                      <a:lnTo>
                        <a:pt x="77" y="88"/>
                      </a:lnTo>
                      <a:lnTo>
                        <a:pt x="96" y="65"/>
                      </a:lnTo>
                      <a:lnTo>
                        <a:pt x="85" y="58"/>
                      </a:lnTo>
                      <a:lnTo>
                        <a:pt x="85" y="58"/>
                      </a:lnTo>
                      <a:lnTo>
                        <a:pt x="86" y="48"/>
                      </a:lnTo>
                      <a:lnTo>
                        <a:pt x="99" y="44"/>
                      </a:lnTo>
                      <a:lnTo>
                        <a:pt x="87" y="17"/>
                      </a:lnTo>
                      <a:lnTo>
                        <a:pt x="75" y="22"/>
                      </a:lnTo>
                      <a:lnTo>
                        <a:pt x="75" y="22"/>
                      </a:lnTo>
                      <a:lnTo>
                        <a:pt x="71" y="18"/>
                      </a:lnTo>
                      <a:lnTo>
                        <a:pt x="71" y="18"/>
                      </a:lnTo>
                      <a:close/>
                      <a:moveTo>
                        <a:pt x="60" y="57"/>
                      </a:moveTo>
                      <a:lnTo>
                        <a:pt x="60" y="57"/>
                      </a:lnTo>
                      <a:lnTo>
                        <a:pt x="56" y="61"/>
                      </a:lnTo>
                      <a:lnTo>
                        <a:pt x="51" y="63"/>
                      </a:lnTo>
                      <a:lnTo>
                        <a:pt x="44" y="63"/>
                      </a:lnTo>
                      <a:lnTo>
                        <a:pt x="39" y="60"/>
                      </a:lnTo>
                      <a:lnTo>
                        <a:pt x="39" y="60"/>
                      </a:lnTo>
                      <a:lnTo>
                        <a:pt x="35" y="56"/>
                      </a:lnTo>
                      <a:lnTo>
                        <a:pt x="33" y="50"/>
                      </a:lnTo>
                      <a:lnTo>
                        <a:pt x="34" y="44"/>
                      </a:lnTo>
                      <a:lnTo>
                        <a:pt x="36" y="38"/>
                      </a:lnTo>
                      <a:lnTo>
                        <a:pt x="36" y="38"/>
                      </a:lnTo>
                      <a:lnTo>
                        <a:pt x="40" y="34"/>
                      </a:lnTo>
                      <a:lnTo>
                        <a:pt x="46" y="33"/>
                      </a:lnTo>
                      <a:lnTo>
                        <a:pt x="52" y="33"/>
                      </a:lnTo>
                      <a:lnTo>
                        <a:pt x="58" y="35"/>
                      </a:lnTo>
                      <a:lnTo>
                        <a:pt x="58" y="35"/>
                      </a:lnTo>
                      <a:lnTo>
                        <a:pt x="61" y="41"/>
                      </a:lnTo>
                      <a:lnTo>
                        <a:pt x="64" y="46"/>
                      </a:lnTo>
                      <a:lnTo>
                        <a:pt x="64" y="51"/>
                      </a:lnTo>
                      <a:lnTo>
                        <a:pt x="60" y="57"/>
                      </a:lnTo>
                      <a:lnTo>
                        <a:pt x="60" y="57"/>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grpSp>
        </p:grpSp>
        <p:grpSp>
          <p:nvGrpSpPr>
            <p:cNvPr id="182" name="组合 521"/>
            <p:cNvGrpSpPr/>
            <p:nvPr/>
          </p:nvGrpSpPr>
          <p:grpSpPr>
            <a:xfrm>
              <a:off x="2988356" y="3182685"/>
              <a:ext cx="105859" cy="158991"/>
              <a:chOff x="-909638" y="971550"/>
              <a:chExt cx="909638" cy="2039938"/>
            </a:xfrm>
            <a:solidFill>
              <a:srgbClr val="000000">
                <a:lumMod val="50000"/>
                <a:lumOff val="50000"/>
              </a:srgbClr>
            </a:solidFill>
          </p:grpSpPr>
          <p:sp>
            <p:nvSpPr>
              <p:cNvPr id="269"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70"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71"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72"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73"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sp>
          <p:nvSpPr>
            <p:cNvPr id="183" name="Freeform 30"/>
            <p:cNvSpPr>
              <a:spLocks noEditPoints="1"/>
            </p:cNvSpPr>
            <p:nvPr/>
          </p:nvSpPr>
          <p:spPr bwMode="auto">
            <a:xfrm>
              <a:off x="3138947" y="3165917"/>
              <a:ext cx="131768" cy="163149"/>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0000">
                <a:lumMod val="50000"/>
                <a:lumOff val="50000"/>
              </a:srgbClr>
            </a:solidFill>
            <a:ln w="9525">
              <a:noFill/>
              <a:round/>
            </a:ln>
          </p:spPr>
          <p:txBody>
            <a:bodyPr lIns="91401" tIns="45702" rIns="91401" bIns="45702"/>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184" name="圆角矩形 307"/>
            <p:cNvSpPr/>
            <p:nvPr/>
          </p:nvSpPr>
          <p:spPr bwMode="auto">
            <a:xfrm>
              <a:off x="595656" y="1821426"/>
              <a:ext cx="4718264" cy="508501"/>
            </a:xfrm>
            <a:prstGeom prst="roundRect">
              <a:avLst/>
            </a:prstGeom>
            <a:solidFill>
              <a:schemeClr val="bg1"/>
            </a:solidFill>
            <a:ln w="12700">
              <a:solidFill>
                <a:schemeClr val="tx2"/>
              </a:solidFill>
              <a:prstDash val="solid"/>
            </a:ln>
            <a:effectLst>
              <a:outerShdw blurRad="63500" sx="102000" sy="102000" algn="ctr" rotWithShape="0">
                <a:prstClr val="black">
                  <a:alpha val="40000"/>
                </a:prstClr>
              </a:outerShdw>
            </a:effectLst>
          </p:spPr>
          <p:txBody>
            <a:bodyPr lIns="68502" tIns="34251" rIns="68502" bIns="34251"/>
            <a:lstStyle/>
            <a:p>
              <a:pPr algn="ctr" defTabSz="684530" eaLnBrk="1" fontAlgn="auto" hangingPunct="1">
                <a:spcBef>
                  <a:spcPts val="0"/>
                </a:spcBef>
                <a:spcAft>
                  <a:spcPts val="0"/>
                </a:spcAft>
                <a:defRPr/>
              </a:pPr>
              <a:endParaRPr lang="zh-CN" altLang="en-US" sz="1400" kern="0" dirty="0">
                <a:solidFill>
                  <a:sysClr val="windowText" lastClr="000000"/>
                </a:solidFill>
                <a:latin typeface="+mn-lt"/>
                <a:ea typeface="+mn-ea"/>
                <a:cs typeface="Arial Unicode MS" panose="020B0604020202020204" pitchFamily="34" charset="-122"/>
              </a:endParaRPr>
            </a:p>
          </p:txBody>
        </p:sp>
        <p:sp>
          <p:nvSpPr>
            <p:cNvPr id="185" name="矩形 308"/>
            <p:cNvSpPr/>
            <p:nvPr/>
          </p:nvSpPr>
          <p:spPr>
            <a:xfrm>
              <a:off x="1089391" y="1939323"/>
              <a:ext cx="2078132" cy="236982"/>
            </a:xfrm>
            <a:prstGeom prst="rect">
              <a:avLst/>
            </a:prstGeom>
          </p:spPr>
          <p:txBody>
            <a:bodyPr lIns="68502" tIns="34251" rIns="68502" bIns="34251">
              <a:spAutoFit/>
            </a:bodyPr>
            <a:lstStyle/>
            <a:p>
              <a:pPr algn="ctr" defTabSz="684530" eaLnBrk="1" fontAlgn="auto" hangingPunct="1">
                <a:spcBef>
                  <a:spcPts val="0"/>
                </a:spcBef>
                <a:spcAft>
                  <a:spcPts val="0"/>
                </a:spcAft>
                <a:defRPr/>
              </a:pPr>
              <a:r>
                <a:rPr lang="en-US" altLang="zh-CN" sz="1600" b="1" kern="0" dirty="0">
                  <a:solidFill>
                    <a:schemeClr val="tx2"/>
                  </a:solidFill>
                  <a:latin typeface="+mn-lt"/>
                  <a:ea typeface="+mn-ea"/>
                  <a:cs typeface="Arial Unicode MS" panose="020B0604020202020204" pitchFamily="34" charset="-122"/>
                </a:rPr>
                <a:t>FusionInsight</a:t>
              </a:r>
              <a:endParaRPr lang="en-US" altLang="zh-CN" sz="1600" b="1" kern="0" dirty="0">
                <a:solidFill>
                  <a:schemeClr val="tx2"/>
                </a:solidFill>
                <a:latin typeface="+mn-lt"/>
                <a:ea typeface="+mn-ea"/>
                <a:cs typeface="Arial Unicode MS" panose="020B0604020202020204" pitchFamily="34" charset="-122"/>
              </a:endParaRPr>
            </a:p>
          </p:txBody>
        </p:sp>
        <p:sp>
          <p:nvSpPr>
            <p:cNvPr id="186" name="圆角矩形 307"/>
            <p:cNvSpPr/>
            <p:nvPr/>
          </p:nvSpPr>
          <p:spPr bwMode="auto">
            <a:xfrm>
              <a:off x="611532" y="2429960"/>
              <a:ext cx="3460907" cy="509692"/>
            </a:xfrm>
            <a:prstGeom prst="roundRect">
              <a:avLst/>
            </a:prstGeom>
            <a:solidFill>
              <a:schemeClr val="bg1"/>
            </a:solidFill>
            <a:ln w="12700">
              <a:solidFill>
                <a:schemeClr val="tx2"/>
              </a:solidFill>
              <a:prstDash val="solid"/>
            </a:ln>
            <a:effectLst>
              <a:outerShdw blurRad="63500" sx="102000" sy="102000" algn="ctr" rotWithShape="0">
                <a:prstClr val="black">
                  <a:alpha val="40000"/>
                </a:prstClr>
              </a:outerShdw>
            </a:effectLst>
          </p:spPr>
          <p:txBody>
            <a:bodyPr lIns="68502" tIns="34251" rIns="68502" bIns="34251"/>
            <a:lstStyle/>
            <a:p>
              <a:pPr algn="ctr" defTabSz="684530" eaLnBrk="1" fontAlgn="auto" hangingPunct="1">
                <a:spcBef>
                  <a:spcPts val="0"/>
                </a:spcBef>
                <a:spcAft>
                  <a:spcPts val="0"/>
                </a:spcAft>
                <a:defRPr/>
              </a:pPr>
              <a:endParaRPr lang="zh-CN" altLang="en-US" sz="1400" kern="0" dirty="0">
                <a:solidFill>
                  <a:sysClr val="windowText" lastClr="000000"/>
                </a:solidFill>
                <a:latin typeface="+mn-lt"/>
                <a:ea typeface="+mn-ea"/>
                <a:cs typeface="Arial Unicode MS" panose="020B0604020202020204" pitchFamily="34" charset="-122"/>
              </a:endParaRPr>
            </a:p>
          </p:txBody>
        </p:sp>
        <p:sp>
          <p:nvSpPr>
            <p:cNvPr id="187" name="矩形 308"/>
            <p:cNvSpPr/>
            <p:nvPr/>
          </p:nvSpPr>
          <p:spPr>
            <a:xfrm>
              <a:off x="4010523" y="2404952"/>
              <a:ext cx="1436753" cy="236983"/>
            </a:xfrm>
            <a:prstGeom prst="rect">
              <a:avLst/>
            </a:prstGeom>
          </p:spPr>
          <p:txBody>
            <a:bodyPr lIns="68502" tIns="34251" rIns="68502" bIns="34251">
              <a:spAutoFit/>
            </a:bodyPr>
            <a:lstStyle/>
            <a:p>
              <a:pPr algn="ctr" defTabSz="684530" eaLnBrk="1" fontAlgn="auto" hangingPunct="1">
                <a:spcBef>
                  <a:spcPts val="0"/>
                </a:spcBef>
                <a:spcAft>
                  <a:spcPts val="0"/>
                </a:spcAft>
                <a:defRPr/>
              </a:pPr>
              <a:r>
                <a:rPr lang="en-US" altLang="zh-CN" sz="1600" b="1" kern="0" dirty="0">
                  <a:solidFill>
                    <a:schemeClr val="tx2"/>
                  </a:solidFill>
                  <a:latin typeface="+mn-lt"/>
                  <a:ea typeface="+mn-ea"/>
                  <a:cs typeface="Arial Unicode MS" panose="020B0604020202020204" pitchFamily="34" charset="-122"/>
                </a:rPr>
                <a:t>FusionCube</a:t>
              </a:r>
              <a:endParaRPr lang="en-US" altLang="zh-CN" sz="1600" b="1" kern="0" dirty="0">
                <a:solidFill>
                  <a:schemeClr val="tx2"/>
                </a:solidFill>
                <a:latin typeface="+mn-lt"/>
                <a:ea typeface="+mn-ea"/>
                <a:cs typeface="Arial Unicode MS" panose="020B0604020202020204" pitchFamily="34" charset="-122"/>
              </a:endParaRPr>
            </a:p>
          </p:txBody>
        </p:sp>
        <p:sp>
          <p:nvSpPr>
            <p:cNvPr id="188" name="矩形 302"/>
            <p:cNvSpPr/>
            <p:nvPr/>
          </p:nvSpPr>
          <p:spPr>
            <a:xfrm>
              <a:off x="802396" y="2568101"/>
              <a:ext cx="918850" cy="294144"/>
            </a:xfrm>
            <a:prstGeom prst="rect">
              <a:avLst/>
            </a:prstGeom>
          </p:spPr>
          <p:txBody>
            <a:bodyPr wrap="square" lIns="68502" tIns="34251" rIns="68502" bIns="34251">
              <a:spAutoFit/>
            </a:bodyPr>
            <a:lstStyle/>
            <a:p>
              <a:pPr defTabSz="684530" eaLnBrk="1" fontAlgn="auto" hangingPunct="1">
                <a:spcBef>
                  <a:spcPts val="0"/>
                </a:spcBef>
                <a:spcAft>
                  <a:spcPts val="0"/>
                </a:spcAft>
                <a:defRPr/>
              </a:pPr>
              <a:r>
                <a:rPr lang="en-US" altLang="zh-CN" sz="1050" kern="0" dirty="0">
                  <a:solidFill>
                    <a:srgbClr val="000000"/>
                  </a:solidFill>
                  <a:latin typeface="+mn-lt"/>
                  <a:ea typeface="+mn-ea"/>
                  <a:cs typeface="Arial Unicode MS" panose="020B0604020202020204" pitchFamily="34" charset="-122"/>
                </a:rPr>
                <a:t>Virtualized Resource</a:t>
              </a:r>
              <a:endParaRPr lang="zh-CN" altLang="en-US" sz="1050" kern="0" dirty="0">
                <a:solidFill>
                  <a:srgbClr val="000000"/>
                </a:solidFill>
                <a:latin typeface="+mn-lt"/>
                <a:ea typeface="+mn-ea"/>
                <a:cs typeface="Arial Unicode MS" panose="020B0604020202020204" pitchFamily="34" charset="-122"/>
              </a:endParaRPr>
            </a:p>
          </p:txBody>
        </p:sp>
        <p:grpSp>
          <p:nvGrpSpPr>
            <p:cNvPr id="189" name="组合 377"/>
            <p:cNvGrpSpPr/>
            <p:nvPr/>
          </p:nvGrpSpPr>
          <p:grpSpPr bwMode="auto">
            <a:xfrm>
              <a:off x="1796215" y="2634491"/>
              <a:ext cx="1014214" cy="163324"/>
              <a:chOff x="2959068" y="3040798"/>
              <a:chExt cx="1339337" cy="169902"/>
            </a:xfrm>
          </p:grpSpPr>
          <p:grpSp>
            <p:nvGrpSpPr>
              <p:cNvPr id="249" name="组合 384"/>
              <p:cNvGrpSpPr/>
              <p:nvPr/>
            </p:nvGrpSpPr>
            <p:grpSpPr bwMode="auto">
              <a:xfrm>
                <a:off x="3996780" y="3084465"/>
                <a:ext cx="301625" cy="82569"/>
                <a:chOff x="3298897" y="4095287"/>
                <a:chExt cx="1257750" cy="591162"/>
              </a:xfrm>
            </p:grpSpPr>
            <p:sp>
              <p:nvSpPr>
                <p:cNvPr id="266" name="Freeform 13"/>
                <p:cNvSpPr>
                  <a:spLocks noEditPoints="1"/>
                </p:cNvSpPr>
                <p:nvPr/>
              </p:nvSpPr>
              <p:spPr bwMode="auto">
                <a:xfrm>
                  <a:off x="3297162" y="4095304"/>
                  <a:ext cx="1258879" cy="301565"/>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000000">
                    <a:lumMod val="50000"/>
                    <a:lumOff val="50000"/>
                  </a:srgbClr>
                </a:solid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67" name="Freeform 13"/>
                <p:cNvSpPr>
                  <a:spLocks noEditPoints="1"/>
                </p:cNvSpPr>
                <p:nvPr/>
              </p:nvSpPr>
              <p:spPr bwMode="auto">
                <a:xfrm>
                  <a:off x="3297162" y="4396869"/>
                  <a:ext cx="1258879" cy="292698"/>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000000">
                    <a:lumMod val="50000"/>
                    <a:lumOff val="50000"/>
                  </a:srgbClr>
                </a:solid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nvGrpSpPr>
              <p:cNvPr id="250" name="组合 222"/>
              <p:cNvGrpSpPr/>
              <p:nvPr/>
            </p:nvGrpSpPr>
            <p:grpSpPr bwMode="auto">
              <a:xfrm>
                <a:off x="2959068" y="3043052"/>
                <a:ext cx="283571" cy="165395"/>
                <a:chOff x="2699421" y="3043052"/>
                <a:chExt cx="283571" cy="165395"/>
              </a:xfrm>
            </p:grpSpPr>
            <p:grpSp>
              <p:nvGrpSpPr>
                <p:cNvPr id="254" name="组合 521"/>
                <p:cNvGrpSpPr/>
                <p:nvPr/>
              </p:nvGrpSpPr>
              <p:grpSpPr>
                <a:xfrm>
                  <a:off x="2699421" y="3043052"/>
                  <a:ext cx="114010" cy="165395"/>
                  <a:chOff x="-909638" y="971550"/>
                  <a:chExt cx="909638" cy="2039938"/>
                </a:xfrm>
                <a:solidFill>
                  <a:srgbClr val="000000">
                    <a:lumMod val="50000"/>
                    <a:lumOff val="50000"/>
                  </a:srgbClr>
                </a:solidFill>
              </p:grpSpPr>
              <p:sp>
                <p:nvSpPr>
                  <p:cNvPr id="261"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62"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63"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64"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65"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nvGrpSpPr>
                <p:cNvPr id="255" name="组合 521"/>
                <p:cNvGrpSpPr/>
                <p:nvPr/>
              </p:nvGrpSpPr>
              <p:grpSpPr>
                <a:xfrm>
                  <a:off x="2868982" y="3043052"/>
                  <a:ext cx="114010" cy="165395"/>
                  <a:chOff x="-909638" y="971550"/>
                  <a:chExt cx="909638" cy="2039938"/>
                </a:xfrm>
                <a:solidFill>
                  <a:srgbClr val="000000">
                    <a:lumMod val="50000"/>
                    <a:lumOff val="50000"/>
                  </a:srgbClr>
                </a:solidFill>
              </p:grpSpPr>
              <p:sp>
                <p:nvSpPr>
                  <p:cNvPr id="256"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57"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58"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59"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60"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grpSp>
            <p:nvGrpSpPr>
              <p:cNvPr id="251" name="组合 221"/>
              <p:cNvGrpSpPr/>
              <p:nvPr/>
            </p:nvGrpSpPr>
            <p:grpSpPr bwMode="auto">
              <a:xfrm>
                <a:off x="3443174" y="3040798"/>
                <a:ext cx="288732" cy="169902"/>
                <a:chOff x="3183527" y="3040798"/>
                <a:chExt cx="288732" cy="169902"/>
              </a:xfrm>
            </p:grpSpPr>
            <p:sp>
              <p:nvSpPr>
                <p:cNvPr id="252" name="Freeform 30"/>
                <p:cNvSpPr>
                  <a:spLocks noEditPoints="1"/>
                </p:cNvSpPr>
                <p:nvPr/>
              </p:nvSpPr>
              <p:spPr bwMode="auto">
                <a:xfrm>
                  <a:off x="3183243" y="3041109"/>
                  <a:ext cx="142561" cy="169719"/>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0000">
                    <a:lumMod val="50000"/>
                    <a:lumOff val="50000"/>
                  </a:srgbClr>
                </a:solidFill>
                <a:ln w="9525">
                  <a:noFill/>
                  <a:round/>
                </a:ln>
              </p:spPr>
              <p:txBody>
                <a:bodyPr lIns="91414" tIns="45708" rIns="91414" bIns="45708"/>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53" name="Freeform 30"/>
                <p:cNvSpPr>
                  <a:spLocks noEditPoints="1"/>
                </p:cNvSpPr>
                <p:nvPr/>
              </p:nvSpPr>
              <p:spPr bwMode="auto">
                <a:xfrm>
                  <a:off x="3329997" y="3041109"/>
                  <a:ext cx="142561" cy="169719"/>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0000">
                    <a:lumMod val="50000"/>
                    <a:lumOff val="50000"/>
                  </a:srgbClr>
                </a:solidFill>
                <a:ln w="9525">
                  <a:noFill/>
                  <a:round/>
                </a:ln>
              </p:spPr>
              <p:txBody>
                <a:bodyPr lIns="91414" tIns="45708" rIns="91414" bIns="45708"/>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grpSp>
          <p:nvGrpSpPr>
            <p:cNvPr id="190" name="组合 377"/>
            <p:cNvGrpSpPr/>
            <p:nvPr/>
          </p:nvGrpSpPr>
          <p:grpSpPr bwMode="auto">
            <a:xfrm>
              <a:off x="2862163" y="2643936"/>
              <a:ext cx="1014214" cy="163324"/>
              <a:chOff x="2959068" y="3040798"/>
              <a:chExt cx="1339337" cy="169902"/>
            </a:xfrm>
          </p:grpSpPr>
          <p:grpSp>
            <p:nvGrpSpPr>
              <p:cNvPr id="230" name="组合 384"/>
              <p:cNvGrpSpPr/>
              <p:nvPr/>
            </p:nvGrpSpPr>
            <p:grpSpPr bwMode="auto">
              <a:xfrm>
                <a:off x="3996780" y="3084465"/>
                <a:ext cx="301625" cy="82569"/>
                <a:chOff x="3298897" y="4095287"/>
                <a:chExt cx="1257750" cy="591162"/>
              </a:xfrm>
            </p:grpSpPr>
            <p:sp>
              <p:nvSpPr>
                <p:cNvPr id="247" name="Freeform 13"/>
                <p:cNvSpPr>
                  <a:spLocks noEditPoints="1"/>
                </p:cNvSpPr>
                <p:nvPr/>
              </p:nvSpPr>
              <p:spPr bwMode="auto">
                <a:xfrm>
                  <a:off x="3302119" y="4095918"/>
                  <a:ext cx="1258879" cy="301565"/>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000000">
                    <a:lumMod val="50000"/>
                    <a:lumOff val="50000"/>
                  </a:srgbClr>
                </a:solid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48" name="Freeform 13"/>
                <p:cNvSpPr>
                  <a:spLocks noEditPoints="1"/>
                </p:cNvSpPr>
                <p:nvPr/>
              </p:nvSpPr>
              <p:spPr bwMode="auto">
                <a:xfrm>
                  <a:off x="3302119" y="4397483"/>
                  <a:ext cx="1258879" cy="292698"/>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000000">
                    <a:lumMod val="50000"/>
                    <a:lumOff val="50000"/>
                  </a:srgbClr>
                </a:solid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nvGrpSpPr>
              <p:cNvPr id="231" name="组合 222"/>
              <p:cNvGrpSpPr/>
              <p:nvPr/>
            </p:nvGrpSpPr>
            <p:grpSpPr bwMode="auto">
              <a:xfrm>
                <a:off x="2959068" y="3043052"/>
                <a:ext cx="283571" cy="165395"/>
                <a:chOff x="2699421" y="3043052"/>
                <a:chExt cx="283571" cy="165395"/>
              </a:xfrm>
            </p:grpSpPr>
            <p:grpSp>
              <p:nvGrpSpPr>
                <p:cNvPr id="235" name="组合 521"/>
                <p:cNvGrpSpPr/>
                <p:nvPr/>
              </p:nvGrpSpPr>
              <p:grpSpPr>
                <a:xfrm>
                  <a:off x="2699421" y="3043052"/>
                  <a:ext cx="114010" cy="165395"/>
                  <a:chOff x="-909638" y="971550"/>
                  <a:chExt cx="909638" cy="2039938"/>
                </a:xfrm>
                <a:solidFill>
                  <a:srgbClr val="000000">
                    <a:lumMod val="50000"/>
                    <a:lumOff val="50000"/>
                  </a:srgbClr>
                </a:solidFill>
              </p:grpSpPr>
              <p:sp>
                <p:nvSpPr>
                  <p:cNvPr id="242"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43"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44"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45"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46"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nvGrpSpPr>
                <p:cNvPr id="236" name="组合 521"/>
                <p:cNvGrpSpPr/>
                <p:nvPr/>
              </p:nvGrpSpPr>
              <p:grpSpPr>
                <a:xfrm>
                  <a:off x="2868982" y="3043052"/>
                  <a:ext cx="114010" cy="165395"/>
                  <a:chOff x="-909638" y="971550"/>
                  <a:chExt cx="909638" cy="2039938"/>
                </a:xfrm>
                <a:solidFill>
                  <a:srgbClr val="000000">
                    <a:lumMod val="50000"/>
                    <a:lumOff val="50000"/>
                  </a:srgbClr>
                </a:solidFill>
              </p:grpSpPr>
              <p:sp>
                <p:nvSpPr>
                  <p:cNvPr id="237"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38"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39"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40"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41"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ln>
                </p:spPr>
                <p:txBody>
                  <a:bodyPr/>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grpSp>
            <p:nvGrpSpPr>
              <p:cNvPr id="232" name="组合 221"/>
              <p:cNvGrpSpPr/>
              <p:nvPr/>
            </p:nvGrpSpPr>
            <p:grpSpPr bwMode="auto">
              <a:xfrm>
                <a:off x="3443174" y="3040798"/>
                <a:ext cx="288732" cy="169902"/>
                <a:chOff x="3183527" y="3040798"/>
                <a:chExt cx="288732" cy="169902"/>
              </a:xfrm>
            </p:grpSpPr>
            <p:sp>
              <p:nvSpPr>
                <p:cNvPr id="233" name="Freeform 30"/>
                <p:cNvSpPr>
                  <a:spLocks noEditPoints="1"/>
                </p:cNvSpPr>
                <p:nvPr/>
              </p:nvSpPr>
              <p:spPr bwMode="auto">
                <a:xfrm>
                  <a:off x="3184432" y="3041194"/>
                  <a:ext cx="188684" cy="169719"/>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0000">
                    <a:lumMod val="50000"/>
                    <a:lumOff val="50000"/>
                  </a:srgbClr>
                </a:solidFill>
                <a:ln w="9525">
                  <a:noFill/>
                  <a:round/>
                </a:ln>
              </p:spPr>
              <p:txBody>
                <a:bodyPr lIns="91414" tIns="45708" rIns="91414" bIns="45708"/>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sp>
              <p:nvSpPr>
                <p:cNvPr id="234" name="Freeform 30"/>
                <p:cNvSpPr>
                  <a:spLocks noEditPoints="1"/>
                </p:cNvSpPr>
                <p:nvPr/>
              </p:nvSpPr>
              <p:spPr bwMode="auto">
                <a:xfrm>
                  <a:off x="3377309" y="3041194"/>
                  <a:ext cx="142561" cy="169719"/>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0000">
                    <a:lumMod val="50000"/>
                    <a:lumOff val="50000"/>
                  </a:srgbClr>
                </a:solidFill>
                <a:ln w="9525">
                  <a:noFill/>
                  <a:round/>
                </a:ln>
              </p:spPr>
              <p:txBody>
                <a:bodyPr lIns="91414" tIns="45708" rIns="91414" bIns="45708"/>
                <a:lstStyle/>
                <a:p>
                  <a:pPr eaLnBrk="1" fontAlgn="auto" hangingPunct="1">
                    <a:spcBef>
                      <a:spcPts val="0"/>
                    </a:spcBef>
                    <a:spcAft>
                      <a:spcPts val="0"/>
                    </a:spcAft>
                    <a:defRPr/>
                  </a:pPr>
                  <a:endParaRPr lang="zh-CN" altLang="en-US" sz="1400" kern="0" dirty="0">
                    <a:solidFill>
                      <a:srgbClr val="000000"/>
                    </a:solidFill>
                    <a:latin typeface="+mn-lt"/>
                    <a:ea typeface="+mn-ea"/>
                    <a:cs typeface="Arial Unicode MS" panose="020B0604020202020204" pitchFamily="34" charset="-122"/>
                  </a:endParaRPr>
                </a:p>
              </p:txBody>
            </p:sp>
          </p:grpSp>
        </p:grpSp>
        <p:sp>
          <p:nvSpPr>
            <p:cNvPr id="191" name="Freeform 78"/>
            <p:cNvSpPr>
              <a:spLocks noEditPoints="1"/>
            </p:cNvSpPr>
            <p:nvPr/>
          </p:nvSpPr>
          <p:spPr bwMode="auto">
            <a:xfrm>
              <a:off x="4047038" y="1342697"/>
              <a:ext cx="901741" cy="341780"/>
            </a:xfrm>
            <a:custGeom>
              <a:avLst/>
              <a:gdLst/>
              <a:ahLst/>
              <a:cxnLst>
                <a:cxn ang="0">
                  <a:pos x="1805" y="1019"/>
                </a:cxn>
                <a:cxn ang="0">
                  <a:pos x="1625" y="1019"/>
                </a:cxn>
                <a:cxn ang="0">
                  <a:pos x="1176" y="0"/>
                </a:cxn>
                <a:cxn ang="0">
                  <a:pos x="1093" y="494"/>
                </a:cxn>
                <a:cxn ang="0">
                  <a:pos x="572" y="1019"/>
                </a:cxn>
                <a:cxn ang="0">
                  <a:pos x="523" y="176"/>
                </a:cxn>
                <a:cxn ang="0">
                  <a:pos x="314" y="203"/>
                </a:cxn>
                <a:cxn ang="0">
                  <a:pos x="301" y="262"/>
                </a:cxn>
                <a:cxn ang="0">
                  <a:pos x="118" y="1019"/>
                </a:cxn>
                <a:cxn ang="0">
                  <a:pos x="2" y="1169"/>
                </a:cxn>
                <a:cxn ang="0">
                  <a:pos x="1917" y="1181"/>
                </a:cxn>
                <a:cxn ang="0">
                  <a:pos x="1922" y="1169"/>
                </a:cxn>
                <a:cxn ang="0">
                  <a:pos x="741" y="756"/>
                </a:cxn>
                <a:cxn ang="0">
                  <a:pos x="896" y="756"/>
                </a:cxn>
                <a:cxn ang="0">
                  <a:pos x="1049" y="756"/>
                </a:cxn>
                <a:cxn ang="0">
                  <a:pos x="677" y="756"/>
                </a:cxn>
                <a:cxn ang="0">
                  <a:pos x="434" y="604"/>
                </a:cxn>
                <a:cxn ang="0">
                  <a:pos x="425" y="533"/>
                </a:cxn>
                <a:cxn ang="0">
                  <a:pos x="498" y="520"/>
                </a:cxn>
                <a:cxn ang="0">
                  <a:pos x="513" y="533"/>
                </a:cxn>
                <a:cxn ang="0">
                  <a:pos x="505" y="604"/>
                </a:cxn>
                <a:cxn ang="0">
                  <a:pos x="513" y="933"/>
                </a:cxn>
                <a:cxn ang="0">
                  <a:pos x="439" y="947"/>
                </a:cxn>
                <a:cxn ang="0">
                  <a:pos x="425" y="933"/>
                </a:cxn>
                <a:cxn ang="0">
                  <a:pos x="434" y="862"/>
                </a:cxn>
                <a:cxn ang="0">
                  <a:pos x="508" y="866"/>
                </a:cxn>
                <a:cxn ang="0">
                  <a:pos x="348" y="791"/>
                </a:cxn>
                <a:cxn ang="0">
                  <a:pos x="334" y="805"/>
                </a:cxn>
                <a:cxn ang="0">
                  <a:pos x="262" y="796"/>
                </a:cxn>
                <a:cxn ang="0">
                  <a:pos x="263" y="724"/>
                </a:cxn>
                <a:cxn ang="0">
                  <a:pos x="339" y="720"/>
                </a:cxn>
                <a:cxn ang="0">
                  <a:pos x="243" y="397"/>
                </a:cxn>
                <a:cxn ang="0">
                  <a:pos x="258" y="383"/>
                </a:cxn>
                <a:cxn ang="0">
                  <a:pos x="331" y="391"/>
                </a:cxn>
                <a:cxn ang="0">
                  <a:pos x="328" y="464"/>
                </a:cxn>
                <a:cxn ang="0">
                  <a:pos x="252" y="467"/>
                </a:cxn>
                <a:cxn ang="0">
                  <a:pos x="1464" y="105"/>
                </a:cxn>
                <a:cxn ang="0">
                  <a:pos x="1471" y="96"/>
                </a:cxn>
                <a:cxn ang="0">
                  <a:pos x="1490" y="101"/>
                </a:cxn>
                <a:cxn ang="0">
                  <a:pos x="1490" y="940"/>
                </a:cxn>
                <a:cxn ang="0">
                  <a:pos x="1471" y="945"/>
                </a:cxn>
                <a:cxn ang="0">
                  <a:pos x="1464" y="105"/>
                </a:cxn>
                <a:cxn ang="0">
                  <a:pos x="1362" y="98"/>
                </a:cxn>
                <a:cxn ang="0">
                  <a:pos x="1382" y="100"/>
                </a:cxn>
                <a:cxn ang="0">
                  <a:pos x="1383" y="940"/>
                </a:cxn>
                <a:cxn ang="0">
                  <a:pos x="1363" y="945"/>
                </a:cxn>
                <a:cxn ang="0">
                  <a:pos x="1356" y="105"/>
                </a:cxn>
                <a:cxn ang="0">
                  <a:pos x="1254" y="98"/>
                </a:cxn>
                <a:cxn ang="0">
                  <a:pos x="1276" y="100"/>
                </a:cxn>
                <a:cxn ang="0">
                  <a:pos x="1277" y="940"/>
                </a:cxn>
                <a:cxn ang="0">
                  <a:pos x="1257" y="945"/>
                </a:cxn>
                <a:cxn ang="0">
                  <a:pos x="1250" y="105"/>
                </a:cxn>
              </a:cxnLst>
              <a:rect l="0" t="0" r="r" b="b"/>
              <a:pathLst>
                <a:path w="1923" h="1181">
                  <a:moveTo>
                    <a:pt x="1820" y="1029"/>
                  </a:moveTo>
                  <a:lnTo>
                    <a:pt x="1820" y="1029"/>
                  </a:lnTo>
                  <a:lnTo>
                    <a:pt x="1815" y="1024"/>
                  </a:lnTo>
                  <a:lnTo>
                    <a:pt x="1810" y="1021"/>
                  </a:lnTo>
                  <a:lnTo>
                    <a:pt x="1805" y="1019"/>
                  </a:lnTo>
                  <a:lnTo>
                    <a:pt x="1798" y="1019"/>
                  </a:lnTo>
                  <a:lnTo>
                    <a:pt x="1750" y="1019"/>
                  </a:lnTo>
                  <a:lnTo>
                    <a:pt x="1750" y="739"/>
                  </a:lnTo>
                  <a:lnTo>
                    <a:pt x="1625" y="606"/>
                  </a:lnTo>
                  <a:lnTo>
                    <a:pt x="1625" y="1019"/>
                  </a:lnTo>
                  <a:lnTo>
                    <a:pt x="1583" y="1019"/>
                  </a:lnTo>
                  <a:lnTo>
                    <a:pt x="1583" y="562"/>
                  </a:lnTo>
                  <a:lnTo>
                    <a:pt x="1583" y="0"/>
                  </a:lnTo>
                  <a:lnTo>
                    <a:pt x="1218" y="0"/>
                  </a:lnTo>
                  <a:lnTo>
                    <a:pt x="1176" y="0"/>
                  </a:lnTo>
                  <a:lnTo>
                    <a:pt x="1176" y="1019"/>
                  </a:lnTo>
                  <a:lnTo>
                    <a:pt x="1124" y="1019"/>
                  </a:lnTo>
                  <a:lnTo>
                    <a:pt x="1124" y="562"/>
                  </a:lnTo>
                  <a:lnTo>
                    <a:pt x="1093" y="562"/>
                  </a:lnTo>
                  <a:lnTo>
                    <a:pt x="1093" y="494"/>
                  </a:lnTo>
                  <a:lnTo>
                    <a:pt x="751" y="553"/>
                  </a:lnTo>
                  <a:lnTo>
                    <a:pt x="751" y="562"/>
                  </a:lnTo>
                  <a:lnTo>
                    <a:pt x="626" y="562"/>
                  </a:lnTo>
                  <a:lnTo>
                    <a:pt x="626" y="1019"/>
                  </a:lnTo>
                  <a:lnTo>
                    <a:pt x="572" y="1019"/>
                  </a:lnTo>
                  <a:lnTo>
                    <a:pt x="572" y="262"/>
                  </a:lnTo>
                  <a:lnTo>
                    <a:pt x="525" y="262"/>
                  </a:lnTo>
                  <a:lnTo>
                    <a:pt x="525" y="181"/>
                  </a:lnTo>
                  <a:lnTo>
                    <a:pt x="525" y="181"/>
                  </a:lnTo>
                  <a:lnTo>
                    <a:pt x="523" y="176"/>
                  </a:lnTo>
                  <a:lnTo>
                    <a:pt x="522" y="170"/>
                  </a:lnTo>
                  <a:lnTo>
                    <a:pt x="516" y="169"/>
                  </a:lnTo>
                  <a:lnTo>
                    <a:pt x="511" y="169"/>
                  </a:lnTo>
                  <a:lnTo>
                    <a:pt x="314" y="203"/>
                  </a:lnTo>
                  <a:lnTo>
                    <a:pt x="314" y="203"/>
                  </a:lnTo>
                  <a:lnTo>
                    <a:pt x="309" y="204"/>
                  </a:lnTo>
                  <a:lnTo>
                    <a:pt x="304" y="208"/>
                  </a:lnTo>
                  <a:lnTo>
                    <a:pt x="301" y="213"/>
                  </a:lnTo>
                  <a:lnTo>
                    <a:pt x="301" y="218"/>
                  </a:lnTo>
                  <a:lnTo>
                    <a:pt x="301" y="262"/>
                  </a:lnTo>
                  <a:lnTo>
                    <a:pt x="181" y="262"/>
                  </a:lnTo>
                  <a:lnTo>
                    <a:pt x="181" y="1019"/>
                  </a:lnTo>
                  <a:lnTo>
                    <a:pt x="125" y="1019"/>
                  </a:lnTo>
                  <a:lnTo>
                    <a:pt x="125" y="1019"/>
                  </a:lnTo>
                  <a:lnTo>
                    <a:pt x="118" y="1019"/>
                  </a:lnTo>
                  <a:lnTo>
                    <a:pt x="113" y="1021"/>
                  </a:lnTo>
                  <a:lnTo>
                    <a:pt x="108" y="1024"/>
                  </a:lnTo>
                  <a:lnTo>
                    <a:pt x="103" y="1029"/>
                  </a:lnTo>
                  <a:lnTo>
                    <a:pt x="2" y="1169"/>
                  </a:lnTo>
                  <a:lnTo>
                    <a:pt x="2" y="1169"/>
                  </a:lnTo>
                  <a:lnTo>
                    <a:pt x="0" y="1174"/>
                  </a:lnTo>
                  <a:lnTo>
                    <a:pt x="2" y="1178"/>
                  </a:lnTo>
                  <a:lnTo>
                    <a:pt x="4" y="1179"/>
                  </a:lnTo>
                  <a:lnTo>
                    <a:pt x="7" y="1181"/>
                  </a:lnTo>
                  <a:lnTo>
                    <a:pt x="1917" y="1181"/>
                  </a:lnTo>
                  <a:lnTo>
                    <a:pt x="1917" y="1181"/>
                  </a:lnTo>
                  <a:lnTo>
                    <a:pt x="1920" y="1179"/>
                  </a:lnTo>
                  <a:lnTo>
                    <a:pt x="1922" y="1178"/>
                  </a:lnTo>
                  <a:lnTo>
                    <a:pt x="1923" y="1174"/>
                  </a:lnTo>
                  <a:lnTo>
                    <a:pt x="1922" y="1169"/>
                  </a:lnTo>
                  <a:lnTo>
                    <a:pt x="1820" y="1029"/>
                  </a:lnTo>
                  <a:close/>
                  <a:moveTo>
                    <a:pt x="741" y="660"/>
                  </a:moveTo>
                  <a:lnTo>
                    <a:pt x="879" y="660"/>
                  </a:lnTo>
                  <a:lnTo>
                    <a:pt x="879" y="756"/>
                  </a:lnTo>
                  <a:lnTo>
                    <a:pt x="741" y="756"/>
                  </a:lnTo>
                  <a:lnTo>
                    <a:pt x="741" y="660"/>
                  </a:lnTo>
                  <a:close/>
                  <a:moveTo>
                    <a:pt x="896" y="660"/>
                  </a:moveTo>
                  <a:lnTo>
                    <a:pt x="1033" y="660"/>
                  </a:lnTo>
                  <a:lnTo>
                    <a:pt x="1033" y="756"/>
                  </a:lnTo>
                  <a:lnTo>
                    <a:pt x="896" y="756"/>
                  </a:lnTo>
                  <a:lnTo>
                    <a:pt x="896" y="660"/>
                  </a:lnTo>
                  <a:close/>
                  <a:moveTo>
                    <a:pt x="1049" y="660"/>
                  </a:moveTo>
                  <a:lnTo>
                    <a:pt x="1082" y="660"/>
                  </a:lnTo>
                  <a:lnTo>
                    <a:pt x="1082" y="756"/>
                  </a:lnTo>
                  <a:lnTo>
                    <a:pt x="1049" y="756"/>
                  </a:lnTo>
                  <a:lnTo>
                    <a:pt x="1049" y="660"/>
                  </a:lnTo>
                  <a:close/>
                  <a:moveTo>
                    <a:pt x="677" y="660"/>
                  </a:moveTo>
                  <a:lnTo>
                    <a:pt x="724" y="660"/>
                  </a:lnTo>
                  <a:lnTo>
                    <a:pt x="724" y="756"/>
                  </a:lnTo>
                  <a:lnTo>
                    <a:pt x="677" y="756"/>
                  </a:lnTo>
                  <a:lnTo>
                    <a:pt x="677" y="660"/>
                  </a:lnTo>
                  <a:close/>
                  <a:moveTo>
                    <a:pt x="498" y="606"/>
                  </a:moveTo>
                  <a:lnTo>
                    <a:pt x="439" y="606"/>
                  </a:lnTo>
                  <a:lnTo>
                    <a:pt x="439" y="606"/>
                  </a:lnTo>
                  <a:lnTo>
                    <a:pt x="434" y="604"/>
                  </a:lnTo>
                  <a:lnTo>
                    <a:pt x="429" y="601"/>
                  </a:lnTo>
                  <a:lnTo>
                    <a:pt x="425" y="597"/>
                  </a:lnTo>
                  <a:lnTo>
                    <a:pt x="425" y="591"/>
                  </a:lnTo>
                  <a:lnTo>
                    <a:pt x="425" y="533"/>
                  </a:lnTo>
                  <a:lnTo>
                    <a:pt x="425" y="533"/>
                  </a:lnTo>
                  <a:lnTo>
                    <a:pt x="425" y="528"/>
                  </a:lnTo>
                  <a:lnTo>
                    <a:pt x="429" y="523"/>
                  </a:lnTo>
                  <a:lnTo>
                    <a:pt x="434" y="521"/>
                  </a:lnTo>
                  <a:lnTo>
                    <a:pt x="439" y="520"/>
                  </a:lnTo>
                  <a:lnTo>
                    <a:pt x="498" y="520"/>
                  </a:lnTo>
                  <a:lnTo>
                    <a:pt x="498" y="520"/>
                  </a:lnTo>
                  <a:lnTo>
                    <a:pt x="505" y="521"/>
                  </a:lnTo>
                  <a:lnTo>
                    <a:pt x="508" y="523"/>
                  </a:lnTo>
                  <a:lnTo>
                    <a:pt x="511" y="528"/>
                  </a:lnTo>
                  <a:lnTo>
                    <a:pt x="513" y="533"/>
                  </a:lnTo>
                  <a:lnTo>
                    <a:pt x="513" y="591"/>
                  </a:lnTo>
                  <a:lnTo>
                    <a:pt x="513" y="591"/>
                  </a:lnTo>
                  <a:lnTo>
                    <a:pt x="511" y="597"/>
                  </a:lnTo>
                  <a:lnTo>
                    <a:pt x="508" y="601"/>
                  </a:lnTo>
                  <a:lnTo>
                    <a:pt x="505" y="604"/>
                  </a:lnTo>
                  <a:lnTo>
                    <a:pt x="498" y="606"/>
                  </a:lnTo>
                  <a:lnTo>
                    <a:pt x="498" y="606"/>
                  </a:lnTo>
                  <a:close/>
                  <a:moveTo>
                    <a:pt x="513" y="874"/>
                  </a:moveTo>
                  <a:lnTo>
                    <a:pt x="513" y="933"/>
                  </a:lnTo>
                  <a:lnTo>
                    <a:pt x="513" y="933"/>
                  </a:lnTo>
                  <a:lnTo>
                    <a:pt x="511" y="938"/>
                  </a:lnTo>
                  <a:lnTo>
                    <a:pt x="508" y="941"/>
                  </a:lnTo>
                  <a:lnTo>
                    <a:pt x="505" y="945"/>
                  </a:lnTo>
                  <a:lnTo>
                    <a:pt x="498" y="947"/>
                  </a:lnTo>
                  <a:lnTo>
                    <a:pt x="439" y="947"/>
                  </a:lnTo>
                  <a:lnTo>
                    <a:pt x="439" y="947"/>
                  </a:lnTo>
                  <a:lnTo>
                    <a:pt x="434" y="945"/>
                  </a:lnTo>
                  <a:lnTo>
                    <a:pt x="429" y="941"/>
                  </a:lnTo>
                  <a:lnTo>
                    <a:pt x="425" y="938"/>
                  </a:lnTo>
                  <a:lnTo>
                    <a:pt x="425" y="933"/>
                  </a:lnTo>
                  <a:lnTo>
                    <a:pt x="425" y="874"/>
                  </a:lnTo>
                  <a:lnTo>
                    <a:pt x="425" y="874"/>
                  </a:lnTo>
                  <a:lnTo>
                    <a:pt x="425" y="869"/>
                  </a:lnTo>
                  <a:lnTo>
                    <a:pt x="429" y="866"/>
                  </a:lnTo>
                  <a:lnTo>
                    <a:pt x="434" y="862"/>
                  </a:lnTo>
                  <a:lnTo>
                    <a:pt x="439" y="860"/>
                  </a:lnTo>
                  <a:lnTo>
                    <a:pt x="498" y="860"/>
                  </a:lnTo>
                  <a:lnTo>
                    <a:pt x="498" y="860"/>
                  </a:lnTo>
                  <a:lnTo>
                    <a:pt x="505" y="862"/>
                  </a:lnTo>
                  <a:lnTo>
                    <a:pt x="508" y="866"/>
                  </a:lnTo>
                  <a:lnTo>
                    <a:pt x="511" y="869"/>
                  </a:lnTo>
                  <a:lnTo>
                    <a:pt x="513" y="874"/>
                  </a:lnTo>
                  <a:lnTo>
                    <a:pt x="513" y="874"/>
                  </a:lnTo>
                  <a:close/>
                  <a:moveTo>
                    <a:pt x="348" y="734"/>
                  </a:moveTo>
                  <a:lnTo>
                    <a:pt x="348" y="791"/>
                  </a:lnTo>
                  <a:lnTo>
                    <a:pt x="348" y="791"/>
                  </a:lnTo>
                  <a:lnTo>
                    <a:pt x="346" y="796"/>
                  </a:lnTo>
                  <a:lnTo>
                    <a:pt x="343" y="801"/>
                  </a:lnTo>
                  <a:lnTo>
                    <a:pt x="339" y="805"/>
                  </a:lnTo>
                  <a:lnTo>
                    <a:pt x="334" y="805"/>
                  </a:lnTo>
                  <a:lnTo>
                    <a:pt x="274" y="805"/>
                  </a:lnTo>
                  <a:lnTo>
                    <a:pt x="274" y="805"/>
                  </a:lnTo>
                  <a:lnTo>
                    <a:pt x="269" y="805"/>
                  </a:lnTo>
                  <a:lnTo>
                    <a:pt x="263" y="801"/>
                  </a:lnTo>
                  <a:lnTo>
                    <a:pt x="262" y="796"/>
                  </a:lnTo>
                  <a:lnTo>
                    <a:pt x="260" y="791"/>
                  </a:lnTo>
                  <a:lnTo>
                    <a:pt x="260" y="734"/>
                  </a:lnTo>
                  <a:lnTo>
                    <a:pt x="260" y="734"/>
                  </a:lnTo>
                  <a:lnTo>
                    <a:pt x="262" y="729"/>
                  </a:lnTo>
                  <a:lnTo>
                    <a:pt x="263" y="724"/>
                  </a:lnTo>
                  <a:lnTo>
                    <a:pt x="269" y="720"/>
                  </a:lnTo>
                  <a:lnTo>
                    <a:pt x="274" y="720"/>
                  </a:lnTo>
                  <a:lnTo>
                    <a:pt x="334" y="720"/>
                  </a:lnTo>
                  <a:lnTo>
                    <a:pt x="334" y="720"/>
                  </a:lnTo>
                  <a:lnTo>
                    <a:pt x="339" y="720"/>
                  </a:lnTo>
                  <a:lnTo>
                    <a:pt x="343" y="724"/>
                  </a:lnTo>
                  <a:lnTo>
                    <a:pt x="346" y="729"/>
                  </a:lnTo>
                  <a:lnTo>
                    <a:pt x="348" y="734"/>
                  </a:lnTo>
                  <a:lnTo>
                    <a:pt x="348" y="734"/>
                  </a:lnTo>
                  <a:close/>
                  <a:moveTo>
                    <a:pt x="243" y="397"/>
                  </a:moveTo>
                  <a:lnTo>
                    <a:pt x="243" y="397"/>
                  </a:lnTo>
                  <a:lnTo>
                    <a:pt x="245" y="391"/>
                  </a:lnTo>
                  <a:lnTo>
                    <a:pt x="248" y="386"/>
                  </a:lnTo>
                  <a:lnTo>
                    <a:pt x="252" y="385"/>
                  </a:lnTo>
                  <a:lnTo>
                    <a:pt x="258" y="383"/>
                  </a:lnTo>
                  <a:lnTo>
                    <a:pt x="317" y="383"/>
                  </a:lnTo>
                  <a:lnTo>
                    <a:pt x="317" y="383"/>
                  </a:lnTo>
                  <a:lnTo>
                    <a:pt x="322" y="385"/>
                  </a:lnTo>
                  <a:lnTo>
                    <a:pt x="328" y="386"/>
                  </a:lnTo>
                  <a:lnTo>
                    <a:pt x="331" y="391"/>
                  </a:lnTo>
                  <a:lnTo>
                    <a:pt x="331" y="397"/>
                  </a:lnTo>
                  <a:lnTo>
                    <a:pt x="331" y="454"/>
                  </a:lnTo>
                  <a:lnTo>
                    <a:pt x="331" y="454"/>
                  </a:lnTo>
                  <a:lnTo>
                    <a:pt x="331" y="461"/>
                  </a:lnTo>
                  <a:lnTo>
                    <a:pt x="328" y="464"/>
                  </a:lnTo>
                  <a:lnTo>
                    <a:pt x="322" y="467"/>
                  </a:lnTo>
                  <a:lnTo>
                    <a:pt x="317" y="469"/>
                  </a:lnTo>
                  <a:lnTo>
                    <a:pt x="258" y="469"/>
                  </a:lnTo>
                  <a:lnTo>
                    <a:pt x="258" y="469"/>
                  </a:lnTo>
                  <a:lnTo>
                    <a:pt x="252" y="467"/>
                  </a:lnTo>
                  <a:lnTo>
                    <a:pt x="248" y="464"/>
                  </a:lnTo>
                  <a:lnTo>
                    <a:pt x="245" y="461"/>
                  </a:lnTo>
                  <a:lnTo>
                    <a:pt x="243" y="454"/>
                  </a:lnTo>
                  <a:lnTo>
                    <a:pt x="243" y="397"/>
                  </a:lnTo>
                  <a:close/>
                  <a:moveTo>
                    <a:pt x="1464" y="105"/>
                  </a:moveTo>
                  <a:lnTo>
                    <a:pt x="1464" y="105"/>
                  </a:lnTo>
                  <a:lnTo>
                    <a:pt x="1464" y="101"/>
                  </a:lnTo>
                  <a:lnTo>
                    <a:pt x="1466" y="100"/>
                  </a:lnTo>
                  <a:lnTo>
                    <a:pt x="1468" y="98"/>
                  </a:lnTo>
                  <a:lnTo>
                    <a:pt x="1471" y="96"/>
                  </a:lnTo>
                  <a:lnTo>
                    <a:pt x="1485" y="96"/>
                  </a:lnTo>
                  <a:lnTo>
                    <a:pt x="1485" y="96"/>
                  </a:lnTo>
                  <a:lnTo>
                    <a:pt x="1486" y="98"/>
                  </a:lnTo>
                  <a:lnTo>
                    <a:pt x="1490" y="100"/>
                  </a:lnTo>
                  <a:lnTo>
                    <a:pt x="1490" y="101"/>
                  </a:lnTo>
                  <a:lnTo>
                    <a:pt x="1491" y="105"/>
                  </a:lnTo>
                  <a:lnTo>
                    <a:pt x="1491" y="464"/>
                  </a:lnTo>
                  <a:lnTo>
                    <a:pt x="1491" y="938"/>
                  </a:lnTo>
                  <a:lnTo>
                    <a:pt x="1491" y="938"/>
                  </a:lnTo>
                  <a:lnTo>
                    <a:pt x="1490" y="940"/>
                  </a:lnTo>
                  <a:lnTo>
                    <a:pt x="1490" y="941"/>
                  </a:lnTo>
                  <a:lnTo>
                    <a:pt x="1486" y="943"/>
                  </a:lnTo>
                  <a:lnTo>
                    <a:pt x="1485" y="945"/>
                  </a:lnTo>
                  <a:lnTo>
                    <a:pt x="1471" y="945"/>
                  </a:lnTo>
                  <a:lnTo>
                    <a:pt x="1471" y="945"/>
                  </a:lnTo>
                  <a:lnTo>
                    <a:pt x="1466" y="943"/>
                  </a:lnTo>
                  <a:lnTo>
                    <a:pt x="1466" y="943"/>
                  </a:lnTo>
                  <a:lnTo>
                    <a:pt x="1464" y="940"/>
                  </a:lnTo>
                  <a:lnTo>
                    <a:pt x="1464" y="938"/>
                  </a:lnTo>
                  <a:lnTo>
                    <a:pt x="1464" y="105"/>
                  </a:lnTo>
                  <a:close/>
                  <a:moveTo>
                    <a:pt x="1356" y="105"/>
                  </a:moveTo>
                  <a:lnTo>
                    <a:pt x="1356" y="105"/>
                  </a:lnTo>
                  <a:lnTo>
                    <a:pt x="1358" y="101"/>
                  </a:lnTo>
                  <a:lnTo>
                    <a:pt x="1360" y="100"/>
                  </a:lnTo>
                  <a:lnTo>
                    <a:pt x="1362" y="98"/>
                  </a:lnTo>
                  <a:lnTo>
                    <a:pt x="1363" y="96"/>
                  </a:lnTo>
                  <a:lnTo>
                    <a:pt x="1377" y="96"/>
                  </a:lnTo>
                  <a:lnTo>
                    <a:pt x="1377" y="96"/>
                  </a:lnTo>
                  <a:lnTo>
                    <a:pt x="1380" y="98"/>
                  </a:lnTo>
                  <a:lnTo>
                    <a:pt x="1382" y="100"/>
                  </a:lnTo>
                  <a:lnTo>
                    <a:pt x="1383" y="101"/>
                  </a:lnTo>
                  <a:lnTo>
                    <a:pt x="1383" y="105"/>
                  </a:lnTo>
                  <a:lnTo>
                    <a:pt x="1383" y="938"/>
                  </a:lnTo>
                  <a:lnTo>
                    <a:pt x="1383" y="938"/>
                  </a:lnTo>
                  <a:lnTo>
                    <a:pt x="1383" y="940"/>
                  </a:lnTo>
                  <a:lnTo>
                    <a:pt x="1382" y="941"/>
                  </a:lnTo>
                  <a:lnTo>
                    <a:pt x="1380" y="943"/>
                  </a:lnTo>
                  <a:lnTo>
                    <a:pt x="1377" y="945"/>
                  </a:lnTo>
                  <a:lnTo>
                    <a:pt x="1363" y="945"/>
                  </a:lnTo>
                  <a:lnTo>
                    <a:pt x="1363" y="945"/>
                  </a:lnTo>
                  <a:lnTo>
                    <a:pt x="1362" y="943"/>
                  </a:lnTo>
                  <a:lnTo>
                    <a:pt x="1360" y="941"/>
                  </a:lnTo>
                  <a:lnTo>
                    <a:pt x="1358" y="940"/>
                  </a:lnTo>
                  <a:lnTo>
                    <a:pt x="1356" y="938"/>
                  </a:lnTo>
                  <a:lnTo>
                    <a:pt x="1356" y="105"/>
                  </a:lnTo>
                  <a:close/>
                  <a:moveTo>
                    <a:pt x="1250" y="105"/>
                  </a:moveTo>
                  <a:lnTo>
                    <a:pt x="1250" y="105"/>
                  </a:lnTo>
                  <a:lnTo>
                    <a:pt x="1250" y="101"/>
                  </a:lnTo>
                  <a:lnTo>
                    <a:pt x="1252" y="100"/>
                  </a:lnTo>
                  <a:lnTo>
                    <a:pt x="1254" y="98"/>
                  </a:lnTo>
                  <a:lnTo>
                    <a:pt x="1257" y="96"/>
                  </a:lnTo>
                  <a:lnTo>
                    <a:pt x="1270" y="96"/>
                  </a:lnTo>
                  <a:lnTo>
                    <a:pt x="1270" y="96"/>
                  </a:lnTo>
                  <a:lnTo>
                    <a:pt x="1274" y="98"/>
                  </a:lnTo>
                  <a:lnTo>
                    <a:pt x="1276" y="100"/>
                  </a:lnTo>
                  <a:lnTo>
                    <a:pt x="1277" y="101"/>
                  </a:lnTo>
                  <a:lnTo>
                    <a:pt x="1277" y="105"/>
                  </a:lnTo>
                  <a:lnTo>
                    <a:pt x="1277" y="938"/>
                  </a:lnTo>
                  <a:lnTo>
                    <a:pt x="1277" y="938"/>
                  </a:lnTo>
                  <a:lnTo>
                    <a:pt x="1277" y="940"/>
                  </a:lnTo>
                  <a:lnTo>
                    <a:pt x="1276" y="941"/>
                  </a:lnTo>
                  <a:lnTo>
                    <a:pt x="1274" y="943"/>
                  </a:lnTo>
                  <a:lnTo>
                    <a:pt x="1270" y="945"/>
                  </a:lnTo>
                  <a:lnTo>
                    <a:pt x="1257" y="945"/>
                  </a:lnTo>
                  <a:lnTo>
                    <a:pt x="1257" y="945"/>
                  </a:lnTo>
                  <a:lnTo>
                    <a:pt x="1254" y="943"/>
                  </a:lnTo>
                  <a:lnTo>
                    <a:pt x="1252" y="941"/>
                  </a:lnTo>
                  <a:lnTo>
                    <a:pt x="1250" y="940"/>
                  </a:lnTo>
                  <a:lnTo>
                    <a:pt x="1250" y="938"/>
                  </a:lnTo>
                  <a:lnTo>
                    <a:pt x="1250" y="105"/>
                  </a:lnTo>
                  <a:close/>
                </a:path>
              </a:pathLst>
            </a:custGeom>
            <a:solidFill>
              <a:schemeClr val="bg1">
                <a:lumMod val="65000"/>
              </a:schemeClr>
            </a:solidFill>
            <a:ln w="9525">
              <a:noFill/>
              <a:round/>
            </a:ln>
          </p:spPr>
          <p:txBody>
            <a:bodyPr/>
            <a:lstStyle/>
            <a:p>
              <a:pPr eaLnBrk="1" fontAlgn="t" hangingPunct="1">
                <a:defRPr/>
              </a:pPr>
              <a:endParaRPr lang="zh-CN" altLang="en-US" sz="1050">
                <a:latin typeface="+mn-lt"/>
                <a:ea typeface="+mn-ea"/>
                <a:cs typeface="Arial Unicode MS" panose="020B0604020202020204" pitchFamily="34" charset="-122"/>
              </a:endParaRPr>
            </a:p>
          </p:txBody>
        </p:sp>
        <p:grpSp>
          <p:nvGrpSpPr>
            <p:cNvPr id="192" name="组合 423"/>
            <p:cNvGrpSpPr/>
            <p:nvPr/>
          </p:nvGrpSpPr>
          <p:grpSpPr bwMode="auto">
            <a:xfrm>
              <a:off x="745453" y="1325179"/>
              <a:ext cx="366476" cy="465145"/>
              <a:chOff x="11398250" y="-996950"/>
              <a:chExt cx="509588" cy="601663"/>
            </a:xfrm>
          </p:grpSpPr>
          <p:sp>
            <p:nvSpPr>
              <p:cNvPr id="228" name="Freeform 494"/>
              <p:cNvSpPr>
                <a:spLocks noEditPoints="1"/>
              </p:cNvSpPr>
              <p:nvPr/>
            </p:nvSpPr>
            <p:spPr bwMode="auto">
              <a:xfrm>
                <a:off x="11421747" y="-875706"/>
                <a:ext cx="485658" cy="480599"/>
              </a:xfrm>
              <a:custGeom>
                <a:avLst/>
                <a:gdLst>
                  <a:gd name="T0" fmla="*/ 20 w 306"/>
                  <a:gd name="T1" fmla="*/ 154 h 302"/>
                  <a:gd name="T2" fmla="*/ 9 w 306"/>
                  <a:gd name="T3" fmla="*/ 158 h 302"/>
                  <a:gd name="T4" fmla="*/ 1 w 306"/>
                  <a:gd name="T5" fmla="*/ 166 h 302"/>
                  <a:gd name="T6" fmla="*/ 0 w 306"/>
                  <a:gd name="T7" fmla="*/ 275 h 302"/>
                  <a:gd name="T8" fmla="*/ 1 w 306"/>
                  <a:gd name="T9" fmla="*/ 282 h 302"/>
                  <a:gd name="T10" fmla="*/ 9 w 306"/>
                  <a:gd name="T11" fmla="*/ 291 h 302"/>
                  <a:gd name="T12" fmla="*/ 20 w 306"/>
                  <a:gd name="T13" fmla="*/ 295 h 302"/>
                  <a:gd name="T14" fmla="*/ 42 w 306"/>
                  <a:gd name="T15" fmla="*/ 294 h 302"/>
                  <a:gd name="T16" fmla="*/ 52 w 306"/>
                  <a:gd name="T17" fmla="*/ 289 h 302"/>
                  <a:gd name="T18" fmla="*/ 58 w 306"/>
                  <a:gd name="T19" fmla="*/ 279 h 302"/>
                  <a:gd name="T20" fmla="*/ 58 w 306"/>
                  <a:gd name="T21" fmla="*/ 174 h 302"/>
                  <a:gd name="T22" fmla="*/ 54 w 306"/>
                  <a:gd name="T23" fmla="*/ 163 h 302"/>
                  <a:gd name="T24" fmla="*/ 46 w 306"/>
                  <a:gd name="T25" fmla="*/ 155 h 302"/>
                  <a:gd name="T26" fmla="*/ 37 w 306"/>
                  <a:gd name="T27" fmla="*/ 154 h 302"/>
                  <a:gd name="T28" fmla="*/ 102 w 306"/>
                  <a:gd name="T29" fmla="*/ 118 h 302"/>
                  <a:gd name="T30" fmla="*/ 91 w 306"/>
                  <a:gd name="T31" fmla="*/ 122 h 302"/>
                  <a:gd name="T32" fmla="*/ 84 w 306"/>
                  <a:gd name="T33" fmla="*/ 131 h 302"/>
                  <a:gd name="T34" fmla="*/ 82 w 306"/>
                  <a:gd name="T35" fmla="*/ 281 h 302"/>
                  <a:gd name="T36" fmla="*/ 84 w 306"/>
                  <a:gd name="T37" fmla="*/ 289 h 302"/>
                  <a:gd name="T38" fmla="*/ 91 w 306"/>
                  <a:gd name="T39" fmla="*/ 298 h 302"/>
                  <a:gd name="T40" fmla="*/ 102 w 306"/>
                  <a:gd name="T41" fmla="*/ 302 h 302"/>
                  <a:gd name="T42" fmla="*/ 124 w 306"/>
                  <a:gd name="T43" fmla="*/ 301 h 302"/>
                  <a:gd name="T44" fmla="*/ 134 w 306"/>
                  <a:gd name="T45" fmla="*/ 295 h 302"/>
                  <a:gd name="T46" fmla="*/ 140 w 306"/>
                  <a:gd name="T47" fmla="*/ 286 h 302"/>
                  <a:gd name="T48" fmla="*/ 140 w 306"/>
                  <a:gd name="T49" fmla="*/ 138 h 302"/>
                  <a:gd name="T50" fmla="*/ 137 w 306"/>
                  <a:gd name="T51" fmla="*/ 128 h 302"/>
                  <a:gd name="T52" fmla="*/ 128 w 306"/>
                  <a:gd name="T53" fmla="*/ 120 h 302"/>
                  <a:gd name="T54" fmla="*/ 121 w 306"/>
                  <a:gd name="T55" fmla="*/ 118 h 302"/>
                  <a:gd name="T56" fmla="*/ 185 w 306"/>
                  <a:gd name="T57" fmla="*/ 84 h 302"/>
                  <a:gd name="T58" fmla="*/ 174 w 306"/>
                  <a:gd name="T59" fmla="*/ 87 h 302"/>
                  <a:gd name="T60" fmla="*/ 166 w 306"/>
                  <a:gd name="T61" fmla="*/ 96 h 302"/>
                  <a:gd name="T62" fmla="*/ 165 w 306"/>
                  <a:gd name="T63" fmla="*/ 278 h 302"/>
                  <a:gd name="T64" fmla="*/ 166 w 306"/>
                  <a:gd name="T65" fmla="*/ 287 h 302"/>
                  <a:gd name="T66" fmla="*/ 174 w 306"/>
                  <a:gd name="T67" fmla="*/ 295 h 302"/>
                  <a:gd name="T68" fmla="*/ 185 w 306"/>
                  <a:gd name="T69" fmla="*/ 298 h 302"/>
                  <a:gd name="T70" fmla="*/ 207 w 306"/>
                  <a:gd name="T71" fmla="*/ 298 h 302"/>
                  <a:gd name="T72" fmla="*/ 217 w 306"/>
                  <a:gd name="T73" fmla="*/ 293 h 302"/>
                  <a:gd name="T74" fmla="*/ 222 w 306"/>
                  <a:gd name="T75" fmla="*/ 282 h 302"/>
                  <a:gd name="T76" fmla="*/ 223 w 306"/>
                  <a:gd name="T77" fmla="*/ 103 h 302"/>
                  <a:gd name="T78" fmla="*/ 220 w 306"/>
                  <a:gd name="T79" fmla="*/ 93 h 302"/>
                  <a:gd name="T80" fmla="*/ 210 w 306"/>
                  <a:gd name="T81" fmla="*/ 85 h 302"/>
                  <a:gd name="T82" fmla="*/ 203 w 306"/>
                  <a:gd name="T83" fmla="*/ 84 h 302"/>
                  <a:gd name="T84" fmla="*/ 268 w 306"/>
                  <a:gd name="T85" fmla="*/ 0 h 302"/>
                  <a:gd name="T86" fmla="*/ 257 w 306"/>
                  <a:gd name="T87" fmla="*/ 3 h 302"/>
                  <a:gd name="T88" fmla="*/ 250 w 306"/>
                  <a:gd name="T89" fmla="*/ 12 h 302"/>
                  <a:gd name="T90" fmla="*/ 247 w 306"/>
                  <a:gd name="T91" fmla="*/ 281 h 302"/>
                  <a:gd name="T92" fmla="*/ 250 w 306"/>
                  <a:gd name="T93" fmla="*/ 289 h 302"/>
                  <a:gd name="T94" fmla="*/ 257 w 306"/>
                  <a:gd name="T95" fmla="*/ 297 h 302"/>
                  <a:gd name="T96" fmla="*/ 268 w 306"/>
                  <a:gd name="T97" fmla="*/ 301 h 302"/>
                  <a:gd name="T98" fmla="*/ 290 w 306"/>
                  <a:gd name="T99" fmla="*/ 301 h 302"/>
                  <a:gd name="T100" fmla="*/ 300 w 306"/>
                  <a:gd name="T101" fmla="*/ 295 h 302"/>
                  <a:gd name="T102" fmla="*/ 305 w 306"/>
                  <a:gd name="T103" fmla="*/ 285 h 302"/>
                  <a:gd name="T104" fmla="*/ 306 w 306"/>
                  <a:gd name="T105" fmla="*/ 20 h 302"/>
                  <a:gd name="T106" fmla="*/ 302 w 306"/>
                  <a:gd name="T107" fmla="*/ 8 h 302"/>
                  <a:gd name="T108" fmla="*/ 293 w 306"/>
                  <a:gd name="T109" fmla="*/ 1 h 302"/>
                  <a:gd name="T110" fmla="*/ 286 w 306"/>
                  <a:gd name="T11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 h="302">
                    <a:moveTo>
                      <a:pt x="37" y="154"/>
                    </a:moveTo>
                    <a:lnTo>
                      <a:pt x="20" y="154"/>
                    </a:lnTo>
                    <a:lnTo>
                      <a:pt x="20" y="154"/>
                    </a:lnTo>
                    <a:lnTo>
                      <a:pt x="16" y="154"/>
                    </a:lnTo>
                    <a:lnTo>
                      <a:pt x="12" y="155"/>
                    </a:lnTo>
                    <a:lnTo>
                      <a:pt x="9" y="158"/>
                    </a:lnTo>
                    <a:lnTo>
                      <a:pt x="5" y="160"/>
                    </a:lnTo>
                    <a:lnTo>
                      <a:pt x="3" y="163"/>
                    </a:lnTo>
                    <a:lnTo>
                      <a:pt x="1" y="166"/>
                    </a:lnTo>
                    <a:lnTo>
                      <a:pt x="0" y="170"/>
                    </a:lnTo>
                    <a:lnTo>
                      <a:pt x="0" y="174"/>
                    </a:lnTo>
                    <a:lnTo>
                      <a:pt x="0" y="275"/>
                    </a:lnTo>
                    <a:lnTo>
                      <a:pt x="0" y="275"/>
                    </a:lnTo>
                    <a:lnTo>
                      <a:pt x="0" y="279"/>
                    </a:lnTo>
                    <a:lnTo>
                      <a:pt x="1" y="282"/>
                    </a:lnTo>
                    <a:lnTo>
                      <a:pt x="3" y="286"/>
                    </a:lnTo>
                    <a:lnTo>
                      <a:pt x="5" y="289"/>
                    </a:lnTo>
                    <a:lnTo>
                      <a:pt x="9" y="291"/>
                    </a:lnTo>
                    <a:lnTo>
                      <a:pt x="12" y="293"/>
                    </a:lnTo>
                    <a:lnTo>
                      <a:pt x="16" y="294"/>
                    </a:lnTo>
                    <a:lnTo>
                      <a:pt x="20" y="295"/>
                    </a:lnTo>
                    <a:lnTo>
                      <a:pt x="37" y="295"/>
                    </a:lnTo>
                    <a:lnTo>
                      <a:pt x="37" y="295"/>
                    </a:lnTo>
                    <a:lnTo>
                      <a:pt x="42" y="294"/>
                    </a:lnTo>
                    <a:lnTo>
                      <a:pt x="46" y="293"/>
                    </a:lnTo>
                    <a:lnTo>
                      <a:pt x="49" y="291"/>
                    </a:lnTo>
                    <a:lnTo>
                      <a:pt x="52" y="289"/>
                    </a:lnTo>
                    <a:lnTo>
                      <a:pt x="54" y="286"/>
                    </a:lnTo>
                    <a:lnTo>
                      <a:pt x="57" y="282"/>
                    </a:lnTo>
                    <a:lnTo>
                      <a:pt x="58" y="279"/>
                    </a:lnTo>
                    <a:lnTo>
                      <a:pt x="58" y="275"/>
                    </a:lnTo>
                    <a:lnTo>
                      <a:pt x="58" y="174"/>
                    </a:lnTo>
                    <a:lnTo>
                      <a:pt x="58" y="174"/>
                    </a:lnTo>
                    <a:lnTo>
                      <a:pt x="58" y="170"/>
                    </a:lnTo>
                    <a:lnTo>
                      <a:pt x="57" y="166"/>
                    </a:lnTo>
                    <a:lnTo>
                      <a:pt x="54" y="163"/>
                    </a:lnTo>
                    <a:lnTo>
                      <a:pt x="52" y="160"/>
                    </a:lnTo>
                    <a:lnTo>
                      <a:pt x="49" y="158"/>
                    </a:lnTo>
                    <a:lnTo>
                      <a:pt x="46" y="155"/>
                    </a:lnTo>
                    <a:lnTo>
                      <a:pt x="42" y="154"/>
                    </a:lnTo>
                    <a:lnTo>
                      <a:pt x="37" y="154"/>
                    </a:lnTo>
                    <a:lnTo>
                      <a:pt x="37" y="154"/>
                    </a:lnTo>
                    <a:close/>
                    <a:moveTo>
                      <a:pt x="121" y="118"/>
                    </a:moveTo>
                    <a:lnTo>
                      <a:pt x="102" y="118"/>
                    </a:lnTo>
                    <a:lnTo>
                      <a:pt x="102" y="118"/>
                    </a:lnTo>
                    <a:lnTo>
                      <a:pt x="98" y="119"/>
                    </a:lnTo>
                    <a:lnTo>
                      <a:pt x="95" y="120"/>
                    </a:lnTo>
                    <a:lnTo>
                      <a:pt x="91" y="122"/>
                    </a:lnTo>
                    <a:lnTo>
                      <a:pt x="89" y="125"/>
                    </a:lnTo>
                    <a:lnTo>
                      <a:pt x="85" y="128"/>
                    </a:lnTo>
                    <a:lnTo>
                      <a:pt x="84" y="131"/>
                    </a:lnTo>
                    <a:lnTo>
                      <a:pt x="83" y="134"/>
                    </a:lnTo>
                    <a:lnTo>
                      <a:pt x="82" y="138"/>
                    </a:lnTo>
                    <a:lnTo>
                      <a:pt x="82" y="281"/>
                    </a:lnTo>
                    <a:lnTo>
                      <a:pt x="82" y="281"/>
                    </a:lnTo>
                    <a:lnTo>
                      <a:pt x="83" y="286"/>
                    </a:lnTo>
                    <a:lnTo>
                      <a:pt x="84" y="289"/>
                    </a:lnTo>
                    <a:lnTo>
                      <a:pt x="85" y="293"/>
                    </a:lnTo>
                    <a:lnTo>
                      <a:pt x="89" y="295"/>
                    </a:lnTo>
                    <a:lnTo>
                      <a:pt x="91" y="298"/>
                    </a:lnTo>
                    <a:lnTo>
                      <a:pt x="95" y="299"/>
                    </a:lnTo>
                    <a:lnTo>
                      <a:pt x="98" y="301"/>
                    </a:lnTo>
                    <a:lnTo>
                      <a:pt x="102" y="302"/>
                    </a:lnTo>
                    <a:lnTo>
                      <a:pt x="121" y="302"/>
                    </a:lnTo>
                    <a:lnTo>
                      <a:pt x="121" y="302"/>
                    </a:lnTo>
                    <a:lnTo>
                      <a:pt x="124" y="301"/>
                    </a:lnTo>
                    <a:lnTo>
                      <a:pt x="128" y="299"/>
                    </a:lnTo>
                    <a:lnTo>
                      <a:pt x="131" y="298"/>
                    </a:lnTo>
                    <a:lnTo>
                      <a:pt x="134" y="295"/>
                    </a:lnTo>
                    <a:lnTo>
                      <a:pt x="137" y="293"/>
                    </a:lnTo>
                    <a:lnTo>
                      <a:pt x="139" y="289"/>
                    </a:lnTo>
                    <a:lnTo>
                      <a:pt x="140" y="286"/>
                    </a:lnTo>
                    <a:lnTo>
                      <a:pt x="140" y="281"/>
                    </a:lnTo>
                    <a:lnTo>
                      <a:pt x="140" y="138"/>
                    </a:lnTo>
                    <a:lnTo>
                      <a:pt x="140" y="138"/>
                    </a:lnTo>
                    <a:lnTo>
                      <a:pt x="140" y="134"/>
                    </a:lnTo>
                    <a:lnTo>
                      <a:pt x="139" y="131"/>
                    </a:lnTo>
                    <a:lnTo>
                      <a:pt x="137" y="128"/>
                    </a:lnTo>
                    <a:lnTo>
                      <a:pt x="134" y="125"/>
                    </a:lnTo>
                    <a:lnTo>
                      <a:pt x="131" y="122"/>
                    </a:lnTo>
                    <a:lnTo>
                      <a:pt x="128" y="120"/>
                    </a:lnTo>
                    <a:lnTo>
                      <a:pt x="124" y="119"/>
                    </a:lnTo>
                    <a:lnTo>
                      <a:pt x="121" y="118"/>
                    </a:lnTo>
                    <a:lnTo>
                      <a:pt x="121" y="118"/>
                    </a:lnTo>
                    <a:close/>
                    <a:moveTo>
                      <a:pt x="203" y="84"/>
                    </a:moveTo>
                    <a:lnTo>
                      <a:pt x="185" y="84"/>
                    </a:lnTo>
                    <a:lnTo>
                      <a:pt x="185" y="84"/>
                    </a:lnTo>
                    <a:lnTo>
                      <a:pt x="180" y="84"/>
                    </a:lnTo>
                    <a:lnTo>
                      <a:pt x="177" y="85"/>
                    </a:lnTo>
                    <a:lnTo>
                      <a:pt x="174" y="87"/>
                    </a:lnTo>
                    <a:lnTo>
                      <a:pt x="171" y="89"/>
                    </a:lnTo>
                    <a:lnTo>
                      <a:pt x="169" y="93"/>
                    </a:lnTo>
                    <a:lnTo>
                      <a:pt x="166" y="96"/>
                    </a:lnTo>
                    <a:lnTo>
                      <a:pt x="165" y="100"/>
                    </a:lnTo>
                    <a:lnTo>
                      <a:pt x="165" y="103"/>
                    </a:lnTo>
                    <a:lnTo>
                      <a:pt x="165" y="278"/>
                    </a:lnTo>
                    <a:lnTo>
                      <a:pt x="165" y="278"/>
                    </a:lnTo>
                    <a:lnTo>
                      <a:pt x="165" y="282"/>
                    </a:lnTo>
                    <a:lnTo>
                      <a:pt x="166" y="287"/>
                    </a:lnTo>
                    <a:lnTo>
                      <a:pt x="169" y="290"/>
                    </a:lnTo>
                    <a:lnTo>
                      <a:pt x="171" y="293"/>
                    </a:lnTo>
                    <a:lnTo>
                      <a:pt x="174" y="295"/>
                    </a:lnTo>
                    <a:lnTo>
                      <a:pt x="177" y="297"/>
                    </a:lnTo>
                    <a:lnTo>
                      <a:pt x="180" y="298"/>
                    </a:lnTo>
                    <a:lnTo>
                      <a:pt x="185" y="298"/>
                    </a:lnTo>
                    <a:lnTo>
                      <a:pt x="203" y="298"/>
                    </a:lnTo>
                    <a:lnTo>
                      <a:pt x="203" y="298"/>
                    </a:lnTo>
                    <a:lnTo>
                      <a:pt x="207" y="298"/>
                    </a:lnTo>
                    <a:lnTo>
                      <a:pt x="210" y="297"/>
                    </a:lnTo>
                    <a:lnTo>
                      <a:pt x="213" y="295"/>
                    </a:lnTo>
                    <a:lnTo>
                      <a:pt x="217" y="293"/>
                    </a:lnTo>
                    <a:lnTo>
                      <a:pt x="220" y="290"/>
                    </a:lnTo>
                    <a:lnTo>
                      <a:pt x="221" y="287"/>
                    </a:lnTo>
                    <a:lnTo>
                      <a:pt x="222" y="282"/>
                    </a:lnTo>
                    <a:lnTo>
                      <a:pt x="223" y="278"/>
                    </a:lnTo>
                    <a:lnTo>
                      <a:pt x="223" y="103"/>
                    </a:lnTo>
                    <a:lnTo>
                      <a:pt x="223" y="103"/>
                    </a:lnTo>
                    <a:lnTo>
                      <a:pt x="222" y="100"/>
                    </a:lnTo>
                    <a:lnTo>
                      <a:pt x="221" y="96"/>
                    </a:lnTo>
                    <a:lnTo>
                      <a:pt x="220" y="93"/>
                    </a:lnTo>
                    <a:lnTo>
                      <a:pt x="217" y="89"/>
                    </a:lnTo>
                    <a:lnTo>
                      <a:pt x="213" y="87"/>
                    </a:lnTo>
                    <a:lnTo>
                      <a:pt x="210" y="85"/>
                    </a:lnTo>
                    <a:lnTo>
                      <a:pt x="207" y="84"/>
                    </a:lnTo>
                    <a:lnTo>
                      <a:pt x="203" y="84"/>
                    </a:lnTo>
                    <a:lnTo>
                      <a:pt x="203" y="84"/>
                    </a:lnTo>
                    <a:close/>
                    <a:moveTo>
                      <a:pt x="286" y="0"/>
                    </a:moveTo>
                    <a:lnTo>
                      <a:pt x="268" y="0"/>
                    </a:lnTo>
                    <a:lnTo>
                      <a:pt x="268" y="0"/>
                    </a:lnTo>
                    <a:lnTo>
                      <a:pt x="263" y="0"/>
                    </a:lnTo>
                    <a:lnTo>
                      <a:pt x="260" y="1"/>
                    </a:lnTo>
                    <a:lnTo>
                      <a:pt x="257" y="3"/>
                    </a:lnTo>
                    <a:lnTo>
                      <a:pt x="254" y="5"/>
                    </a:lnTo>
                    <a:lnTo>
                      <a:pt x="252" y="8"/>
                    </a:lnTo>
                    <a:lnTo>
                      <a:pt x="250" y="12"/>
                    </a:lnTo>
                    <a:lnTo>
                      <a:pt x="249" y="16"/>
                    </a:lnTo>
                    <a:lnTo>
                      <a:pt x="247" y="20"/>
                    </a:lnTo>
                    <a:lnTo>
                      <a:pt x="247" y="281"/>
                    </a:lnTo>
                    <a:lnTo>
                      <a:pt x="247" y="281"/>
                    </a:lnTo>
                    <a:lnTo>
                      <a:pt x="249" y="285"/>
                    </a:lnTo>
                    <a:lnTo>
                      <a:pt x="250" y="289"/>
                    </a:lnTo>
                    <a:lnTo>
                      <a:pt x="252" y="292"/>
                    </a:lnTo>
                    <a:lnTo>
                      <a:pt x="254" y="295"/>
                    </a:lnTo>
                    <a:lnTo>
                      <a:pt x="257" y="297"/>
                    </a:lnTo>
                    <a:lnTo>
                      <a:pt x="260" y="299"/>
                    </a:lnTo>
                    <a:lnTo>
                      <a:pt x="263" y="301"/>
                    </a:lnTo>
                    <a:lnTo>
                      <a:pt x="268" y="301"/>
                    </a:lnTo>
                    <a:lnTo>
                      <a:pt x="286" y="301"/>
                    </a:lnTo>
                    <a:lnTo>
                      <a:pt x="286" y="301"/>
                    </a:lnTo>
                    <a:lnTo>
                      <a:pt x="290" y="301"/>
                    </a:lnTo>
                    <a:lnTo>
                      <a:pt x="293" y="299"/>
                    </a:lnTo>
                    <a:lnTo>
                      <a:pt x="297" y="297"/>
                    </a:lnTo>
                    <a:lnTo>
                      <a:pt x="300" y="295"/>
                    </a:lnTo>
                    <a:lnTo>
                      <a:pt x="302" y="292"/>
                    </a:lnTo>
                    <a:lnTo>
                      <a:pt x="304" y="289"/>
                    </a:lnTo>
                    <a:lnTo>
                      <a:pt x="305" y="285"/>
                    </a:lnTo>
                    <a:lnTo>
                      <a:pt x="306" y="281"/>
                    </a:lnTo>
                    <a:lnTo>
                      <a:pt x="306" y="20"/>
                    </a:lnTo>
                    <a:lnTo>
                      <a:pt x="306" y="20"/>
                    </a:lnTo>
                    <a:lnTo>
                      <a:pt x="305" y="16"/>
                    </a:lnTo>
                    <a:lnTo>
                      <a:pt x="304" y="12"/>
                    </a:lnTo>
                    <a:lnTo>
                      <a:pt x="302" y="8"/>
                    </a:lnTo>
                    <a:lnTo>
                      <a:pt x="300" y="5"/>
                    </a:lnTo>
                    <a:lnTo>
                      <a:pt x="297" y="3"/>
                    </a:lnTo>
                    <a:lnTo>
                      <a:pt x="293" y="1"/>
                    </a:lnTo>
                    <a:lnTo>
                      <a:pt x="290" y="0"/>
                    </a:lnTo>
                    <a:lnTo>
                      <a:pt x="286" y="0"/>
                    </a:lnTo>
                    <a:lnTo>
                      <a:pt x="286" y="0"/>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29" name="Freeform 495"/>
              <p:cNvSpPr/>
              <p:nvPr/>
            </p:nvSpPr>
            <p:spPr bwMode="auto">
              <a:xfrm>
                <a:off x="11397464" y="-997395"/>
                <a:ext cx="461374" cy="309616"/>
              </a:xfrm>
              <a:custGeom>
                <a:avLst/>
                <a:gdLst>
                  <a:gd name="T0" fmla="*/ 246 w 290"/>
                  <a:gd name="T1" fmla="*/ 0 h 195"/>
                  <a:gd name="T2" fmla="*/ 170 w 290"/>
                  <a:gd name="T3" fmla="*/ 60 h 195"/>
                  <a:gd name="T4" fmla="*/ 200 w 290"/>
                  <a:gd name="T5" fmla="*/ 58 h 195"/>
                  <a:gd name="T6" fmla="*/ 200 w 290"/>
                  <a:gd name="T7" fmla="*/ 58 h 195"/>
                  <a:gd name="T8" fmla="*/ 192 w 290"/>
                  <a:gd name="T9" fmla="*/ 79 h 195"/>
                  <a:gd name="T10" fmla="*/ 187 w 290"/>
                  <a:gd name="T11" fmla="*/ 91 h 195"/>
                  <a:gd name="T12" fmla="*/ 181 w 290"/>
                  <a:gd name="T13" fmla="*/ 101 h 195"/>
                  <a:gd name="T14" fmla="*/ 181 w 290"/>
                  <a:gd name="T15" fmla="*/ 101 h 195"/>
                  <a:gd name="T16" fmla="*/ 176 w 290"/>
                  <a:gd name="T17" fmla="*/ 109 h 195"/>
                  <a:gd name="T18" fmla="*/ 170 w 290"/>
                  <a:gd name="T19" fmla="*/ 116 h 195"/>
                  <a:gd name="T20" fmla="*/ 156 w 290"/>
                  <a:gd name="T21" fmla="*/ 130 h 195"/>
                  <a:gd name="T22" fmla="*/ 140 w 290"/>
                  <a:gd name="T23" fmla="*/ 143 h 195"/>
                  <a:gd name="T24" fmla="*/ 123 w 290"/>
                  <a:gd name="T25" fmla="*/ 156 h 195"/>
                  <a:gd name="T26" fmla="*/ 104 w 290"/>
                  <a:gd name="T27" fmla="*/ 165 h 195"/>
                  <a:gd name="T28" fmla="*/ 83 w 290"/>
                  <a:gd name="T29" fmla="*/ 175 h 195"/>
                  <a:gd name="T30" fmla="*/ 63 w 290"/>
                  <a:gd name="T31" fmla="*/ 182 h 195"/>
                  <a:gd name="T32" fmla="*/ 44 w 290"/>
                  <a:gd name="T33" fmla="*/ 188 h 195"/>
                  <a:gd name="T34" fmla="*/ 44 w 290"/>
                  <a:gd name="T35" fmla="*/ 188 h 195"/>
                  <a:gd name="T36" fmla="*/ 17 w 290"/>
                  <a:gd name="T37" fmla="*/ 192 h 195"/>
                  <a:gd name="T38" fmla="*/ 17 w 290"/>
                  <a:gd name="T39" fmla="*/ 192 h 195"/>
                  <a:gd name="T40" fmla="*/ 0 w 290"/>
                  <a:gd name="T41" fmla="*/ 193 h 195"/>
                  <a:gd name="T42" fmla="*/ 0 w 290"/>
                  <a:gd name="T43" fmla="*/ 193 h 195"/>
                  <a:gd name="T44" fmla="*/ 8 w 290"/>
                  <a:gd name="T45" fmla="*/ 194 h 195"/>
                  <a:gd name="T46" fmla="*/ 16 w 290"/>
                  <a:gd name="T47" fmla="*/ 195 h 195"/>
                  <a:gd name="T48" fmla="*/ 35 w 290"/>
                  <a:gd name="T49" fmla="*/ 195 h 195"/>
                  <a:gd name="T50" fmla="*/ 52 w 290"/>
                  <a:gd name="T51" fmla="*/ 194 h 195"/>
                  <a:gd name="T52" fmla="*/ 65 w 290"/>
                  <a:gd name="T53" fmla="*/ 193 h 195"/>
                  <a:gd name="T54" fmla="*/ 65 w 290"/>
                  <a:gd name="T55" fmla="*/ 193 h 195"/>
                  <a:gd name="T56" fmla="*/ 92 w 290"/>
                  <a:gd name="T57" fmla="*/ 187 h 195"/>
                  <a:gd name="T58" fmla="*/ 117 w 290"/>
                  <a:gd name="T59" fmla="*/ 177 h 195"/>
                  <a:gd name="T60" fmla="*/ 143 w 290"/>
                  <a:gd name="T61" fmla="*/ 166 h 195"/>
                  <a:gd name="T62" fmla="*/ 166 w 290"/>
                  <a:gd name="T63" fmla="*/ 154 h 195"/>
                  <a:gd name="T64" fmla="*/ 189 w 290"/>
                  <a:gd name="T65" fmla="*/ 140 h 195"/>
                  <a:gd name="T66" fmla="*/ 209 w 290"/>
                  <a:gd name="T67" fmla="*/ 125 h 195"/>
                  <a:gd name="T68" fmla="*/ 219 w 290"/>
                  <a:gd name="T69" fmla="*/ 116 h 195"/>
                  <a:gd name="T70" fmla="*/ 226 w 290"/>
                  <a:gd name="T71" fmla="*/ 108 h 195"/>
                  <a:gd name="T72" fmla="*/ 235 w 290"/>
                  <a:gd name="T73" fmla="*/ 99 h 195"/>
                  <a:gd name="T74" fmla="*/ 241 w 290"/>
                  <a:gd name="T75" fmla="*/ 91 h 195"/>
                  <a:gd name="T76" fmla="*/ 241 w 290"/>
                  <a:gd name="T77" fmla="*/ 91 h 195"/>
                  <a:gd name="T78" fmla="*/ 248 w 290"/>
                  <a:gd name="T79" fmla="*/ 81 h 195"/>
                  <a:gd name="T80" fmla="*/ 253 w 290"/>
                  <a:gd name="T81" fmla="*/ 71 h 195"/>
                  <a:gd name="T82" fmla="*/ 257 w 290"/>
                  <a:gd name="T83" fmla="*/ 62 h 195"/>
                  <a:gd name="T84" fmla="*/ 260 w 290"/>
                  <a:gd name="T85" fmla="*/ 51 h 195"/>
                  <a:gd name="T86" fmla="*/ 290 w 290"/>
                  <a:gd name="T87" fmla="*/ 49 h 195"/>
                  <a:gd name="T88" fmla="*/ 246 w 290"/>
                  <a:gd name="T8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 h="195">
                    <a:moveTo>
                      <a:pt x="246" y="0"/>
                    </a:moveTo>
                    <a:lnTo>
                      <a:pt x="170" y="60"/>
                    </a:lnTo>
                    <a:lnTo>
                      <a:pt x="200" y="58"/>
                    </a:lnTo>
                    <a:lnTo>
                      <a:pt x="200" y="58"/>
                    </a:lnTo>
                    <a:lnTo>
                      <a:pt x="192" y="79"/>
                    </a:lnTo>
                    <a:lnTo>
                      <a:pt x="187" y="91"/>
                    </a:lnTo>
                    <a:lnTo>
                      <a:pt x="181" y="101"/>
                    </a:lnTo>
                    <a:lnTo>
                      <a:pt x="181" y="101"/>
                    </a:lnTo>
                    <a:lnTo>
                      <a:pt x="176" y="109"/>
                    </a:lnTo>
                    <a:lnTo>
                      <a:pt x="170" y="116"/>
                    </a:lnTo>
                    <a:lnTo>
                      <a:pt x="156" y="130"/>
                    </a:lnTo>
                    <a:lnTo>
                      <a:pt x="140" y="143"/>
                    </a:lnTo>
                    <a:lnTo>
                      <a:pt x="123" y="156"/>
                    </a:lnTo>
                    <a:lnTo>
                      <a:pt x="104" y="165"/>
                    </a:lnTo>
                    <a:lnTo>
                      <a:pt x="83" y="175"/>
                    </a:lnTo>
                    <a:lnTo>
                      <a:pt x="63" y="182"/>
                    </a:lnTo>
                    <a:lnTo>
                      <a:pt x="44" y="188"/>
                    </a:lnTo>
                    <a:lnTo>
                      <a:pt x="44" y="188"/>
                    </a:lnTo>
                    <a:lnTo>
                      <a:pt x="17" y="192"/>
                    </a:lnTo>
                    <a:lnTo>
                      <a:pt x="17" y="192"/>
                    </a:lnTo>
                    <a:lnTo>
                      <a:pt x="0" y="193"/>
                    </a:lnTo>
                    <a:lnTo>
                      <a:pt x="0" y="193"/>
                    </a:lnTo>
                    <a:lnTo>
                      <a:pt x="8" y="194"/>
                    </a:lnTo>
                    <a:lnTo>
                      <a:pt x="16" y="195"/>
                    </a:lnTo>
                    <a:lnTo>
                      <a:pt x="35" y="195"/>
                    </a:lnTo>
                    <a:lnTo>
                      <a:pt x="52" y="194"/>
                    </a:lnTo>
                    <a:lnTo>
                      <a:pt x="65" y="193"/>
                    </a:lnTo>
                    <a:lnTo>
                      <a:pt x="65" y="193"/>
                    </a:lnTo>
                    <a:lnTo>
                      <a:pt x="92" y="187"/>
                    </a:lnTo>
                    <a:lnTo>
                      <a:pt x="117" y="177"/>
                    </a:lnTo>
                    <a:lnTo>
                      <a:pt x="143" y="166"/>
                    </a:lnTo>
                    <a:lnTo>
                      <a:pt x="166" y="154"/>
                    </a:lnTo>
                    <a:lnTo>
                      <a:pt x="189" y="140"/>
                    </a:lnTo>
                    <a:lnTo>
                      <a:pt x="209" y="125"/>
                    </a:lnTo>
                    <a:lnTo>
                      <a:pt x="219" y="116"/>
                    </a:lnTo>
                    <a:lnTo>
                      <a:pt x="226" y="108"/>
                    </a:lnTo>
                    <a:lnTo>
                      <a:pt x="235" y="99"/>
                    </a:lnTo>
                    <a:lnTo>
                      <a:pt x="241" y="91"/>
                    </a:lnTo>
                    <a:lnTo>
                      <a:pt x="241" y="91"/>
                    </a:lnTo>
                    <a:lnTo>
                      <a:pt x="248" y="81"/>
                    </a:lnTo>
                    <a:lnTo>
                      <a:pt x="253" y="71"/>
                    </a:lnTo>
                    <a:lnTo>
                      <a:pt x="257" y="62"/>
                    </a:lnTo>
                    <a:lnTo>
                      <a:pt x="260" y="51"/>
                    </a:lnTo>
                    <a:lnTo>
                      <a:pt x="290" y="49"/>
                    </a:lnTo>
                    <a:lnTo>
                      <a:pt x="246" y="0"/>
                    </a:lnTo>
                    <a:close/>
                  </a:path>
                </a:pathLst>
              </a:custGeom>
              <a:solidFill>
                <a:srgbClr val="595757"/>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grpSp>
        <p:grpSp>
          <p:nvGrpSpPr>
            <p:cNvPr id="193" name="组合 430"/>
            <p:cNvGrpSpPr/>
            <p:nvPr/>
          </p:nvGrpSpPr>
          <p:grpSpPr bwMode="auto">
            <a:xfrm>
              <a:off x="1824900" y="1314515"/>
              <a:ext cx="530081" cy="437636"/>
              <a:chOff x="14479696" y="610898"/>
              <a:chExt cx="912210" cy="758897"/>
            </a:xfrm>
          </p:grpSpPr>
          <p:sp>
            <p:nvSpPr>
              <p:cNvPr id="224" name="Freeform 313"/>
              <p:cNvSpPr>
                <a:spLocks noEditPoints="1"/>
              </p:cNvSpPr>
              <p:nvPr/>
            </p:nvSpPr>
            <p:spPr bwMode="auto">
              <a:xfrm>
                <a:off x="14713854" y="610206"/>
                <a:ext cx="546407" cy="669081"/>
              </a:xfrm>
              <a:custGeom>
                <a:avLst/>
                <a:gdLst>
                  <a:gd name="T0" fmla="*/ 229 w 285"/>
                  <a:gd name="T1" fmla="*/ 349 h 349"/>
                  <a:gd name="T2" fmla="*/ 47 w 285"/>
                  <a:gd name="T3" fmla="*/ 334 h 349"/>
                  <a:gd name="T4" fmla="*/ 47 w 285"/>
                  <a:gd name="T5" fmla="*/ 349 h 349"/>
                  <a:gd name="T6" fmla="*/ 99 w 285"/>
                  <a:gd name="T7" fmla="*/ 76 h 349"/>
                  <a:gd name="T8" fmla="*/ 45 w 285"/>
                  <a:gd name="T9" fmla="*/ 70 h 349"/>
                  <a:gd name="T10" fmla="*/ 45 w 285"/>
                  <a:gd name="T11" fmla="*/ 76 h 349"/>
                  <a:gd name="T12" fmla="*/ 45 w 285"/>
                  <a:gd name="T13" fmla="*/ 54 h 349"/>
                  <a:gd name="T14" fmla="*/ 99 w 285"/>
                  <a:gd name="T15" fmla="*/ 61 h 349"/>
                  <a:gd name="T16" fmla="*/ 99 w 285"/>
                  <a:gd name="T17" fmla="*/ 54 h 349"/>
                  <a:gd name="T18" fmla="*/ 32 w 285"/>
                  <a:gd name="T19" fmla="*/ 0 h 349"/>
                  <a:gd name="T20" fmla="*/ 26 w 285"/>
                  <a:gd name="T21" fmla="*/ 1 h 349"/>
                  <a:gd name="T22" fmla="*/ 14 w 285"/>
                  <a:gd name="T23" fmla="*/ 5 h 349"/>
                  <a:gd name="T24" fmla="*/ 6 w 285"/>
                  <a:gd name="T25" fmla="*/ 15 h 349"/>
                  <a:gd name="T26" fmla="*/ 2 w 285"/>
                  <a:gd name="T27" fmla="*/ 27 h 349"/>
                  <a:gd name="T28" fmla="*/ 0 w 285"/>
                  <a:gd name="T29" fmla="*/ 201 h 349"/>
                  <a:gd name="T30" fmla="*/ 18 w 285"/>
                  <a:gd name="T31" fmla="*/ 35 h 349"/>
                  <a:gd name="T32" fmla="*/ 18 w 285"/>
                  <a:gd name="T33" fmla="*/ 32 h 349"/>
                  <a:gd name="T34" fmla="*/ 21 w 285"/>
                  <a:gd name="T35" fmla="*/ 26 h 349"/>
                  <a:gd name="T36" fmla="*/ 25 w 285"/>
                  <a:gd name="T37" fmla="*/ 20 h 349"/>
                  <a:gd name="T38" fmla="*/ 31 w 285"/>
                  <a:gd name="T39" fmla="*/ 17 h 349"/>
                  <a:gd name="T40" fmla="*/ 163 w 285"/>
                  <a:gd name="T41" fmla="*/ 17 h 349"/>
                  <a:gd name="T42" fmla="*/ 163 w 285"/>
                  <a:gd name="T43" fmla="*/ 103 h 349"/>
                  <a:gd name="T44" fmla="*/ 165 w 285"/>
                  <a:gd name="T45" fmla="*/ 111 h 349"/>
                  <a:gd name="T46" fmla="*/ 168 w 285"/>
                  <a:gd name="T47" fmla="*/ 117 h 349"/>
                  <a:gd name="T48" fmla="*/ 174 w 285"/>
                  <a:gd name="T49" fmla="*/ 121 h 349"/>
                  <a:gd name="T50" fmla="*/ 181 w 285"/>
                  <a:gd name="T51" fmla="*/ 123 h 349"/>
                  <a:gd name="T52" fmla="*/ 270 w 285"/>
                  <a:gd name="T53" fmla="*/ 217 h 349"/>
                  <a:gd name="T54" fmla="*/ 285 w 285"/>
                  <a:gd name="T55" fmla="*/ 123 h 349"/>
                  <a:gd name="T56" fmla="*/ 164 w 285"/>
                  <a:gd name="T57" fmla="*/ 0 h 349"/>
                  <a:gd name="T58" fmla="*/ 243 w 285"/>
                  <a:gd name="T59" fmla="*/ 180 h 349"/>
                  <a:gd name="T60" fmla="*/ 91 w 285"/>
                  <a:gd name="T61" fmla="*/ 172 h 349"/>
                  <a:gd name="T62" fmla="*/ 91 w 285"/>
                  <a:gd name="T63" fmla="*/ 180 h 349"/>
                  <a:gd name="T64" fmla="*/ 243 w 285"/>
                  <a:gd name="T65" fmla="*/ 212 h 349"/>
                  <a:gd name="T66" fmla="*/ 91 w 285"/>
                  <a:gd name="T67" fmla="*/ 204 h 349"/>
                  <a:gd name="T68" fmla="*/ 91 w 285"/>
                  <a:gd name="T69" fmla="*/ 21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5" h="349">
                    <a:moveTo>
                      <a:pt x="47" y="349"/>
                    </a:moveTo>
                    <a:lnTo>
                      <a:pt x="229" y="349"/>
                    </a:lnTo>
                    <a:lnTo>
                      <a:pt x="229" y="334"/>
                    </a:lnTo>
                    <a:lnTo>
                      <a:pt x="47" y="334"/>
                    </a:lnTo>
                    <a:lnTo>
                      <a:pt x="47" y="349"/>
                    </a:lnTo>
                    <a:lnTo>
                      <a:pt x="47" y="349"/>
                    </a:lnTo>
                    <a:close/>
                    <a:moveTo>
                      <a:pt x="45" y="76"/>
                    </a:moveTo>
                    <a:lnTo>
                      <a:pt x="99" y="76"/>
                    </a:lnTo>
                    <a:lnTo>
                      <a:pt x="99" y="70"/>
                    </a:lnTo>
                    <a:lnTo>
                      <a:pt x="45" y="70"/>
                    </a:lnTo>
                    <a:lnTo>
                      <a:pt x="45" y="76"/>
                    </a:lnTo>
                    <a:lnTo>
                      <a:pt x="45" y="76"/>
                    </a:lnTo>
                    <a:close/>
                    <a:moveTo>
                      <a:pt x="99" y="54"/>
                    </a:moveTo>
                    <a:lnTo>
                      <a:pt x="45" y="54"/>
                    </a:lnTo>
                    <a:lnTo>
                      <a:pt x="45" y="61"/>
                    </a:lnTo>
                    <a:lnTo>
                      <a:pt x="99" y="61"/>
                    </a:lnTo>
                    <a:lnTo>
                      <a:pt x="99" y="54"/>
                    </a:lnTo>
                    <a:lnTo>
                      <a:pt x="99" y="54"/>
                    </a:lnTo>
                    <a:close/>
                    <a:moveTo>
                      <a:pt x="164" y="0"/>
                    </a:moveTo>
                    <a:lnTo>
                      <a:pt x="32" y="0"/>
                    </a:lnTo>
                    <a:lnTo>
                      <a:pt x="32" y="0"/>
                    </a:lnTo>
                    <a:lnTo>
                      <a:pt x="26" y="1"/>
                    </a:lnTo>
                    <a:lnTo>
                      <a:pt x="20" y="3"/>
                    </a:lnTo>
                    <a:lnTo>
                      <a:pt x="14" y="5"/>
                    </a:lnTo>
                    <a:lnTo>
                      <a:pt x="10" y="10"/>
                    </a:lnTo>
                    <a:lnTo>
                      <a:pt x="6" y="15"/>
                    </a:lnTo>
                    <a:lnTo>
                      <a:pt x="4" y="20"/>
                    </a:lnTo>
                    <a:lnTo>
                      <a:pt x="2" y="27"/>
                    </a:lnTo>
                    <a:lnTo>
                      <a:pt x="0" y="33"/>
                    </a:lnTo>
                    <a:lnTo>
                      <a:pt x="0" y="201"/>
                    </a:lnTo>
                    <a:lnTo>
                      <a:pt x="18" y="201"/>
                    </a:lnTo>
                    <a:lnTo>
                      <a:pt x="18" y="35"/>
                    </a:lnTo>
                    <a:lnTo>
                      <a:pt x="18" y="35"/>
                    </a:lnTo>
                    <a:lnTo>
                      <a:pt x="18" y="32"/>
                    </a:lnTo>
                    <a:lnTo>
                      <a:pt x="19" y="28"/>
                    </a:lnTo>
                    <a:lnTo>
                      <a:pt x="21" y="26"/>
                    </a:lnTo>
                    <a:lnTo>
                      <a:pt x="23" y="22"/>
                    </a:lnTo>
                    <a:lnTo>
                      <a:pt x="25" y="20"/>
                    </a:lnTo>
                    <a:lnTo>
                      <a:pt x="28" y="18"/>
                    </a:lnTo>
                    <a:lnTo>
                      <a:pt x="31" y="17"/>
                    </a:lnTo>
                    <a:lnTo>
                      <a:pt x="36" y="17"/>
                    </a:lnTo>
                    <a:lnTo>
                      <a:pt x="163" y="17"/>
                    </a:lnTo>
                    <a:lnTo>
                      <a:pt x="163" y="103"/>
                    </a:lnTo>
                    <a:lnTo>
                      <a:pt x="163" y="103"/>
                    </a:lnTo>
                    <a:lnTo>
                      <a:pt x="164" y="108"/>
                    </a:lnTo>
                    <a:lnTo>
                      <a:pt x="165" y="111"/>
                    </a:lnTo>
                    <a:lnTo>
                      <a:pt x="166" y="114"/>
                    </a:lnTo>
                    <a:lnTo>
                      <a:pt x="168" y="117"/>
                    </a:lnTo>
                    <a:lnTo>
                      <a:pt x="171" y="119"/>
                    </a:lnTo>
                    <a:lnTo>
                      <a:pt x="174" y="121"/>
                    </a:lnTo>
                    <a:lnTo>
                      <a:pt x="178" y="123"/>
                    </a:lnTo>
                    <a:lnTo>
                      <a:pt x="181" y="123"/>
                    </a:lnTo>
                    <a:lnTo>
                      <a:pt x="270" y="123"/>
                    </a:lnTo>
                    <a:lnTo>
                      <a:pt x="270" y="217"/>
                    </a:lnTo>
                    <a:lnTo>
                      <a:pt x="285" y="217"/>
                    </a:lnTo>
                    <a:lnTo>
                      <a:pt x="285" y="123"/>
                    </a:lnTo>
                    <a:lnTo>
                      <a:pt x="164" y="0"/>
                    </a:lnTo>
                    <a:lnTo>
                      <a:pt x="164" y="0"/>
                    </a:lnTo>
                    <a:close/>
                    <a:moveTo>
                      <a:pt x="91" y="180"/>
                    </a:moveTo>
                    <a:lnTo>
                      <a:pt x="243" y="180"/>
                    </a:lnTo>
                    <a:lnTo>
                      <a:pt x="243" y="172"/>
                    </a:lnTo>
                    <a:lnTo>
                      <a:pt x="91" y="172"/>
                    </a:lnTo>
                    <a:lnTo>
                      <a:pt x="91" y="180"/>
                    </a:lnTo>
                    <a:lnTo>
                      <a:pt x="91" y="180"/>
                    </a:lnTo>
                    <a:close/>
                    <a:moveTo>
                      <a:pt x="91" y="212"/>
                    </a:moveTo>
                    <a:lnTo>
                      <a:pt x="243" y="212"/>
                    </a:lnTo>
                    <a:lnTo>
                      <a:pt x="243" y="204"/>
                    </a:lnTo>
                    <a:lnTo>
                      <a:pt x="91" y="204"/>
                    </a:lnTo>
                    <a:lnTo>
                      <a:pt x="91" y="212"/>
                    </a:lnTo>
                    <a:lnTo>
                      <a:pt x="91" y="212"/>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25" name="Freeform 314"/>
              <p:cNvSpPr/>
              <p:nvPr/>
            </p:nvSpPr>
            <p:spPr bwMode="auto">
              <a:xfrm>
                <a:off x="15118195" y="971593"/>
                <a:ext cx="273203" cy="311824"/>
              </a:xfrm>
              <a:custGeom>
                <a:avLst/>
                <a:gdLst>
                  <a:gd name="T0" fmla="*/ 135 w 142"/>
                  <a:gd name="T1" fmla="*/ 0 h 163"/>
                  <a:gd name="T2" fmla="*/ 58 w 142"/>
                  <a:gd name="T3" fmla="*/ 90 h 163"/>
                  <a:gd name="T4" fmla="*/ 49 w 142"/>
                  <a:gd name="T5" fmla="*/ 63 h 163"/>
                  <a:gd name="T6" fmla="*/ 0 w 142"/>
                  <a:gd name="T7" fmla="*/ 84 h 163"/>
                  <a:gd name="T8" fmla="*/ 51 w 142"/>
                  <a:gd name="T9" fmla="*/ 163 h 163"/>
                  <a:gd name="T10" fmla="*/ 142 w 142"/>
                  <a:gd name="T11" fmla="*/ 6 h 163"/>
                  <a:gd name="T12" fmla="*/ 135 w 142"/>
                  <a:gd name="T13" fmla="*/ 0 h 163"/>
                  <a:gd name="T14" fmla="*/ 135 w 142"/>
                  <a:gd name="T15" fmla="*/ 0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63">
                    <a:moveTo>
                      <a:pt x="135" y="0"/>
                    </a:moveTo>
                    <a:lnTo>
                      <a:pt x="58" y="90"/>
                    </a:lnTo>
                    <a:lnTo>
                      <a:pt x="49" y="63"/>
                    </a:lnTo>
                    <a:lnTo>
                      <a:pt x="0" y="84"/>
                    </a:lnTo>
                    <a:lnTo>
                      <a:pt x="51" y="163"/>
                    </a:lnTo>
                    <a:lnTo>
                      <a:pt x="142" y="6"/>
                    </a:lnTo>
                    <a:lnTo>
                      <a:pt x="135" y="0"/>
                    </a:lnTo>
                    <a:lnTo>
                      <a:pt x="135" y="0"/>
                    </a:lnTo>
                    <a:close/>
                  </a:path>
                </a:pathLst>
              </a:custGeom>
              <a:solidFill>
                <a:srgbClr val="595757"/>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26" name="Freeform 315"/>
              <p:cNvSpPr/>
              <p:nvPr/>
            </p:nvSpPr>
            <p:spPr bwMode="auto">
              <a:xfrm>
                <a:off x="14503487" y="955073"/>
                <a:ext cx="412538" cy="415078"/>
              </a:xfrm>
              <a:custGeom>
                <a:avLst/>
                <a:gdLst>
                  <a:gd name="T0" fmla="*/ 83 w 215"/>
                  <a:gd name="T1" fmla="*/ 2 h 216"/>
                  <a:gd name="T2" fmla="*/ 108 w 215"/>
                  <a:gd name="T3" fmla="*/ 100 h 216"/>
                  <a:gd name="T4" fmla="*/ 5 w 215"/>
                  <a:gd name="T5" fmla="*/ 73 h 216"/>
                  <a:gd name="T6" fmla="*/ 5 w 215"/>
                  <a:gd name="T7" fmla="*/ 73 h 216"/>
                  <a:gd name="T8" fmla="*/ 3 w 215"/>
                  <a:gd name="T9" fmla="*/ 80 h 216"/>
                  <a:gd name="T10" fmla="*/ 3 w 215"/>
                  <a:gd name="T11" fmla="*/ 80 h 216"/>
                  <a:gd name="T12" fmla="*/ 1 w 215"/>
                  <a:gd name="T13" fmla="*/ 91 h 216"/>
                  <a:gd name="T14" fmla="*/ 0 w 215"/>
                  <a:gd name="T15" fmla="*/ 101 h 216"/>
                  <a:gd name="T16" fmla="*/ 0 w 215"/>
                  <a:gd name="T17" fmla="*/ 112 h 216"/>
                  <a:gd name="T18" fmla="*/ 0 w 215"/>
                  <a:gd name="T19" fmla="*/ 123 h 216"/>
                  <a:gd name="T20" fmla="*/ 2 w 215"/>
                  <a:gd name="T21" fmla="*/ 132 h 216"/>
                  <a:gd name="T22" fmla="*/ 5 w 215"/>
                  <a:gd name="T23" fmla="*/ 143 h 216"/>
                  <a:gd name="T24" fmla="*/ 9 w 215"/>
                  <a:gd name="T25" fmla="*/ 153 h 216"/>
                  <a:gd name="T26" fmla="*/ 13 w 215"/>
                  <a:gd name="T27" fmla="*/ 161 h 216"/>
                  <a:gd name="T28" fmla="*/ 19 w 215"/>
                  <a:gd name="T29" fmla="*/ 171 h 216"/>
                  <a:gd name="T30" fmla="*/ 25 w 215"/>
                  <a:gd name="T31" fmla="*/ 178 h 216"/>
                  <a:gd name="T32" fmla="*/ 33 w 215"/>
                  <a:gd name="T33" fmla="*/ 186 h 216"/>
                  <a:gd name="T34" fmla="*/ 40 w 215"/>
                  <a:gd name="T35" fmla="*/ 193 h 216"/>
                  <a:gd name="T36" fmla="*/ 50 w 215"/>
                  <a:gd name="T37" fmla="*/ 199 h 216"/>
                  <a:gd name="T38" fmla="*/ 58 w 215"/>
                  <a:gd name="T39" fmla="*/ 204 h 216"/>
                  <a:gd name="T40" fmla="*/ 69 w 215"/>
                  <a:gd name="T41" fmla="*/ 208 h 216"/>
                  <a:gd name="T42" fmla="*/ 78 w 215"/>
                  <a:gd name="T43" fmla="*/ 212 h 216"/>
                  <a:gd name="T44" fmla="*/ 78 w 215"/>
                  <a:gd name="T45" fmla="*/ 212 h 216"/>
                  <a:gd name="T46" fmla="*/ 90 w 215"/>
                  <a:gd name="T47" fmla="*/ 215 h 216"/>
                  <a:gd name="T48" fmla="*/ 101 w 215"/>
                  <a:gd name="T49" fmla="*/ 216 h 216"/>
                  <a:gd name="T50" fmla="*/ 112 w 215"/>
                  <a:gd name="T51" fmla="*/ 216 h 216"/>
                  <a:gd name="T52" fmla="*/ 122 w 215"/>
                  <a:gd name="T53" fmla="*/ 215 h 216"/>
                  <a:gd name="T54" fmla="*/ 132 w 215"/>
                  <a:gd name="T55" fmla="*/ 212 h 216"/>
                  <a:gd name="T56" fmla="*/ 142 w 215"/>
                  <a:gd name="T57" fmla="*/ 209 h 216"/>
                  <a:gd name="T58" fmla="*/ 152 w 215"/>
                  <a:gd name="T59" fmla="*/ 206 h 216"/>
                  <a:gd name="T60" fmla="*/ 161 w 215"/>
                  <a:gd name="T61" fmla="*/ 201 h 216"/>
                  <a:gd name="T62" fmla="*/ 169 w 215"/>
                  <a:gd name="T63" fmla="*/ 195 h 216"/>
                  <a:gd name="T64" fmla="*/ 178 w 215"/>
                  <a:gd name="T65" fmla="*/ 189 h 216"/>
                  <a:gd name="T66" fmla="*/ 185 w 215"/>
                  <a:gd name="T67" fmla="*/ 181 h 216"/>
                  <a:gd name="T68" fmla="*/ 192 w 215"/>
                  <a:gd name="T69" fmla="*/ 174 h 216"/>
                  <a:gd name="T70" fmla="*/ 198 w 215"/>
                  <a:gd name="T71" fmla="*/ 165 h 216"/>
                  <a:gd name="T72" fmla="*/ 203 w 215"/>
                  <a:gd name="T73" fmla="*/ 156 h 216"/>
                  <a:gd name="T74" fmla="*/ 208 w 215"/>
                  <a:gd name="T75" fmla="*/ 146 h 216"/>
                  <a:gd name="T76" fmla="*/ 211 w 215"/>
                  <a:gd name="T77" fmla="*/ 136 h 216"/>
                  <a:gd name="T78" fmla="*/ 211 w 215"/>
                  <a:gd name="T79" fmla="*/ 136 h 216"/>
                  <a:gd name="T80" fmla="*/ 214 w 215"/>
                  <a:gd name="T81" fmla="*/ 125 h 216"/>
                  <a:gd name="T82" fmla="*/ 215 w 215"/>
                  <a:gd name="T83" fmla="*/ 114 h 216"/>
                  <a:gd name="T84" fmla="*/ 215 w 215"/>
                  <a:gd name="T85" fmla="*/ 104 h 216"/>
                  <a:gd name="T86" fmla="*/ 214 w 215"/>
                  <a:gd name="T87" fmla="*/ 93 h 216"/>
                  <a:gd name="T88" fmla="*/ 212 w 215"/>
                  <a:gd name="T89" fmla="*/ 82 h 216"/>
                  <a:gd name="T90" fmla="*/ 209 w 215"/>
                  <a:gd name="T91" fmla="*/ 73 h 216"/>
                  <a:gd name="T92" fmla="*/ 205 w 215"/>
                  <a:gd name="T93" fmla="*/ 63 h 216"/>
                  <a:gd name="T94" fmla="*/ 200 w 215"/>
                  <a:gd name="T95" fmla="*/ 53 h 216"/>
                  <a:gd name="T96" fmla="*/ 195 w 215"/>
                  <a:gd name="T97" fmla="*/ 45 h 216"/>
                  <a:gd name="T98" fmla="*/ 188 w 215"/>
                  <a:gd name="T99" fmla="*/ 36 h 216"/>
                  <a:gd name="T100" fmla="*/ 181 w 215"/>
                  <a:gd name="T101" fmla="*/ 29 h 216"/>
                  <a:gd name="T102" fmla="*/ 173 w 215"/>
                  <a:gd name="T103" fmla="*/ 23 h 216"/>
                  <a:gd name="T104" fmla="*/ 165 w 215"/>
                  <a:gd name="T105" fmla="*/ 16 h 216"/>
                  <a:gd name="T106" fmla="*/ 155 w 215"/>
                  <a:gd name="T107" fmla="*/ 11 h 216"/>
                  <a:gd name="T108" fmla="*/ 146 w 215"/>
                  <a:gd name="T109" fmla="*/ 7 h 216"/>
                  <a:gd name="T110" fmla="*/ 135 w 215"/>
                  <a:gd name="T111" fmla="*/ 3 h 216"/>
                  <a:gd name="T112" fmla="*/ 135 w 215"/>
                  <a:gd name="T113" fmla="*/ 3 h 216"/>
                  <a:gd name="T114" fmla="*/ 121 w 215"/>
                  <a:gd name="T115" fmla="*/ 1 h 216"/>
                  <a:gd name="T116" fmla="*/ 108 w 215"/>
                  <a:gd name="T117" fmla="*/ 0 h 216"/>
                  <a:gd name="T118" fmla="*/ 96 w 215"/>
                  <a:gd name="T119" fmla="*/ 0 h 216"/>
                  <a:gd name="T120" fmla="*/ 83 w 215"/>
                  <a:gd name="T121" fmla="*/ 2 h 216"/>
                  <a:gd name="T122" fmla="*/ 83 w 215"/>
                  <a:gd name="T123" fmla="*/ 2 h 216"/>
                  <a:gd name="T124" fmla="*/ 83 w 215"/>
                  <a:gd name="T125" fmla="*/ 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 h="216">
                    <a:moveTo>
                      <a:pt x="83" y="2"/>
                    </a:moveTo>
                    <a:lnTo>
                      <a:pt x="108" y="100"/>
                    </a:lnTo>
                    <a:lnTo>
                      <a:pt x="5" y="73"/>
                    </a:lnTo>
                    <a:lnTo>
                      <a:pt x="5" y="73"/>
                    </a:lnTo>
                    <a:lnTo>
                      <a:pt x="3" y="80"/>
                    </a:lnTo>
                    <a:lnTo>
                      <a:pt x="3" y="80"/>
                    </a:lnTo>
                    <a:lnTo>
                      <a:pt x="1" y="91"/>
                    </a:lnTo>
                    <a:lnTo>
                      <a:pt x="0" y="101"/>
                    </a:lnTo>
                    <a:lnTo>
                      <a:pt x="0" y="112"/>
                    </a:lnTo>
                    <a:lnTo>
                      <a:pt x="0" y="123"/>
                    </a:lnTo>
                    <a:lnTo>
                      <a:pt x="2" y="132"/>
                    </a:lnTo>
                    <a:lnTo>
                      <a:pt x="5" y="143"/>
                    </a:lnTo>
                    <a:lnTo>
                      <a:pt x="9" y="153"/>
                    </a:lnTo>
                    <a:lnTo>
                      <a:pt x="13" y="161"/>
                    </a:lnTo>
                    <a:lnTo>
                      <a:pt x="19" y="171"/>
                    </a:lnTo>
                    <a:lnTo>
                      <a:pt x="25" y="178"/>
                    </a:lnTo>
                    <a:lnTo>
                      <a:pt x="33" y="186"/>
                    </a:lnTo>
                    <a:lnTo>
                      <a:pt x="40" y="193"/>
                    </a:lnTo>
                    <a:lnTo>
                      <a:pt x="50" y="199"/>
                    </a:lnTo>
                    <a:lnTo>
                      <a:pt x="58" y="204"/>
                    </a:lnTo>
                    <a:lnTo>
                      <a:pt x="69" y="208"/>
                    </a:lnTo>
                    <a:lnTo>
                      <a:pt x="78" y="212"/>
                    </a:lnTo>
                    <a:lnTo>
                      <a:pt x="78" y="212"/>
                    </a:lnTo>
                    <a:lnTo>
                      <a:pt x="90" y="215"/>
                    </a:lnTo>
                    <a:lnTo>
                      <a:pt x="101" y="216"/>
                    </a:lnTo>
                    <a:lnTo>
                      <a:pt x="112" y="216"/>
                    </a:lnTo>
                    <a:lnTo>
                      <a:pt x="122" y="215"/>
                    </a:lnTo>
                    <a:lnTo>
                      <a:pt x="132" y="212"/>
                    </a:lnTo>
                    <a:lnTo>
                      <a:pt x="142" y="209"/>
                    </a:lnTo>
                    <a:lnTo>
                      <a:pt x="152" y="206"/>
                    </a:lnTo>
                    <a:lnTo>
                      <a:pt x="161" y="201"/>
                    </a:lnTo>
                    <a:lnTo>
                      <a:pt x="169" y="195"/>
                    </a:lnTo>
                    <a:lnTo>
                      <a:pt x="178" y="189"/>
                    </a:lnTo>
                    <a:lnTo>
                      <a:pt x="185" y="181"/>
                    </a:lnTo>
                    <a:lnTo>
                      <a:pt x="192" y="174"/>
                    </a:lnTo>
                    <a:lnTo>
                      <a:pt x="198" y="165"/>
                    </a:lnTo>
                    <a:lnTo>
                      <a:pt x="203" y="156"/>
                    </a:lnTo>
                    <a:lnTo>
                      <a:pt x="208" y="146"/>
                    </a:lnTo>
                    <a:lnTo>
                      <a:pt x="211" y="136"/>
                    </a:lnTo>
                    <a:lnTo>
                      <a:pt x="211" y="136"/>
                    </a:lnTo>
                    <a:lnTo>
                      <a:pt x="214" y="125"/>
                    </a:lnTo>
                    <a:lnTo>
                      <a:pt x="215" y="114"/>
                    </a:lnTo>
                    <a:lnTo>
                      <a:pt x="215" y="104"/>
                    </a:lnTo>
                    <a:lnTo>
                      <a:pt x="214" y="93"/>
                    </a:lnTo>
                    <a:lnTo>
                      <a:pt x="212" y="82"/>
                    </a:lnTo>
                    <a:lnTo>
                      <a:pt x="209" y="73"/>
                    </a:lnTo>
                    <a:lnTo>
                      <a:pt x="205" y="63"/>
                    </a:lnTo>
                    <a:lnTo>
                      <a:pt x="200" y="53"/>
                    </a:lnTo>
                    <a:lnTo>
                      <a:pt x="195" y="45"/>
                    </a:lnTo>
                    <a:lnTo>
                      <a:pt x="188" y="36"/>
                    </a:lnTo>
                    <a:lnTo>
                      <a:pt x="181" y="29"/>
                    </a:lnTo>
                    <a:lnTo>
                      <a:pt x="173" y="23"/>
                    </a:lnTo>
                    <a:lnTo>
                      <a:pt x="165" y="16"/>
                    </a:lnTo>
                    <a:lnTo>
                      <a:pt x="155" y="11"/>
                    </a:lnTo>
                    <a:lnTo>
                      <a:pt x="146" y="7"/>
                    </a:lnTo>
                    <a:lnTo>
                      <a:pt x="135" y="3"/>
                    </a:lnTo>
                    <a:lnTo>
                      <a:pt x="135" y="3"/>
                    </a:lnTo>
                    <a:lnTo>
                      <a:pt x="121" y="1"/>
                    </a:lnTo>
                    <a:lnTo>
                      <a:pt x="108" y="0"/>
                    </a:lnTo>
                    <a:lnTo>
                      <a:pt x="96" y="0"/>
                    </a:lnTo>
                    <a:lnTo>
                      <a:pt x="83" y="2"/>
                    </a:lnTo>
                    <a:lnTo>
                      <a:pt x="83" y="2"/>
                    </a:lnTo>
                    <a:lnTo>
                      <a:pt x="83" y="2"/>
                    </a:lnTo>
                    <a:close/>
                  </a:path>
                </a:pathLst>
              </a:custGeom>
              <a:solidFill>
                <a:srgbClr val="9F9FA0"/>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sp>
            <p:nvSpPr>
              <p:cNvPr id="227" name="Freeform 316"/>
              <p:cNvSpPr/>
              <p:nvPr/>
            </p:nvSpPr>
            <p:spPr bwMode="auto">
              <a:xfrm>
                <a:off x="14478899" y="926162"/>
                <a:ext cx="196706" cy="187920"/>
              </a:xfrm>
              <a:custGeom>
                <a:avLst/>
                <a:gdLst>
                  <a:gd name="T0" fmla="*/ 0 w 103"/>
                  <a:gd name="T1" fmla="*/ 71 h 98"/>
                  <a:gd name="T2" fmla="*/ 103 w 103"/>
                  <a:gd name="T3" fmla="*/ 98 h 98"/>
                  <a:gd name="T4" fmla="*/ 78 w 103"/>
                  <a:gd name="T5" fmla="*/ 0 h 98"/>
                  <a:gd name="T6" fmla="*/ 78 w 103"/>
                  <a:gd name="T7" fmla="*/ 0 h 98"/>
                  <a:gd name="T8" fmla="*/ 65 w 103"/>
                  <a:gd name="T9" fmla="*/ 4 h 98"/>
                  <a:gd name="T10" fmla="*/ 52 w 103"/>
                  <a:gd name="T11" fmla="*/ 10 h 98"/>
                  <a:gd name="T12" fmla="*/ 40 w 103"/>
                  <a:gd name="T13" fmla="*/ 17 h 98"/>
                  <a:gd name="T14" fmla="*/ 31 w 103"/>
                  <a:gd name="T15" fmla="*/ 25 h 98"/>
                  <a:gd name="T16" fmla="*/ 21 w 103"/>
                  <a:gd name="T17" fmla="*/ 34 h 98"/>
                  <a:gd name="T18" fmla="*/ 13 w 103"/>
                  <a:gd name="T19" fmla="*/ 46 h 98"/>
                  <a:gd name="T20" fmla="*/ 5 w 103"/>
                  <a:gd name="T21" fmla="*/ 58 h 98"/>
                  <a:gd name="T22" fmla="*/ 0 w 103"/>
                  <a:gd name="T23" fmla="*/ 71 h 98"/>
                  <a:gd name="T24" fmla="*/ 0 w 103"/>
                  <a:gd name="T25" fmla="*/ 71 h 98"/>
                  <a:gd name="T26" fmla="*/ 0 w 103"/>
                  <a:gd name="T27" fmla="*/ 7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8">
                    <a:moveTo>
                      <a:pt x="0" y="71"/>
                    </a:moveTo>
                    <a:lnTo>
                      <a:pt x="103" y="98"/>
                    </a:lnTo>
                    <a:lnTo>
                      <a:pt x="78" y="0"/>
                    </a:lnTo>
                    <a:lnTo>
                      <a:pt x="78" y="0"/>
                    </a:lnTo>
                    <a:lnTo>
                      <a:pt x="65" y="4"/>
                    </a:lnTo>
                    <a:lnTo>
                      <a:pt x="52" y="10"/>
                    </a:lnTo>
                    <a:lnTo>
                      <a:pt x="40" y="17"/>
                    </a:lnTo>
                    <a:lnTo>
                      <a:pt x="31" y="25"/>
                    </a:lnTo>
                    <a:lnTo>
                      <a:pt x="21" y="34"/>
                    </a:lnTo>
                    <a:lnTo>
                      <a:pt x="13" y="46"/>
                    </a:lnTo>
                    <a:lnTo>
                      <a:pt x="5" y="58"/>
                    </a:lnTo>
                    <a:lnTo>
                      <a:pt x="0" y="71"/>
                    </a:lnTo>
                    <a:lnTo>
                      <a:pt x="0" y="71"/>
                    </a:lnTo>
                    <a:lnTo>
                      <a:pt x="0" y="71"/>
                    </a:lnTo>
                    <a:close/>
                  </a:path>
                </a:pathLst>
              </a:custGeom>
              <a:solidFill>
                <a:srgbClr val="595757"/>
              </a:solidFill>
              <a:ln>
                <a:noFill/>
              </a:ln>
            </p:spPr>
            <p:txBody>
              <a:bodyPr/>
              <a:lstStyle/>
              <a:p>
                <a:pPr eaLnBrk="1" fontAlgn="t" hangingPunct="1">
                  <a:defRPr/>
                </a:pPr>
                <a:endParaRPr lang="zh-CN" altLang="en-US" sz="1050">
                  <a:latin typeface="+mn-lt"/>
                  <a:ea typeface="+mn-ea"/>
                  <a:cs typeface="Arial Unicode MS" panose="020B0604020202020204" pitchFamily="34" charset="-122"/>
                </a:endParaRPr>
              </a:p>
            </p:txBody>
          </p:sp>
        </p:grpSp>
        <p:grpSp>
          <p:nvGrpSpPr>
            <p:cNvPr id="194" name="组合 435"/>
            <p:cNvGrpSpPr/>
            <p:nvPr/>
          </p:nvGrpSpPr>
          <p:grpSpPr bwMode="auto">
            <a:xfrm>
              <a:off x="2994476" y="1905978"/>
              <a:ext cx="774110" cy="458484"/>
              <a:chOff x="5016782" y="2733892"/>
              <a:chExt cx="1000788" cy="680011"/>
            </a:xfrm>
          </p:grpSpPr>
          <p:grpSp>
            <p:nvGrpSpPr>
              <p:cNvPr id="195" name="组合 222"/>
              <p:cNvGrpSpPr/>
              <p:nvPr/>
            </p:nvGrpSpPr>
            <p:grpSpPr bwMode="auto">
              <a:xfrm>
                <a:off x="5016782" y="2733892"/>
                <a:ext cx="1000788" cy="680011"/>
                <a:chOff x="9780247" y="2875894"/>
                <a:chExt cx="1000788" cy="680011"/>
              </a:xfrm>
            </p:grpSpPr>
            <p:grpSp>
              <p:nvGrpSpPr>
                <p:cNvPr id="202" name="组合 213"/>
                <p:cNvGrpSpPr/>
                <p:nvPr/>
              </p:nvGrpSpPr>
              <p:grpSpPr bwMode="auto">
                <a:xfrm>
                  <a:off x="9829730" y="2890389"/>
                  <a:ext cx="891683" cy="521095"/>
                  <a:chOff x="9704626" y="1441453"/>
                  <a:chExt cx="891683" cy="521095"/>
                </a:xfrm>
              </p:grpSpPr>
              <p:sp>
                <p:nvSpPr>
                  <p:cNvPr id="222" name="Freeform 369"/>
                  <p:cNvSpPr/>
                  <p:nvPr/>
                </p:nvSpPr>
                <p:spPr bwMode="auto">
                  <a:xfrm>
                    <a:off x="9755716" y="1441088"/>
                    <a:ext cx="802508" cy="510450"/>
                  </a:xfrm>
                  <a:custGeom>
                    <a:avLst/>
                    <a:gdLst>
                      <a:gd name="T0" fmla="*/ 202 w 431"/>
                      <a:gd name="T1" fmla="*/ 0 h 286"/>
                      <a:gd name="T2" fmla="*/ 223 w 431"/>
                      <a:gd name="T3" fmla="*/ 1 h 286"/>
                      <a:gd name="T4" fmla="*/ 241 w 431"/>
                      <a:gd name="T5" fmla="*/ 5 h 286"/>
                      <a:gd name="T6" fmla="*/ 260 w 431"/>
                      <a:gd name="T7" fmla="*/ 13 h 286"/>
                      <a:gd name="T8" fmla="*/ 276 w 431"/>
                      <a:gd name="T9" fmla="*/ 23 h 286"/>
                      <a:gd name="T10" fmla="*/ 291 w 431"/>
                      <a:gd name="T11" fmla="*/ 35 h 286"/>
                      <a:gd name="T12" fmla="*/ 304 w 431"/>
                      <a:gd name="T13" fmla="*/ 49 h 286"/>
                      <a:gd name="T14" fmla="*/ 315 w 431"/>
                      <a:gd name="T15" fmla="*/ 64 h 286"/>
                      <a:gd name="T16" fmla="*/ 324 w 431"/>
                      <a:gd name="T17" fmla="*/ 81 h 286"/>
                      <a:gd name="T18" fmla="*/ 329 w 431"/>
                      <a:gd name="T19" fmla="*/ 81 h 286"/>
                      <a:gd name="T20" fmla="*/ 339 w 431"/>
                      <a:gd name="T21" fmla="*/ 81 h 286"/>
                      <a:gd name="T22" fmla="*/ 359 w 431"/>
                      <a:gd name="T23" fmla="*/ 86 h 286"/>
                      <a:gd name="T24" fmla="*/ 378 w 431"/>
                      <a:gd name="T25" fmla="*/ 93 h 286"/>
                      <a:gd name="T26" fmla="*/ 394 w 431"/>
                      <a:gd name="T27" fmla="*/ 104 h 286"/>
                      <a:gd name="T28" fmla="*/ 407 w 431"/>
                      <a:gd name="T29" fmla="*/ 118 h 286"/>
                      <a:gd name="T30" fmla="*/ 419 w 431"/>
                      <a:gd name="T31" fmla="*/ 135 h 286"/>
                      <a:gd name="T32" fmla="*/ 427 w 431"/>
                      <a:gd name="T33" fmla="*/ 153 h 286"/>
                      <a:gd name="T34" fmla="*/ 431 w 431"/>
                      <a:gd name="T35" fmla="*/ 174 h 286"/>
                      <a:gd name="T36" fmla="*/ 431 w 431"/>
                      <a:gd name="T37" fmla="*/ 183 h 286"/>
                      <a:gd name="T38" fmla="*/ 429 w 431"/>
                      <a:gd name="T39" fmla="*/ 204 h 286"/>
                      <a:gd name="T40" fmla="*/ 423 w 431"/>
                      <a:gd name="T41" fmla="*/ 223 h 286"/>
                      <a:gd name="T42" fmla="*/ 414 w 431"/>
                      <a:gd name="T43" fmla="*/ 241 h 286"/>
                      <a:gd name="T44" fmla="*/ 401 w 431"/>
                      <a:gd name="T45" fmla="*/ 256 h 286"/>
                      <a:gd name="T46" fmla="*/ 385 w 431"/>
                      <a:gd name="T47" fmla="*/ 269 h 286"/>
                      <a:gd name="T48" fmla="*/ 368 w 431"/>
                      <a:gd name="T49" fmla="*/ 278 h 286"/>
                      <a:gd name="T50" fmla="*/ 350 w 431"/>
                      <a:gd name="T51" fmla="*/ 284 h 286"/>
                      <a:gd name="T52" fmla="*/ 329 w 431"/>
                      <a:gd name="T53" fmla="*/ 286 h 286"/>
                      <a:gd name="T54" fmla="*/ 85 w 431"/>
                      <a:gd name="T55" fmla="*/ 286 h 286"/>
                      <a:gd name="T56" fmla="*/ 69 w 431"/>
                      <a:gd name="T57" fmla="*/ 284 h 286"/>
                      <a:gd name="T58" fmla="*/ 52 w 431"/>
                      <a:gd name="T59" fmla="*/ 280 h 286"/>
                      <a:gd name="T60" fmla="*/ 38 w 431"/>
                      <a:gd name="T61" fmla="*/ 271 h 286"/>
                      <a:gd name="T62" fmla="*/ 25 w 431"/>
                      <a:gd name="T63" fmla="*/ 261 h 286"/>
                      <a:gd name="T64" fmla="*/ 14 w 431"/>
                      <a:gd name="T65" fmla="*/ 248 h 286"/>
                      <a:gd name="T66" fmla="*/ 7 w 431"/>
                      <a:gd name="T67" fmla="*/ 234 h 286"/>
                      <a:gd name="T68" fmla="*/ 1 w 431"/>
                      <a:gd name="T69" fmla="*/ 218 h 286"/>
                      <a:gd name="T70" fmla="*/ 0 w 431"/>
                      <a:gd name="T71" fmla="*/ 201 h 286"/>
                      <a:gd name="T72" fmla="*/ 0 w 431"/>
                      <a:gd name="T73" fmla="*/ 193 h 286"/>
                      <a:gd name="T74" fmla="*/ 4 w 431"/>
                      <a:gd name="T75" fmla="*/ 178 h 286"/>
                      <a:gd name="T76" fmla="*/ 9 w 431"/>
                      <a:gd name="T77" fmla="*/ 164 h 286"/>
                      <a:gd name="T78" fmla="*/ 21 w 431"/>
                      <a:gd name="T79" fmla="*/ 145 h 286"/>
                      <a:gd name="T80" fmla="*/ 44 w 431"/>
                      <a:gd name="T81" fmla="*/ 127 h 286"/>
                      <a:gd name="T82" fmla="*/ 57 w 431"/>
                      <a:gd name="T83" fmla="*/ 120 h 286"/>
                      <a:gd name="T84" fmla="*/ 72 w 431"/>
                      <a:gd name="T85" fmla="*/ 117 h 286"/>
                      <a:gd name="T86" fmla="*/ 73 w 431"/>
                      <a:gd name="T87" fmla="*/ 104 h 286"/>
                      <a:gd name="T88" fmla="*/ 81 w 431"/>
                      <a:gd name="T89" fmla="*/ 81 h 286"/>
                      <a:gd name="T90" fmla="*/ 91 w 431"/>
                      <a:gd name="T91" fmla="*/ 61 h 286"/>
                      <a:gd name="T92" fmla="*/ 106 w 431"/>
                      <a:gd name="T93" fmla="*/ 41 h 286"/>
                      <a:gd name="T94" fmla="*/ 123 w 431"/>
                      <a:gd name="T95" fmla="*/ 26 h 286"/>
                      <a:gd name="T96" fmla="*/ 144 w 431"/>
                      <a:gd name="T97" fmla="*/ 13 h 286"/>
                      <a:gd name="T98" fmla="*/ 165 w 431"/>
                      <a:gd name="T99" fmla="*/ 4 h 286"/>
                      <a:gd name="T100" fmla="*/ 189 w 431"/>
                      <a:gd name="T101" fmla="*/ 0 h 286"/>
                      <a:gd name="T102" fmla="*/ 202 w 431"/>
                      <a:gd name="T10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 h="286">
                        <a:moveTo>
                          <a:pt x="202" y="0"/>
                        </a:moveTo>
                        <a:lnTo>
                          <a:pt x="202" y="0"/>
                        </a:lnTo>
                        <a:lnTo>
                          <a:pt x="212" y="0"/>
                        </a:lnTo>
                        <a:lnTo>
                          <a:pt x="223" y="1"/>
                        </a:lnTo>
                        <a:lnTo>
                          <a:pt x="232" y="3"/>
                        </a:lnTo>
                        <a:lnTo>
                          <a:pt x="241" y="5"/>
                        </a:lnTo>
                        <a:lnTo>
                          <a:pt x="251" y="9"/>
                        </a:lnTo>
                        <a:lnTo>
                          <a:pt x="260" y="13"/>
                        </a:lnTo>
                        <a:lnTo>
                          <a:pt x="268" y="17"/>
                        </a:lnTo>
                        <a:lnTo>
                          <a:pt x="276" y="23"/>
                        </a:lnTo>
                        <a:lnTo>
                          <a:pt x="283" y="28"/>
                        </a:lnTo>
                        <a:lnTo>
                          <a:pt x="291" y="35"/>
                        </a:lnTo>
                        <a:lnTo>
                          <a:pt x="298" y="41"/>
                        </a:lnTo>
                        <a:lnTo>
                          <a:pt x="304" y="49"/>
                        </a:lnTo>
                        <a:lnTo>
                          <a:pt x="309" y="56"/>
                        </a:lnTo>
                        <a:lnTo>
                          <a:pt x="315" y="64"/>
                        </a:lnTo>
                        <a:lnTo>
                          <a:pt x="319" y="73"/>
                        </a:lnTo>
                        <a:lnTo>
                          <a:pt x="324" y="81"/>
                        </a:lnTo>
                        <a:lnTo>
                          <a:pt x="324" y="81"/>
                        </a:lnTo>
                        <a:lnTo>
                          <a:pt x="329" y="81"/>
                        </a:lnTo>
                        <a:lnTo>
                          <a:pt x="329" y="81"/>
                        </a:lnTo>
                        <a:lnTo>
                          <a:pt x="339" y="81"/>
                        </a:lnTo>
                        <a:lnTo>
                          <a:pt x="350" y="84"/>
                        </a:lnTo>
                        <a:lnTo>
                          <a:pt x="359" y="86"/>
                        </a:lnTo>
                        <a:lnTo>
                          <a:pt x="368" y="89"/>
                        </a:lnTo>
                        <a:lnTo>
                          <a:pt x="378" y="93"/>
                        </a:lnTo>
                        <a:lnTo>
                          <a:pt x="385" y="99"/>
                        </a:lnTo>
                        <a:lnTo>
                          <a:pt x="394" y="104"/>
                        </a:lnTo>
                        <a:lnTo>
                          <a:pt x="401" y="112"/>
                        </a:lnTo>
                        <a:lnTo>
                          <a:pt x="407" y="118"/>
                        </a:lnTo>
                        <a:lnTo>
                          <a:pt x="414" y="127"/>
                        </a:lnTo>
                        <a:lnTo>
                          <a:pt x="419" y="135"/>
                        </a:lnTo>
                        <a:lnTo>
                          <a:pt x="423" y="144"/>
                        </a:lnTo>
                        <a:lnTo>
                          <a:pt x="427" y="153"/>
                        </a:lnTo>
                        <a:lnTo>
                          <a:pt x="429" y="163"/>
                        </a:lnTo>
                        <a:lnTo>
                          <a:pt x="431" y="174"/>
                        </a:lnTo>
                        <a:lnTo>
                          <a:pt x="431" y="183"/>
                        </a:lnTo>
                        <a:lnTo>
                          <a:pt x="431" y="183"/>
                        </a:lnTo>
                        <a:lnTo>
                          <a:pt x="431" y="194"/>
                        </a:lnTo>
                        <a:lnTo>
                          <a:pt x="429" y="204"/>
                        </a:lnTo>
                        <a:lnTo>
                          <a:pt x="427" y="214"/>
                        </a:lnTo>
                        <a:lnTo>
                          <a:pt x="423" y="223"/>
                        </a:lnTo>
                        <a:lnTo>
                          <a:pt x="419" y="232"/>
                        </a:lnTo>
                        <a:lnTo>
                          <a:pt x="414" y="241"/>
                        </a:lnTo>
                        <a:lnTo>
                          <a:pt x="407" y="248"/>
                        </a:lnTo>
                        <a:lnTo>
                          <a:pt x="401" y="256"/>
                        </a:lnTo>
                        <a:lnTo>
                          <a:pt x="394" y="262"/>
                        </a:lnTo>
                        <a:lnTo>
                          <a:pt x="385" y="269"/>
                        </a:lnTo>
                        <a:lnTo>
                          <a:pt x="378" y="273"/>
                        </a:lnTo>
                        <a:lnTo>
                          <a:pt x="368" y="278"/>
                        </a:lnTo>
                        <a:lnTo>
                          <a:pt x="359" y="281"/>
                        </a:lnTo>
                        <a:lnTo>
                          <a:pt x="350" y="284"/>
                        </a:lnTo>
                        <a:lnTo>
                          <a:pt x="339" y="285"/>
                        </a:lnTo>
                        <a:lnTo>
                          <a:pt x="329" y="286"/>
                        </a:lnTo>
                        <a:lnTo>
                          <a:pt x="85" y="286"/>
                        </a:lnTo>
                        <a:lnTo>
                          <a:pt x="85" y="286"/>
                        </a:lnTo>
                        <a:lnTo>
                          <a:pt x="76" y="285"/>
                        </a:lnTo>
                        <a:lnTo>
                          <a:pt x="69" y="284"/>
                        </a:lnTo>
                        <a:lnTo>
                          <a:pt x="60" y="282"/>
                        </a:lnTo>
                        <a:lnTo>
                          <a:pt x="52" y="280"/>
                        </a:lnTo>
                        <a:lnTo>
                          <a:pt x="45" y="276"/>
                        </a:lnTo>
                        <a:lnTo>
                          <a:pt x="38" y="271"/>
                        </a:lnTo>
                        <a:lnTo>
                          <a:pt x="32" y="267"/>
                        </a:lnTo>
                        <a:lnTo>
                          <a:pt x="25" y="261"/>
                        </a:lnTo>
                        <a:lnTo>
                          <a:pt x="20" y="255"/>
                        </a:lnTo>
                        <a:lnTo>
                          <a:pt x="14" y="248"/>
                        </a:lnTo>
                        <a:lnTo>
                          <a:pt x="10" y="242"/>
                        </a:lnTo>
                        <a:lnTo>
                          <a:pt x="7" y="234"/>
                        </a:lnTo>
                        <a:lnTo>
                          <a:pt x="4" y="226"/>
                        </a:lnTo>
                        <a:lnTo>
                          <a:pt x="1" y="218"/>
                        </a:lnTo>
                        <a:lnTo>
                          <a:pt x="0" y="209"/>
                        </a:lnTo>
                        <a:lnTo>
                          <a:pt x="0" y="201"/>
                        </a:lnTo>
                        <a:lnTo>
                          <a:pt x="0" y="201"/>
                        </a:lnTo>
                        <a:lnTo>
                          <a:pt x="0" y="193"/>
                        </a:lnTo>
                        <a:lnTo>
                          <a:pt x="1" y="185"/>
                        </a:lnTo>
                        <a:lnTo>
                          <a:pt x="4" y="178"/>
                        </a:lnTo>
                        <a:lnTo>
                          <a:pt x="6" y="170"/>
                        </a:lnTo>
                        <a:lnTo>
                          <a:pt x="9" y="164"/>
                        </a:lnTo>
                        <a:lnTo>
                          <a:pt x="12" y="157"/>
                        </a:lnTo>
                        <a:lnTo>
                          <a:pt x="21" y="145"/>
                        </a:lnTo>
                        <a:lnTo>
                          <a:pt x="31" y="135"/>
                        </a:lnTo>
                        <a:lnTo>
                          <a:pt x="44" y="127"/>
                        </a:lnTo>
                        <a:lnTo>
                          <a:pt x="50" y="124"/>
                        </a:lnTo>
                        <a:lnTo>
                          <a:pt x="57" y="120"/>
                        </a:lnTo>
                        <a:lnTo>
                          <a:pt x="64" y="118"/>
                        </a:lnTo>
                        <a:lnTo>
                          <a:pt x="72" y="117"/>
                        </a:lnTo>
                        <a:lnTo>
                          <a:pt x="72" y="117"/>
                        </a:lnTo>
                        <a:lnTo>
                          <a:pt x="73" y="104"/>
                        </a:lnTo>
                        <a:lnTo>
                          <a:pt x="76" y="92"/>
                        </a:lnTo>
                        <a:lnTo>
                          <a:pt x="81" y="81"/>
                        </a:lnTo>
                        <a:lnTo>
                          <a:pt x="85" y="71"/>
                        </a:lnTo>
                        <a:lnTo>
                          <a:pt x="91" y="61"/>
                        </a:lnTo>
                        <a:lnTo>
                          <a:pt x="98" y="51"/>
                        </a:lnTo>
                        <a:lnTo>
                          <a:pt x="106" y="41"/>
                        </a:lnTo>
                        <a:lnTo>
                          <a:pt x="114" y="34"/>
                        </a:lnTo>
                        <a:lnTo>
                          <a:pt x="123" y="26"/>
                        </a:lnTo>
                        <a:lnTo>
                          <a:pt x="133" y="20"/>
                        </a:lnTo>
                        <a:lnTo>
                          <a:pt x="144" y="13"/>
                        </a:lnTo>
                        <a:lnTo>
                          <a:pt x="154" y="9"/>
                        </a:lnTo>
                        <a:lnTo>
                          <a:pt x="165" y="4"/>
                        </a:lnTo>
                        <a:lnTo>
                          <a:pt x="177" y="2"/>
                        </a:lnTo>
                        <a:lnTo>
                          <a:pt x="189" y="0"/>
                        </a:lnTo>
                        <a:lnTo>
                          <a:pt x="202" y="0"/>
                        </a:lnTo>
                        <a:lnTo>
                          <a:pt x="202" y="0"/>
                        </a:lnTo>
                        <a:close/>
                      </a:path>
                    </a:pathLst>
                  </a:custGeom>
                  <a:solidFill>
                    <a:srgbClr val="595757"/>
                  </a:solidFill>
                  <a:ln>
                    <a:noFill/>
                  </a:ln>
                </p:spPr>
                <p:txBody>
                  <a:bodyPr/>
                  <a:lstStyle/>
                  <a:p>
                    <a:pPr eaLnBrk="1" fontAlgn="t" hangingPunct="1">
                      <a:defRPr/>
                    </a:pPr>
                    <a:endParaRPr lang="zh-CN" altLang="en-US" sz="1100">
                      <a:solidFill>
                        <a:schemeClr val="bg1">
                          <a:lumMod val="85000"/>
                        </a:schemeClr>
                      </a:solidFill>
                      <a:latin typeface="+mn-lt"/>
                      <a:ea typeface="+mn-ea"/>
                      <a:cs typeface="Arial Unicode MS" panose="020B0604020202020204" pitchFamily="34" charset="-122"/>
                    </a:endParaRPr>
                  </a:p>
                </p:txBody>
              </p:sp>
              <p:sp>
                <p:nvSpPr>
                  <p:cNvPr id="223" name="Freeform 370"/>
                  <p:cNvSpPr/>
                  <p:nvPr/>
                </p:nvSpPr>
                <p:spPr bwMode="auto">
                  <a:xfrm>
                    <a:off x="9704404" y="1449919"/>
                    <a:ext cx="802509" cy="512216"/>
                  </a:xfrm>
                  <a:custGeom>
                    <a:avLst/>
                    <a:gdLst>
                      <a:gd name="T0" fmla="*/ 202 w 431"/>
                      <a:gd name="T1" fmla="*/ 0 h 287"/>
                      <a:gd name="T2" fmla="*/ 222 w 431"/>
                      <a:gd name="T3" fmla="*/ 3 h 287"/>
                      <a:gd name="T4" fmla="*/ 241 w 431"/>
                      <a:gd name="T5" fmla="*/ 7 h 287"/>
                      <a:gd name="T6" fmla="*/ 260 w 431"/>
                      <a:gd name="T7" fmla="*/ 13 h 287"/>
                      <a:gd name="T8" fmla="*/ 276 w 431"/>
                      <a:gd name="T9" fmla="*/ 23 h 287"/>
                      <a:gd name="T10" fmla="*/ 291 w 431"/>
                      <a:gd name="T11" fmla="*/ 35 h 287"/>
                      <a:gd name="T12" fmla="*/ 304 w 431"/>
                      <a:gd name="T13" fmla="*/ 49 h 287"/>
                      <a:gd name="T14" fmla="*/ 315 w 431"/>
                      <a:gd name="T15" fmla="*/ 66 h 287"/>
                      <a:gd name="T16" fmla="*/ 324 w 431"/>
                      <a:gd name="T17" fmla="*/ 83 h 287"/>
                      <a:gd name="T18" fmla="*/ 328 w 431"/>
                      <a:gd name="T19" fmla="*/ 83 h 287"/>
                      <a:gd name="T20" fmla="*/ 339 w 431"/>
                      <a:gd name="T21" fmla="*/ 83 h 287"/>
                      <a:gd name="T22" fmla="*/ 358 w 431"/>
                      <a:gd name="T23" fmla="*/ 87 h 287"/>
                      <a:gd name="T24" fmla="*/ 377 w 431"/>
                      <a:gd name="T25" fmla="*/ 95 h 287"/>
                      <a:gd name="T26" fmla="*/ 393 w 431"/>
                      <a:gd name="T27" fmla="*/ 106 h 287"/>
                      <a:gd name="T28" fmla="*/ 407 w 431"/>
                      <a:gd name="T29" fmla="*/ 120 h 287"/>
                      <a:gd name="T30" fmla="*/ 418 w 431"/>
                      <a:gd name="T31" fmla="*/ 136 h 287"/>
                      <a:gd name="T32" fmla="*/ 427 w 431"/>
                      <a:gd name="T33" fmla="*/ 154 h 287"/>
                      <a:gd name="T34" fmla="*/ 430 w 431"/>
                      <a:gd name="T35" fmla="*/ 174 h 287"/>
                      <a:gd name="T36" fmla="*/ 431 w 431"/>
                      <a:gd name="T37" fmla="*/ 185 h 287"/>
                      <a:gd name="T38" fmla="*/ 429 w 431"/>
                      <a:gd name="T39" fmla="*/ 205 h 287"/>
                      <a:gd name="T40" fmla="*/ 422 w 431"/>
                      <a:gd name="T41" fmla="*/ 225 h 287"/>
                      <a:gd name="T42" fmla="*/ 414 w 431"/>
                      <a:gd name="T43" fmla="*/ 242 h 287"/>
                      <a:gd name="T44" fmla="*/ 401 w 431"/>
                      <a:gd name="T45" fmla="*/ 257 h 287"/>
                      <a:gd name="T46" fmla="*/ 385 w 431"/>
                      <a:gd name="T47" fmla="*/ 269 h 287"/>
                      <a:gd name="T48" fmla="*/ 368 w 431"/>
                      <a:gd name="T49" fmla="*/ 279 h 287"/>
                      <a:gd name="T50" fmla="*/ 348 w 431"/>
                      <a:gd name="T51" fmla="*/ 285 h 287"/>
                      <a:gd name="T52" fmla="*/ 328 w 431"/>
                      <a:gd name="T53" fmla="*/ 287 h 287"/>
                      <a:gd name="T54" fmla="*/ 85 w 431"/>
                      <a:gd name="T55" fmla="*/ 287 h 287"/>
                      <a:gd name="T56" fmla="*/ 68 w 431"/>
                      <a:gd name="T57" fmla="*/ 286 h 287"/>
                      <a:gd name="T58" fmla="*/ 52 w 431"/>
                      <a:gd name="T59" fmla="*/ 280 h 287"/>
                      <a:gd name="T60" fmla="*/ 37 w 431"/>
                      <a:gd name="T61" fmla="*/ 273 h 287"/>
                      <a:gd name="T62" fmla="*/ 25 w 431"/>
                      <a:gd name="T63" fmla="*/ 262 h 287"/>
                      <a:gd name="T64" fmla="*/ 14 w 431"/>
                      <a:gd name="T65" fmla="*/ 250 h 287"/>
                      <a:gd name="T66" fmla="*/ 7 w 431"/>
                      <a:gd name="T67" fmla="*/ 235 h 287"/>
                      <a:gd name="T68" fmla="*/ 1 w 431"/>
                      <a:gd name="T69" fmla="*/ 220 h 287"/>
                      <a:gd name="T70" fmla="*/ 0 w 431"/>
                      <a:gd name="T71" fmla="*/ 202 h 287"/>
                      <a:gd name="T72" fmla="*/ 0 w 431"/>
                      <a:gd name="T73" fmla="*/ 195 h 287"/>
                      <a:gd name="T74" fmla="*/ 3 w 431"/>
                      <a:gd name="T75" fmla="*/ 179 h 287"/>
                      <a:gd name="T76" fmla="*/ 8 w 431"/>
                      <a:gd name="T77" fmla="*/ 165 h 287"/>
                      <a:gd name="T78" fmla="*/ 21 w 431"/>
                      <a:gd name="T79" fmla="*/ 147 h 287"/>
                      <a:gd name="T80" fmla="*/ 43 w 431"/>
                      <a:gd name="T81" fmla="*/ 127 h 287"/>
                      <a:gd name="T82" fmla="*/ 57 w 431"/>
                      <a:gd name="T83" fmla="*/ 122 h 287"/>
                      <a:gd name="T84" fmla="*/ 71 w 431"/>
                      <a:gd name="T85" fmla="*/ 118 h 287"/>
                      <a:gd name="T86" fmla="*/ 73 w 431"/>
                      <a:gd name="T87" fmla="*/ 106 h 287"/>
                      <a:gd name="T88" fmla="*/ 81 w 431"/>
                      <a:gd name="T89" fmla="*/ 83 h 287"/>
                      <a:gd name="T90" fmla="*/ 91 w 431"/>
                      <a:gd name="T91" fmla="*/ 61 h 287"/>
                      <a:gd name="T92" fmla="*/ 106 w 431"/>
                      <a:gd name="T93" fmla="*/ 43 h 287"/>
                      <a:gd name="T94" fmla="*/ 123 w 431"/>
                      <a:gd name="T95" fmla="*/ 28 h 287"/>
                      <a:gd name="T96" fmla="*/ 142 w 431"/>
                      <a:gd name="T97" fmla="*/ 15 h 287"/>
                      <a:gd name="T98" fmla="*/ 165 w 431"/>
                      <a:gd name="T99" fmla="*/ 6 h 287"/>
                      <a:gd name="T100" fmla="*/ 189 w 431"/>
                      <a:gd name="T101" fmla="*/ 2 h 287"/>
                      <a:gd name="T102" fmla="*/ 202 w 431"/>
                      <a:gd name="T10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 h="287">
                        <a:moveTo>
                          <a:pt x="202" y="0"/>
                        </a:moveTo>
                        <a:lnTo>
                          <a:pt x="202" y="0"/>
                        </a:lnTo>
                        <a:lnTo>
                          <a:pt x="212" y="2"/>
                        </a:lnTo>
                        <a:lnTo>
                          <a:pt x="222" y="3"/>
                        </a:lnTo>
                        <a:lnTo>
                          <a:pt x="231" y="4"/>
                        </a:lnTo>
                        <a:lnTo>
                          <a:pt x="241" y="7"/>
                        </a:lnTo>
                        <a:lnTo>
                          <a:pt x="250" y="10"/>
                        </a:lnTo>
                        <a:lnTo>
                          <a:pt x="260" y="13"/>
                        </a:lnTo>
                        <a:lnTo>
                          <a:pt x="267" y="19"/>
                        </a:lnTo>
                        <a:lnTo>
                          <a:pt x="276" y="23"/>
                        </a:lnTo>
                        <a:lnTo>
                          <a:pt x="283" y="30"/>
                        </a:lnTo>
                        <a:lnTo>
                          <a:pt x="291" y="35"/>
                        </a:lnTo>
                        <a:lnTo>
                          <a:pt x="297" y="43"/>
                        </a:lnTo>
                        <a:lnTo>
                          <a:pt x="304" y="49"/>
                        </a:lnTo>
                        <a:lnTo>
                          <a:pt x="309" y="57"/>
                        </a:lnTo>
                        <a:lnTo>
                          <a:pt x="315" y="66"/>
                        </a:lnTo>
                        <a:lnTo>
                          <a:pt x="319" y="74"/>
                        </a:lnTo>
                        <a:lnTo>
                          <a:pt x="324" y="83"/>
                        </a:lnTo>
                        <a:lnTo>
                          <a:pt x="324" y="83"/>
                        </a:lnTo>
                        <a:lnTo>
                          <a:pt x="328" y="83"/>
                        </a:lnTo>
                        <a:lnTo>
                          <a:pt x="328" y="83"/>
                        </a:lnTo>
                        <a:lnTo>
                          <a:pt x="339" y="83"/>
                        </a:lnTo>
                        <a:lnTo>
                          <a:pt x="348" y="84"/>
                        </a:lnTo>
                        <a:lnTo>
                          <a:pt x="358" y="87"/>
                        </a:lnTo>
                        <a:lnTo>
                          <a:pt x="368" y="90"/>
                        </a:lnTo>
                        <a:lnTo>
                          <a:pt x="377" y="95"/>
                        </a:lnTo>
                        <a:lnTo>
                          <a:pt x="385" y="100"/>
                        </a:lnTo>
                        <a:lnTo>
                          <a:pt x="393" y="106"/>
                        </a:lnTo>
                        <a:lnTo>
                          <a:pt x="401" y="112"/>
                        </a:lnTo>
                        <a:lnTo>
                          <a:pt x="407" y="120"/>
                        </a:lnTo>
                        <a:lnTo>
                          <a:pt x="414" y="127"/>
                        </a:lnTo>
                        <a:lnTo>
                          <a:pt x="418" y="136"/>
                        </a:lnTo>
                        <a:lnTo>
                          <a:pt x="422" y="145"/>
                        </a:lnTo>
                        <a:lnTo>
                          <a:pt x="427" y="154"/>
                        </a:lnTo>
                        <a:lnTo>
                          <a:pt x="429" y="164"/>
                        </a:lnTo>
                        <a:lnTo>
                          <a:pt x="430" y="174"/>
                        </a:lnTo>
                        <a:lnTo>
                          <a:pt x="431" y="185"/>
                        </a:lnTo>
                        <a:lnTo>
                          <a:pt x="431" y="185"/>
                        </a:lnTo>
                        <a:lnTo>
                          <a:pt x="430" y="196"/>
                        </a:lnTo>
                        <a:lnTo>
                          <a:pt x="429" y="205"/>
                        </a:lnTo>
                        <a:lnTo>
                          <a:pt x="427" y="215"/>
                        </a:lnTo>
                        <a:lnTo>
                          <a:pt x="422" y="225"/>
                        </a:lnTo>
                        <a:lnTo>
                          <a:pt x="418" y="234"/>
                        </a:lnTo>
                        <a:lnTo>
                          <a:pt x="414" y="242"/>
                        </a:lnTo>
                        <a:lnTo>
                          <a:pt x="407" y="250"/>
                        </a:lnTo>
                        <a:lnTo>
                          <a:pt x="401" y="257"/>
                        </a:lnTo>
                        <a:lnTo>
                          <a:pt x="393" y="264"/>
                        </a:lnTo>
                        <a:lnTo>
                          <a:pt x="385" y="269"/>
                        </a:lnTo>
                        <a:lnTo>
                          <a:pt x="377" y="275"/>
                        </a:lnTo>
                        <a:lnTo>
                          <a:pt x="368" y="279"/>
                        </a:lnTo>
                        <a:lnTo>
                          <a:pt x="358" y="282"/>
                        </a:lnTo>
                        <a:lnTo>
                          <a:pt x="348" y="285"/>
                        </a:lnTo>
                        <a:lnTo>
                          <a:pt x="339" y="287"/>
                        </a:lnTo>
                        <a:lnTo>
                          <a:pt x="328" y="287"/>
                        </a:lnTo>
                        <a:lnTo>
                          <a:pt x="85" y="287"/>
                        </a:lnTo>
                        <a:lnTo>
                          <a:pt x="85" y="287"/>
                        </a:lnTo>
                        <a:lnTo>
                          <a:pt x="76" y="287"/>
                        </a:lnTo>
                        <a:lnTo>
                          <a:pt x="68" y="286"/>
                        </a:lnTo>
                        <a:lnTo>
                          <a:pt x="60" y="284"/>
                        </a:lnTo>
                        <a:lnTo>
                          <a:pt x="52" y="280"/>
                        </a:lnTo>
                        <a:lnTo>
                          <a:pt x="45" y="277"/>
                        </a:lnTo>
                        <a:lnTo>
                          <a:pt x="37" y="273"/>
                        </a:lnTo>
                        <a:lnTo>
                          <a:pt x="31" y="267"/>
                        </a:lnTo>
                        <a:lnTo>
                          <a:pt x="25" y="262"/>
                        </a:lnTo>
                        <a:lnTo>
                          <a:pt x="20" y="256"/>
                        </a:lnTo>
                        <a:lnTo>
                          <a:pt x="14" y="250"/>
                        </a:lnTo>
                        <a:lnTo>
                          <a:pt x="10" y="242"/>
                        </a:lnTo>
                        <a:lnTo>
                          <a:pt x="7" y="235"/>
                        </a:lnTo>
                        <a:lnTo>
                          <a:pt x="4" y="227"/>
                        </a:lnTo>
                        <a:lnTo>
                          <a:pt x="1" y="220"/>
                        </a:lnTo>
                        <a:lnTo>
                          <a:pt x="0" y="211"/>
                        </a:lnTo>
                        <a:lnTo>
                          <a:pt x="0" y="202"/>
                        </a:lnTo>
                        <a:lnTo>
                          <a:pt x="0" y="202"/>
                        </a:lnTo>
                        <a:lnTo>
                          <a:pt x="0" y="195"/>
                        </a:lnTo>
                        <a:lnTo>
                          <a:pt x="1" y="186"/>
                        </a:lnTo>
                        <a:lnTo>
                          <a:pt x="3" y="179"/>
                        </a:lnTo>
                        <a:lnTo>
                          <a:pt x="6" y="172"/>
                        </a:lnTo>
                        <a:lnTo>
                          <a:pt x="8" y="165"/>
                        </a:lnTo>
                        <a:lnTo>
                          <a:pt x="12" y="159"/>
                        </a:lnTo>
                        <a:lnTo>
                          <a:pt x="21" y="147"/>
                        </a:lnTo>
                        <a:lnTo>
                          <a:pt x="31" y="136"/>
                        </a:lnTo>
                        <a:lnTo>
                          <a:pt x="43" y="127"/>
                        </a:lnTo>
                        <a:lnTo>
                          <a:pt x="49" y="124"/>
                        </a:lnTo>
                        <a:lnTo>
                          <a:pt x="57" y="122"/>
                        </a:lnTo>
                        <a:lnTo>
                          <a:pt x="64" y="120"/>
                        </a:lnTo>
                        <a:lnTo>
                          <a:pt x="71" y="118"/>
                        </a:lnTo>
                        <a:lnTo>
                          <a:pt x="71" y="118"/>
                        </a:lnTo>
                        <a:lnTo>
                          <a:pt x="73" y="106"/>
                        </a:lnTo>
                        <a:lnTo>
                          <a:pt x="76" y="94"/>
                        </a:lnTo>
                        <a:lnTo>
                          <a:pt x="81" y="83"/>
                        </a:lnTo>
                        <a:lnTo>
                          <a:pt x="85" y="72"/>
                        </a:lnTo>
                        <a:lnTo>
                          <a:pt x="91" y="61"/>
                        </a:lnTo>
                        <a:lnTo>
                          <a:pt x="98" y="51"/>
                        </a:lnTo>
                        <a:lnTo>
                          <a:pt x="106" y="43"/>
                        </a:lnTo>
                        <a:lnTo>
                          <a:pt x="114" y="34"/>
                        </a:lnTo>
                        <a:lnTo>
                          <a:pt x="123" y="28"/>
                        </a:lnTo>
                        <a:lnTo>
                          <a:pt x="133" y="20"/>
                        </a:lnTo>
                        <a:lnTo>
                          <a:pt x="142" y="15"/>
                        </a:lnTo>
                        <a:lnTo>
                          <a:pt x="153" y="10"/>
                        </a:lnTo>
                        <a:lnTo>
                          <a:pt x="165" y="6"/>
                        </a:lnTo>
                        <a:lnTo>
                          <a:pt x="177" y="3"/>
                        </a:lnTo>
                        <a:lnTo>
                          <a:pt x="189" y="2"/>
                        </a:lnTo>
                        <a:lnTo>
                          <a:pt x="202" y="0"/>
                        </a:lnTo>
                        <a:lnTo>
                          <a:pt x="202" y="0"/>
                        </a:lnTo>
                        <a:close/>
                      </a:path>
                    </a:pathLst>
                  </a:custGeom>
                  <a:solidFill>
                    <a:srgbClr val="9F9FA0"/>
                  </a:solidFill>
                  <a:ln>
                    <a:noFill/>
                  </a:ln>
                </p:spPr>
                <p:txBody>
                  <a:bodyPr/>
                  <a:lstStyle/>
                  <a:p>
                    <a:pPr eaLnBrk="1" fontAlgn="t" hangingPunct="1">
                      <a:defRPr/>
                    </a:pPr>
                    <a:endParaRPr lang="zh-CN" altLang="en-US" sz="1100">
                      <a:solidFill>
                        <a:schemeClr val="bg1">
                          <a:lumMod val="85000"/>
                        </a:schemeClr>
                      </a:solidFill>
                      <a:latin typeface="+mn-lt"/>
                      <a:ea typeface="+mn-ea"/>
                      <a:cs typeface="Arial Unicode MS" panose="020B0604020202020204" pitchFamily="34" charset="-122"/>
                    </a:endParaRPr>
                  </a:p>
                </p:txBody>
              </p:sp>
            </p:grpSp>
            <p:sp>
              <p:nvSpPr>
                <p:cNvPr id="203" name="TextBox 202"/>
                <p:cNvSpPr txBox="1"/>
                <p:nvPr/>
              </p:nvSpPr>
              <p:spPr>
                <a:xfrm>
                  <a:off x="9977284" y="2875894"/>
                  <a:ext cx="537742" cy="204887"/>
                </a:xfrm>
                <a:prstGeom prst="rect">
                  <a:avLst/>
                </a:prstGeom>
                <a:noFill/>
              </p:spPr>
              <p:txBody>
                <a:bodyPr wrap="none">
                  <a:spAutoFit/>
                </a:bodyPr>
                <a:lstStyle/>
                <a:p>
                  <a:pPr eaLnBrk="1" fontAlgn="t" hangingPunct="1">
                    <a:defRPr/>
                  </a:pPr>
                  <a:r>
                    <a:rPr lang="en-US" altLang="zh-CN" sz="600" dirty="0">
                      <a:solidFill>
                        <a:schemeClr val="bg1">
                          <a:lumMod val="85000"/>
                        </a:schemeClr>
                      </a:solidFill>
                      <a:latin typeface="+mn-lt"/>
                      <a:ea typeface="+mn-ea"/>
                      <a:cs typeface="Arial Unicode MS" panose="020B0604020202020204" pitchFamily="34" charset="-122"/>
                    </a:rPr>
                    <a:t>010110</a:t>
                  </a:r>
                  <a:endParaRPr lang="zh-CN" altLang="en-US" sz="600" dirty="0">
                    <a:solidFill>
                      <a:schemeClr val="bg1">
                        <a:lumMod val="85000"/>
                      </a:schemeClr>
                    </a:solidFill>
                    <a:latin typeface="+mn-lt"/>
                    <a:ea typeface="+mn-ea"/>
                    <a:cs typeface="Arial Unicode MS" panose="020B0604020202020204" pitchFamily="34" charset="-122"/>
                  </a:endParaRPr>
                </a:p>
              </p:txBody>
            </p:sp>
            <p:sp>
              <p:nvSpPr>
                <p:cNvPr id="204" name="TextBox 203"/>
                <p:cNvSpPr txBox="1"/>
                <p:nvPr/>
              </p:nvSpPr>
              <p:spPr>
                <a:xfrm>
                  <a:off x="9911605" y="2969505"/>
                  <a:ext cx="736831" cy="204887"/>
                </a:xfrm>
                <a:prstGeom prst="rect">
                  <a:avLst/>
                </a:prstGeom>
                <a:noFill/>
              </p:spPr>
              <p:txBody>
                <a:bodyPr wrap="none">
                  <a:spAutoFit/>
                </a:bodyPr>
                <a:lstStyle/>
                <a:p>
                  <a:pPr eaLnBrk="1" fontAlgn="t" hangingPunct="1">
                    <a:defRPr/>
                  </a:pPr>
                  <a:r>
                    <a:rPr lang="en-US" altLang="zh-CN" sz="600" dirty="0">
                      <a:solidFill>
                        <a:schemeClr val="bg1">
                          <a:lumMod val="85000"/>
                        </a:schemeClr>
                      </a:solidFill>
                      <a:latin typeface="+mn-lt"/>
                      <a:ea typeface="+mn-ea"/>
                      <a:cs typeface="Arial Unicode MS" panose="020B0604020202020204" pitchFamily="34" charset="-122"/>
                    </a:rPr>
                    <a:t>0101101010</a:t>
                  </a:r>
                  <a:endParaRPr lang="zh-CN" altLang="en-US" sz="600" dirty="0">
                    <a:solidFill>
                      <a:schemeClr val="bg1">
                        <a:lumMod val="85000"/>
                      </a:schemeClr>
                    </a:solidFill>
                    <a:latin typeface="+mn-lt"/>
                    <a:ea typeface="+mn-ea"/>
                    <a:cs typeface="Arial Unicode MS" panose="020B0604020202020204" pitchFamily="34" charset="-122"/>
                  </a:endParaRPr>
                </a:p>
              </p:txBody>
            </p:sp>
            <p:sp>
              <p:nvSpPr>
                <p:cNvPr id="219" name="TextBox 218"/>
                <p:cNvSpPr txBox="1"/>
                <p:nvPr/>
              </p:nvSpPr>
              <p:spPr>
                <a:xfrm>
                  <a:off x="9845927" y="3064884"/>
                  <a:ext cx="935918" cy="204887"/>
                </a:xfrm>
                <a:prstGeom prst="rect">
                  <a:avLst/>
                </a:prstGeom>
                <a:noFill/>
              </p:spPr>
              <p:txBody>
                <a:bodyPr wrap="none">
                  <a:spAutoFit/>
                </a:bodyPr>
                <a:lstStyle/>
                <a:p>
                  <a:pPr eaLnBrk="1" fontAlgn="t" hangingPunct="1">
                    <a:defRPr/>
                  </a:pPr>
                  <a:r>
                    <a:rPr lang="en-US" altLang="zh-CN" sz="600" dirty="0">
                      <a:solidFill>
                        <a:schemeClr val="bg1">
                          <a:lumMod val="85000"/>
                        </a:schemeClr>
                      </a:solidFill>
                      <a:latin typeface="+mn-lt"/>
                      <a:ea typeface="+mn-ea"/>
                      <a:cs typeface="Arial Unicode MS" panose="020B0604020202020204" pitchFamily="34" charset="-122"/>
                    </a:rPr>
                    <a:t>01011010101101</a:t>
                  </a:r>
                  <a:endParaRPr lang="zh-CN" altLang="en-US" sz="600" dirty="0">
                    <a:solidFill>
                      <a:schemeClr val="bg1">
                        <a:lumMod val="85000"/>
                      </a:schemeClr>
                    </a:solidFill>
                    <a:latin typeface="+mn-lt"/>
                    <a:ea typeface="+mn-ea"/>
                    <a:cs typeface="Arial Unicode MS" panose="020B0604020202020204" pitchFamily="34" charset="-122"/>
                  </a:endParaRPr>
                </a:p>
              </p:txBody>
            </p:sp>
            <p:sp>
              <p:nvSpPr>
                <p:cNvPr id="220" name="TextBox 219"/>
                <p:cNvSpPr txBox="1"/>
                <p:nvPr/>
              </p:nvSpPr>
              <p:spPr>
                <a:xfrm>
                  <a:off x="9780248" y="3158496"/>
                  <a:ext cx="985176" cy="204887"/>
                </a:xfrm>
                <a:prstGeom prst="rect">
                  <a:avLst/>
                </a:prstGeom>
                <a:noFill/>
              </p:spPr>
              <p:txBody>
                <a:bodyPr wrap="none">
                  <a:spAutoFit/>
                </a:bodyPr>
                <a:lstStyle/>
                <a:p>
                  <a:pPr eaLnBrk="1" fontAlgn="t" hangingPunct="1">
                    <a:defRPr/>
                  </a:pPr>
                  <a:r>
                    <a:rPr lang="en-US" altLang="zh-CN" sz="600" dirty="0">
                      <a:solidFill>
                        <a:schemeClr val="bg1">
                          <a:lumMod val="85000"/>
                        </a:schemeClr>
                      </a:solidFill>
                      <a:latin typeface="+mn-lt"/>
                      <a:ea typeface="+mn-ea"/>
                      <a:cs typeface="Arial Unicode MS" panose="020B0604020202020204" pitchFamily="34" charset="-122"/>
                    </a:rPr>
                    <a:t>010110101010110</a:t>
                  </a:r>
                  <a:endParaRPr lang="zh-CN" altLang="en-US" sz="600" dirty="0">
                    <a:solidFill>
                      <a:schemeClr val="bg1">
                        <a:lumMod val="85000"/>
                      </a:schemeClr>
                    </a:solidFill>
                    <a:latin typeface="+mn-lt"/>
                    <a:ea typeface="+mn-ea"/>
                    <a:cs typeface="Arial Unicode MS" panose="020B0604020202020204" pitchFamily="34" charset="-122"/>
                  </a:endParaRPr>
                </a:p>
              </p:txBody>
            </p:sp>
            <p:sp>
              <p:nvSpPr>
                <p:cNvPr id="221" name="TextBox 220"/>
                <p:cNvSpPr txBox="1"/>
                <p:nvPr/>
              </p:nvSpPr>
              <p:spPr>
                <a:xfrm>
                  <a:off x="9813088" y="3248575"/>
                  <a:ext cx="849715" cy="307330"/>
                </a:xfrm>
                <a:prstGeom prst="rect">
                  <a:avLst/>
                </a:prstGeom>
                <a:noFill/>
              </p:spPr>
              <p:txBody>
                <a:bodyPr>
                  <a:spAutoFit/>
                </a:bodyPr>
                <a:lstStyle/>
                <a:p>
                  <a:pPr eaLnBrk="1" fontAlgn="t" hangingPunct="1">
                    <a:defRPr/>
                  </a:pPr>
                  <a:r>
                    <a:rPr lang="en-US" altLang="zh-CN" sz="600" dirty="0">
                      <a:solidFill>
                        <a:schemeClr val="bg1">
                          <a:lumMod val="85000"/>
                        </a:schemeClr>
                      </a:solidFill>
                      <a:latin typeface="+mn-lt"/>
                      <a:ea typeface="+mn-ea"/>
                      <a:cs typeface="Arial Unicode MS" panose="020B0604020202020204" pitchFamily="34" charset="-122"/>
                    </a:rPr>
                    <a:t>0101101010101</a:t>
                  </a:r>
                  <a:endParaRPr lang="zh-CN" altLang="en-US" sz="600" dirty="0">
                    <a:solidFill>
                      <a:schemeClr val="bg1">
                        <a:lumMod val="85000"/>
                      </a:schemeClr>
                    </a:solidFill>
                    <a:latin typeface="+mn-lt"/>
                    <a:ea typeface="+mn-ea"/>
                    <a:cs typeface="Arial Unicode MS" panose="020B0604020202020204" pitchFamily="34" charset="-122"/>
                  </a:endParaRPr>
                </a:p>
              </p:txBody>
            </p:sp>
          </p:grpSp>
          <p:grpSp>
            <p:nvGrpSpPr>
              <p:cNvPr id="196" name="组合 206"/>
              <p:cNvGrpSpPr/>
              <p:nvPr/>
            </p:nvGrpSpPr>
            <p:grpSpPr>
              <a:xfrm>
                <a:off x="5114459" y="2788354"/>
                <a:ext cx="566738" cy="577850"/>
                <a:chOff x="14519275" y="-893762"/>
                <a:chExt cx="566738" cy="577850"/>
              </a:xfrm>
              <a:solidFill>
                <a:schemeClr val="tx1"/>
              </a:solidFill>
            </p:grpSpPr>
            <p:sp>
              <p:nvSpPr>
                <p:cNvPr id="197" name="Freeform 515"/>
                <p:cNvSpPr/>
                <p:nvPr/>
              </p:nvSpPr>
              <p:spPr bwMode="auto">
                <a:xfrm>
                  <a:off x="14725650" y="-623887"/>
                  <a:ext cx="109537" cy="107950"/>
                </a:xfrm>
                <a:custGeom>
                  <a:avLst/>
                  <a:gdLst>
                    <a:gd name="T0" fmla="*/ 69 w 69"/>
                    <a:gd name="T1" fmla="*/ 25 h 68"/>
                    <a:gd name="T2" fmla="*/ 25 w 69"/>
                    <a:gd name="T3" fmla="*/ 68 h 68"/>
                    <a:gd name="T4" fmla="*/ 0 w 69"/>
                    <a:gd name="T5" fmla="*/ 42 h 68"/>
                    <a:gd name="T6" fmla="*/ 43 w 69"/>
                    <a:gd name="T7" fmla="*/ 0 h 68"/>
                    <a:gd name="T8" fmla="*/ 69 w 69"/>
                    <a:gd name="T9" fmla="*/ 25 h 68"/>
                  </a:gdLst>
                  <a:ahLst/>
                  <a:cxnLst>
                    <a:cxn ang="0">
                      <a:pos x="T0" y="T1"/>
                    </a:cxn>
                    <a:cxn ang="0">
                      <a:pos x="T2" y="T3"/>
                    </a:cxn>
                    <a:cxn ang="0">
                      <a:pos x="T4" y="T5"/>
                    </a:cxn>
                    <a:cxn ang="0">
                      <a:pos x="T6" y="T7"/>
                    </a:cxn>
                    <a:cxn ang="0">
                      <a:pos x="T8" y="T9"/>
                    </a:cxn>
                  </a:cxnLst>
                  <a:rect l="0" t="0" r="r" b="b"/>
                  <a:pathLst>
                    <a:path w="69" h="68">
                      <a:moveTo>
                        <a:pt x="69" y="25"/>
                      </a:moveTo>
                      <a:lnTo>
                        <a:pt x="25" y="68"/>
                      </a:lnTo>
                      <a:lnTo>
                        <a:pt x="0" y="42"/>
                      </a:lnTo>
                      <a:lnTo>
                        <a:pt x="43" y="0"/>
                      </a:lnTo>
                      <a:lnTo>
                        <a:pt x="69" y="25"/>
                      </a:lnTo>
                      <a:close/>
                    </a:path>
                  </a:pathLst>
                </a:custGeom>
                <a:grpFill/>
                <a:ln>
                  <a:noFill/>
                </a:ln>
              </p:spPr>
              <p:txBody>
                <a:bodyPr/>
                <a:lstStyle/>
                <a:p>
                  <a:pPr eaLnBrk="1" fontAlgn="t" hangingPunct="1">
                    <a:defRPr/>
                  </a:pPr>
                  <a:endParaRPr lang="zh-CN" altLang="en-US" sz="1100">
                    <a:latin typeface="+mn-lt"/>
                    <a:ea typeface="+mn-ea"/>
                    <a:cs typeface="Arial Unicode MS" panose="020B0604020202020204" pitchFamily="34" charset="-122"/>
                  </a:endParaRPr>
                </a:p>
              </p:txBody>
            </p:sp>
            <p:sp>
              <p:nvSpPr>
                <p:cNvPr id="198" name="Freeform 516"/>
                <p:cNvSpPr>
                  <a:spLocks noEditPoints="1"/>
                </p:cNvSpPr>
                <p:nvPr/>
              </p:nvSpPr>
              <p:spPr bwMode="auto">
                <a:xfrm>
                  <a:off x="14730413" y="-893762"/>
                  <a:ext cx="355600" cy="354013"/>
                </a:xfrm>
                <a:custGeom>
                  <a:avLst/>
                  <a:gdLst>
                    <a:gd name="T0" fmla="*/ 100 w 224"/>
                    <a:gd name="T1" fmla="*/ 0 h 223"/>
                    <a:gd name="T2" fmla="*/ 68 w 224"/>
                    <a:gd name="T3" fmla="*/ 9 h 223"/>
                    <a:gd name="T4" fmla="*/ 40 w 224"/>
                    <a:gd name="T5" fmla="*/ 26 h 223"/>
                    <a:gd name="T6" fmla="*/ 19 w 224"/>
                    <a:gd name="T7" fmla="*/ 49 h 223"/>
                    <a:gd name="T8" fmla="*/ 5 w 224"/>
                    <a:gd name="T9" fmla="*/ 78 h 223"/>
                    <a:gd name="T10" fmla="*/ 0 w 224"/>
                    <a:gd name="T11" fmla="*/ 111 h 223"/>
                    <a:gd name="T12" fmla="*/ 2 w 224"/>
                    <a:gd name="T13" fmla="*/ 133 h 223"/>
                    <a:gd name="T14" fmla="*/ 14 w 224"/>
                    <a:gd name="T15" fmla="*/ 164 h 223"/>
                    <a:gd name="T16" fmla="*/ 33 w 224"/>
                    <a:gd name="T17" fmla="*/ 190 h 223"/>
                    <a:gd name="T18" fmla="*/ 59 w 224"/>
                    <a:gd name="T19" fmla="*/ 209 h 223"/>
                    <a:gd name="T20" fmla="*/ 89 w 224"/>
                    <a:gd name="T21" fmla="*/ 221 h 223"/>
                    <a:gd name="T22" fmla="*/ 112 w 224"/>
                    <a:gd name="T23" fmla="*/ 223 h 223"/>
                    <a:gd name="T24" fmla="*/ 145 w 224"/>
                    <a:gd name="T25" fmla="*/ 218 h 223"/>
                    <a:gd name="T26" fmla="*/ 175 w 224"/>
                    <a:gd name="T27" fmla="*/ 204 h 223"/>
                    <a:gd name="T28" fmla="*/ 198 w 224"/>
                    <a:gd name="T29" fmla="*/ 182 h 223"/>
                    <a:gd name="T30" fmla="*/ 215 w 224"/>
                    <a:gd name="T31" fmla="*/ 155 h 223"/>
                    <a:gd name="T32" fmla="*/ 223 w 224"/>
                    <a:gd name="T33" fmla="*/ 123 h 223"/>
                    <a:gd name="T34" fmla="*/ 223 w 224"/>
                    <a:gd name="T35" fmla="*/ 100 h 223"/>
                    <a:gd name="T36" fmla="*/ 215 w 224"/>
                    <a:gd name="T37" fmla="*/ 68 h 223"/>
                    <a:gd name="T38" fmla="*/ 198 w 224"/>
                    <a:gd name="T39" fmla="*/ 41 h 223"/>
                    <a:gd name="T40" fmla="*/ 175 w 224"/>
                    <a:gd name="T41" fmla="*/ 19 h 223"/>
                    <a:gd name="T42" fmla="*/ 145 w 224"/>
                    <a:gd name="T43" fmla="*/ 4 h 223"/>
                    <a:gd name="T44" fmla="*/ 112 w 224"/>
                    <a:gd name="T45" fmla="*/ 0 h 223"/>
                    <a:gd name="T46" fmla="*/ 112 w 224"/>
                    <a:gd name="T47" fmla="*/ 191 h 223"/>
                    <a:gd name="T48" fmla="*/ 88 w 224"/>
                    <a:gd name="T49" fmla="*/ 188 h 223"/>
                    <a:gd name="T50" fmla="*/ 67 w 224"/>
                    <a:gd name="T51" fmla="*/ 177 h 223"/>
                    <a:gd name="T52" fmla="*/ 50 w 224"/>
                    <a:gd name="T53" fmla="*/ 162 h 223"/>
                    <a:gd name="T54" fmla="*/ 38 w 224"/>
                    <a:gd name="T55" fmla="*/ 142 h 223"/>
                    <a:gd name="T56" fmla="*/ 33 w 224"/>
                    <a:gd name="T57" fmla="*/ 119 h 223"/>
                    <a:gd name="T58" fmla="*/ 33 w 224"/>
                    <a:gd name="T59" fmla="*/ 103 h 223"/>
                    <a:gd name="T60" fmla="*/ 38 w 224"/>
                    <a:gd name="T61" fmla="*/ 80 h 223"/>
                    <a:gd name="T62" fmla="*/ 50 w 224"/>
                    <a:gd name="T63" fmla="*/ 61 h 223"/>
                    <a:gd name="T64" fmla="*/ 67 w 224"/>
                    <a:gd name="T65" fmla="*/ 45 h 223"/>
                    <a:gd name="T66" fmla="*/ 88 w 224"/>
                    <a:gd name="T67" fmla="*/ 35 h 223"/>
                    <a:gd name="T68" fmla="*/ 112 w 224"/>
                    <a:gd name="T69" fmla="*/ 32 h 223"/>
                    <a:gd name="T70" fmla="*/ 128 w 224"/>
                    <a:gd name="T71" fmla="*/ 33 h 223"/>
                    <a:gd name="T72" fmla="*/ 150 w 224"/>
                    <a:gd name="T73" fmla="*/ 42 h 223"/>
                    <a:gd name="T74" fmla="*/ 168 w 224"/>
                    <a:gd name="T75" fmla="*/ 54 h 223"/>
                    <a:gd name="T76" fmla="*/ 182 w 224"/>
                    <a:gd name="T77" fmla="*/ 74 h 223"/>
                    <a:gd name="T78" fmla="*/ 190 w 224"/>
                    <a:gd name="T79" fmla="*/ 95 h 223"/>
                    <a:gd name="T80" fmla="*/ 192 w 224"/>
                    <a:gd name="T81" fmla="*/ 111 h 223"/>
                    <a:gd name="T82" fmla="*/ 189 w 224"/>
                    <a:gd name="T83" fmla="*/ 134 h 223"/>
                    <a:gd name="T84" fmla="*/ 178 w 224"/>
                    <a:gd name="T85" fmla="*/ 156 h 223"/>
                    <a:gd name="T86" fmla="*/ 163 w 224"/>
                    <a:gd name="T87" fmla="*/ 173 h 223"/>
                    <a:gd name="T88" fmla="*/ 143 w 224"/>
                    <a:gd name="T89" fmla="*/ 185 h 223"/>
                    <a:gd name="T90" fmla="*/ 120 w 224"/>
                    <a:gd name="T91" fmla="*/ 1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4" h="223">
                      <a:moveTo>
                        <a:pt x="112" y="0"/>
                      </a:moveTo>
                      <a:lnTo>
                        <a:pt x="112" y="0"/>
                      </a:lnTo>
                      <a:lnTo>
                        <a:pt x="100" y="0"/>
                      </a:lnTo>
                      <a:lnTo>
                        <a:pt x="89" y="2"/>
                      </a:lnTo>
                      <a:lnTo>
                        <a:pt x="79" y="4"/>
                      </a:lnTo>
                      <a:lnTo>
                        <a:pt x="68" y="9"/>
                      </a:lnTo>
                      <a:lnTo>
                        <a:pt x="59" y="13"/>
                      </a:lnTo>
                      <a:lnTo>
                        <a:pt x="49" y="19"/>
                      </a:lnTo>
                      <a:lnTo>
                        <a:pt x="40" y="26"/>
                      </a:lnTo>
                      <a:lnTo>
                        <a:pt x="33" y="32"/>
                      </a:lnTo>
                      <a:lnTo>
                        <a:pt x="25" y="41"/>
                      </a:lnTo>
                      <a:lnTo>
                        <a:pt x="19" y="49"/>
                      </a:lnTo>
                      <a:lnTo>
                        <a:pt x="14" y="58"/>
                      </a:lnTo>
                      <a:lnTo>
                        <a:pt x="8" y="68"/>
                      </a:lnTo>
                      <a:lnTo>
                        <a:pt x="5" y="78"/>
                      </a:lnTo>
                      <a:lnTo>
                        <a:pt x="2" y="89"/>
                      </a:lnTo>
                      <a:lnTo>
                        <a:pt x="1" y="100"/>
                      </a:lnTo>
                      <a:lnTo>
                        <a:pt x="0" y="111"/>
                      </a:lnTo>
                      <a:lnTo>
                        <a:pt x="0" y="111"/>
                      </a:lnTo>
                      <a:lnTo>
                        <a:pt x="1" y="123"/>
                      </a:lnTo>
                      <a:lnTo>
                        <a:pt x="2" y="133"/>
                      </a:lnTo>
                      <a:lnTo>
                        <a:pt x="5" y="144"/>
                      </a:lnTo>
                      <a:lnTo>
                        <a:pt x="8" y="155"/>
                      </a:lnTo>
                      <a:lnTo>
                        <a:pt x="14" y="164"/>
                      </a:lnTo>
                      <a:lnTo>
                        <a:pt x="19" y="174"/>
                      </a:lnTo>
                      <a:lnTo>
                        <a:pt x="25" y="182"/>
                      </a:lnTo>
                      <a:lnTo>
                        <a:pt x="33" y="190"/>
                      </a:lnTo>
                      <a:lnTo>
                        <a:pt x="40" y="197"/>
                      </a:lnTo>
                      <a:lnTo>
                        <a:pt x="49" y="204"/>
                      </a:lnTo>
                      <a:lnTo>
                        <a:pt x="59" y="209"/>
                      </a:lnTo>
                      <a:lnTo>
                        <a:pt x="68" y="214"/>
                      </a:lnTo>
                      <a:lnTo>
                        <a:pt x="79" y="218"/>
                      </a:lnTo>
                      <a:lnTo>
                        <a:pt x="89" y="221"/>
                      </a:lnTo>
                      <a:lnTo>
                        <a:pt x="100" y="222"/>
                      </a:lnTo>
                      <a:lnTo>
                        <a:pt x="112" y="223"/>
                      </a:lnTo>
                      <a:lnTo>
                        <a:pt x="112" y="223"/>
                      </a:lnTo>
                      <a:lnTo>
                        <a:pt x="124" y="222"/>
                      </a:lnTo>
                      <a:lnTo>
                        <a:pt x="134" y="221"/>
                      </a:lnTo>
                      <a:lnTo>
                        <a:pt x="145" y="218"/>
                      </a:lnTo>
                      <a:lnTo>
                        <a:pt x="156" y="214"/>
                      </a:lnTo>
                      <a:lnTo>
                        <a:pt x="165" y="209"/>
                      </a:lnTo>
                      <a:lnTo>
                        <a:pt x="175" y="204"/>
                      </a:lnTo>
                      <a:lnTo>
                        <a:pt x="183" y="197"/>
                      </a:lnTo>
                      <a:lnTo>
                        <a:pt x="191" y="190"/>
                      </a:lnTo>
                      <a:lnTo>
                        <a:pt x="198" y="182"/>
                      </a:lnTo>
                      <a:lnTo>
                        <a:pt x="205" y="174"/>
                      </a:lnTo>
                      <a:lnTo>
                        <a:pt x="210" y="164"/>
                      </a:lnTo>
                      <a:lnTo>
                        <a:pt x="215" y="155"/>
                      </a:lnTo>
                      <a:lnTo>
                        <a:pt x="218" y="144"/>
                      </a:lnTo>
                      <a:lnTo>
                        <a:pt x="222" y="133"/>
                      </a:lnTo>
                      <a:lnTo>
                        <a:pt x="223" y="123"/>
                      </a:lnTo>
                      <a:lnTo>
                        <a:pt x="224" y="111"/>
                      </a:lnTo>
                      <a:lnTo>
                        <a:pt x="224" y="111"/>
                      </a:lnTo>
                      <a:lnTo>
                        <a:pt x="223" y="100"/>
                      </a:lnTo>
                      <a:lnTo>
                        <a:pt x="222" y="89"/>
                      </a:lnTo>
                      <a:lnTo>
                        <a:pt x="218" y="78"/>
                      </a:lnTo>
                      <a:lnTo>
                        <a:pt x="215" y="68"/>
                      </a:lnTo>
                      <a:lnTo>
                        <a:pt x="210" y="58"/>
                      </a:lnTo>
                      <a:lnTo>
                        <a:pt x="205" y="49"/>
                      </a:lnTo>
                      <a:lnTo>
                        <a:pt x="198" y="41"/>
                      </a:lnTo>
                      <a:lnTo>
                        <a:pt x="191" y="32"/>
                      </a:lnTo>
                      <a:lnTo>
                        <a:pt x="183" y="26"/>
                      </a:lnTo>
                      <a:lnTo>
                        <a:pt x="175" y="19"/>
                      </a:lnTo>
                      <a:lnTo>
                        <a:pt x="165" y="13"/>
                      </a:lnTo>
                      <a:lnTo>
                        <a:pt x="156" y="9"/>
                      </a:lnTo>
                      <a:lnTo>
                        <a:pt x="145" y="4"/>
                      </a:lnTo>
                      <a:lnTo>
                        <a:pt x="134" y="2"/>
                      </a:lnTo>
                      <a:lnTo>
                        <a:pt x="124" y="0"/>
                      </a:lnTo>
                      <a:lnTo>
                        <a:pt x="112" y="0"/>
                      </a:lnTo>
                      <a:lnTo>
                        <a:pt x="112" y="0"/>
                      </a:lnTo>
                      <a:close/>
                      <a:moveTo>
                        <a:pt x="112" y="191"/>
                      </a:moveTo>
                      <a:lnTo>
                        <a:pt x="112" y="191"/>
                      </a:lnTo>
                      <a:lnTo>
                        <a:pt x="103" y="191"/>
                      </a:lnTo>
                      <a:lnTo>
                        <a:pt x="96" y="189"/>
                      </a:lnTo>
                      <a:lnTo>
                        <a:pt x="88" y="188"/>
                      </a:lnTo>
                      <a:lnTo>
                        <a:pt x="81" y="185"/>
                      </a:lnTo>
                      <a:lnTo>
                        <a:pt x="73" y="181"/>
                      </a:lnTo>
                      <a:lnTo>
                        <a:pt x="67" y="177"/>
                      </a:lnTo>
                      <a:lnTo>
                        <a:pt x="61" y="173"/>
                      </a:lnTo>
                      <a:lnTo>
                        <a:pt x="55" y="167"/>
                      </a:lnTo>
                      <a:lnTo>
                        <a:pt x="50" y="162"/>
                      </a:lnTo>
                      <a:lnTo>
                        <a:pt x="46" y="156"/>
                      </a:lnTo>
                      <a:lnTo>
                        <a:pt x="41" y="149"/>
                      </a:lnTo>
                      <a:lnTo>
                        <a:pt x="38" y="142"/>
                      </a:lnTo>
                      <a:lnTo>
                        <a:pt x="36" y="134"/>
                      </a:lnTo>
                      <a:lnTo>
                        <a:pt x="34" y="127"/>
                      </a:lnTo>
                      <a:lnTo>
                        <a:pt x="33" y="119"/>
                      </a:lnTo>
                      <a:lnTo>
                        <a:pt x="32" y="111"/>
                      </a:lnTo>
                      <a:lnTo>
                        <a:pt x="32" y="111"/>
                      </a:lnTo>
                      <a:lnTo>
                        <a:pt x="33" y="103"/>
                      </a:lnTo>
                      <a:lnTo>
                        <a:pt x="34" y="95"/>
                      </a:lnTo>
                      <a:lnTo>
                        <a:pt x="36" y="88"/>
                      </a:lnTo>
                      <a:lnTo>
                        <a:pt x="38" y="80"/>
                      </a:lnTo>
                      <a:lnTo>
                        <a:pt x="41" y="74"/>
                      </a:lnTo>
                      <a:lnTo>
                        <a:pt x="46" y="67"/>
                      </a:lnTo>
                      <a:lnTo>
                        <a:pt x="50" y="61"/>
                      </a:lnTo>
                      <a:lnTo>
                        <a:pt x="55" y="54"/>
                      </a:lnTo>
                      <a:lnTo>
                        <a:pt x="61" y="50"/>
                      </a:lnTo>
                      <a:lnTo>
                        <a:pt x="67" y="45"/>
                      </a:lnTo>
                      <a:lnTo>
                        <a:pt x="73" y="42"/>
                      </a:lnTo>
                      <a:lnTo>
                        <a:pt x="81" y="37"/>
                      </a:lnTo>
                      <a:lnTo>
                        <a:pt x="88" y="35"/>
                      </a:lnTo>
                      <a:lnTo>
                        <a:pt x="96" y="33"/>
                      </a:lnTo>
                      <a:lnTo>
                        <a:pt x="103" y="32"/>
                      </a:lnTo>
                      <a:lnTo>
                        <a:pt x="112" y="32"/>
                      </a:lnTo>
                      <a:lnTo>
                        <a:pt x="112" y="32"/>
                      </a:lnTo>
                      <a:lnTo>
                        <a:pt x="120" y="32"/>
                      </a:lnTo>
                      <a:lnTo>
                        <a:pt x="128" y="33"/>
                      </a:lnTo>
                      <a:lnTo>
                        <a:pt x="135" y="35"/>
                      </a:lnTo>
                      <a:lnTo>
                        <a:pt x="143" y="37"/>
                      </a:lnTo>
                      <a:lnTo>
                        <a:pt x="150" y="42"/>
                      </a:lnTo>
                      <a:lnTo>
                        <a:pt x="157" y="45"/>
                      </a:lnTo>
                      <a:lnTo>
                        <a:pt x="163" y="50"/>
                      </a:lnTo>
                      <a:lnTo>
                        <a:pt x="168" y="54"/>
                      </a:lnTo>
                      <a:lnTo>
                        <a:pt x="174" y="61"/>
                      </a:lnTo>
                      <a:lnTo>
                        <a:pt x="178" y="67"/>
                      </a:lnTo>
                      <a:lnTo>
                        <a:pt x="182" y="74"/>
                      </a:lnTo>
                      <a:lnTo>
                        <a:pt x="185" y="80"/>
                      </a:lnTo>
                      <a:lnTo>
                        <a:pt x="189" y="88"/>
                      </a:lnTo>
                      <a:lnTo>
                        <a:pt x="190" y="95"/>
                      </a:lnTo>
                      <a:lnTo>
                        <a:pt x="192" y="103"/>
                      </a:lnTo>
                      <a:lnTo>
                        <a:pt x="192" y="111"/>
                      </a:lnTo>
                      <a:lnTo>
                        <a:pt x="192" y="111"/>
                      </a:lnTo>
                      <a:lnTo>
                        <a:pt x="192" y="119"/>
                      </a:lnTo>
                      <a:lnTo>
                        <a:pt x="190" y="127"/>
                      </a:lnTo>
                      <a:lnTo>
                        <a:pt x="189" y="134"/>
                      </a:lnTo>
                      <a:lnTo>
                        <a:pt x="185" y="142"/>
                      </a:lnTo>
                      <a:lnTo>
                        <a:pt x="182" y="149"/>
                      </a:lnTo>
                      <a:lnTo>
                        <a:pt x="178" y="156"/>
                      </a:lnTo>
                      <a:lnTo>
                        <a:pt x="174" y="162"/>
                      </a:lnTo>
                      <a:lnTo>
                        <a:pt x="168" y="167"/>
                      </a:lnTo>
                      <a:lnTo>
                        <a:pt x="163" y="173"/>
                      </a:lnTo>
                      <a:lnTo>
                        <a:pt x="157" y="177"/>
                      </a:lnTo>
                      <a:lnTo>
                        <a:pt x="150" y="181"/>
                      </a:lnTo>
                      <a:lnTo>
                        <a:pt x="143" y="185"/>
                      </a:lnTo>
                      <a:lnTo>
                        <a:pt x="135" y="188"/>
                      </a:lnTo>
                      <a:lnTo>
                        <a:pt x="128" y="189"/>
                      </a:lnTo>
                      <a:lnTo>
                        <a:pt x="120" y="191"/>
                      </a:lnTo>
                      <a:lnTo>
                        <a:pt x="112" y="191"/>
                      </a:lnTo>
                      <a:lnTo>
                        <a:pt x="112" y="191"/>
                      </a:lnTo>
                      <a:close/>
                    </a:path>
                  </a:pathLst>
                </a:custGeom>
                <a:grpFill/>
                <a:ln>
                  <a:noFill/>
                </a:ln>
              </p:spPr>
              <p:txBody>
                <a:bodyPr/>
                <a:lstStyle/>
                <a:p>
                  <a:pPr eaLnBrk="1" fontAlgn="t" hangingPunct="1">
                    <a:defRPr/>
                  </a:pPr>
                  <a:endParaRPr lang="zh-CN" altLang="en-US" sz="1100">
                    <a:latin typeface="+mn-lt"/>
                    <a:ea typeface="+mn-ea"/>
                    <a:cs typeface="Arial Unicode MS" panose="020B0604020202020204" pitchFamily="34" charset="-122"/>
                  </a:endParaRPr>
                </a:p>
              </p:txBody>
            </p:sp>
            <p:sp>
              <p:nvSpPr>
                <p:cNvPr id="199" name="Freeform 517"/>
                <p:cNvSpPr/>
                <p:nvPr/>
              </p:nvSpPr>
              <p:spPr bwMode="auto">
                <a:xfrm>
                  <a:off x="14798675" y="-822325"/>
                  <a:ext cx="128587" cy="128588"/>
                </a:xfrm>
                <a:custGeom>
                  <a:avLst/>
                  <a:gdLst>
                    <a:gd name="T0" fmla="*/ 75 w 81"/>
                    <a:gd name="T1" fmla="*/ 0 h 81"/>
                    <a:gd name="T2" fmla="*/ 75 w 81"/>
                    <a:gd name="T3" fmla="*/ 0 h 81"/>
                    <a:gd name="T4" fmla="*/ 75 w 81"/>
                    <a:gd name="T5" fmla="*/ 0 h 81"/>
                    <a:gd name="T6" fmla="*/ 68 w 81"/>
                    <a:gd name="T7" fmla="*/ 1 h 81"/>
                    <a:gd name="T8" fmla="*/ 60 w 81"/>
                    <a:gd name="T9" fmla="*/ 2 h 81"/>
                    <a:gd name="T10" fmla="*/ 53 w 81"/>
                    <a:gd name="T11" fmla="*/ 4 h 81"/>
                    <a:gd name="T12" fmla="*/ 46 w 81"/>
                    <a:gd name="T13" fmla="*/ 7 h 81"/>
                    <a:gd name="T14" fmla="*/ 40 w 81"/>
                    <a:gd name="T15" fmla="*/ 11 h 81"/>
                    <a:gd name="T16" fmla="*/ 34 w 81"/>
                    <a:gd name="T17" fmla="*/ 14 h 81"/>
                    <a:gd name="T18" fmla="*/ 23 w 81"/>
                    <a:gd name="T19" fmla="*/ 23 h 81"/>
                    <a:gd name="T20" fmla="*/ 14 w 81"/>
                    <a:gd name="T21" fmla="*/ 34 h 81"/>
                    <a:gd name="T22" fmla="*/ 10 w 81"/>
                    <a:gd name="T23" fmla="*/ 40 h 81"/>
                    <a:gd name="T24" fmla="*/ 7 w 81"/>
                    <a:gd name="T25" fmla="*/ 47 h 81"/>
                    <a:gd name="T26" fmla="*/ 5 w 81"/>
                    <a:gd name="T27" fmla="*/ 53 h 81"/>
                    <a:gd name="T28" fmla="*/ 3 w 81"/>
                    <a:gd name="T29" fmla="*/ 60 h 81"/>
                    <a:gd name="T30" fmla="*/ 1 w 81"/>
                    <a:gd name="T31" fmla="*/ 67 h 81"/>
                    <a:gd name="T32" fmla="*/ 0 w 81"/>
                    <a:gd name="T33" fmla="*/ 74 h 81"/>
                    <a:gd name="T34" fmla="*/ 0 w 81"/>
                    <a:gd name="T35" fmla="*/ 74 h 81"/>
                    <a:gd name="T36" fmla="*/ 0 w 81"/>
                    <a:gd name="T37" fmla="*/ 74 h 81"/>
                    <a:gd name="T38" fmla="*/ 0 w 81"/>
                    <a:gd name="T39" fmla="*/ 74 h 81"/>
                    <a:gd name="T40" fmla="*/ 0 w 81"/>
                    <a:gd name="T41" fmla="*/ 74 h 81"/>
                    <a:gd name="T42" fmla="*/ 0 w 81"/>
                    <a:gd name="T43" fmla="*/ 74 h 81"/>
                    <a:gd name="T44" fmla="*/ 0 w 81"/>
                    <a:gd name="T45" fmla="*/ 74 h 81"/>
                    <a:gd name="T46" fmla="*/ 0 w 81"/>
                    <a:gd name="T47" fmla="*/ 74 h 81"/>
                    <a:gd name="T48" fmla="*/ 0 w 81"/>
                    <a:gd name="T49" fmla="*/ 74 h 81"/>
                    <a:gd name="T50" fmla="*/ 1 w 81"/>
                    <a:gd name="T51" fmla="*/ 77 h 81"/>
                    <a:gd name="T52" fmla="*/ 2 w 81"/>
                    <a:gd name="T53" fmla="*/ 79 h 81"/>
                    <a:gd name="T54" fmla="*/ 4 w 81"/>
                    <a:gd name="T55" fmla="*/ 80 h 81"/>
                    <a:gd name="T56" fmla="*/ 6 w 81"/>
                    <a:gd name="T57" fmla="*/ 81 h 81"/>
                    <a:gd name="T58" fmla="*/ 6 w 81"/>
                    <a:gd name="T59" fmla="*/ 81 h 81"/>
                    <a:gd name="T60" fmla="*/ 8 w 81"/>
                    <a:gd name="T61" fmla="*/ 80 h 81"/>
                    <a:gd name="T62" fmla="*/ 10 w 81"/>
                    <a:gd name="T63" fmla="*/ 79 h 81"/>
                    <a:gd name="T64" fmla="*/ 11 w 81"/>
                    <a:gd name="T65" fmla="*/ 77 h 81"/>
                    <a:gd name="T66" fmla="*/ 11 w 81"/>
                    <a:gd name="T67" fmla="*/ 74 h 81"/>
                    <a:gd name="T68" fmla="*/ 12 w 81"/>
                    <a:gd name="T69" fmla="*/ 74 h 81"/>
                    <a:gd name="T70" fmla="*/ 12 w 81"/>
                    <a:gd name="T71" fmla="*/ 74 h 81"/>
                    <a:gd name="T72" fmla="*/ 13 w 81"/>
                    <a:gd name="T73" fmla="*/ 63 h 81"/>
                    <a:gd name="T74" fmla="*/ 18 w 81"/>
                    <a:gd name="T75" fmla="*/ 51 h 81"/>
                    <a:gd name="T76" fmla="*/ 24 w 81"/>
                    <a:gd name="T77" fmla="*/ 40 h 81"/>
                    <a:gd name="T78" fmla="*/ 32 w 81"/>
                    <a:gd name="T79" fmla="*/ 32 h 81"/>
                    <a:gd name="T80" fmla="*/ 41 w 81"/>
                    <a:gd name="T81" fmla="*/ 24 h 81"/>
                    <a:gd name="T82" fmla="*/ 51 w 81"/>
                    <a:gd name="T83" fmla="*/ 18 h 81"/>
                    <a:gd name="T84" fmla="*/ 62 w 81"/>
                    <a:gd name="T85" fmla="*/ 14 h 81"/>
                    <a:gd name="T86" fmla="*/ 75 w 81"/>
                    <a:gd name="T87" fmla="*/ 12 h 81"/>
                    <a:gd name="T88" fmla="*/ 75 w 81"/>
                    <a:gd name="T89" fmla="*/ 12 h 81"/>
                    <a:gd name="T90" fmla="*/ 75 w 81"/>
                    <a:gd name="T91" fmla="*/ 12 h 81"/>
                    <a:gd name="T92" fmla="*/ 77 w 81"/>
                    <a:gd name="T93" fmla="*/ 12 h 81"/>
                    <a:gd name="T94" fmla="*/ 78 w 81"/>
                    <a:gd name="T95" fmla="*/ 11 h 81"/>
                    <a:gd name="T96" fmla="*/ 81 w 81"/>
                    <a:gd name="T97" fmla="*/ 8 h 81"/>
                    <a:gd name="T98" fmla="*/ 81 w 81"/>
                    <a:gd name="T99" fmla="*/ 6 h 81"/>
                    <a:gd name="T100" fmla="*/ 81 w 81"/>
                    <a:gd name="T101" fmla="*/ 6 h 81"/>
                    <a:gd name="T102" fmla="*/ 81 w 81"/>
                    <a:gd name="T103" fmla="*/ 4 h 81"/>
                    <a:gd name="T104" fmla="*/ 78 w 81"/>
                    <a:gd name="T105" fmla="*/ 2 h 81"/>
                    <a:gd name="T106" fmla="*/ 77 w 81"/>
                    <a:gd name="T107" fmla="*/ 1 h 81"/>
                    <a:gd name="T108" fmla="*/ 75 w 81"/>
                    <a:gd name="T109" fmla="*/ 0 h 81"/>
                    <a:gd name="T110" fmla="*/ 75 w 81"/>
                    <a:gd name="T11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1" h="81">
                      <a:moveTo>
                        <a:pt x="75" y="0"/>
                      </a:moveTo>
                      <a:lnTo>
                        <a:pt x="75" y="0"/>
                      </a:lnTo>
                      <a:lnTo>
                        <a:pt x="75" y="0"/>
                      </a:lnTo>
                      <a:lnTo>
                        <a:pt x="68" y="1"/>
                      </a:lnTo>
                      <a:lnTo>
                        <a:pt x="60" y="2"/>
                      </a:lnTo>
                      <a:lnTo>
                        <a:pt x="53" y="4"/>
                      </a:lnTo>
                      <a:lnTo>
                        <a:pt x="46" y="7"/>
                      </a:lnTo>
                      <a:lnTo>
                        <a:pt x="40" y="11"/>
                      </a:lnTo>
                      <a:lnTo>
                        <a:pt x="34" y="14"/>
                      </a:lnTo>
                      <a:lnTo>
                        <a:pt x="23" y="23"/>
                      </a:lnTo>
                      <a:lnTo>
                        <a:pt x="14" y="34"/>
                      </a:lnTo>
                      <a:lnTo>
                        <a:pt x="10" y="40"/>
                      </a:lnTo>
                      <a:lnTo>
                        <a:pt x="7" y="47"/>
                      </a:lnTo>
                      <a:lnTo>
                        <a:pt x="5" y="53"/>
                      </a:lnTo>
                      <a:lnTo>
                        <a:pt x="3" y="60"/>
                      </a:lnTo>
                      <a:lnTo>
                        <a:pt x="1" y="67"/>
                      </a:lnTo>
                      <a:lnTo>
                        <a:pt x="0" y="74"/>
                      </a:lnTo>
                      <a:lnTo>
                        <a:pt x="0" y="74"/>
                      </a:lnTo>
                      <a:lnTo>
                        <a:pt x="0" y="74"/>
                      </a:lnTo>
                      <a:lnTo>
                        <a:pt x="0" y="74"/>
                      </a:lnTo>
                      <a:lnTo>
                        <a:pt x="0" y="74"/>
                      </a:lnTo>
                      <a:lnTo>
                        <a:pt x="0" y="74"/>
                      </a:lnTo>
                      <a:lnTo>
                        <a:pt x="0" y="74"/>
                      </a:lnTo>
                      <a:lnTo>
                        <a:pt x="0" y="74"/>
                      </a:lnTo>
                      <a:lnTo>
                        <a:pt x="0" y="74"/>
                      </a:lnTo>
                      <a:lnTo>
                        <a:pt x="1" y="77"/>
                      </a:lnTo>
                      <a:lnTo>
                        <a:pt x="2" y="79"/>
                      </a:lnTo>
                      <a:lnTo>
                        <a:pt x="4" y="80"/>
                      </a:lnTo>
                      <a:lnTo>
                        <a:pt x="6" y="81"/>
                      </a:lnTo>
                      <a:lnTo>
                        <a:pt x="6" y="81"/>
                      </a:lnTo>
                      <a:lnTo>
                        <a:pt x="8" y="80"/>
                      </a:lnTo>
                      <a:lnTo>
                        <a:pt x="10" y="79"/>
                      </a:lnTo>
                      <a:lnTo>
                        <a:pt x="11" y="77"/>
                      </a:lnTo>
                      <a:lnTo>
                        <a:pt x="11" y="74"/>
                      </a:lnTo>
                      <a:lnTo>
                        <a:pt x="12" y="74"/>
                      </a:lnTo>
                      <a:lnTo>
                        <a:pt x="12" y="74"/>
                      </a:lnTo>
                      <a:lnTo>
                        <a:pt x="13" y="63"/>
                      </a:lnTo>
                      <a:lnTo>
                        <a:pt x="18" y="51"/>
                      </a:lnTo>
                      <a:lnTo>
                        <a:pt x="24" y="40"/>
                      </a:lnTo>
                      <a:lnTo>
                        <a:pt x="32" y="32"/>
                      </a:lnTo>
                      <a:lnTo>
                        <a:pt x="41" y="24"/>
                      </a:lnTo>
                      <a:lnTo>
                        <a:pt x="51" y="18"/>
                      </a:lnTo>
                      <a:lnTo>
                        <a:pt x="62" y="14"/>
                      </a:lnTo>
                      <a:lnTo>
                        <a:pt x="75" y="12"/>
                      </a:lnTo>
                      <a:lnTo>
                        <a:pt x="75" y="12"/>
                      </a:lnTo>
                      <a:lnTo>
                        <a:pt x="75" y="12"/>
                      </a:lnTo>
                      <a:lnTo>
                        <a:pt x="77" y="12"/>
                      </a:lnTo>
                      <a:lnTo>
                        <a:pt x="78" y="11"/>
                      </a:lnTo>
                      <a:lnTo>
                        <a:pt x="81" y="8"/>
                      </a:lnTo>
                      <a:lnTo>
                        <a:pt x="81" y="6"/>
                      </a:lnTo>
                      <a:lnTo>
                        <a:pt x="81" y="6"/>
                      </a:lnTo>
                      <a:lnTo>
                        <a:pt x="81" y="4"/>
                      </a:lnTo>
                      <a:lnTo>
                        <a:pt x="78" y="2"/>
                      </a:lnTo>
                      <a:lnTo>
                        <a:pt x="77" y="1"/>
                      </a:lnTo>
                      <a:lnTo>
                        <a:pt x="75" y="0"/>
                      </a:lnTo>
                      <a:lnTo>
                        <a:pt x="75" y="0"/>
                      </a:lnTo>
                      <a:close/>
                    </a:path>
                  </a:pathLst>
                </a:custGeom>
                <a:grpFill/>
                <a:ln>
                  <a:noFill/>
                </a:ln>
              </p:spPr>
              <p:txBody>
                <a:bodyPr/>
                <a:lstStyle/>
                <a:p>
                  <a:pPr eaLnBrk="1" fontAlgn="t" hangingPunct="1">
                    <a:defRPr/>
                  </a:pPr>
                  <a:endParaRPr lang="zh-CN" altLang="en-US" sz="1100">
                    <a:latin typeface="+mn-lt"/>
                    <a:ea typeface="+mn-ea"/>
                    <a:cs typeface="Arial Unicode MS" panose="020B0604020202020204" pitchFamily="34" charset="-122"/>
                  </a:endParaRPr>
                </a:p>
              </p:txBody>
            </p:sp>
            <p:sp>
              <p:nvSpPr>
                <p:cNvPr id="200" name="Freeform 518"/>
                <p:cNvSpPr/>
                <p:nvPr/>
              </p:nvSpPr>
              <p:spPr bwMode="auto">
                <a:xfrm>
                  <a:off x="14519275" y="-555625"/>
                  <a:ext cx="241300" cy="239713"/>
                </a:xfrm>
                <a:custGeom>
                  <a:avLst/>
                  <a:gdLst>
                    <a:gd name="T0" fmla="*/ 108 w 152"/>
                    <a:gd name="T1" fmla="*/ 0 h 151"/>
                    <a:gd name="T2" fmla="*/ 9 w 152"/>
                    <a:gd name="T3" fmla="*/ 96 h 151"/>
                    <a:gd name="T4" fmla="*/ 9 w 152"/>
                    <a:gd name="T5" fmla="*/ 96 h 151"/>
                    <a:gd name="T6" fmla="*/ 5 w 152"/>
                    <a:gd name="T7" fmla="*/ 102 h 151"/>
                    <a:gd name="T8" fmla="*/ 2 w 152"/>
                    <a:gd name="T9" fmla="*/ 107 h 151"/>
                    <a:gd name="T10" fmla="*/ 0 w 152"/>
                    <a:gd name="T11" fmla="*/ 112 h 151"/>
                    <a:gd name="T12" fmla="*/ 0 w 152"/>
                    <a:gd name="T13" fmla="*/ 119 h 151"/>
                    <a:gd name="T14" fmla="*/ 0 w 152"/>
                    <a:gd name="T15" fmla="*/ 125 h 151"/>
                    <a:gd name="T16" fmla="*/ 2 w 152"/>
                    <a:gd name="T17" fmla="*/ 130 h 151"/>
                    <a:gd name="T18" fmla="*/ 5 w 152"/>
                    <a:gd name="T19" fmla="*/ 137 h 151"/>
                    <a:gd name="T20" fmla="*/ 8 w 152"/>
                    <a:gd name="T21" fmla="*/ 141 h 151"/>
                    <a:gd name="T22" fmla="*/ 8 w 152"/>
                    <a:gd name="T23" fmla="*/ 141 h 151"/>
                    <a:gd name="T24" fmla="*/ 13 w 152"/>
                    <a:gd name="T25" fmla="*/ 145 h 151"/>
                    <a:gd name="T26" fmla="*/ 19 w 152"/>
                    <a:gd name="T27" fmla="*/ 149 h 151"/>
                    <a:gd name="T28" fmla="*/ 25 w 152"/>
                    <a:gd name="T29" fmla="*/ 151 h 151"/>
                    <a:gd name="T30" fmla="*/ 30 w 152"/>
                    <a:gd name="T31" fmla="*/ 151 h 151"/>
                    <a:gd name="T32" fmla="*/ 37 w 152"/>
                    <a:gd name="T33" fmla="*/ 151 h 151"/>
                    <a:gd name="T34" fmla="*/ 43 w 152"/>
                    <a:gd name="T35" fmla="*/ 149 h 151"/>
                    <a:gd name="T36" fmla="*/ 49 w 152"/>
                    <a:gd name="T37" fmla="*/ 146 h 151"/>
                    <a:gd name="T38" fmla="*/ 54 w 152"/>
                    <a:gd name="T39" fmla="*/ 142 h 151"/>
                    <a:gd name="T40" fmla="*/ 152 w 152"/>
                    <a:gd name="T41" fmla="*/ 46 h 151"/>
                    <a:gd name="T42" fmla="*/ 108 w 152"/>
                    <a:gd name="T4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1">
                      <a:moveTo>
                        <a:pt x="108" y="0"/>
                      </a:moveTo>
                      <a:lnTo>
                        <a:pt x="9" y="96"/>
                      </a:lnTo>
                      <a:lnTo>
                        <a:pt x="9" y="96"/>
                      </a:lnTo>
                      <a:lnTo>
                        <a:pt x="5" y="102"/>
                      </a:lnTo>
                      <a:lnTo>
                        <a:pt x="2" y="107"/>
                      </a:lnTo>
                      <a:lnTo>
                        <a:pt x="0" y="112"/>
                      </a:lnTo>
                      <a:lnTo>
                        <a:pt x="0" y="119"/>
                      </a:lnTo>
                      <a:lnTo>
                        <a:pt x="0" y="125"/>
                      </a:lnTo>
                      <a:lnTo>
                        <a:pt x="2" y="130"/>
                      </a:lnTo>
                      <a:lnTo>
                        <a:pt x="5" y="137"/>
                      </a:lnTo>
                      <a:lnTo>
                        <a:pt x="8" y="141"/>
                      </a:lnTo>
                      <a:lnTo>
                        <a:pt x="8" y="141"/>
                      </a:lnTo>
                      <a:lnTo>
                        <a:pt x="13" y="145"/>
                      </a:lnTo>
                      <a:lnTo>
                        <a:pt x="19" y="149"/>
                      </a:lnTo>
                      <a:lnTo>
                        <a:pt x="25" y="151"/>
                      </a:lnTo>
                      <a:lnTo>
                        <a:pt x="30" y="151"/>
                      </a:lnTo>
                      <a:lnTo>
                        <a:pt x="37" y="151"/>
                      </a:lnTo>
                      <a:lnTo>
                        <a:pt x="43" y="149"/>
                      </a:lnTo>
                      <a:lnTo>
                        <a:pt x="49" y="146"/>
                      </a:lnTo>
                      <a:lnTo>
                        <a:pt x="54" y="142"/>
                      </a:lnTo>
                      <a:lnTo>
                        <a:pt x="152" y="46"/>
                      </a:lnTo>
                      <a:lnTo>
                        <a:pt x="108" y="0"/>
                      </a:lnTo>
                      <a:close/>
                    </a:path>
                  </a:pathLst>
                </a:custGeom>
                <a:grpFill/>
                <a:ln>
                  <a:noFill/>
                </a:ln>
              </p:spPr>
              <p:txBody>
                <a:bodyPr/>
                <a:lstStyle/>
                <a:p>
                  <a:pPr eaLnBrk="1" fontAlgn="t" hangingPunct="1">
                    <a:defRPr/>
                  </a:pPr>
                  <a:endParaRPr lang="zh-CN" altLang="en-US" sz="1100">
                    <a:latin typeface="+mn-lt"/>
                    <a:ea typeface="+mn-ea"/>
                    <a:cs typeface="Arial Unicode MS" panose="020B0604020202020204" pitchFamily="34" charset="-122"/>
                  </a:endParaRPr>
                </a:p>
              </p:txBody>
            </p:sp>
            <p:sp>
              <p:nvSpPr>
                <p:cNvPr id="201" name="Freeform 519"/>
                <p:cNvSpPr/>
                <p:nvPr/>
              </p:nvSpPr>
              <p:spPr bwMode="auto">
                <a:xfrm>
                  <a:off x="14920913" y="-742950"/>
                  <a:ext cx="92075" cy="92075"/>
                </a:xfrm>
                <a:custGeom>
                  <a:avLst/>
                  <a:gdLst>
                    <a:gd name="T0" fmla="*/ 54 w 58"/>
                    <a:gd name="T1" fmla="*/ 20 h 58"/>
                    <a:gd name="T2" fmla="*/ 37 w 58"/>
                    <a:gd name="T3" fmla="*/ 20 h 58"/>
                    <a:gd name="T4" fmla="*/ 37 w 58"/>
                    <a:gd name="T5" fmla="*/ 4 h 58"/>
                    <a:gd name="T6" fmla="*/ 37 w 58"/>
                    <a:gd name="T7" fmla="*/ 4 h 58"/>
                    <a:gd name="T8" fmla="*/ 37 w 58"/>
                    <a:gd name="T9" fmla="*/ 2 h 58"/>
                    <a:gd name="T10" fmla="*/ 36 w 58"/>
                    <a:gd name="T11" fmla="*/ 1 h 58"/>
                    <a:gd name="T12" fmla="*/ 32 w 58"/>
                    <a:gd name="T13" fmla="*/ 0 h 58"/>
                    <a:gd name="T14" fmla="*/ 25 w 58"/>
                    <a:gd name="T15" fmla="*/ 0 h 58"/>
                    <a:gd name="T16" fmla="*/ 25 w 58"/>
                    <a:gd name="T17" fmla="*/ 0 h 58"/>
                    <a:gd name="T18" fmla="*/ 22 w 58"/>
                    <a:gd name="T19" fmla="*/ 1 h 58"/>
                    <a:gd name="T20" fmla="*/ 22 w 58"/>
                    <a:gd name="T21" fmla="*/ 2 h 58"/>
                    <a:gd name="T22" fmla="*/ 21 w 58"/>
                    <a:gd name="T23" fmla="*/ 4 h 58"/>
                    <a:gd name="T24" fmla="*/ 21 w 58"/>
                    <a:gd name="T25" fmla="*/ 20 h 58"/>
                    <a:gd name="T26" fmla="*/ 4 w 58"/>
                    <a:gd name="T27" fmla="*/ 20 h 58"/>
                    <a:gd name="T28" fmla="*/ 4 w 58"/>
                    <a:gd name="T29" fmla="*/ 20 h 58"/>
                    <a:gd name="T30" fmla="*/ 3 w 58"/>
                    <a:gd name="T31" fmla="*/ 21 h 58"/>
                    <a:gd name="T32" fmla="*/ 1 w 58"/>
                    <a:gd name="T33" fmla="*/ 22 h 58"/>
                    <a:gd name="T34" fmla="*/ 0 w 58"/>
                    <a:gd name="T35" fmla="*/ 24 h 58"/>
                    <a:gd name="T36" fmla="*/ 0 w 58"/>
                    <a:gd name="T37" fmla="*/ 33 h 58"/>
                    <a:gd name="T38" fmla="*/ 0 w 58"/>
                    <a:gd name="T39" fmla="*/ 33 h 58"/>
                    <a:gd name="T40" fmla="*/ 1 w 58"/>
                    <a:gd name="T41" fmla="*/ 35 h 58"/>
                    <a:gd name="T42" fmla="*/ 3 w 58"/>
                    <a:gd name="T43" fmla="*/ 36 h 58"/>
                    <a:gd name="T44" fmla="*/ 4 w 58"/>
                    <a:gd name="T45" fmla="*/ 37 h 58"/>
                    <a:gd name="T46" fmla="*/ 21 w 58"/>
                    <a:gd name="T47" fmla="*/ 37 h 58"/>
                    <a:gd name="T48" fmla="*/ 21 w 58"/>
                    <a:gd name="T49" fmla="*/ 53 h 58"/>
                    <a:gd name="T50" fmla="*/ 21 w 58"/>
                    <a:gd name="T51" fmla="*/ 53 h 58"/>
                    <a:gd name="T52" fmla="*/ 22 w 58"/>
                    <a:gd name="T53" fmla="*/ 55 h 58"/>
                    <a:gd name="T54" fmla="*/ 22 w 58"/>
                    <a:gd name="T55" fmla="*/ 56 h 58"/>
                    <a:gd name="T56" fmla="*/ 25 w 58"/>
                    <a:gd name="T57" fmla="*/ 58 h 58"/>
                    <a:gd name="T58" fmla="*/ 32 w 58"/>
                    <a:gd name="T59" fmla="*/ 58 h 58"/>
                    <a:gd name="T60" fmla="*/ 32 w 58"/>
                    <a:gd name="T61" fmla="*/ 58 h 58"/>
                    <a:gd name="T62" fmla="*/ 36 w 58"/>
                    <a:gd name="T63" fmla="*/ 56 h 58"/>
                    <a:gd name="T64" fmla="*/ 37 w 58"/>
                    <a:gd name="T65" fmla="*/ 55 h 58"/>
                    <a:gd name="T66" fmla="*/ 37 w 58"/>
                    <a:gd name="T67" fmla="*/ 53 h 58"/>
                    <a:gd name="T68" fmla="*/ 37 w 58"/>
                    <a:gd name="T69" fmla="*/ 37 h 58"/>
                    <a:gd name="T70" fmla="*/ 54 w 58"/>
                    <a:gd name="T71" fmla="*/ 37 h 58"/>
                    <a:gd name="T72" fmla="*/ 54 w 58"/>
                    <a:gd name="T73" fmla="*/ 37 h 58"/>
                    <a:gd name="T74" fmla="*/ 56 w 58"/>
                    <a:gd name="T75" fmla="*/ 36 h 58"/>
                    <a:gd name="T76" fmla="*/ 57 w 58"/>
                    <a:gd name="T77" fmla="*/ 35 h 58"/>
                    <a:gd name="T78" fmla="*/ 58 w 58"/>
                    <a:gd name="T79" fmla="*/ 33 h 58"/>
                    <a:gd name="T80" fmla="*/ 58 w 58"/>
                    <a:gd name="T81" fmla="*/ 24 h 58"/>
                    <a:gd name="T82" fmla="*/ 58 w 58"/>
                    <a:gd name="T83" fmla="*/ 24 h 58"/>
                    <a:gd name="T84" fmla="*/ 57 w 58"/>
                    <a:gd name="T85" fmla="*/ 22 h 58"/>
                    <a:gd name="T86" fmla="*/ 56 w 58"/>
                    <a:gd name="T87" fmla="*/ 21 h 58"/>
                    <a:gd name="T88" fmla="*/ 54 w 58"/>
                    <a:gd name="T89" fmla="*/ 20 h 58"/>
                    <a:gd name="T90" fmla="*/ 54 w 58"/>
                    <a:gd name="T91"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54" y="20"/>
                      </a:moveTo>
                      <a:lnTo>
                        <a:pt x="37" y="20"/>
                      </a:lnTo>
                      <a:lnTo>
                        <a:pt x="37" y="4"/>
                      </a:lnTo>
                      <a:lnTo>
                        <a:pt x="37" y="4"/>
                      </a:lnTo>
                      <a:lnTo>
                        <a:pt x="37" y="2"/>
                      </a:lnTo>
                      <a:lnTo>
                        <a:pt x="36" y="1"/>
                      </a:lnTo>
                      <a:lnTo>
                        <a:pt x="32" y="0"/>
                      </a:lnTo>
                      <a:lnTo>
                        <a:pt x="25" y="0"/>
                      </a:lnTo>
                      <a:lnTo>
                        <a:pt x="25" y="0"/>
                      </a:lnTo>
                      <a:lnTo>
                        <a:pt x="22" y="1"/>
                      </a:lnTo>
                      <a:lnTo>
                        <a:pt x="22" y="2"/>
                      </a:lnTo>
                      <a:lnTo>
                        <a:pt x="21" y="4"/>
                      </a:lnTo>
                      <a:lnTo>
                        <a:pt x="21" y="20"/>
                      </a:lnTo>
                      <a:lnTo>
                        <a:pt x="4" y="20"/>
                      </a:lnTo>
                      <a:lnTo>
                        <a:pt x="4" y="20"/>
                      </a:lnTo>
                      <a:lnTo>
                        <a:pt x="3" y="21"/>
                      </a:lnTo>
                      <a:lnTo>
                        <a:pt x="1" y="22"/>
                      </a:lnTo>
                      <a:lnTo>
                        <a:pt x="0" y="24"/>
                      </a:lnTo>
                      <a:lnTo>
                        <a:pt x="0" y="33"/>
                      </a:lnTo>
                      <a:lnTo>
                        <a:pt x="0" y="33"/>
                      </a:lnTo>
                      <a:lnTo>
                        <a:pt x="1" y="35"/>
                      </a:lnTo>
                      <a:lnTo>
                        <a:pt x="3" y="36"/>
                      </a:lnTo>
                      <a:lnTo>
                        <a:pt x="4" y="37"/>
                      </a:lnTo>
                      <a:lnTo>
                        <a:pt x="21" y="37"/>
                      </a:lnTo>
                      <a:lnTo>
                        <a:pt x="21" y="53"/>
                      </a:lnTo>
                      <a:lnTo>
                        <a:pt x="21" y="53"/>
                      </a:lnTo>
                      <a:lnTo>
                        <a:pt x="22" y="55"/>
                      </a:lnTo>
                      <a:lnTo>
                        <a:pt x="22" y="56"/>
                      </a:lnTo>
                      <a:lnTo>
                        <a:pt x="25" y="58"/>
                      </a:lnTo>
                      <a:lnTo>
                        <a:pt x="32" y="58"/>
                      </a:lnTo>
                      <a:lnTo>
                        <a:pt x="32" y="58"/>
                      </a:lnTo>
                      <a:lnTo>
                        <a:pt x="36" y="56"/>
                      </a:lnTo>
                      <a:lnTo>
                        <a:pt x="37" y="55"/>
                      </a:lnTo>
                      <a:lnTo>
                        <a:pt x="37" y="53"/>
                      </a:lnTo>
                      <a:lnTo>
                        <a:pt x="37" y="37"/>
                      </a:lnTo>
                      <a:lnTo>
                        <a:pt x="54" y="37"/>
                      </a:lnTo>
                      <a:lnTo>
                        <a:pt x="54" y="37"/>
                      </a:lnTo>
                      <a:lnTo>
                        <a:pt x="56" y="36"/>
                      </a:lnTo>
                      <a:lnTo>
                        <a:pt x="57" y="35"/>
                      </a:lnTo>
                      <a:lnTo>
                        <a:pt x="58" y="33"/>
                      </a:lnTo>
                      <a:lnTo>
                        <a:pt x="58" y="24"/>
                      </a:lnTo>
                      <a:lnTo>
                        <a:pt x="58" y="24"/>
                      </a:lnTo>
                      <a:lnTo>
                        <a:pt x="57" y="22"/>
                      </a:lnTo>
                      <a:lnTo>
                        <a:pt x="56" y="21"/>
                      </a:lnTo>
                      <a:lnTo>
                        <a:pt x="54" y="20"/>
                      </a:lnTo>
                      <a:lnTo>
                        <a:pt x="54" y="20"/>
                      </a:lnTo>
                      <a:close/>
                    </a:path>
                  </a:pathLst>
                </a:custGeom>
                <a:grpFill/>
                <a:ln>
                  <a:noFill/>
                </a:ln>
              </p:spPr>
              <p:txBody>
                <a:bodyPr/>
                <a:lstStyle/>
                <a:p>
                  <a:pPr eaLnBrk="1" fontAlgn="t" hangingPunct="1">
                    <a:defRPr/>
                  </a:pPr>
                  <a:endParaRPr lang="zh-CN" altLang="en-US" sz="1100">
                    <a:latin typeface="+mn-lt"/>
                    <a:ea typeface="+mn-ea"/>
                    <a:cs typeface="Arial Unicode MS" panose="020B0604020202020204" pitchFamily="34" charset="-122"/>
                  </a:endParaRPr>
                </a:p>
              </p:txBody>
            </p:sp>
          </p:grpSp>
        </p:grpSp>
      </p:grpSp>
      <p:sp>
        <p:nvSpPr>
          <p:cNvPr id="401" name="矩形 308"/>
          <p:cNvSpPr/>
          <p:nvPr/>
        </p:nvSpPr>
        <p:spPr bwMode="auto">
          <a:xfrm>
            <a:off x="1306513" y="3221038"/>
            <a:ext cx="2078037" cy="315912"/>
          </a:xfrm>
          <a:prstGeom prst="rect">
            <a:avLst/>
          </a:prstGeom>
        </p:spPr>
        <p:txBody>
          <a:bodyPr lIns="68502" tIns="34251" rIns="68502" bIns="34251">
            <a:spAutoFit/>
          </a:bodyPr>
          <a:lstStyle/>
          <a:p>
            <a:pPr algn="ctr" defTabSz="684530" eaLnBrk="1" fontAlgn="auto" hangingPunct="1">
              <a:spcBef>
                <a:spcPts val="0"/>
              </a:spcBef>
              <a:spcAft>
                <a:spcPts val="0"/>
              </a:spcAft>
              <a:defRPr/>
            </a:pPr>
            <a:r>
              <a:rPr lang="en-US" altLang="zh-CN" sz="1600" b="1" kern="0" dirty="0" err="1">
                <a:solidFill>
                  <a:schemeClr val="tx2"/>
                </a:solidFill>
                <a:latin typeface="+mn-lt"/>
                <a:ea typeface="+mn-ea"/>
                <a:cs typeface="Arial Unicode MS" panose="020B0604020202020204" pitchFamily="34" charset="-122"/>
              </a:rPr>
              <a:t>FusionSphere</a:t>
            </a:r>
            <a:endParaRPr lang="en-US" altLang="zh-CN" sz="1600" b="1" kern="0" dirty="0">
              <a:solidFill>
                <a:schemeClr val="tx2"/>
              </a:solidFill>
              <a:latin typeface="+mn-lt"/>
              <a:ea typeface="+mn-ea"/>
              <a:cs typeface="Arial Unicode MS" panose="020B0604020202020204" pitchFamily="34"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28"/>
          <p:cNvSpPr>
            <a:spLocks noGrp="1"/>
          </p:cNvSpPr>
          <p:nvPr>
            <p:ph type="title"/>
          </p:nvPr>
        </p:nvSpPr>
        <p:spPr/>
        <p:txBody>
          <a:bodyPr/>
          <a:lstStyle/>
          <a:p>
            <a:r>
              <a:rPr lang="zh-CN" altLang="en-US" dirty="0" smtClean="0"/>
              <a:t>什么是桌面云</a:t>
            </a:r>
            <a:endParaRPr lang="zh-CN" altLang="en-US" dirty="0"/>
          </a:p>
        </p:txBody>
      </p:sp>
      <p:grpSp>
        <p:nvGrpSpPr>
          <p:cNvPr id="68611" name="组合 65"/>
          <p:cNvGrpSpPr/>
          <p:nvPr/>
        </p:nvGrpSpPr>
        <p:grpSpPr bwMode="auto">
          <a:xfrm>
            <a:off x="468313" y="1160748"/>
            <a:ext cx="8135937" cy="5021262"/>
            <a:chOff x="467383" y="997756"/>
            <a:chExt cx="11191220" cy="5021934"/>
          </a:xfrm>
        </p:grpSpPr>
        <p:sp>
          <p:nvSpPr>
            <p:cNvPr id="3" name="同侧圆角矩形 2"/>
            <p:cNvSpPr/>
            <p:nvPr/>
          </p:nvSpPr>
          <p:spPr bwMode="auto">
            <a:xfrm>
              <a:off x="467383" y="1027922"/>
              <a:ext cx="7175483" cy="4926672"/>
            </a:xfrm>
            <a:prstGeom prst="round2SameRect">
              <a:avLst>
                <a:gd name="adj1" fmla="val 0"/>
                <a:gd name="adj2" fmla="val 0"/>
              </a:avLst>
            </a:prstGeom>
            <a:noFill/>
            <a:ln w="12700" algn="ctr">
              <a:solidFill>
                <a:schemeClr val="bg1">
                  <a:lumMod val="75000"/>
                </a:schemeClr>
              </a:solidFill>
              <a:round/>
            </a:ln>
            <a:effectLst>
              <a:outerShdw blurRad="63500" sx="101000" sy="101000" algn="ctr" rotWithShape="0">
                <a:prstClr val="black">
                  <a:alpha val="20000"/>
                </a:prstClr>
              </a:outerShdw>
            </a:effectLst>
          </p:spPr>
          <p:txBody>
            <a:bodyPr wrap="none" lIns="91414" tIns="45707" rIns="91414" bIns="45707" anchor="ctr"/>
            <a:lstStyle/>
            <a:p>
              <a:pPr fontAlgn="t">
                <a:buClr>
                  <a:srgbClr val="990000"/>
                </a:buClr>
                <a:buSzPct val="60000"/>
                <a:buFont typeface="Wingdings" panose="05000000000000000000" pitchFamily="2" charset="2"/>
                <a:buNone/>
                <a:defRPr/>
              </a:pPr>
              <a:endParaRPr lang="zh-CN" altLang="zh-CN" sz="2100" dirty="0">
                <a:solidFill>
                  <a:srgbClr val="000000"/>
                </a:solidFill>
                <a:latin typeface="+mn-lt"/>
                <a:ea typeface="+mn-ea"/>
                <a:cs typeface="Arial" panose="020B0604020202020204" pitchFamily="34" charset="0"/>
              </a:endParaRPr>
            </a:p>
          </p:txBody>
        </p:sp>
        <p:sp>
          <p:nvSpPr>
            <p:cNvPr id="4" name="矩形 3"/>
            <p:cNvSpPr/>
            <p:nvPr/>
          </p:nvSpPr>
          <p:spPr>
            <a:xfrm>
              <a:off x="467383" y="5265527"/>
              <a:ext cx="7168932" cy="646198"/>
            </a:xfrm>
            <a:prstGeom prst="rect">
              <a:avLst/>
            </a:prstGeom>
            <a:solidFill>
              <a:schemeClr val="bg1">
                <a:lumMod val="85000"/>
              </a:schemeClr>
            </a:solidFill>
          </p:spPr>
          <p:txBody>
            <a:bodyPr lIns="121935" tIns="60968" rIns="121935" bIns="60968">
              <a:spAutoFit/>
            </a:bodyPr>
            <a:lstStyle/>
            <a:p>
              <a:pPr algn="ctr" eaLnBrk="1" fontAlgn="t" hangingPunct="1">
                <a:defRPr/>
              </a:pPr>
              <a:r>
                <a:rPr lang="zh-CN" altLang="en-US" sz="1700" kern="0" dirty="0">
                  <a:solidFill>
                    <a:schemeClr val="tx1">
                      <a:lumMod val="75000"/>
                      <a:lumOff val="25000"/>
                    </a:schemeClr>
                  </a:solidFill>
                  <a:latin typeface="+mn-lt"/>
                  <a:ea typeface="+mn-ea"/>
                </a:rPr>
                <a:t>桌面云是虚拟化技术成熟后，发展起来的一种应用</a:t>
              </a:r>
              <a:endParaRPr lang="en-US" altLang="zh-CN" sz="1700" kern="0" dirty="0">
                <a:solidFill>
                  <a:schemeClr val="tx1">
                    <a:lumMod val="75000"/>
                    <a:lumOff val="25000"/>
                  </a:schemeClr>
                </a:solidFill>
                <a:latin typeface="+mn-lt"/>
                <a:ea typeface="+mn-ea"/>
              </a:endParaRPr>
            </a:p>
            <a:p>
              <a:pPr algn="ctr" eaLnBrk="1" fontAlgn="t" hangingPunct="1">
                <a:defRPr/>
              </a:pPr>
              <a:r>
                <a:rPr lang="zh-CN" altLang="en-US" sz="1700" kern="0" dirty="0">
                  <a:solidFill>
                    <a:schemeClr val="tx1">
                      <a:lumMod val="75000"/>
                      <a:lumOff val="25000"/>
                    </a:schemeClr>
                  </a:solidFill>
                  <a:latin typeface="+mn-lt"/>
                  <a:ea typeface="+mn-ea"/>
                </a:rPr>
                <a:t>桌面云通常也称呼为：云桌面、</a:t>
              </a:r>
              <a:r>
                <a:rPr lang="en-US" altLang="zh-CN" sz="1700" kern="0" dirty="0">
                  <a:solidFill>
                    <a:schemeClr val="tx1">
                      <a:lumMod val="75000"/>
                      <a:lumOff val="25000"/>
                    </a:schemeClr>
                  </a:solidFill>
                  <a:latin typeface="+mn-lt"/>
                  <a:ea typeface="+mn-ea"/>
                </a:rPr>
                <a:t>VDI</a:t>
              </a:r>
              <a:r>
                <a:rPr lang="zh-CN" altLang="en-US" sz="1700" kern="0" dirty="0">
                  <a:solidFill>
                    <a:schemeClr val="tx1">
                      <a:lumMod val="75000"/>
                      <a:lumOff val="25000"/>
                    </a:schemeClr>
                  </a:solidFill>
                  <a:latin typeface="+mn-lt"/>
                  <a:ea typeface="+mn-ea"/>
                </a:rPr>
                <a:t>等</a:t>
              </a:r>
              <a:endParaRPr lang="zh-CN" altLang="en-US" sz="1700" kern="0" dirty="0">
                <a:solidFill>
                  <a:schemeClr val="tx1">
                    <a:lumMod val="75000"/>
                    <a:lumOff val="25000"/>
                  </a:schemeClr>
                </a:solidFill>
                <a:latin typeface="+mn-lt"/>
                <a:ea typeface="+mn-ea"/>
              </a:endParaRPr>
            </a:p>
          </p:txBody>
        </p:sp>
        <p:sp>
          <p:nvSpPr>
            <p:cNvPr id="5" name="矩形 4"/>
            <p:cNvSpPr/>
            <p:nvPr/>
          </p:nvSpPr>
          <p:spPr bwMode="auto">
            <a:xfrm>
              <a:off x="7780436" y="1264492"/>
              <a:ext cx="3679456" cy="4755198"/>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35" tIns="60968" rIns="121935" bIns="60968" anchor="ctr"/>
            <a:lstStyle/>
            <a:p>
              <a:pPr defTabSz="1219200" eaLnBrk="1" fontAlgn="t" hangingPunct="1">
                <a:defRPr/>
              </a:pPr>
              <a:endParaRPr lang="zh-CN" altLang="en-US" sz="3200" dirty="0">
                <a:solidFill>
                  <a:schemeClr val="tx1">
                    <a:lumMod val="75000"/>
                    <a:lumOff val="25000"/>
                  </a:schemeClr>
                </a:solidFill>
                <a:latin typeface="+mn-lt"/>
                <a:ea typeface="+mn-ea"/>
              </a:endParaRPr>
            </a:p>
          </p:txBody>
        </p:sp>
        <p:sp>
          <p:nvSpPr>
            <p:cNvPr id="6" name="矩形 5"/>
            <p:cNvSpPr/>
            <p:nvPr/>
          </p:nvSpPr>
          <p:spPr bwMode="auto">
            <a:xfrm>
              <a:off x="7832843" y="1366105"/>
              <a:ext cx="3563721" cy="1105048"/>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35" tIns="60968" rIns="121935" bIns="60968" anchor="ctr"/>
            <a:lstStyle/>
            <a:p>
              <a:pPr eaLnBrk="1" fontAlgn="t" hangingPunct="1">
                <a:buClr>
                  <a:srgbClr val="CC9900"/>
                </a:buClr>
                <a:defRPr/>
              </a:pPr>
              <a:endParaRPr lang="zh-CN" altLang="en-US" sz="2400" dirty="0">
                <a:solidFill>
                  <a:schemeClr val="tx1">
                    <a:lumMod val="75000"/>
                    <a:lumOff val="25000"/>
                  </a:schemeClr>
                </a:solidFill>
                <a:latin typeface="+mn-lt"/>
                <a:ea typeface="+mn-ea"/>
              </a:endParaRPr>
            </a:p>
          </p:txBody>
        </p:sp>
        <p:sp>
          <p:nvSpPr>
            <p:cNvPr id="7" name="矩形 6"/>
            <p:cNvSpPr/>
            <p:nvPr/>
          </p:nvSpPr>
          <p:spPr bwMode="auto">
            <a:xfrm>
              <a:off x="7832843" y="2529898"/>
              <a:ext cx="3563721" cy="1105048"/>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35" tIns="60968" rIns="121935" bIns="60968" anchor="ctr"/>
            <a:lstStyle/>
            <a:p>
              <a:pPr defTabSz="1219200" eaLnBrk="1" fontAlgn="t" hangingPunct="1">
                <a:defRPr/>
              </a:pPr>
              <a:endParaRPr lang="zh-CN" altLang="en-US" sz="1600" dirty="0">
                <a:solidFill>
                  <a:schemeClr val="tx1">
                    <a:lumMod val="75000"/>
                    <a:lumOff val="25000"/>
                  </a:schemeClr>
                </a:solidFill>
                <a:latin typeface="+mn-lt"/>
                <a:ea typeface="+mn-ea"/>
              </a:endParaRPr>
            </a:p>
          </p:txBody>
        </p:sp>
        <p:sp>
          <p:nvSpPr>
            <p:cNvPr id="8" name="矩形 7"/>
            <p:cNvSpPr/>
            <p:nvPr/>
          </p:nvSpPr>
          <p:spPr bwMode="auto">
            <a:xfrm>
              <a:off x="7832843" y="3698454"/>
              <a:ext cx="3563721" cy="1105048"/>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35" tIns="60968" rIns="121935" bIns="60968" anchor="ctr"/>
            <a:lstStyle/>
            <a:p>
              <a:pPr defTabSz="1219200" eaLnBrk="1" fontAlgn="t" hangingPunct="1">
                <a:defRPr/>
              </a:pPr>
              <a:endParaRPr lang="zh-CN" altLang="en-US" sz="1600" dirty="0">
                <a:solidFill>
                  <a:schemeClr val="tx1">
                    <a:lumMod val="75000"/>
                    <a:lumOff val="25000"/>
                  </a:schemeClr>
                </a:solidFill>
                <a:latin typeface="+mn-lt"/>
                <a:ea typeface="+mn-ea"/>
              </a:endParaRPr>
            </a:p>
          </p:txBody>
        </p:sp>
        <p:sp>
          <p:nvSpPr>
            <p:cNvPr id="9" name="矩形 8"/>
            <p:cNvSpPr/>
            <p:nvPr/>
          </p:nvSpPr>
          <p:spPr bwMode="auto">
            <a:xfrm>
              <a:off x="7832843" y="4867011"/>
              <a:ext cx="3563721" cy="1105048"/>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35" tIns="60968" rIns="121935" bIns="60968" anchor="ctr"/>
            <a:lstStyle/>
            <a:p>
              <a:pPr defTabSz="1219200" eaLnBrk="1" fontAlgn="t" hangingPunct="1">
                <a:defRPr/>
              </a:pPr>
              <a:endParaRPr lang="zh-CN" altLang="en-US" sz="1600" dirty="0">
                <a:solidFill>
                  <a:schemeClr val="tx1">
                    <a:lumMod val="75000"/>
                    <a:lumOff val="25000"/>
                  </a:schemeClr>
                </a:solidFill>
                <a:latin typeface="+mn-lt"/>
                <a:ea typeface="+mn-ea"/>
              </a:endParaRPr>
            </a:p>
          </p:txBody>
        </p:sp>
        <p:sp>
          <p:nvSpPr>
            <p:cNvPr id="10" name="同侧圆角矩形 9"/>
            <p:cNvSpPr/>
            <p:nvPr/>
          </p:nvSpPr>
          <p:spPr bwMode="auto">
            <a:xfrm>
              <a:off x="7782620" y="1002519"/>
              <a:ext cx="3677271" cy="295315"/>
            </a:xfrm>
            <a:prstGeom prst="round2SameRect">
              <a:avLst>
                <a:gd name="adj1" fmla="val 0"/>
                <a:gd name="adj2" fmla="val 0"/>
              </a:avLst>
            </a:prstGeom>
            <a:solidFill>
              <a:srgbClr val="C00000"/>
            </a:solidFill>
            <a:ln w="12700" algn="ctr">
              <a:noFill/>
              <a:round/>
            </a:ln>
            <a:effectLst>
              <a:outerShdw blurRad="63500" sx="101000" sy="101000" algn="ctr" rotWithShape="0">
                <a:prstClr val="black">
                  <a:alpha val="20000"/>
                </a:prstClr>
              </a:outerShdw>
            </a:effectLst>
          </p:spPr>
          <p:txBody>
            <a:bodyPr wrap="none" lIns="91414" tIns="45707" rIns="91414" bIns="45707" anchor="ctr"/>
            <a:lstStyle/>
            <a:p>
              <a:pPr algn="ctr" fontAlgn="t">
                <a:buClr>
                  <a:srgbClr val="990000"/>
                </a:buClr>
                <a:buSzPct val="60000"/>
                <a:buFont typeface="Wingdings" panose="05000000000000000000" pitchFamily="2" charset="2"/>
                <a:buNone/>
                <a:defRPr/>
              </a:pPr>
              <a:r>
                <a:rPr lang="zh-CN" altLang="en-US" sz="1900" dirty="0">
                  <a:solidFill>
                    <a:schemeClr val="bg1"/>
                  </a:solidFill>
                  <a:latin typeface="+mn-lt"/>
                  <a:ea typeface="+mn-ea"/>
                  <a:cs typeface="Arial" panose="020B0604020202020204" pitchFamily="34" charset="0"/>
                </a:rPr>
                <a:t>价值优势</a:t>
              </a:r>
              <a:endParaRPr lang="zh-CN" altLang="zh-CN" sz="1900" dirty="0">
                <a:solidFill>
                  <a:schemeClr val="bg1"/>
                </a:solidFill>
                <a:latin typeface="+mn-lt"/>
                <a:ea typeface="+mn-ea"/>
                <a:cs typeface="Arial" panose="020B0604020202020204" pitchFamily="34" charset="0"/>
              </a:endParaRPr>
            </a:p>
          </p:txBody>
        </p:sp>
        <p:sp>
          <p:nvSpPr>
            <p:cNvPr id="68620" name="矩形 10"/>
            <p:cNvSpPr>
              <a:spLocks noChangeArrowheads="1"/>
            </p:cNvSpPr>
            <p:nvPr/>
          </p:nvSpPr>
          <p:spPr bwMode="auto">
            <a:xfrm>
              <a:off x="8802385" y="1597911"/>
              <a:ext cx="2856218" cy="61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600" smtClean="0">
                  <a:latin typeface="+mn-lt"/>
                  <a:ea typeface="+mn-ea"/>
                </a:rPr>
                <a:t>本地无数据，</a:t>
              </a:r>
              <a:r>
                <a:rPr lang="zh-CN" altLang="en-US" sz="1400" b="1" smtClean="0">
                  <a:solidFill>
                    <a:srgbClr val="C00000"/>
                  </a:solidFill>
                  <a:latin typeface="+mn-lt"/>
                  <a:ea typeface="+mn-ea"/>
                </a:rPr>
                <a:t>安全</a:t>
              </a:r>
              <a:r>
                <a:rPr lang="zh-CN" altLang="en-US" sz="1600" smtClean="0">
                  <a:latin typeface="+mn-lt"/>
                  <a:ea typeface="+mn-ea"/>
                </a:rPr>
                <a:t>可控</a:t>
              </a:r>
              <a:endParaRPr lang="zh-CN" altLang="en-US" sz="1600" smtClean="0">
                <a:latin typeface="+mn-lt"/>
                <a:ea typeface="+mn-ea"/>
              </a:endParaRPr>
            </a:p>
          </p:txBody>
        </p:sp>
        <p:sp>
          <p:nvSpPr>
            <p:cNvPr id="68621" name="矩形 11"/>
            <p:cNvSpPr>
              <a:spLocks noChangeArrowheads="1"/>
            </p:cNvSpPr>
            <p:nvPr/>
          </p:nvSpPr>
          <p:spPr bwMode="auto">
            <a:xfrm>
              <a:off x="8874446" y="2758529"/>
              <a:ext cx="2742668" cy="61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600" smtClean="0">
                  <a:latin typeface="+mn-lt"/>
                  <a:ea typeface="+mn-ea"/>
                </a:rPr>
                <a:t>移动办公</a:t>
              </a:r>
              <a:endParaRPr lang="en-US" altLang="zh-CN" sz="1600" smtClean="0">
                <a:latin typeface="+mn-lt"/>
                <a:ea typeface="+mn-ea"/>
              </a:endParaRPr>
            </a:p>
            <a:p>
              <a:pPr eaLnBrk="1" fontAlgn="t" hangingPunct="1">
                <a:defRPr/>
              </a:pPr>
              <a:r>
                <a:rPr lang="zh-CN" altLang="en-US" sz="1400" b="1" smtClean="0">
                  <a:solidFill>
                    <a:srgbClr val="C00000"/>
                  </a:solidFill>
                  <a:latin typeface="+mn-lt"/>
                  <a:ea typeface="+mn-ea"/>
                </a:rPr>
                <a:t>随时随地</a:t>
              </a:r>
              <a:r>
                <a:rPr lang="zh-CN" altLang="en-US" sz="1600" smtClean="0">
                  <a:latin typeface="+mn-lt"/>
                  <a:ea typeface="+mn-ea"/>
                </a:rPr>
                <a:t>接入</a:t>
              </a:r>
              <a:endParaRPr lang="zh-CN" altLang="en-US" sz="1600" smtClean="0">
                <a:latin typeface="+mn-lt"/>
                <a:ea typeface="+mn-ea"/>
              </a:endParaRPr>
            </a:p>
          </p:txBody>
        </p:sp>
        <p:sp>
          <p:nvSpPr>
            <p:cNvPr id="68622" name="矩形 12"/>
            <p:cNvSpPr>
              <a:spLocks noChangeArrowheads="1"/>
            </p:cNvSpPr>
            <p:nvPr/>
          </p:nvSpPr>
          <p:spPr bwMode="auto">
            <a:xfrm>
              <a:off x="8874446" y="3866752"/>
              <a:ext cx="2742668" cy="86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600" dirty="0" smtClean="0">
                  <a:latin typeface="+mn-lt"/>
                  <a:ea typeface="+mn-ea"/>
                </a:rPr>
                <a:t>简单运维</a:t>
              </a:r>
              <a:endParaRPr lang="en-US" altLang="zh-CN" sz="1600" dirty="0" smtClean="0">
                <a:latin typeface="+mn-lt"/>
                <a:ea typeface="+mn-ea"/>
              </a:endParaRPr>
            </a:p>
            <a:p>
              <a:pPr eaLnBrk="1" fontAlgn="t" hangingPunct="1">
                <a:defRPr/>
              </a:pPr>
              <a:r>
                <a:rPr lang="zh-CN" altLang="en-US" sz="1600" dirty="0" smtClean="0">
                  <a:latin typeface="+mn-lt"/>
                  <a:ea typeface="+mn-ea"/>
                </a:rPr>
                <a:t>一人维护</a:t>
              </a:r>
              <a:r>
                <a:rPr lang="en-US" altLang="zh-CN" sz="1400" b="1" dirty="0" smtClean="0">
                  <a:solidFill>
                    <a:srgbClr val="C00000"/>
                  </a:solidFill>
                  <a:latin typeface="+mn-lt"/>
                  <a:ea typeface="+mn-ea"/>
                </a:rPr>
                <a:t>1500</a:t>
              </a:r>
              <a:r>
                <a:rPr lang="zh-CN" altLang="en-US" sz="1600" dirty="0" smtClean="0">
                  <a:latin typeface="+mn-lt"/>
                  <a:ea typeface="+mn-ea"/>
                </a:rPr>
                <a:t>个桌面</a:t>
              </a:r>
              <a:endParaRPr lang="zh-CN" altLang="en-US" sz="1600" dirty="0" smtClean="0">
                <a:latin typeface="+mn-lt"/>
                <a:ea typeface="+mn-ea"/>
              </a:endParaRPr>
            </a:p>
          </p:txBody>
        </p:sp>
        <p:sp>
          <p:nvSpPr>
            <p:cNvPr id="68623" name="矩形 13"/>
            <p:cNvSpPr>
              <a:spLocks noChangeArrowheads="1"/>
            </p:cNvSpPr>
            <p:nvPr/>
          </p:nvSpPr>
          <p:spPr bwMode="auto">
            <a:xfrm>
              <a:off x="8874446" y="5024195"/>
              <a:ext cx="2482813" cy="86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600" smtClean="0">
                  <a:latin typeface="+mn-lt"/>
                  <a:ea typeface="+mn-ea"/>
                </a:rPr>
                <a:t>故障快速恢复</a:t>
              </a:r>
              <a:endParaRPr lang="en-US" altLang="zh-CN" sz="1600" smtClean="0">
                <a:latin typeface="+mn-lt"/>
                <a:ea typeface="+mn-ea"/>
              </a:endParaRPr>
            </a:p>
            <a:p>
              <a:pPr eaLnBrk="1" fontAlgn="t" hangingPunct="1">
                <a:defRPr/>
              </a:pPr>
              <a:r>
                <a:rPr lang="zh-CN" altLang="en-US" sz="1400" b="1" smtClean="0">
                  <a:solidFill>
                    <a:srgbClr val="C00000"/>
                  </a:solidFill>
                  <a:latin typeface="+mn-lt"/>
                  <a:ea typeface="+mn-ea"/>
                </a:rPr>
                <a:t>减少</a:t>
              </a:r>
              <a:r>
                <a:rPr lang="zh-CN" altLang="en-US" sz="1600" smtClean="0">
                  <a:latin typeface="+mn-lt"/>
                  <a:ea typeface="+mn-ea"/>
                </a:rPr>
                <a:t>业务中断时间</a:t>
              </a:r>
              <a:endParaRPr lang="zh-CN" altLang="en-US" sz="1600" smtClean="0">
                <a:latin typeface="+mn-lt"/>
                <a:ea typeface="+mn-ea"/>
              </a:endParaRPr>
            </a:p>
          </p:txBody>
        </p:sp>
        <p:grpSp>
          <p:nvGrpSpPr>
            <p:cNvPr id="15" name="组合 346"/>
            <p:cNvGrpSpPr/>
            <p:nvPr/>
          </p:nvGrpSpPr>
          <p:grpSpPr>
            <a:xfrm>
              <a:off x="7988841" y="5132213"/>
              <a:ext cx="679474" cy="570217"/>
              <a:chOff x="10699750" y="2222500"/>
              <a:chExt cx="368300" cy="320675"/>
            </a:xfrm>
            <a:solidFill>
              <a:schemeClr val="tx1">
                <a:lumMod val="75000"/>
                <a:lumOff val="25000"/>
              </a:schemeClr>
            </a:solidFill>
          </p:grpSpPr>
          <p:sp>
            <p:nvSpPr>
              <p:cNvPr id="16" name="Freeform 108"/>
              <p:cNvSpPr>
                <a:spLocks noEditPoints="1"/>
              </p:cNvSpPr>
              <p:nvPr/>
            </p:nvSpPr>
            <p:spPr bwMode="auto">
              <a:xfrm>
                <a:off x="10820400" y="2295525"/>
                <a:ext cx="247650" cy="247650"/>
              </a:xfrm>
              <a:custGeom>
                <a:avLst/>
                <a:gdLst/>
                <a:ahLst/>
                <a:cxnLst>
                  <a:cxn ang="0">
                    <a:pos x="20" y="44"/>
                  </a:cxn>
                  <a:cxn ang="0">
                    <a:pos x="10" y="52"/>
                  </a:cxn>
                  <a:cxn ang="0">
                    <a:pos x="0" y="58"/>
                  </a:cxn>
                  <a:cxn ang="0">
                    <a:pos x="0" y="68"/>
                  </a:cxn>
                  <a:cxn ang="0">
                    <a:pos x="8" y="74"/>
                  </a:cxn>
                  <a:cxn ang="0">
                    <a:pos x="10" y="86"/>
                  </a:cxn>
                  <a:cxn ang="0">
                    <a:pos x="2" y="94"/>
                  </a:cxn>
                  <a:cxn ang="0">
                    <a:pos x="4" y="106"/>
                  </a:cxn>
                  <a:cxn ang="0">
                    <a:pos x="12" y="110"/>
                  </a:cxn>
                  <a:cxn ang="0">
                    <a:pos x="22" y="118"/>
                  </a:cxn>
                  <a:cxn ang="0">
                    <a:pos x="20" y="128"/>
                  </a:cxn>
                  <a:cxn ang="0">
                    <a:pos x="24" y="138"/>
                  </a:cxn>
                  <a:cxn ang="0">
                    <a:pos x="36" y="138"/>
                  </a:cxn>
                  <a:cxn ang="0">
                    <a:pos x="50" y="136"/>
                  </a:cxn>
                  <a:cxn ang="0">
                    <a:pos x="52" y="146"/>
                  </a:cxn>
                  <a:cxn ang="0">
                    <a:pos x="60" y="156"/>
                  </a:cxn>
                  <a:cxn ang="0">
                    <a:pos x="72" y="154"/>
                  </a:cxn>
                  <a:cxn ang="0">
                    <a:pos x="78" y="146"/>
                  </a:cxn>
                  <a:cxn ang="0">
                    <a:pos x="90" y="150"/>
                  </a:cxn>
                  <a:cxn ang="0">
                    <a:pos x="98" y="154"/>
                  </a:cxn>
                  <a:cxn ang="0">
                    <a:pos x="108" y="150"/>
                  </a:cxn>
                  <a:cxn ang="0">
                    <a:pos x="110" y="140"/>
                  </a:cxn>
                  <a:cxn ang="0">
                    <a:pos x="120" y="132"/>
                  </a:cxn>
                  <a:cxn ang="0">
                    <a:pos x="130" y="136"/>
                  </a:cxn>
                  <a:cxn ang="0">
                    <a:pos x="140" y="128"/>
                  </a:cxn>
                  <a:cxn ang="0">
                    <a:pos x="138" y="118"/>
                  </a:cxn>
                  <a:cxn ang="0">
                    <a:pos x="136" y="106"/>
                  </a:cxn>
                  <a:cxn ang="0">
                    <a:pos x="150" y="104"/>
                  </a:cxn>
                  <a:cxn ang="0">
                    <a:pos x="156" y="94"/>
                  </a:cxn>
                  <a:cxn ang="0">
                    <a:pos x="150" y="82"/>
                  </a:cxn>
                  <a:cxn ang="0">
                    <a:pos x="142" y="72"/>
                  </a:cxn>
                  <a:cxn ang="0">
                    <a:pos x="150" y="66"/>
                  </a:cxn>
                  <a:cxn ang="0">
                    <a:pos x="154" y="54"/>
                  </a:cxn>
                  <a:cxn ang="0">
                    <a:pos x="146" y="46"/>
                  </a:cxn>
                  <a:cxn ang="0">
                    <a:pos x="136" y="44"/>
                  </a:cxn>
                  <a:cxn ang="0">
                    <a:pos x="134" y="32"/>
                  </a:cxn>
                  <a:cxn ang="0">
                    <a:pos x="134" y="22"/>
                  </a:cxn>
                  <a:cxn ang="0">
                    <a:pos x="124" y="16"/>
                  </a:cxn>
                  <a:cxn ang="0">
                    <a:pos x="116" y="18"/>
                  </a:cxn>
                  <a:cxn ang="0">
                    <a:pos x="104" y="16"/>
                  </a:cxn>
                  <a:cxn ang="0">
                    <a:pos x="102" y="4"/>
                  </a:cxn>
                  <a:cxn ang="0">
                    <a:pos x="90" y="0"/>
                  </a:cxn>
                  <a:cxn ang="0">
                    <a:pos x="82" y="4"/>
                  </a:cxn>
                  <a:cxn ang="0">
                    <a:pos x="72" y="12"/>
                  </a:cxn>
                  <a:cxn ang="0">
                    <a:pos x="64" y="4"/>
                  </a:cxn>
                  <a:cxn ang="0">
                    <a:pos x="54" y="2"/>
                  </a:cxn>
                  <a:cxn ang="0">
                    <a:pos x="46" y="12"/>
                  </a:cxn>
                  <a:cxn ang="0">
                    <a:pos x="40" y="24"/>
                  </a:cxn>
                  <a:cxn ang="0">
                    <a:pos x="30" y="22"/>
                  </a:cxn>
                  <a:cxn ang="0">
                    <a:pos x="18" y="24"/>
                  </a:cxn>
                  <a:cxn ang="0">
                    <a:pos x="16" y="34"/>
                  </a:cxn>
                  <a:cxn ang="0">
                    <a:pos x="64" y="34"/>
                  </a:cxn>
                  <a:cxn ang="0">
                    <a:pos x="98" y="36"/>
                  </a:cxn>
                  <a:cxn ang="0">
                    <a:pos x="122" y="64"/>
                  </a:cxn>
                  <a:cxn ang="0">
                    <a:pos x="122" y="90"/>
                  </a:cxn>
                  <a:cxn ang="0">
                    <a:pos x="100" y="118"/>
                  </a:cxn>
                  <a:cxn ang="0">
                    <a:pos x="74" y="124"/>
                  </a:cxn>
                  <a:cxn ang="0">
                    <a:pos x="42" y="108"/>
                  </a:cxn>
                  <a:cxn ang="0">
                    <a:pos x="32" y="82"/>
                  </a:cxn>
                  <a:cxn ang="0">
                    <a:pos x="42" y="50"/>
                  </a:cxn>
                  <a:cxn ang="0">
                    <a:pos x="64" y="34"/>
                  </a:cxn>
                </a:cxnLst>
                <a:rect l="0" t="0" r="r" b="b"/>
                <a:pathLst>
                  <a:path w="156" h="156">
                    <a:moveTo>
                      <a:pt x="16" y="36"/>
                    </a:moveTo>
                    <a:lnTo>
                      <a:pt x="16" y="36"/>
                    </a:lnTo>
                    <a:lnTo>
                      <a:pt x="18" y="40"/>
                    </a:lnTo>
                    <a:lnTo>
                      <a:pt x="20" y="44"/>
                    </a:lnTo>
                    <a:lnTo>
                      <a:pt x="18" y="50"/>
                    </a:lnTo>
                    <a:lnTo>
                      <a:pt x="18" y="50"/>
                    </a:lnTo>
                    <a:lnTo>
                      <a:pt x="14" y="52"/>
                    </a:lnTo>
                    <a:lnTo>
                      <a:pt x="10" y="52"/>
                    </a:lnTo>
                    <a:lnTo>
                      <a:pt x="10" y="52"/>
                    </a:lnTo>
                    <a:lnTo>
                      <a:pt x="6" y="52"/>
                    </a:lnTo>
                    <a:lnTo>
                      <a:pt x="4" y="54"/>
                    </a:lnTo>
                    <a:lnTo>
                      <a:pt x="0" y="58"/>
                    </a:lnTo>
                    <a:lnTo>
                      <a:pt x="0" y="60"/>
                    </a:lnTo>
                    <a:lnTo>
                      <a:pt x="0" y="60"/>
                    </a:lnTo>
                    <a:lnTo>
                      <a:pt x="0" y="66"/>
                    </a:lnTo>
                    <a:lnTo>
                      <a:pt x="0" y="68"/>
                    </a:lnTo>
                    <a:lnTo>
                      <a:pt x="2" y="72"/>
                    </a:lnTo>
                    <a:lnTo>
                      <a:pt x="4" y="72"/>
                    </a:lnTo>
                    <a:lnTo>
                      <a:pt x="4" y="72"/>
                    </a:lnTo>
                    <a:lnTo>
                      <a:pt x="8" y="74"/>
                    </a:lnTo>
                    <a:lnTo>
                      <a:pt x="10" y="78"/>
                    </a:lnTo>
                    <a:lnTo>
                      <a:pt x="12" y="84"/>
                    </a:lnTo>
                    <a:lnTo>
                      <a:pt x="12" y="84"/>
                    </a:lnTo>
                    <a:lnTo>
                      <a:pt x="10" y="86"/>
                    </a:lnTo>
                    <a:lnTo>
                      <a:pt x="6" y="90"/>
                    </a:lnTo>
                    <a:lnTo>
                      <a:pt x="6" y="90"/>
                    </a:lnTo>
                    <a:lnTo>
                      <a:pt x="2" y="92"/>
                    </a:lnTo>
                    <a:lnTo>
                      <a:pt x="2" y="94"/>
                    </a:lnTo>
                    <a:lnTo>
                      <a:pt x="0" y="98"/>
                    </a:lnTo>
                    <a:lnTo>
                      <a:pt x="2" y="102"/>
                    </a:lnTo>
                    <a:lnTo>
                      <a:pt x="2" y="102"/>
                    </a:lnTo>
                    <a:lnTo>
                      <a:pt x="4" y="106"/>
                    </a:lnTo>
                    <a:lnTo>
                      <a:pt x="6" y="108"/>
                    </a:lnTo>
                    <a:lnTo>
                      <a:pt x="8" y="110"/>
                    </a:lnTo>
                    <a:lnTo>
                      <a:pt x="12" y="110"/>
                    </a:lnTo>
                    <a:lnTo>
                      <a:pt x="12" y="110"/>
                    </a:lnTo>
                    <a:lnTo>
                      <a:pt x="18" y="110"/>
                    </a:lnTo>
                    <a:lnTo>
                      <a:pt x="22" y="112"/>
                    </a:lnTo>
                    <a:lnTo>
                      <a:pt x="22" y="112"/>
                    </a:lnTo>
                    <a:lnTo>
                      <a:pt x="22" y="118"/>
                    </a:lnTo>
                    <a:lnTo>
                      <a:pt x="22" y="122"/>
                    </a:lnTo>
                    <a:lnTo>
                      <a:pt x="22" y="124"/>
                    </a:lnTo>
                    <a:lnTo>
                      <a:pt x="22" y="124"/>
                    </a:lnTo>
                    <a:lnTo>
                      <a:pt x="20" y="128"/>
                    </a:lnTo>
                    <a:lnTo>
                      <a:pt x="20" y="130"/>
                    </a:lnTo>
                    <a:lnTo>
                      <a:pt x="22" y="134"/>
                    </a:lnTo>
                    <a:lnTo>
                      <a:pt x="24" y="138"/>
                    </a:lnTo>
                    <a:lnTo>
                      <a:pt x="24" y="138"/>
                    </a:lnTo>
                    <a:lnTo>
                      <a:pt x="28" y="140"/>
                    </a:lnTo>
                    <a:lnTo>
                      <a:pt x="30" y="140"/>
                    </a:lnTo>
                    <a:lnTo>
                      <a:pt x="34" y="140"/>
                    </a:lnTo>
                    <a:lnTo>
                      <a:pt x="36" y="138"/>
                    </a:lnTo>
                    <a:lnTo>
                      <a:pt x="36" y="138"/>
                    </a:lnTo>
                    <a:lnTo>
                      <a:pt x="40" y="136"/>
                    </a:lnTo>
                    <a:lnTo>
                      <a:pt x="44" y="136"/>
                    </a:lnTo>
                    <a:lnTo>
                      <a:pt x="50" y="136"/>
                    </a:lnTo>
                    <a:lnTo>
                      <a:pt x="50" y="136"/>
                    </a:lnTo>
                    <a:lnTo>
                      <a:pt x="52" y="140"/>
                    </a:lnTo>
                    <a:lnTo>
                      <a:pt x="52" y="146"/>
                    </a:lnTo>
                    <a:lnTo>
                      <a:pt x="52" y="146"/>
                    </a:lnTo>
                    <a:lnTo>
                      <a:pt x="52" y="150"/>
                    </a:lnTo>
                    <a:lnTo>
                      <a:pt x="54" y="152"/>
                    </a:lnTo>
                    <a:lnTo>
                      <a:pt x="56" y="154"/>
                    </a:lnTo>
                    <a:lnTo>
                      <a:pt x="60" y="156"/>
                    </a:lnTo>
                    <a:lnTo>
                      <a:pt x="60" y="156"/>
                    </a:lnTo>
                    <a:lnTo>
                      <a:pt x="64" y="156"/>
                    </a:lnTo>
                    <a:lnTo>
                      <a:pt x="68" y="156"/>
                    </a:lnTo>
                    <a:lnTo>
                      <a:pt x="72" y="154"/>
                    </a:lnTo>
                    <a:lnTo>
                      <a:pt x="72" y="150"/>
                    </a:lnTo>
                    <a:lnTo>
                      <a:pt x="72" y="150"/>
                    </a:lnTo>
                    <a:lnTo>
                      <a:pt x="74" y="148"/>
                    </a:lnTo>
                    <a:lnTo>
                      <a:pt x="78" y="146"/>
                    </a:lnTo>
                    <a:lnTo>
                      <a:pt x="82" y="144"/>
                    </a:lnTo>
                    <a:lnTo>
                      <a:pt x="82" y="144"/>
                    </a:lnTo>
                    <a:lnTo>
                      <a:pt x="86" y="144"/>
                    </a:lnTo>
                    <a:lnTo>
                      <a:pt x="90" y="150"/>
                    </a:lnTo>
                    <a:lnTo>
                      <a:pt x="90" y="150"/>
                    </a:lnTo>
                    <a:lnTo>
                      <a:pt x="92" y="152"/>
                    </a:lnTo>
                    <a:lnTo>
                      <a:pt x="94" y="154"/>
                    </a:lnTo>
                    <a:lnTo>
                      <a:pt x="98" y="154"/>
                    </a:lnTo>
                    <a:lnTo>
                      <a:pt x="102" y="154"/>
                    </a:lnTo>
                    <a:lnTo>
                      <a:pt x="102" y="154"/>
                    </a:lnTo>
                    <a:lnTo>
                      <a:pt x="106" y="152"/>
                    </a:lnTo>
                    <a:lnTo>
                      <a:pt x="108" y="150"/>
                    </a:lnTo>
                    <a:lnTo>
                      <a:pt x="110" y="146"/>
                    </a:lnTo>
                    <a:lnTo>
                      <a:pt x="110" y="144"/>
                    </a:lnTo>
                    <a:lnTo>
                      <a:pt x="110" y="144"/>
                    </a:lnTo>
                    <a:lnTo>
                      <a:pt x="110" y="140"/>
                    </a:lnTo>
                    <a:lnTo>
                      <a:pt x="112" y="136"/>
                    </a:lnTo>
                    <a:lnTo>
                      <a:pt x="114" y="132"/>
                    </a:lnTo>
                    <a:lnTo>
                      <a:pt x="114" y="132"/>
                    </a:lnTo>
                    <a:lnTo>
                      <a:pt x="120" y="132"/>
                    </a:lnTo>
                    <a:lnTo>
                      <a:pt x="124" y="134"/>
                    </a:lnTo>
                    <a:lnTo>
                      <a:pt x="124" y="134"/>
                    </a:lnTo>
                    <a:lnTo>
                      <a:pt x="126" y="136"/>
                    </a:lnTo>
                    <a:lnTo>
                      <a:pt x="130" y="136"/>
                    </a:lnTo>
                    <a:lnTo>
                      <a:pt x="134" y="134"/>
                    </a:lnTo>
                    <a:lnTo>
                      <a:pt x="136" y="132"/>
                    </a:lnTo>
                    <a:lnTo>
                      <a:pt x="136" y="132"/>
                    </a:lnTo>
                    <a:lnTo>
                      <a:pt x="140" y="128"/>
                    </a:lnTo>
                    <a:lnTo>
                      <a:pt x="140" y="124"/>
                    </a:lnTo>
                    <a:lnTo>
                      <a:pt x="140" y="122"/>
                    </a:lnTo>
                    <a:lnTo>
                      <a:pt x="138" y="118"/>
                    </a:lnTo>
                    <a:lnTo>
                      <a:pt x="138" y="118"/>
                    </a:lnTo>
                    <a:lnTo>
                      <a:pt x="136" y="116"/>
                    </a:lnTo>
                    <a:lnTo>
                      <a:pt x="136" y="112"/>
                    </a:lnTo>
                    <a:lnTo>
                      <a:pt x="136" y="106"/>
                    </a:lnTo>
                    <a:lnTo>
                      <a:pt x="136" y="106"/>
                    </a:lnTo>
                    <a:lnTo>
                      <a:pt x="140" y="104"/>
                    </a:lnTo>
                    <a:lnTo>
                      <a:pt x="146" y="104"/>
                    </a:lnTo>
                    <a:lnTo>
                      <a:pt x="146" y="104"/>
                    </a:lnTo>
                    <a:lnTo>
                      <a:pt x="150" y="104"/>
                    </a:lnTo>
                    <a:lnTo>
                      <a:pt x="152" y="102"/>
                    </a:lnTo>
                    <a:lnTo>
                      <a:pt x="154" y="98"/>
                    </a:lnTo>
                    <a:lnTo>
                      <a:pt x="156" y="94"/>
                    </a:lnTo>
                    <a:lnTo>
                      <a:pt x="156" y="94"/>
                    </a:lnTo>
                    <a:lnTo>
                      <a:pt x="156" y="90"/>
                    </a:lnTo>
                    <a:lnTo>
                      <a:pt x="156" y="86"/>
                    </a:lnTo>
                    <a:lnTo>
                      <a:pt x="154" y="84"/>
                    </a:lnTo>
                    <a:lnTo>
                      <a:pt x="150" y="82"/>
                    </a:lnTo>
                    <a:lnTo>
                      <a:pt x="150" y="82"/>
                    </a:lnTo>
                    <a:lnTo>
                      <a:pt x="148" y="82"/>
                    </a:lnTo>
                    <a:lnTo>
                      <a:pt x="146" y="78"/>
                    </a:lnTo>
                    <a:lnTo>
                      <a:pt x="142" y="72"/>
                    </a:lnTo>
                    <a:lnTo>
                      <a:pt x="142" y="72"/>
                    </a:lnTo>
                    <a:lnTo>
                      <a:pt x="144" y="68"/>
                    </a:lnTo>
                    <a:lnTo>
                      <a:pt x="150" y="66"/>
                    </a:lnTo>
                    <a:lnTo>
                      <a:pt x="150" y="66"/>
                    </a:lnTo>
                    <a:lnTo>
                      <a:pt x="152" y="64"/>
                    </a:lnTo>
                    <a:lnTo>
                      <a:pt x="154" y="62"/>
                    </a:lnTo>
                    <a:lnTo>
                      <a:pt x="154" y="58"/>
                    </a:lnTo>
                    <a:lnTo>
                      <a:pt x="154" y="54"/>
                    </a:lnTo>
                    <a:lnTo>
                      <a:pt x="154" y="54"/>
                    </a:lnTo>
                    <a:lnTo>
                      <a:pt x="152" y="50"/>
                    </a:lnTo>
                    <a:lnTo>
                      <a:pt x="150" y="46"/>
                    </a:lnTo>
                    <a:lnTo>
                      <a:pt x="146" y="46"/>
                    </a:lnTo>
                    <a:lnTo>
                      <a:pt x="144" y="46"/>
                    </a:lnTo>
                    <a:lnTo>
                      <a:pt x="144" y="46"/>
                    </a:lnTo>
                    <a:lnTo>
                      <a:pt x="140" y="46"/>
                    </a:lnTo>
                    <a:lnTo>
                      <a:pt x="136" y="44"/>
                    </a:lnTo>
                    <a:lnTo>
                      <a:pt x="132" y="40"/>
                    </a:lnTo>
                    <a:lnTo>
                      <a:pt x="132" y="40"/>
                    </a:lnTo>
                    <a:lnTo>
                      <a:pt x="132" y="36"/>
                    </a:lnTo>
                    <a:lnTo>
                      <a:pt x="134" y="32"/>
                    </a:lnTo>
                    <a:lnTo>
                      <a:pt x="134" y="32"/>
                    </a:lnTo>
                    <a:lnTo>
                      <a:pt x="136" y="28"/>
                    </a:lnTo>
                    <a:lnTo>
                      <a:pt x="136" y="26"/>
                    </a:lnTo>
                    <a:lnTo>
                      <a:pt x="134" y="22"/>
                    </a:lnTo>
                    <a:lnTo>
                      <a:pt x="132" y="18"/>
                    </a:lnTo>
                    <a:lnTo>
                      <a:pt x="132" y="18"/>
                    </a:lnTo>
                    <a:lnTo>
                      <a:pt x="128" y="16"/>
                    </a:lnTo>
                    <a:lnTo>
                      <a:pt x="124" y="16"/>
                    </a:lnTo>
                    <a:lnTo>
                      <a:pt x="120" y="16"/>
                    </a:lnTo>
                    <a:lnTo>
                      <a:pt x="118" y="18"/>
                    </a:lnTo>
                    <a:lnTo>
                      <a:pt x="118" y="18"/>
                    </a:lnTo>
                    <a:lnTo>
                      <a:pt x="116" y="18"/>
                    </a:lnTo>
                    <a:lnTo>
                      <a:pt x="112" y="20"/>
                    </a:lnTo>
                    <a:lnTo>
                      <a:pt x="106" y="18"/>
                    </a:lnTo>
                    <a:lnTo>
                      <a:pt x="106" y="18"/>
                    </a:lnTo>
                    <a:lnTo>
                      <a:pt x="104" y="16"/>
                    </a:lnTo>
                    <a:lnTo>
                      <a:pt x="104" y="10"/>
                    </a:lnTo>
                    <a:lnTo>
                      <a:pt x="104" y="10"/>
                    </a:lnTo>
                    <a:lnTo>
                      <a:pt x="102" y="6"/>
                    </a:lnTo>
                    <a:lnTo>
                      <a:pt x="102" y="4"/>
                    </a:lnTo>
                    <a:lnTo>
                      <a:pt x="98" y="0"/>
                    </a:lnTo>
                    <a:lnTo>
                      <a:pt x="94" y="0"/>
                    </a:lnTo>
                    <a:lnTo>
                      <a:pt x="94" y="0"/>
                    </a:lnTo>
                    <a:lnTo>
                      <a:pt x="90" y="0"/>
                    </a:lnTo>
                    <a:lnTo>
                      <a:pt x="86" y="0"/>
                    </a:lnTo>
                    <a:lnTo>
                      <a:pt x="84" y="2"/>
                    </a:lnTo>
                    <a:lnTo>
                      <a:pt x="82" y="4"/>
                    </a:lnTo>
                    <a:lnTo>
                      <a:pt x="82" y="4"/>
                    </a:lnTo>
                    <a:lnTo>
                      <a:pt x="80" y="8"/>
                    </a:lnTo>
                    <a:lnTo>
                      <a:pt x="78" y="10"/>
                    </a:lnTo>
                    <a:lnTo>
                      <a:pt x="72" y="12"/>
                    </a:lnTo>
                    <a:lnTo>
                      <a:pt x="72" y="12"/>
                    </a:lnTo>
                    <a:lnTo>
                      <a:pt x="68" y="10"/>
                    </a:lnTo>
                    <a:lnTo>
                      <a:pt x="66" y="6"/>
                    </a:lnTo>
                    <a:lnTo>
                      <a:pt x="66" y="6"/>
                    </a:lnTo>
                    <a:lnTo>
                      <a:pt x="64" y="4"/>
                    </a:lnTo>
                    <a:lnTo>
                      <a:pt x="60" y="2"/>
                    </a:lnTo>
                    <a:lnTo>
                      <a:pt x="58" y="0"/>
                    </a:lnTo>
                    <a:lnTo>
                      <a:pt x="54" y="2"/>
                    </a:lnTo>
                    <a:lnTo>
                      <a:pt x="54" y="2"/>
                    </a:lnTo>
                    <a:lnTo>
                      <a:pt x="50" y="4"/>
                    </a:lnTo>
                    <a:lnTo>
                      <a:pt x="46" y="6"/>
                    </a:lnTo>
                    <a:lnTo>
                      <a:pt x="46" y="10"/>
                    </a:lnTo>
                    <a:lnTo>
                      <a:pt x="46" y="12"/>
                    </a:lnTo>
                    <a:lnTo>
                      <a:pt x="46" y="12"/>
                    </a:lnTo>
                    <a:lnTo>
                      <a:pt x="46" y="16"/>
                    </a:lnTo>
                    <a:lnTo>
                      <a:pt x="44" y="20"/>
                    </a:lnTo>
                    <a:lnTo>
                      <a:pt x="40" y="24"/>
                    </a:lnTo>
                    <a:lnTo>
                      <a:pt x="40" y="24"/>
                    </a:lnTo>
                    <a:lnTo>
                      <a:pt x="36" y="24"/>
                    </a:lnTo>
                    <a:lnTo>
                      <a:pt x="30" y="22"/>
                    </a:lnTo>
                    <a:lnTo>
                      <a:pt x="30" y="22"/>
                    </a:lnTo>
                    <a:lnTo>
                      <a:pt x="28" y="20"/>
                    </a:lnTo>
                    <a:lnTo>
                      <a:pt x="24" y="20"/>
                    </a:lnTo>
                    <a:lnTo>
                      <a:pt x="22" y="22"/>
                    </a:lnTo>
                    <a:lnTo>
                      <a:pt x="18" y="24"/>
                    </a:lnTo>
                    <a:lnTo>
                      <a:pt x="18" y="24"/>
                    </a:lnTo>
                    <a:lnTo>
                      <a:pt x="16" y="28"/>
                    </a:lnTo>
                    <a:lnTo>
                      <a:pt x="14" y="32"/>
                    </a:lnTo>
                    <a:lnTo>
                      <a:pt x="16" y="34"/>
                    </a:lnTo>
                    <a:lnTo>
                      <a:pt x="16" y="36"/>
                    </a:lnTo>
                    <a:lnTo>
                      <a:pt x="16" y="36"/>
                    </a:lnTo>
                    <a:close/>
                    <a:moveTo>
                      <a:pt x="64" y="34"/>
                    </a:moveTo>
                    <a:lnTo>
                      <a:pt x="64" y="34"/>
                    </a:lnTo>
                    <a:lnTo>
                      <a:pt x="72" y="32"/>
                    </a:lnTo>
                    <a:lnTo>
                      <a:pt x="82" y="32"/>
                    </a:lnTo>
                    <a:lnTo>
                      <a:pt x="90" y="34"/>
                    </a:lnTo>
                    <a:lnTo>
                      <a:pt x="98" y="36"/>
                    </a:lnTo>
                    <a:lnTo>
                      <a:pt x="106" y="42"/>
                    </a:lnTo>
                    <a:lnTo>
                      <a:pt x="112" y="48"/>
                    </a:lnTo>
                    <a:lnTo>
                      <a:pt x="118" y="56"/>
                    </a:lnTo>
                    <a:lnTo>
                      <a:pt x="122" y="64"/>
                    </a:lnTo>
                    <a:lnTo>
                      <a:pt x="122" y="64"/>
                    </a:lnTo>
                    <a:lnTo>
                      <a:pt x="124" y="72"/>
                    </a:lnTo>
                    <a:lnTo>
                      <a:pt x="124" y="82"/>
                    </a:lnTo>
                    <a:lnTo>
                      <a:pt x="122" y="90"/>
                    </a:lnTo>
                    <a:lnTo>
                      <a:pt x="118" y="98"/>
                    </a:lnTo>
                    <a:lnTo>
                      <a:pt x="114" y="106"/>
                    </a:lnTo>
                    <a:lnTo>
                      <a:pt x="108" y="112"/>
                    </a:lnTo>
                    <a:lnTo>
                      <a:pt x="100" y="118"/>
                    </a:lnTo>
                    <a:lnTo>
                      <a:pt x="92" y="122"/>
                    </a:lnTo>
                    <a:lnTo>
                      <a:pt x="92" y="122"/>
                    </a:lnTo>
                    <a:lnTo>
                      <a:pt x="82" y="124"/>
                    </a:lnTo>
                    <a:lnTo>
                      <a:pt x="74" y="124"/>
                    </a:lnTo>
                    <a:lnTo>
                      <a:pt x="64" y="122"/>
                    </a:lnTo>
                    <a:lnTo>
                      <a:pt x="56" y="118"/>
                    </a:lnTo>
                    <a:lnTo>
                      <a:pt x="50" y="114"/>
                    </a:lnTo>
                    <a:lnTo>
                      <a:pt x="42" y="108"/>
                    </a:lnTo>
                    <a:lnTo>
                      <a:pt x="38" y="100"/>
                    </a:lnTo>
                    <a:lnTo>
                      <a:pt x="34" y="92"/>
                    </a:lnTo>
                    <a:lnTo>
                      <a:pt x="34" y="92"/>
                    </a:lnTo>
                    <a:lnTo>
                      <a:pt x="32" y="82"/>
                    </a:lnTo>
                    <a:lnTo>
                      <a:pt x="32" y="74"/>
                    </a:lnTo>
                    <a:lnTo>
                      <a:pt x="34" y="64"/>
                    </a:lnTo>
                    <a:lnTo>
                      <a:pt x="36" y="56"/>
                    </a:lnTo>
                    <a:lnTo>
                      <a:pt x="42" y="50"/>
                    </a:lnTo>
                    <a:lnTo>
                      <a:pt x="48" y="42"/>
                    </a:lnTo>
                    <a:lnTo>
                      <a:pt x="54" y="38"/>
                    </a:lnTo>
                    <a:lnTo>
                      <a:pt x="64" y="34"/>
                    </a:lnTo>
                    <a:lnTo>
                      <a:pt x="64" y="34"/>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17" name="Freeform 109"/>
              <p:cNvSpPr>
                <a:spLocks noEditPoints="1"/>
              </p:cNvSpPr>
              <p:nvPr/>
            </p:nvSpPr>
            <p:spPr bwMode="auto">
              <a:xfrm>
                <a:off x="10699750" y="2222500"/>
                <a:ext cx="158750" cy="158750"/>
              </a:xfrm>
              <a:custGeom>
                <a:avLst/>
                <a:gdLst/>
                <a:ahLst/>
                <a:cxnLst>
                  <a:cxn ang="0">
                    <a:pos x="12" y="28"/>
                  </a:cxn>
                  <a:cxn ang="0">
                    <a:pos x="8" y="34"/>
                  </a:cxn>
                  <a:cxn ang="0">
                    <a:pos x="2" y="34"/>
                  </a:cxn>
                  <a:cxn ang="0">
                    <a:pos x="0" y="44"/>
                  </a:cxn>
                  <a:cxn ang="0">
                    <a:pos x="6" y="50"/>
                  </a:cxn>
                  <a:cxn ang="0">
                    <a:pos x="6" y="56"/>
                  </a:cxn>
                  <a:cxn ang="0">
                    <a:pos x="0" y="60"/>
                  </a:cxn>
                  <a:cxn ang="0">
                    <a:pos x="4" y="70"/>
                  </a:cxn>
                  <a:cxn ang="0">
                    <a:pos x="10" y="70"/>
                  </a:cxn>
                  <a:cxn ang="0">
                    <a:pos x="14" y="76"/>
                  </a:cxn>
                  <a:cxn ang="0">
                    <a:pos x="12" y="84"/>
                  </a:cxn>
                  <a:cxn ang="0">
                    <a:pos x="20" y="90"/>
                  </a:cxn>
                  <a:cxn ang="0">
                    <a:pos x="28" y="88"/>
                  </a:cxn>
                  <a:cxn ang="0">
                    <a:pos x="32" y="90"/>
                  </a:cxn>
                  <a:cxn ang="0">
                    <a:pos x="34" y="98"/>
                  </a:cxn>
                  <a:cxn ang="0">
                    <a:pos x="44" y="100"/>
                  </a:cxn>
                  <a:cxn ang="0">
                    <a:pos x="50" y="94"/>
                  </a:cxn>
                  <a:cxn ang="0">
                    <a:pos x="56" y="92"/>
                  </a:cxn>
                  <a:cxn ang="0">
                    <a:pos x="60" y="98"/>
                  </a:cxn>
                  <a:cxn ang="0">
                    <a:pos x="70" y="96"/>
                  </a:cxn>
                  <a:cxn ang="0">
                    <a:pos x="70" y="88"/>
                  </a:cxn>
                  <a:cxn ang="0">
                    <a:pos x="76" y="84"/>
                  </a:cxn>
                  <a:cxn ang="0">
                    <a:pos x="84" y="86"/>
                  </a:cxn>
                  <a:cxn ang="0">
                    <a:pos x="90" y="80"/>
                  </a:cxn>
                  <a:cxn ang="0">
                    <a:pos x="86" y="72"/>
                  </a:cxn>
                  <a:cxn ang="0">
                    <a:pos x="90" y="66"/>
                  </a:cxn>
                  <a:cxn ang="0">
                    <a:pos x="98" y="64"/>
                  </a:cxn>
                  <a:cxn ang="0">
                    <a:pos x="100" y="56"/>
                  </a:cxn>
                  <a:cxn ang="0">
                    <a:pos x="92" y="50"/>
                  </a:cxn>
                  <a:cxn ang="0">
                    <a:pos x="92" y="44"/>
                  </a:cxn>
                  <a:cxn ang="0">
                    <a:pos x="98" y="38"/>
                  </a:cxn>
                  <a:cxn ang="0">
                    <a:pos x="96" y="30"/>
                  </a:cxn>
                  <a:cxn ang="0">
                    <a:pos x="88" y="28"/>
                  </a:cxn>
                  <a:cxn ang="0">
                    <a:pos x="84" y="24"/>
                  </a:cxn>
                  <a:cxn ang="0">
                    <a:pos x="86" y="16"/>
                  </a:cxn>
                  <a:cxn ang="0">
                    <a:pos x="80" y="10"/>
                  </a:cxn>
                  <a:cxn ang="0">
                    <a:pos x="72" y="12"/>
                  </a:cxn>
                  <a:cxn ang="0">
                    <a:pos x="66" y="10"/>
                  </a:cxn>
                  <a:cxn ang="0">
                    <a:pos x="64" y="2"/>
                  </a:cxn>
                  <a:cxn ang="0">
                    <a:pos x="56" y="0"/>
                  </a:cxn>
                  <a:cxn ang="0">
                    <a:pos x="50" y="6"/>
                  </a:cxn>
                  <a:cxn ang="0">
                    <a:pos x="44" y="6"/>
                  </a:cxn>
                  <a:cxn ang="0">
                    <a:pos x="38" y="0"/>
                  </a:cxn>
                  <a:cxn ang="0">
                    <a:pos x="30" y="4"/>
                  </a:cxn>
                  <a:cxn ang="0">
                    <a:pos x="28" y="12"/>
                  </a:cxn>
                  <a:cxn ang="0">
                    <a:pos x="22" y="16"/>
                  </a:cxn>
                  <a:cxn ang="0">
                    <a:pos x="16" y="12"/>
                  </a:cxn>
                  <a:cxn ang="0">
                    <a:pos x="10" y="20"/>
                  </a:cxn>
                  <a:cxn ang="0">
                    <a:pos x="40" y="22"/>
                  </a:cxn>
                  <a:cxn ang="0">
                    <a:pos x="52" y="20"/>
                  </a:cxn>
                  <a:cxn ang="0">
                    <a:pos x="76" y="36"/>
                  </a:cxn>
                  <a:cxn ang="0">
                    <a:pos x="78" y="46"/>
                  </a:cxn>
                  <a:cxn ang="0">
                    <a:pos x="68" y="72"/>
                  </a:cxn>
                  <a:cxn ang="0">
                    <a:pos x="58" y="78"/>
                  </a:cxn>
                  <a:cxn ang="0">
                    <a:pos x="36" y="76"/>
                  </a:cxn>
                  <a:cxn ang="0">
                    <a:pos x="22" y="58"/>
                  </a:cxn>
                  <a:cxn ang="0">
                    <a:pos x="20" y="48"/>
                  </a:cxn>
                  <a:cxn ang="0">
                    <a:pos x="34" y="24"/>
                  </a:cxn>
                </a:cxnLst>
                <a:rect l="0" t="0" r="r" b="b"/>
                <a:pathLst>
                  <a:path w="100" h="100">
                    <a:moveTo>
                      <a:pt x="10" y="24"/>
                    </a:moveTo>
                    <a:lnTo>
                      <a:pt x="10" y="24"/>
                    </a:lnTo>
                    <a:lnTo>
                      <a:pt x="12" y="28"/>
                    </a:lnTo>
                    <a:lnTo>
                      <a:pt x="12" y="32"/>
                    </a:lnTo>
                    <a:lnTo>
                      <a:pt x="12" y="32"/>
                    </a:lnTo>
                    <a:lnTo>
                      <a:pt x="8" y="34"/>
                    </a:lnTo>
                    <a:lnTo>
                      <a:pt x="6" y="34"/>
                    </a:lnTo>
                    <a:lnTo>
                      <a:pt x="6" y="34"/>
                    </a:lnTo>
                    <a:lnTo>
                      <a:pt x="2" y="34"/>
                    </a:lnTo>
                    <a:lnTo>
                      <a:pt x="0" y="38"/>
                    </a:lnTo>
                    <a:lnTo>
                      <a:pt x="0" y="38"/>
                    </a:lnTo>
                    <a:lnTo>
                      <a:pt x="0" y="44"/>
                    </a:lnTo>
                    <a:lnTo>
                      <a:pt x="2" y="46"/>
                    </a:lnTo>
                    <a:lnTo>
                      <a:pt x="2" y="46"/>
                    </a:lnTo>
                    <a:lnTo>
                      <a:pt x="6" y="50"/>
                    </a:lnTo>
                    <a:lnTo>
                      <a:pt x="8" y="54"/>
                    </a:lnTo>
                    <a:lnTo>
                      <a:pt x="8" y="54"/>
                    </a:lnTo>
                    <a:lnTo>
                      <a:pt x="6" y="56"/>
                    </a:lnTo>
                    <a:lnTo>
                      <a:pt x="2" y="58"/>
                    </a:lnTo>
                    <a:lnTo>
                      <a:pt x="2" y="58"/>
                    </a:lnTo>
                    <a:lnTo>
                      <a:pt x="0" y="60"/>
                    </a:lnTo>
                    <a:lnTo>
                      <a:pt x="0" y="66"/>
                    </a:lnTo>
                    <a:lnTo>
                      <a:pt x="0" y="66"/>
                    </a:lnTo>
                    <a:lnTo>
                      <a:pt x="4" y="70"/>
                    </a:lnTo>
                    <a:lnTo>
                      <a:pt x="8" y="70"/>
                    </a:lnTo>
                    <a:lnTo>
                      <a:pt x="8" y="70"/>
                    </a:lnTo>
                    <a:lnTo>
                      <a:pt x="10" y="70"/>
                    </a:lnTo>
                    <a:lnTo>
                      <a:pt x="14" y="72"/>
                    </a:lnTo>
                    <a:lnTo>
                      <a:pt x="14" y="72"/>
                    </a:lnTo>
                    <a:lnTo>
                      <a:pt x="14" y="76"/>
                    </a:lnTo>
                    <a:lnTo>
                      <a:pt x="14" y="80"/>
                    </a:lnTo>
                    <a:lnTo>
                      <a:pt x="14" y="80"/>
                    </a:lnTo>
                    <a:lnTo>
                      <a:pt x="12" y="84"/>
                    </a:lnTo>
                    <a:lnTo>
                      <a:pt x="14" y="88"/>
                    </a:lnTo>
                    <a:lnTo>
                      <a:pt x="14" y="88"/>
                    </a:lnTo>
                    <a:lnTo>
                      <a:pt x="20" y="90"/>
                    </a:lnTo>
                    <a:lnTo>
                      <a:pt x="24" y="88"/>
                    </a:lnTo>
                    <a:lnTo>
                      <a:pt x="24" y="88"/>
                    </a:lnTo>
                    <a:lnTo>
                      <a:pt x="28" y="88"/>
                    </a:lnTo>
                    <a:lnTo>
                      <a:pt x="32" y="88"/>
                    </a:lnTo>
                    <a:lnTo>
                      <a:pt x="32" y="88"/>
                    </a:lnTo>
                    <a:lnTo>
                      <a:pt x="32" y="90"/>
                    </a:lnTo>
                    <a:lnTo>
                      <a:pt x="32" y="94"/>
                    </a:lnTo>
                    <a:lnTo>
                      <a:pt x="32" y="94"/>
                    </a:lnTo>
                    <a:lnTo>
                      <a:pt x="34" y="98"/>
                    </a:lnTo>
                    <a:lnTo>
                      <a:pt x="38" y="100"/>
                    </a:lnTo>
                    <a:lnTo>
                      <a:pt x="38" y="100"/>
                    </a:lnTo>
                    <a:lnTo>
                      <a:pt x="44" y="100"/>
                    </a:lnTo>
                    <a:lnTo>
                      <a:pt x="46" y="96"/>
                    </a:lnTo>
                    <a:lnTo>
                      <a:pt x="46" y="96"/>
                    </a:lnTo>
                    <a:lnTo>
                      <a:pt x="50" y="94"/>
                    </a:lnTo>
                    <a:lnTo>
                      <a:pt x="52" y="92"/>
                    </a:lnTo>
                    <a:lnTo>
                      <a:pt x="52" y="92"/>
                    </a:lnTo>
                    <a:lnTo>
                      <a:pt x="56" y="92"/>
                    </a:lnTo>
                    <a:lnTo>
                      <a:pt x="58" y="96"/>
                    </a:lnTo>
                    <a:lnTo>
                      <a:pt x="58" y="96"/>
                    </a:lnTo>
                    <a:lnTo>
                      <a:pt x="60" y="98"/>
                    </a:lnTo>
                    <a:lnTo>
                      <a:pt x="66" y="98"/>
                    </a:lnTo>
                    <a:lnTo>
                      <a:pt x="66" y="98"/>
                    </a:lnTo>
                    <a:lnTo>
                      <a:pt x="70" y="96"/>
                    </a:lnTo>
                    <a:lnTo>
                      <a:pt x="70" y="92"/>
                    </a:lnTo>
                    <a:lnTo>
                      <a:pt x="70" y="92"/>
                    </a:lnTo>
                    <a:lnTo>
                      <a:pt x="70" y="88"/>
                    </a:lnTo>
                    <a:lnTo>
                      <a:pt x="74" y="84"/>
                    </a:lnTo>
                    <a:lnTo>
                      <a:pt x="74" y="84"/>
                    </a:lnTo>
                    <a:lnTo>
                      <a:pt x="76" y="84"/>
                    </a:lnTo>
                    <a:lnTo>
                      <a:pt x="80" y="86"/>
                    </a:lnTo>
                    <a:lnTo>
                      <a:pt x="80" y="86"/>
                    </a:lnTo>
                    <a:lnTo>
                      <a:pt x="84" y="86"/>
                    </a:lnTo>
                    <a:lnTo>
                      <a:pt x="88" y="84"/>
                    </a:lnTo>
                    <a:lnTo>
                      <a:pt x="88" y="84"/>
                    </a:lnTo>
                    <a:lnTo>
                      <a:pt x="90" y="80"/>
                    </a:lnTo>
                    <a:lnTo>
                      <a:pt x="88" y="76"/>
                    </a:lnTo>
                    <a:lnTo>
                      <a:pt x="88" y="76"/>
                    </a:lnTo>
                    <a:lnTo>
                      <a:pt x="86" y="72"/>
                    </a:lnTo>
                    <a:lnTo>
                      <a:pt x="88" y="68"/>
                    </a:lnTo>
                    <a:lnTo>
                      <a:pt x="88" y="68"/>
                    </a:lnTo>
                    <a:lnTo>
                      <a:pt x="90" y="66"/>
                    </a:lnTo>
                    <a:lnTo>
                      <a:pt x="94" y="66"/>
                    </a:lnTo>
                    <a:lnTo>
                      <a:pt x="94" y="66"/>
                    </a:lnTo>
                    <a:lnTo>
                      <a:pt x="98" y="64"/>
                    </a:lnTo>
                    <a:lnTo>
                      <a:pt x="100" y="60"/>
                    </a:lnTo>
                    <a:lnTo>
                      <a:pt x="100" y="60"/>
                    </a:lnTo>
                    <a:lnTo>
                      <a:pt x="100" y="56"/>
                    </a:lnTo>
                    <a:lnTo>
                      <a:pt x="96" y="52"/>
                    </a:lnTo>
                    <a:lnTo>
                      <a:pt x="96" y="52"/>
                    </a:lnTo>
                    <a:lnTo>
                      <a:pt x="92" y="50"/>
                    </a:lnTo>
                    <a:lnTo>
                      <a:pt x="92" y="46"/>
                    </a:lnTo>
                    <a:lnTo>
                      <a:pt x="92" y="46"/>
                    </a:lnTo>
                    <a:lnTo>
                      <a:pt x="92" y="44"/>
                    </a:lnTo>
                    <a:lnTo>
                      <a:pt x="96" y="42"/>
                    </a:lnTo>
                    <a:lnTo>
                      <a:pt x="96" y="42"/>
                    </a:lnTo>
                    <a:lnTo>
                      <a:pt x="98" y="38"/>
                    </a:lnTo>
                    <a:lnTo>
                      <a:pt x="98" y="34"/>
                    </a:lnTo>
                    <a:lnTo>
                      <a:pt x="98" y="34"/>
                    </a:lnTo>
                    <a:lnTo>
                      <a:pt x="96" y="30"/>
                    </a:lnTo>
                    <a:lnTo>
                      <a:pt x="92" y="30"/>
                    </a:lnTo>
                    <a:lnTo>
                      <a:pt x="92" y="30"/>
                    </a:lnTo>
                    <a:lnTo>
                      <a:pt x="88" y="28"/>
                    </a:lnTo>
                    <a:lnTo>
                      <a:pt x="84" y="26"/>
                    </a:lnTo>
                    <a:lnTo>
                      <a:pt x="84" y="26"/>
                    </a:lnTo>
                    <a:lnTo>
                      <a:pt x="84" y="24"/>
                    </a:lnTo>
                    <a:lnTo>
                      <a:pt x="86" y="20"/>
                    </a:lnTo>
                    <a:lnTo>
                      <a:pt x="86" y="20"/>
                    </a:lnTo>
                    <a:lnTo>
                      <a:pt x="86" y="16"/>
                    </a:lnTo>
                    <a:lnTo>
                      <a:pt x="84" y="12"/>
                    </a:lnTo>
                    <a:lnTo>
                      <a:pt x="84" y="12"/>
                    </a:lnTo>
                    <a:lnTo>
                      <a:pt x="80" y="10"/>
                    </a:lnTo>
                    <a:lnTo>
                      <a:pt x="76" y="10"/>
                    </a:lnTo>
                    <a:lnTo>
                      <a:pt x="76" y="10"/>
                    </a:lnTo>
                    <a:lnTo>
                      <a:pt x="72" y="12"/>
                    </a:lnTo>
                    <a:lnTo>
                      <a:pt x="68" y="12"/>
                    </a:lnTo>
                    <a:lnTo>
                      <a:pt x="68" y="12"/>
                    </a:lnTo>
                    <a:lnTo>
                      <a:pt x="66" y="10"/>
                    </a:lnTo>
                    <a:lnTo>
                      <a:pt x="66" y="6"/>
                    </a:lnTo>
                    <a:lnTo>
                      <a:pt x="66" y="6"/>
                    </a:lnTo>
                    <a:lnTo>
                      <a:pt x="64" y="2"/>
                    </a:lnTo>
                    <a:lnTo>
                      <a:pt x="60" y="0"/>
                    </a:lnTo>
                    <a:lnTo>
                      <a:pt x="60" y="0"/>
                    </a:lnTo>
                    <a:lnTo>
                      <a:pt x="56" y="0"/>
                    </a:lnTo>
                    <a:lnTo>
                      <a:pt x="52" y="2"/>
                    </a:lnTo>
                    <a:lnTo>
                      <a:pt x="52" y="2"/>
                    </a:lnTo>
                    <a:lnTo>
                      <a:pt x="50" y="6"/>
                    </a:lnTo>
                    <a:lnTo>
                      <a:pt x="46" y="8"/>
                    </a:lnTo>
                    <a:lnTo>
                      <a:pt x="46" y="8"/>
                    </a:lnTo>
                    <a:lnTo>
                      <a:pt x="44" y="6"/>
                    </a:lnTo>
                    <a:lnTo>
                      <a:pt x="42" y="4"/>
                    </a:lnTo>
                    <a:lnTo>
                      <a:pt x="42" y="4"/>
                    </a:lnTo>
                    <a:lnTo>
                      <a:pt x="38" y="0"/>
                    </a:lnTo>
                    <a:lnTo>
                      <a:pt x="34" y="0"/>
                    </a:lnTo>
                    <a:lnTo>
                      <a:pt x="34" y="0"/>
                    </a:lnTo>
                    <a:lnTo>
                      <a:pt x="30" y="4"/>
                    </a:lnTo>
                    <a:lnTo>
                      <a:pt x="28" y="8"/>
                    </a:lnTo>
                    <a:lnTo>
                      <a:pt x="28" y="8"/>
                    </a:lnTo>
                    <a:lnTo>
                      <a:pt x="28" y="12"/>
                    </a:lnTo>
                    <a:lnTo>
                      <a:pt x="26" y="16"/>
                    </a:lnTo>
                    <a:lnTo>
                      <a:pt x="26" y="16"/>
                    </a:lnTo>
                    <a:lnTo>
                      <a:pt x="22" y="16"/>
                    </a:lnTo>
                    <a:lnTo>
                      <a:pt x="20" y="14"/>
                    </a:lnTo>
                    <a:lnTo>
                      <a:pt x="20" y="14"/>
                    </a:lnTo>
                    <a:lnTo>
                      <a:pt x="16" y="12"/>
                    </a:lnTo>
                    <a:lnTo>
                      <a:pt x="12" y="16"/>
                    </a:lnTo>
                    <a:lnTo>
                      <a:pt x="12" y="16"/>
                    </a:lnTo>
                    <a:lnTo>
                      <a:pt x="10" y="20"/>
                    </a:lnTo>
                    <a:lnTo>
                      <a:pt x="10" y="24"/>
                    </a:lnTo>
                    <a:lnTo>
                      <a:pt x="10" y="24"/>
                    </a:lnTo>
                    <a:close/>
                    <a:moveTo>
                      <a:pt x="40" y="22"/>
                    </a:moveTo>
                    <a:lnTo>
                      <a:pt x="40" y="22"/>
                    </a:lnTo>
                    <a:lnTo>
                      <a:pt x="46" y="20"/>
                    </a:lnTo>
                    <a:lnTo>
                      <a:pt x="52" y="20"/>
                    </a:lnTo>
                    <a:lnTo>
                      <a:pt x="62" y="24"/>
                    </a:lnTo>
                    <a:lnTo>
                      <a:pt x="72" y="30"/>
                    </a:lnTo>
                    <a:lnTo>
                      <a:pt x="76" y="36"/>
                    </a:lnTo>
                    <a:lnTo>
                      <a:pt x="78" y="40"/>
                    </a:lnTo>
                    <a:lnTo>
                      <a:pt x="78" y="40"/>
                    </a:lnTo>
                    <a:lnTo>
                      <a:pt x="78" y="46"/>
                    </a:lnTo>
                    <a:lnTo>
                      <a:pt x="78" y="52"/>
                    </a:lnTo>
                    <a:lnTo>
                      <a:pt x="76" y="64"/>
                    </a:lnTo>
                    <a:lnTo>
                      <a:pt x="68" y="72"/>
                    </a:lnTo>
                    <a:lnTo>
                      <a:pt x="64" y="76"/>
                    </a:lnTo>
                    <a:lnTo>
                      <a:pt x="58" y="78"/>
                    </a:lnTo>
                    <a:lnTo>
                      <a:pt x="58" y="78"/>
                    </a:lnTo>
                    <a:lnTo>
                      <a:pt x="52" y="80"/>
                    </a:lnTo>
                    <a:lnTo>
                      <a:pt x="46" y="80"/>
                    </a:lnTo>
                    <a:lnTo>
                      <a:pt x="36" y="76"/>
                    </a:lnTo>
                    <a:lnTo>
                      <a:pt x="26" y="70"/>
                    </a:lnTo>
                    <a:lnTo>
                      <a:pt x="24" y="64"/>
                    </a:lnTo>
                    <a:lnTo>
                      <a:pt x="22" y="58"/>
                    </a:lnTo>
                    <a:lnTo>
                      <a:pt x="22" y="58"/>
                    </a:lnTo>
                    <a:lnTo>
                      <a:pt x="20" y="52"/>
                    </a:lnTo>
                    <a:lnTo>
                      <a:pt x="20" y="48"/>
                    </a:lnTo>
                    <a:lnTo>
                      <a:pt x="24" y="36"/>
                    </a:lnTo>
                    <a:lnTo>
                      <a:pt x="30" y="28"/>
                    </a:lnTo>
                    <a:lnTo>
                      <a:pt x="34" y="24"/>
                    </a:lnTo>
                    <a:lnTo>
                      <a:pt x="40" y="22"/>
                    </a:lnTo>
                    <a:lnTo>
                      <a:pt x="40" y="2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18" name="Freeform 110"/>
              <p:cNvSpPr>
                <a:spLocks noEditPoints="1"/>
              </p:cNvSpPr>
              <p:nvPr/>
            </p:nvSpPr>
            <p:spPr bwMode="auto">
              <a:xfrm>
                <a:off x="10699750" y="2381250"/>
                <a:ext cx="120650" cy="123825"/>
              </a:xfrm>
              <a:custGeom>
                <a:avLst/>
                <a:gdLst/>
                <a:ahLst/>
                <a:cxnLst>
                  <a:cxn ang="0">
                    <a:pos x="10" y="22"/>
                  </a:cxn>
                  <a:cxn ang="0">
                    <a:pos x="8" y="28"/>
                  </a:cxn>
                  <a:cxn ang="0">
                    <a:pos x="2" y="28"/>
                  </a:cxn>
                  <a:cxn ang="0">
                    <a:pos x="0" y="36"/>
                  </a:cxn>
                  <a:cxn ang="0">
                    <a:pos x="4" y="40"/>
                  </a:cxn>
                  <a:cxn ang="0">
                    <a:pos x="4" y="44"/>
                  </a:cxn>
                  <a:cxn ang="0">
                    <a:pos x="0" y="48"/>
                  </a:cxn>
                  <a:cxn ang="0">
                    <a:pos x="2" y="54"/>
                  </a:cxn>
                  <a:cxn ang="0">
                    <a:pos x="8" y="56"/>
                  </a:cxn>
                  <a:cxn ang="0">
                    <a:pos x="10" y="60"/>
                  </a:cxn>
                  <a:cxn ang="0">
                    <a:pos x="10" y="66"/>
                  </a:cxn>
                  <a:cxn ang="0">
                    <a:pos x="14" y="70"/>
                  </a:cxn>
                  <a:cxn ang="0">
                    <a:pos x="22" y="68"/>
                  </a:cxn>
                  <a:cxn ang="0">
                    <a:pos x="26" y="70"/>
                  </a:cxn>
                  <a:cxn ang="0">
                    <a:pos x="26" y="76"/>
                  </a:cxn>
                  <a:cxn ang="0">
                    <a:pos x="34" y="78"/>
                  </a:cxn>
                  <a:cxn ang="0">
                    <a:pos x="38" y="74"/>
                  </a:cxn>
                  <a:cxn ang="0">
                    <a:pos x="42" y="72"/>
                  </a:cxn>
                  <a:cxn ang="0">
                    <a:pos x="46" y="78"/>
                  </a:cxn>
                  <a:cxn ang="0">
                    <a:pos x="54" y="76"/>
                  </a:cxn>
                  <a:cxn ang="0">
                    <a:pos x="54" y="68"/>
                  </a:cxn>
                  <a:cxn ang="0">
                    <a:pos x="58" y="66"/>
                  </a:cxn>
                  <a:cxn ang="0">
                    <a:pos x="64" y="68"/>
                  </a:cxn>
                  <a:cxn ang="0">
                    <a:pos x="70" y="62"/>
                  </a:cxn>
                  <a:cxn ang="0">
                    <a:pos x="66" y="56"/>
                  </a:cxn>
                  <a:cxn ang="0">
                    <a:pos x="70" y="52"/>
                  </a:cxn>
                  <a:cxn ang="0">
                    <a:pos x="74" y="52"/>
                  </a:cxn>
                  <a:cxn ang="0">
                    <a:pos x="76" y="44"/>
                  </a:cxn>
                  <a:cxn ang="0">
                    <a:pos x="72" y="40"/>
                  </a:cxn>
                  <a:cxn ang="0">
                    <a:pos x="72" y="36"/>
                  </a:cxn>
                  <a:cxn ang="0">
                    <a:pos x="76" y="32"/>
                  </a:cxn>
                  <a:cxn ang="0">
                    <a:pos x="74" y="24"/>
                  </a:cxn>
                  <a:cxn ang="0">
                    <a:pos x="68" y="24"/>
                  </a:cxn>
                  <a:cxn ang="0">
                    <a:pos x="64" y="20"/>
                  </a:cxn>
                  <a:cxn ang="0">
                    <a:pos x="66" y="14"/>
                  </a:cxn>
                  <a:cxn ang="0">
                    <a:pos x="62" y="8"/>
                  </a:cxn>
                  <a:cxn ang="0">
                    <a:pos x="54" y="10"/>
                  </a:cxn>
                  <a:cxn ang="0">
                    <a:pos x="50" y="8"/>
                  </a:cxn>
                  <a:cxn ang="0">
                    <a:pos x="50" y="2"/>
                  </a:cxn>
                  <a:cxn ang="0">
                    <a:pos x="42" y="2"/>
                  </a:cxn>
                  <a:cxn ang="0">
                    <a:pos x="38" y="6"/>
                  </a:cxn>
                  <a:cxn ang="0">
                    <a:pos x="34" y="6"/>
                  </a:cxn>
                  <a:cxn ang="0">
                    <a:pos x="30" y="2"/>
                  </a:cxn>
                  <a:cxn ang="0">
                    <a:pos x="22" y="4"/>
                  </a:cxn>
                  <a:cxn ang="0">
                    <a:pos x="22" y="10"/>
                  </a:cxn>
                  <a:cxn ang="0">
                    <a:pos x="18" y="14"/>
                  </a:cxn>
                  <a:cxn ang="0">
                    <a:pos x="12" y="12"/>
                  </a:cxn>
                  <a:cxn ang="0">
                    <a:pos x="8" y="16"/>
                  </a:cxn>
                  <a:cxn ang="0">
                    <a:pos x="32" y="18"/>
                  </a:cxn>
                  <a:cxn ang="0">
                    <a:pos x="48" y="20"/>
                  </a:cxn>
                  <a:cxn ang="0">
                    <a:pos x="60" y="32"/>
                  </a:cxn>
                  <a:cxn ang="0">
                    <a:pos x="52" y="56"/>
                  </a:cxn>
                  <a:cxn ang="0">
                    <a:pos x="36" y="62"/>
                  </a:cxn>
                  <a:cxn ang="0">
                    <a:pos x="16" y="46"/>
                  </a:cxn>
                  <a:cxn ang="0">
                    <a:pos x="18" y="30"/>
                  </a:cxn>
                  <a:cxn ang="0">
                    <a:pos x="32" y="18"/>
                  </a:cxn>
                </a:cxnLst>
                <a:rect l="0" t="0" r="r" b="b"/>
                <a:pathLst>
                  <a:path w="76" h="78">
                    <a:moveTo>
                      <a:pt x="8" y="20"/>
                    </a:moveTo>
                    <a:lnTo>
                      <a:pt x="8" y="20"/>
                    </a:lnTo>
                    <a:lnTo>
                      <a:pt x="10" y="22"/>
                    </a:lnTo>
                    <a:lnTo>
                      <a:pt x="8" y="26"/>
                    </a:lnTo>
                    <a:lnTo>
                      <a:pt x="8" y="26"/>
                    </a:lnTo>
                    <a:lnTo>
                      <a:pt x="8" y="28"/>
                    </a:lnTo>
                    <a:lnTo>
                      <a:pt x="4" y="28"/>
                    </a:lnTo>
                    <a:lnTo>
                      <a:pt x="4" y="28"/>
                    </a:lnTo>
                    <a:lnTo>
                      <a:pt x="2" y="28"/>
                    </a:lnTo>
                    <a:lnTo>
                      <a:pt x="0" y="32"/>
                    </a:lnTo>
                    <a:lnTo>
                      <a:pt x="0" y="32"/>
                    </a:lnTo>
                    <a:lnTo>
                      <a:pt x="0" y="36"/>
                    </a:lnTo>
                    <a:lnTo>
                      <a:pt x="2" y="38"/>
                    </a:lnTo>
                    <a:lnTo>
                      <a:pt x="2" y="38"/>
                    </a:lnTo>
                    <a:lnTo>
                      <a:pt x="4" y="40"/>
                    </a:lnTo>
                    <a:lnTo>
                      <a:pt x="6" y="42"/>
                    </a:lnTo>
                    <a:lnTo>
                      <a:pt x="6" y="42"/>
                    </a:lnTo>
                    <a:lnTo>
                      <a:pt x="4" y="44"/>
                    </a:lnTo>
                    <a:lnTo>
                      <a:pt x="2" y="46"/>
                    </a:lnTo>
                    <a:lnTo>
                      <a:pt x="2" y="46"/>
                    </a:lnTo>
                    <a:lnTo>
                      <a:pt x="0" y="48"/>
                    </a:lnTo>
                    <a:lnTo>
                      <a:pt x="0" y="52"/>
                    </a:lnTo>
                    <a:lnTo>
                      <a:pt x="0" y="52"/>
                    </a:lnTo>
                    <a:lnTo>
                      <a:pt x="2" y="54"/>
                    </a:lnTo>
                    <a:lnTo>
                      <a:pt x="6" y="56"/>
                    </a:lnTo>
                    <a:lnTo>
                      <a:pt x="6" y="56"/>
                    </a:lnTo>
                    <a:lnTo>
                      <a:pt x="8" y="56"/>
                    </a:lnTo>
                    <a:lnTo>
                      <a:pt x="10" y="56"/>
                    </a:lnTo>
                    <a:lnTo>
                      <a:pt x="10" y="56"/>
                    </a:lnTo>
                    <a:lnTo>
                      <a:pt x="10" y="60"/>
                    </a:lnTo>
                    <a:lnTo>
                      <a:pt x="10" y="62"/>
                    </a:lnTo>
                    <a:lnTo>
                      <a:pt x="10" y="62"/>
                    </a:lnTo>
                    <a:lnTo>
                      <a:pt x="10" y="66"/>
                    </a:lnTo>
                    <a:lnTo>
                      <a:pt x="12" y="70"/>
                    </a:lnTo>
                    <a:lnTo>
                      <a:pt x="12" y="70"/>
                    </a:lnTo>
                    <a:lnTo>
                      <a:pt x="14" y="70"/>
                    </a:lnTo>
                    <a:lnTo>
                      <a:pt x="18" y="70"/>
                    </a:lnTo>
                    <a:lnTo>
                      <a:pt x="18" y="70"/>
                    </a:lnTo>
                    <a:lnTo>
                      <a:pt x="22" y="68"/>
                    </a:lnTo>
                    <a:lnTo>
                      <a:pt x="24" y="68"/>
                    </a:lnTo>
                    <a:lnTo>
                      <a:pt x="24" y="68"/>
                    </a:lnTo>
                    <a:lnTo>
                      <a:pt x="26" y="70"/>
                    </a:lnTo>
                    <a:lnTo>
                      <a:pt x="26" y="74"/>
                    </a:lnTo>
                    <a:lnTo>
                      <a:pt x="26" y="74"/>
                    </a:lnTo>
                    <a:lnTo>
                      <a:pt x="26" y="76"/>
                    </a:lnTo>
                    <a:lnTo>
                      <a:pt x="30" y="78"/>
                    </a:lnTo>
                    <a:lnTo>
                      <a:pt x="30" y="78"/>
                    </a:lnTo>
                    <a:lnTo>
                      <a:pt x="34" y="78"/>
                    </a:lnTo>
                    <a:lnTo>
                      <a:pt x="36" y="76"/>
                    </a:lnTo>
                    <a:lnTo>
                      <a:pt x="36" y="76"/>
                    </a:lnTo>
                    <a:lnTo>
                      <a:pt x="38" y="74"/>
                    </a:lnTo>
                    <a:lnTo>
                      <a:pt x="40" y="72"/>
                    </a:lnTo>
                    <a:lnTo>
                      <a:pt x="40" y="72"/>
                    </a:lnTo>
                    <a:lnTo>
                      <a:pt x="42" y="72"/>
                    </a:lnTo>
                    <a:lnTo>
                      <a:pt x="44" y="76"/>
                    </a:lnTo>
                    <a:lnTo>
                      <a:pt x="44" y="76"/>
                    </a:lnTo>
                    <a:lnTo>
                      <a:pt x="46" y="78"/>
                    </a:lnTo>
                    <a:lnTo>
                      <a:pt x="50" y="78"/>
                    </a:lnTo>
                    <a:lnTo>
                      <a:pt x="50" y="78"/>
                    </a:lnTo>
                    <a:lnTo>
                      <a:pt x="54" y="76"/>
                    </a:lnTo>
                    <a:lnTo>
                      <a:pt x="54" y="72"/>
                    </a:lnTo>
                    <a:lnTo>
                      <a:pt x="54" y="72"/>
                    </a:lnTo>
                    <a:lnTo>
                      <a:pt x="54" y="68"/>
                    </a:lnTo>
                    <a:lnTo>
                      <a:pt x="56" y="66"/>
                    </a:lnTo>
                    <a:lnTo>
                      <a:pt x="56" y="66"/>
                    </a:lnTo>
                    <a:lnTo>
                      <a:pt x="58" y="66"/>
                    </a:lnTo>
                    <a:lnTo>
                      <a:pt x="62" y="68"/>
                    </a:lnTo>
                    <a:lnTo>
                      <a:pt x="62" y="68"/>
                    </a:lnTo>
                    <a:lnTo>
                      <a:pt x="64" y="68"/>
                    </a:lnTo>
                    <a:lnTo>
                      <a:pt x="68" y="66"/>
                    </a:lnTo>
                    <a:lnTo>
                      <a:pt x="68" y="66"/>
                    </a:lnTo>
                    <a:lnTo>
                      <a:pt x="70" y="62"/>
                    </a:lnTo>
                    <a:lnTo>
                      <a:pt x="68" y="60"/>
                    </a:lnTo>
                    <a:lnTo>
                      <a:pt x="68" y="60"/>
                    </a:lnTo>
                    <a:lnTo>
                      <a:pt x="66" y="56"/>
                    </a:lnTo>
                    <a:lnTo>
                      <a:pt x="68" y="54"/>
                    </a:lnTo>
                    <a:lnTo>
                      <a:pt x="68" y="54"/>
                    </a:lnTo>
                    <a:lnTo>
                      <a:pt x="70" y="52"/>
                    </a:lnTo>
                    <a:lnTo>
                      <a:pt x="72" y="52"/>
                    </a:lnTo>
                    <a:lnTo>
                      <a:pt x="72" y="52"/>
                    </a:lnTo>
                    <a:lnTo>
                      <a:pt x="74" y="52"/>
                    </a:lnTo>
                    <a:lnTo>
                      <a:pt x="76" y="48"/>
                    </a:lnTo>
                    <a:lnTo>
                      <a:pt x="76" y="48"/>
                    </a:lnTo>
                    <a:lnTo>
                      <a:pt x="76" y="44"/>
                    </a:lnTo>
                    <a:lnTo>
                      <a:pt x="74" y="42"/>
                    </a:lnTo>
                    <a:lnTo>
                      <a:pt x="74" y="42"/>
                    </a:lnTo>
                    <a:lnTo>
                      <a:pt x="72" y="40"/>
                    </a:lnTo>
                    <a:lnTo>
                      <a:pt x="70" y="38"/>
                    </a:lnTo>
                    <a:lnTo>
                      <a:pt x="70" y="38"/>
                    </a:lnTo>
                    <a:lnTo>
                      <a:pt x="72" y="36"/>
                    </a:lnTo>
                    <a:lnTo>
                      <a:pt x="74" y="34"/>
                    </a:lnTo>
                    <a:lnTo>
                      <a:pt x="74" y="34"/>
                    </a:lnTo>
                    <a:lnTo>
                      <a:pt x="76" y="32"/>
                    </a:lnTo>
                    <a:lnTo>
                      <a:pt x="76" y="28"/>
                    </a:lnTo>
                    <a:lnTo>
                      <a:pt x="76" y="28"/>
                    </a:lnTo>
                    <a:lnTo>
                      <a:pt x="74" y="24"/>
                    </a:lnTo>
                    <a:lnTo>
                      <a:pt x="70" y="24"/>
                    </a:lnTo>
                    <a:lnTo>
                      <a:pt x="70" y="24"/>
                    </a:lnTo>
                    <a:lnTo>
                      <a:pt x="68" y="24"/>
                    </a:lnTo>
                    <a:lnTo>
                      <a:pt x="64" y="22"/>
                    </a:lnTo>
                    <a:lnTo>
                      <a:pt x="64" y="22"/>
                    </a:lnTo>
                    <a:lnTo>
                      <a:pt x="64" y="20"/>
                    </a:lnTo>
                    <a:lnTo>
                      <a:pt x="66" y="16"/>
                    </a:lnTo>
                    <a:lnTo>
                      <a:pt x="66" y="16"/>
                    </a:lnTo>
                    <a:lnTo>
                      <a:pt x="66" y="14"/>
                    </a:lnTo>
                    <a:lnTo>
                      <a:pt x="64" y="10"/>
                    </a:lnTo>
                    <a:lnTo>
                      <a:pt x="64" y="10"/>
                    </a:lnTo>
                    <a:lnTo>
                      <a:pt x="62" y="8"/>
                    </a:lnTo>
                    <a:lnTo>
                      <a:pt x="58" y="10"/>
                    </a:lnTo>
                    <a:lnTo>
                      <a:pt x="58" y="10"/>
                    </a:lnTo>
                    <a:lnTo>
                      <a:pt x="54" y="10"/>
                    </a:lnTo>
                    <a:lnTo>
                      <a:pt x="52" y="10"/>
                    </a:lnTo>
                    <a:lnTo>
                      <a:pt x="52" y="10"/>
                    </a:lnTo>
                    <a:lnTo>
                      <a:pt x="50" y="8"/>
                    </a:lnTo>
                    <a:lnTo>
                      <a:pt x="50" y="6"/>
                    </a:lnTo>
                    <a:lnTo>
                      <a:pt x="50" y="6"/>
                    </a:lnTo>
                    <a:lnTo>
                      <a:pt x="50" y="2"/>
                    </a:lnTo>
                    <a:lnTo>
                      <a:pt x="46" y="0"/>
                    </a:lnTo>
                    <a:lnTo>
                      <a:pt x="46" y="0"/>
                    </a:lnTo>
                    <a:lnTo>
                      <a:pt x="42" y="2"/>
                    </a:lnTo>
                    <a:lnTo>
                      <a:pt x="40" y="4"/>
                    </a:lnTo>
                    <a:lnTo>
                      <a:pt x="40" y="4"/>
                    </a:lnTo>
                    <a:lnTo>
                      <a:pt x="38" y="6"/>
                    </a:lnTo>
                    <a:lnTo>
                      <a:pt x="36" y="8"/>
                    </a:lnTo>
                    <a:lnTo>
                      <a:pt x="36" y="8"/>
                    </a:lnTo>
                    <a:lnTo>
                      <a:pt x="34" y="6"/>
                    </a:lnTo>
                    <a:lnTo>
                      <a:pt x="32" y="4"/>
                    </a:lnTo>
                    <a:lnTo>
                      <a:pt x="32" y="4"/>
                    </a:lnTo>
                    <a:lnTo>
                      <a:pt x="30" y="2"/>
                    </a:lnTo>
                    <a:lnTo>
                      <a:pt x="26" y="2"/>
                    </a:lnTo>
                    <a:lnTo>
                      <a:pt x="26" y="2"/>
                    </a:lnTo>
                    <a:lnTo>
                      <a:pt x="22" y="4"/>
                    </a:lnTo>
                    <a:lnTo>
                      <a:pt x="22" y="8"/>
                    </a:lnTo>
                    <a:lnTo>
                      <a:pt x="22" y="8"/>
                    </a:lnTo>
                    <a:lnTo>
                      <a:pt x="22" y="10"/>
                    </a:lnTo>
                    <a:lnTo>
                      <a:pt x="20" y="14"/>
                    </a:lnTo>
                    <a:lnTo>
                      <a:pt x="20" y="14"/>
                    </a:lnTo>
                    <a:lnTo>
                      <a:pt x="18" y="14"/>
                    </a:lnTo>
                    <a:lnTo>
                      <a:pt x="16" y="12"/>
                    </a:lnTo>
                    <a:lnTo>
                      <a:pt x="16" y="12"/>
                    </a:lnTo>
                    <a:lnTo>
                      <a:pt x="12" y="12"/>
                    </a:lnTo>
                    <a:lnTo>
                      <a:pt x="8" y="14"/>
                    </a:lnTo>
                    <a:lnTo>
                      <a:pt x="8" y="14"/>
                    </a:lnTo>
                    <a:lnTo>
                      <a:pt x="8" y="16"/>
                    </a:lnTo>
                    <a:lnTo>
                      <a:pt x="8" y="20"/>
                    </a:lnTo>
                    <a:lnTo>
                      <a:pt x="8" y="20"/>
                    </a:lnTo>
                    <a:close/>
                    <a:moveTo>
                      <a:pt x="32" y="18"/>
                    </a:moveTo>
                    <a:lnTo>
                      <a:pt x="32" y="18"/>
                    </a:lnTo>
                    <a:lnTo>
                      <a:pt x="40" y="18"/>
                    </a:lnTo>
                    <a:lnTo>
                      <a:pt x="48" y="20"/>
                    </a:lnTo>
                    <a:lnTo>
                      <a:pt x="56" y="24"/>
                    </a:lnTo>
                    <a:lnTo>
                      <a:pt x="60" y="32"/>
                    </a:lnTo>
                    <a:lnTo>
                      <a:pt x="60" y="32"/>
                    </a:lnTo>
                    <a:lnTo>
                      <a:pt x="60" y="42"/>
                    </a:lnTo>
                    <a:lnTo>
                      <a:pt x="58" y="50"/>
                    </a:lnTo>
                    <a:lnTo>
                      <a:pt x="52" y="56"/>
                    </a:lnTo>
                    <a:lnTo>
                      <a:pt x="46" y="62"/>
                    </a:lnTo>
                    <a:lnTo>
                      <a:pt x="46" y="62"/>
                    </a:lnTo>
                    <a:lnTo>
                      <a:pt x="36" y="62"/>
                    </a:lnTo>
                    <a:lnTo>
                      <a:pt x="28" y="60"/>
                    </a:lnTo>
                    <a:lnTo>
                      <a:pt x="20" y="54"/>
                    </a:lnTo>
                    <a:lnTo>
                      <a:pt x="16" y="46"/>
                    </a:lnTo>
                    <a:lnTo>
                      <a:pt x="16" y="46"/>
                    </a:lnTo>
                    <a:lnTo>
                      <a:pt x="16" y="38"/>
                    </a:lnTo>
                    <a:lnTo>
                      <a:pt x="18" y="30"/>
                    </a:lnTo>
                    <a:lnTo>
                      <a:pt x="24" y="22"/>
                    </a:lnTo>
                    <a:lnTo>
                      <a:pt x="32" y="18"/>
                    </a:lnTo>
                    <a:lnTo>
                      <a:pt x="32" y="18"/>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19" name="Freeform 11"/>
            <p:cNvSpPr/>
            <p:nvPr/>
          </p:nvSpPr>
          <p:spPr bwMode="auto">
            <a:xfrm>
              <a:off x="8000985" y="2806160"/>
              <a:ext cx="534994" cy="558875"/>
            </a:xfrm>
            <a:custGeom>
              <a:avLst/>
              <a:gdLst/>
              <a:ahLst/>
              <a:cxnLst>
                <a:cxn ang="0">
                  <a:pos x="12857" y="1000"/>
                </a:cxn>
                <a:cxn ang="0">
                  <a:pos x="12869" y="606"/>
                </a:cxn>
                <a:cxn ang="0">
                  <a:pos x="12735" y="220"/>
                </a:cxn>
                <a:cxn ang="0">
                  <a:pos x="12358" y="9"/>
                </a:cxn>
                <a:cxn ang="0">
                  <a:pos x="11951" y="63"/>
                </a:cxn>
                <a:cxn ang="0">
                  <a:pos x="11611" y="300"/>
                </a:cxn>
                <a:cxn ang="0">
                  <a:pos x="11255" y="702"/>
                </a:cxn>
                <a:cxn ang="0">
                  <a:pos x="10827" y="1283"/>
                </a:cxn>
                <a:cxn ang="0">
                  <a:pos x="10061" y="2542"/>
                </a:cxn>
                <a:cxn ang="0">
                  <a:pos x="9250" y="3940"/>
                </a:cxn>
                <a:cxn ang="0">
                  <a:pos x="7087" y="4289"/>
                </a:cxn>
                <a:cxn ang="0">
                  <a:pos x="7210" y="3965"/>
                </a:cxn>
                <a:cxn ang="0">
                  <a:pos x="7150" y="3666"/>
                </a:cxn>
                <a:cxn ang="0">
                  <a:pos x="6770" y="3549"/>
                </a:cxn>
                <a:cxn ang="0">
                  <a:pos x="6361" y="3794"/>
                </a:cxn>
                <a:cxn ang="0">
                  <a:pos x="6051" y="4221"/>
                </a:cxn>
                <a:cxn ang="0">
                  <a:pos x="5841" y="4649"/>
                </a:cxn>
                <a:cxn ang="0">
                  <a:pos x="4258" y="4859"/>
                </a:cxn>
                <a:cxn ang="0">
                  <a:pos x="4364" y="4479"/>
                </a:cxn>
                <a:cxn ang="0">
                  <a:pos x="4323" y="4127"/>
                </a:cxn>
                <a:cxn ang="0">
                  <a:pos x="3995" y="3987"/>
                </a:cxn>
                <a:cxn ang="0">
                  <a:pos x="3558" y="4259"/>
                </a:cxn>
                <a:cxn ang="0">
                  <a:pos x="3176" y="4758"/>
                </a:cxn>
                <a:cxn ang="0">
                  <a:pos x="2884" y="5276"/>
                </a:cxn>
                <a:cxn ang="0">
                  <a:pos x="232" y="5961"/>
                </a:cxn>
                <a:cxn ang="0">
                  <a:pos x="72" y="6250"/>
                </a:cxn>
                <a:cxn ang="0">
                  <a:pos x="3" y="6660"/>
                </a:cxn>
                <a:cxn ang="0">
                  <a:pos x="204" y="7113"/>
                </a:cxn>
                <a:cxn ang="0">
                  <a:pos x="1782" y="7189"/>
                </a:cxn>
                <a:cxn ang="0">
                  <a:pos x="4830" y="7217"/>
                </a:cxn>
                <a:cxn ang="0">
                  <a:pos x="5973" y="7289"/>
                </a:cxn>
                <a:cxn ang="0">
                  <a:pos x="6779" y="7479"/>
                </a:cxn>
                <a:cxn ang="0">
                  <a:pos x="7332" y="7684"/>
                </a:cxn>
                <a:cxn ang="0">
                  <a:pos x="2325" y="13627"/>
                </a:cxn>
                <a:cxn ang="0">
                  <a:pos x="9432" y="8800"/>
                </a:cxn>
                <a:cxn ang="0">
                  <a:pos x="10545" y="9934"/>
                </a:cxn>
                <a:cxn ang="0">
                  <a:pos x="11367" y="10787"/>
                </a:cxn>
                <a:cxn ang="0">
                  <a:pos x="12028" y="11692"/>
                </a:cxn>
                <a:cxn ang="0">
                  <a:pos x="13283" y="13565"/>
                </a:cxn>
                <a:cxn ang="0">
                  <a:pos x="13636" y="13819"/>
                </a:cxn>
                <a:cxn ang="0">
                  <a:pos x="14122" y="13761"/>
                </a:cxn>
                <a:cxn ang="0">
                  <a:pos x="14603" y="13569"/>
                </a:cxn>
                <a:cxn ang="0">
                  <a:pos x="14766" y="13161"/>
                </a:cxn>
                <a:cxn ang="0">
                  <a:pos x="14534" y="12494"/>
                </a:cxn>
                <a:cxn ang="0">
                  <a:pos x="13959" y="11122"/>
                </a:cxn>
                <a:cxn ang="0">
                  <a:pos x="14346" y="9548"/>
                </a:cxn>
                <a:cxn ang="0">
                  <a:pos x="14396" y="9320"/>
                </a:cxn>
                <a:cxn ang="0">
                  <a:pos x="14351" y="9097"/>
                </a:cxn>
                <a:cxn ang="0">
                  <a:pos x="14154" y="8908"/>
                </a:cxn>
                <a:cxn ang="0">
                  <a:pos x="13923" y="8883"/>
                </a:cxn>
                <a:cxn ang="0">
                  <a:pos x="13738" y="8982"/>
                </a:cxn>
                <a:cxn ang="0">
                  <a:pos x="12582" y="7933"/>
                </a:cxn>
                <a:cxn ang="0">
                  <a:pos x="13041" y="6911"/>
                </a:cxn>
                <a:cxn ang="0">
                  <a:pos x="13091" y="6621"/>
                </a:cxn>
                <a:cxn ang="0">
                  <a:pos x="13021" y="6352"/>
                </a:cxn>
                <a:cxn ang="0">
                  <a:pos x="12756" y="6222"/>
                </a:cxn>
                <a:cxn ang="0">
                  <a:pos x="12521" y="6288"/>
                </a:cxn>
                <a:cxn ang="0">
                  <a:pos x="12374" y="6450"/>
                </a:cxn>
                <a:cxn ang="0">
                  <a:pos x="12296" y="6626"/>
                </a:cxn>
              </a:cxnLst>
              <a:rect l="0" t="0" r="r" b="b"/>
              <a:pathLst>
                <a:path w="14774" h="16037">
                  <a:moveTo>
                    <a:pt x="11174" y="5001"/>
                  </a:moveTo>
                  <a:lnTo>
                    <a:pt x="12809" y="1241"/>
                  </a:lnTo>
                  <a:lnTo>
                    <a:pt x="12812" y="1230"/>
                  </a:lnTo>
                  <a:lnTo>
                    <a:pt x="12820" y="1197"/>
                  </a:lnTo>
                  <a:lnTo>
                    <a:pt x="12831" y="1147"/>
                  </a:lnTo>
                  <a:lnTo>
                    <a:pt x="12844" y="1079"/>
                  </a:lnTo>
                  <a:lnTo>
                    <a:pt x="12850" y="1041"/>
                  </a:lnTo>
                  <a:lnTo>
                    <a:pt x="12857" y="1000"/>
                  </a:lnTo>
                  <a:lnTo>
                    <a:pt x="12862" y="957"/>
                  </a:lnTo>
                  <a:lnTo>
                    <a:pt x="12867" y="911"/>
                  </a:lnTo>
                  <a:lnTo>
                    <a:pt x="12871" y="863"/>
                  </a:lnTo>
                  <a:lnTo>
                    <a:pt x="12874" y="814"/>
                  </a:lnTo>
                  <a:lnTo>
                    <a:pt x="12875" y="763"/>
                  </a:lnTo>
                  <a:lnTo>
                    <a:pt x="12875" y="711"/>
                  </a:lnTo>
                  <a:lnTo>
                    <a:pt x="12873" y="659"/>
                  </a:lnTo>
                  <a:lnTo>
                    <a:pt x="12869" y="606"/>
                  </a:lnTo>
                  <a:lnTo>
                    <a:pt x="12862" y="554"/>
                  </a:lnTo>
                  <a:lnTo>
                    <a:pt x="12853" y="502"/>
                  </a:lnTo>
                  <a:lnTo>
                    <a:pt x="12842" y="451"/>
                  </a:lnTo>
                  <a:lnTo>
                    <a:pt x="12827" y="401"/>
                  </a:lnTo>
                  <a:lnTo>
                    <a:pt x="12809" y="353"/>
                  </a:lnTo>
                  <a:lnTo>
                    <a:pt x="12789" y="306"/>
                  </a:lnTo>
                  <a:lnTo>
                    <a:pt x="12764" y="262"/>
                  </a:lnTo>
                  <a:lnTo>
                    <a:pt x="12735" y="220"/>
                  </a:lnTo>
                  <a:lnTo>
                    <a:pt x="12703" y="179"/>
                  </a:lnTo>
                  <a:lnTo>
                    <a:pt x="12666" y="143"/>
                  </a:lnTo>
                  <a:lnTo>
                    <a:pt x="12625" y="110"/>
                  </a:lnTo>
                  <a:lnTo>
                    <a:pt x="12579" y="81"/>
                  </a:lnTo>
                  <a:lnTo>
                    <a:pt x="12528" y="57"/>
                  </a:lnTo>
                  <a:lnTo>
                    <a:pt x="12472" y="36"/>
                  </a:lnTo>
                  <a:lnTo>
                    <a:pt x="12414" y="20"/>
                  </a:lnTo>
                  <a:lnTo>
                    <a:pt x="12358" y="9"/>
                  </a:lnTo>
                  <a:lnTo>
                    <a:pt x="12303" y="3"/>
                  </a:lnTo>
                  <a:lnTo>
                    <a:pt x="12249" y="0"/>
                  </a:lnTo>
                  <a:lnTo>
                    <a:pt x="12196" y="2"/>
                  </a:lnTo>
                  <a:lnTo>
                    <a:pt x="12145" y="7"/>
                  </a:lnTo>
                  <a:lnTo>
                    <a:pt x="12095" y="16"/>
                  </a:lnTo>
                  <a:lnTo>
                    <a:pt x="12046" y="29"/>
                  </a:lnTo>
                  <a:lnTo>
                    <a:pt x="11998" y="44"/>
                  </a:lnTo>
                  <a:lnTo>
                    <a:pt x="11951" y="63"/>
                  </a:lnTo>
                  <a:lnTo>
                    <a:pt x="11905" y="85"/>
                  </a:lnTo>
                  <a:lnTo>
                    <a:pt x="11860" y="109"/>
                  </a:lnTo>
                  <a:lnTo>
                    <a:pt x="11816" y="136"/>
                  </a:lnTo>
                  <a:lnTo>
                    <a:pt x="11774" y="165"/>
                  </a:lnTo>
                  <a:lnTo>
                    <a:pt x="11732" y="196"/>
                  </a:lnTo>
                  <a:lnTo>
                    <a:pt x="11691" y="229"/>
                  </a:lnTo>
                  <a:lnTo>
                    <a:pt x="11651" y="264"/>
                  </a:lnTo>
                  <a:lnTo>
                    <a:pt x="11611" y="300"/>
                  </a:lnTo>
                  <a:lnTo>
                    <a:pt x="11573" y="338"/>
                  </a:lnTo>
                  <a:lnTo>
                    <a:pt x="11535" y="376"/>
                  </a:lnTo>
                  <a:lnTo>
                    <a:pt x="11498" y="416"/>
                  </a:lnTo>
                  <a:lnTo>
                    <a:pt x="11461" y="456"/>
                  </a:lnTo>
                  <a:lnTo>
                    <a:pt x="11426" y="497"/>
                  </a:lnTo>
                  <a:lnTo>
                    <a:pt x="11390" y="537"/>
                  </a:lnTo>
                  <a:lnTo>
                    <a:pt x="11321" y="620"/>
                  </a:lnTo>
                  <a:lnTo>
                    <a:pt x="11255" y="702"/>
                  </a:lnTo>
                  <a:lnTo>
                    <a:pt x="11190" y="781"/>
                  </a:lnTo>
                  <a:lnTo>
                    <a:pt x="11126" y="855"/>
                  </a:lnTo>
                  <a:lnTo>
                    <a:pt x="11091" y="898"/>
                  </a:lnTo>
                  <a:lnTo>
                    <a:pt x="11048" y="953"/>
                  </a:lnTo>
                  <a:lnTo>
                    <a:pt x="11001" y="1021"/>
                  </a:lnTo>
                  <a:lnTo>
                    <a:pt x="10948" y="1099"/>
                  </a:lnTo>
                  <a:lnTo>
                    <a:pt x="10890" y="1187"/>
                  </a:lnTo>
                  <a:lnTo>
                    <a:pt x="10827" y="1283"/>
                  </a:lnTo>
                  <a:lnTo>
                    <a:pt x="10760" y="1388"/>
                  </a:lnTo>
                  <a:lnTo>
                    <a:pt x="10690" y="1500"/>
                  </a:lnTo>
                  <a:lnTo>
                    <a:pt x="10616" y="1619"/>
                  </a:lnTo>
                  <a:lnTo>
                    <a:pt x="10541" y="1742"/>
                  </a:lnTo>
                  <a:lnTo>
                    <a:pt x="10463" y="1869"/>
                  </a:lnTo>
                  <a:lnTo>
                    <a:pt x="10384" y="2001"/>
                  </a:lnTo>
                  <a:lnTo>
                    <a:pt x="10222" y="2270"/>
                  </a:lnTo>
                  <a:lnTo>
                    <a:pt x="10061" y="2542"/>
                  </a:lnTo>
                  <a:lnTo>
                    <a:pt x="9904" y="2810"/>
                  </a:lnTo>
                  <a:lnTo>
                    <a:pt x="9754" y="3066"/>
                  </a:lnTo>
                  <a:lnTo>
                    <a:pt x="9617" y="3303"/>
                  </a:lnTo>
                  <a:lnTo>
                    <a:pt x="9495" y="3512"/>
                  </a:lnTo>
                  <a:lnTo>
                    <a:pt x="9394" y="3689"/>
                  </a:lnTo>
                  <a:lnTo>
                    <a:pt x="9317" y="3823"/>
                  </a:lnTo>
                  <a:lnTo>
                    <a:pt x="9267" y="3910"/>
                  </a:lnTo>
                  <a:lnTo>
                    <a:pt x="9250" y="3940"/>
                  </a:lnTo>
                  <a:lnTo>
                    <a:pt x="6942" y="4518"/>
                  </a:lnTo>
                  <a:lnTo>
                    <a:pt x="6948" y="4509"/>
                  </a:lnTo>
                  <a:lnTo>
                    <a:pt x="6967" y="4483"/>
                  </a:lnTo>
                  <a:lnTo>
                    <a:pt x="6995" y="4442"/>
                  </a:lnTo>
                  <a:lnTo>
                    <a:pt x="7030" y="4388"/>
                  </a:lnTo>
                  <a:lnTo>
                    <a:pt x="7048" y="4357"/>
                  </a:lnTo>
                  <a:lnTo>
                    <a:pt x="7067" y="4324"/>
                  </a:lnTo>
                  <a:lnTo>
                    <a:pt x="7087" y="4289"/>
                  </a:lnTo>
                  <a:lnTo>
                    <a:pt x="7106" y="4252"/>
                  </a:lnTo>
                  <a:lnTo>
                    <a:pt x="7125" y="4213"/>
                  </a:lnTo>
                  <a:lnTo>
                    <a:pt x="7143" y="4173"/>
                  </a:lnTo>
                  <a:lnTo>
                    <a:pt x="7160" y="4133"/>
                  </a:lnTo>
                  <a:lnTo>
                    <a:pt x="7176" y="4090"/>
                  </a:lnTo>
                  <a:lnTo>
                    <a:pt x="7190" y="4048"/>
                  </a:lnTo>
                  <a:lnTo>
                    <a:pt x="7201" y="4006"/>
                  </a:lnTo>
                  <a:lnTo>
                    <a:pt x="7210" y="3965"/>
                  </a:lnTo>
                  <a:lnTo>
                    <a:pt x="7216" y="3923"/>
                  </a:lnTo>
                  <a:lnTo>
                    <a:pt x="7219" y="3882"/>
                  </a:lnTo>
                  <a:lnTo>
                    <a:pt x="7218" y="3842"/>
                  </a:lnTo>
                  <a:lnTo>
                    <a:pt x="7214" y="3804"/>
                  </a:lnTo>
                  <a:lnTo>
                    <a:pt x="7205" y="3766"/>
                  </a:lnTo>
                  <a:lnTo>
                    <a:pt x="7192" y="3731"/>
                  </a:lnTo>
                  <a:lnTo>
                    <a:pt x="7174" y="3698"/>
                  </a:lnTo>
                  <a:lnTo>
                    <a:pt x="7150" y="3666"/>
                  </a:lnTo>
                  <a:lnTo>
                    <a:pt x="7121" y="3637"/>
                  </a:lnTo>
                  <a:lnTo>
                    <a:pt x="7086" y="3611"/>
                  </a:lnTo>
                  <a:lnTo>
                    <a:pt x="7045" y="3589"/>
                  </a:lnTo>
                  <a:lnTo>
                    <a:pt x="6997" y="3570"/>
                  </a:lnTo>
                  <a:lnTo>
                    <a:pt x="6942" y="3554"/>
                  </a:lnTo>
                  <a:lnTo>
                    <a:pt x="6883" y="3545"/>
                  </a:lnTo>
                  <a:lnTo>
                    <a:pt x="6826" y="3543"/>
                  </a:lnTo>
                  <a:lnTo>
                    <a:pt x="6770" y="3549"/>
                  </a:lnTo>
                  <a:lnTo>
                    <a:pt x="6715" y="3560"/>
                  </a:lnTo>
                  <a:lnTo>
                    <a:pt x="6660" y="3579"/>
                  </a:lnTo>
                  <a:lnTo>
                    <a:pt x="6607" y="3603"/>
                  </a:lnTo>
                  <a:lnTo>
                    <a:pt x="6556" y="3632"/>
                  </a:lnTo>
                  <a:lnTo>
                    <a:pt x="6505" y="3666"/>
                  </a:lnTo>
                  <a:lnTo>
                    <a:pt x="6456" y="3706"/>
                  </a:lnTo>
                  <a:lnTo>
                    <a:pt x="6408" y="3748"/>
                  </a:lnTo>
                  <a:lnTo>
                    <a:pt x="6361" y="3794"/>
                  </a:lnTo>
                  <a:lnTo>
                    <a:pt x="6317" y="3842"/>
                  </a:lnTo>
                  <a:lnTo>
                    <a:pt x="6274" y="3893"/>
                  </a:lnTo>
                  <a:lnTo>
                    <a:pt x="6232" y="3945"/>
                  </a:lnTo>
                  <a:lnTo>
                    <a:pt x="6192" y="3999"/>
                  </a:lnTo>
                  <a:lnTo>
                    <a:pt x="6154" y="4054"/>
                  </a:lnTo>
                  <a:lnTo>
                    <a:pt x="6118" y="4110"/>
                  </a:lnTo>
                  <a:lnTo>
                    <a:pt x="6084" y="4166"/>
                  </a:lnTo>
                  <a:lnTo>
                    <a:pt x="6051" y="4221"/>
                  </a:lnTo>
                  <a:lnTo>
                    <a:pt x="6021" y="4274"/>
                  </a:lnTo>
                  <a:lnTo>
                    <a:pt x="5992" y="4327"/>
                  </a:lnTo>
                  <a:lnTo>
                    <a:pt x="5966" y="4377"/>
                  </a:lnTo>
                  <a:lnTo>
                    <a:pt x="5942" y="4424"/>
                  </a:lnTo>
                  <a:lnTo>
                    <a:pt x="5921" y="4469"/>
                  </a:lnTo>
                  <a:lnTo>
                    <a:pt x="5884" y="4548"/>
                  </a:lnTo>
                  <a:lnTo>
                    <a:pt x="5858" y="4610"/>
                  </a:lnTo>
                  <a:lnTo>
                    <a:pt x="5841" y="4649"/>
                  </a:lnTo>
                  <a:lnTo>
                    <a:pt x="5836" y="4663"/>
                  </a:lnTo>
                  <a:lnTo>
                    <a:pt x="4153" y="5097"/>
                  </a:lnTo>
                  <a:lnTo>
                    <a:pt x="4159" y="5086"/>
                  </a:lnTo>
                  <a:lnTo>
                    <a:pt x="4175" y="5053"/>
                  </a:lnTo>
                  <a:lnTo>
                    <a:pt x="4198" y="5003"/>
                  </a:lnTo>
                  <a:lnTo>
                    <a:pt x="4227" y="4937"/>
                  </a:lnTo>
                  <a:lnTo>
                    <a:pt x="4242" y="4899"/>
                  </a:lnTo>
                  <a:lnTo>
                    <a:pt x="4258" y="4859"/>
                  </a:lnTo>
                  <a:lnTo>
                    <a:pt x="4274" y="4816"/>
                  </a:lnTo>
                  <a:lnTo>
                    <a:pt x="4290" y="4771"/>
                  </a:lnTo>
                  <a:lnTo>
                    <a:pt x="4305" y="4725"/>
                  </a:lnTo>
                  <a:lnTo>
                    <a:pt x="4319" y="4677"/>
                  </a:lnTo>
                  <a:lnTo>
                    <a:pt x="4333" y="4629"/>
                  </a:lnTo>
                  <a:lnTo>
                    <a:pt x="4345" y="4579"/>
                  </a:lnTo>
                  <a:lnTo>
                    <a:pt x="4355" y="4528"/>
                  </a:lnTo>
                  <a:lnTo>
                    <a:pt x="4364" y="4479"/>
                  </a:lnTo>
                  <a:lnTo>
                    <a:pt x="4370" y="4430"/>
                  </a:lnTo>
                  <a:lnTo>
                    <a:pt x="4373" y="4381"/>
                  </a:lnTo>
                  <a:lnTo>
                    <a:pt x="4374" y="4334"/>
                  </a:lnTo>
                  <a:lnTo>
                    <a:pt x="4372" y="4288"/>
                  </a:lnTo>
                  <a:lnTo>
                    <a:pt x="4365" y="4244"/>
                  </a:lnTo>
                  <a:lnTo>
                    <a:pt x="4356" y="4202"/>
                  </a:lnTo>
                  <a:lnTo>
                    <a:pt x="4342" y="4163"/>
                  </a:lnTo>
                  <a:lnTo>
                    <a:pt x="4323" y="4127"/>
                  </a:lnTo>
                  <a:lnTo>
                    <a:pt x="4300" y="4093"/>
                  </a:lnTo>
                  <a:lnTo>
                    <a:pt x="4272" y="4063"/>
                  </a:lnTo>
                  <a:lnTo>
                    <a:pt x="4239" y="4038"/>
                  </a:lnTo>
                  <a:lnTo>
                    <a:pt x="4200" y="4016"/>
                  </a:lnTo>
                  <a:lnTo>
                    <a:pt x="4155" y="4000"/>
                  </a:lnTo>
                  <a:lnTo>
                    <a:pt x="4105" y="3988"/>
                  </a:lnTo>
                  <a:lnTo>
                    <a:pt x="4050" y="3984"/>
                  </a:lnTo>
                  <a:lnTo>
                    <a:pt x="3995" y="3987"/>
                  </a:lnTo>
                  <a:lnTo>
                    <a:pt x="3940" y="3999"/>
                  </a:lnTo>
                  <a:lnTo>
                    <a:pt x="3885" y="4018"/>
                  </a:lnTo>
                  <a:lnTo>
                    <a:pt x="3830" y="4045"/>
                  </a:lnTo>
                  <a:lnTo>
                    <a:pt x="3775" y="4077"/>
                  </a:lnTo>
                  <a:lnTo>
                    <a:pt x="3720" y="4115"/>
                  </a:lnTo>
                  <a:lnTo>
                    <a:pt x="3665" y="4159"/>
                  </a:lnTo>
                  <a:lnTo>
                    <a:pt x="3611" y="4207"/>
                  </a:lnTo>
                  <a:lnTo>
                    <a:pt x="3558" y="4259"/>
                  </a:lnTo>
                  <a:lnTo>
                    <a:pt x="3506" y="4314"/>
                  </a:lnTo>
                  <a:lnTo>
                    <a:pt x="3455" y="4373"/>
                  </a:lnTo>
                  <a:lnTo>
                    <a:pt x="3405" y="4434"/>
                  </a:lnTo>
                  <a:lnTo>
                    <a:pt x="3356" y="4497"/>
                  </a:lnTo>
                  <a:lnTo>
                    <a:pt x="3308" y="4562"/>
                  </a:lnTo>
                  <a:lnTo>
                    <a:pt x="3262" y="4627"/>
                  </a:lnTo>
                  <a:lnTo>
                    <a:pt x="3218" y="4693"/>
                  </a:lnTo>
                  <a:lnTo>
                    <a:pt x="3176" y="4758"/>
                  </a:lnTo>
                  <a:lnTo>
                    <a:pt x="3135" y="4822"/>
                  </a:lnTo>
                  <a:lnTo>
                    <a:pt x="3097" y="4885"/>
                  </a:lnTo>
                  <a:lnTo>
                    <a:pt x="3061" y="4946"/>
                  </a:lnTo>
                  <a:lnTo>
                    <a:pt x="3027" y="5006"/>
                  </a:lnTo>
                  <a:lnTo>
                    <a:pt x="2996" y="5062"/>
                  </a:lnTo>
                  <a:lnTo>
                    <a:pt x="2968" y="5113"/>
                  </a:lnTo>
                  <a:lnTo>
                    <a:pt x="2919" y="5205"/>
                  </a:lnTo>
                  <a:lnTo>
                    <a:pt x="2884" y="5276"/>
                  </a:lnTo>
                  <a:lnTo>
                    <a:pt x="2861" y="5321"/>
                  </a:lnTo>
                  <a:lnTo>
                    <a:pt x="2854" y="5337"/>
                  </a:lnTo>
                  <a:lnTo>
                    <a:pt x="305" y="5868"/>
                  </a:lnTo>
                  <a:lnTo>
                    <a:pt x="298" y="5876"/>
                  </a:lnTo>
                  <a:lnTo>
                    <a:pt x="278" y="5900"/>
                  </a:lnTo>
                  <a:lnTo>
                    <a:pt x="265" y="5917"/>
                  </a:lnTo>
                  <a:lnTo>
                    <a:pt x="249" y="5938"/>
                  </a:lnTo>
                  <a:lnTo>
                    <a:pt x="232" y="5961"/>
                  </a:lnTo>
                  <a:lnTo>
                    <a:pt x="213" y="5988"/>
                  </a:lnTo>
                  <a:lnTo>
                    <a:pt x="193" y="6018"/>
                  </a:lnTo>
                  <a:lnTo>
                    <a:pt x="172" y="6050"/>
                  </a:lnTo>
                  <a:lnTo>
                    <a:pt x="151" y="6086"/>
                  </a:lnTo>
                  <a:lnTo>
                    <a:pt x="131" y="6123"/>
                  </a:lnTo>
                  <a:lnTo>
                    <a:pt x="110" y="6164"/>
                  </a:lnTo>
                  <a:lnTo>
                    <a:pt x="91" y="6206"/>
                  </a:lnTo>
                  <a:lnTo>
                    <a:pt x="72" y="6250"/>
                  </a:lnTo>
                  <a:lnTo>
                    <a:pt x="55" y="6297"/>
                  </a:lnTo>
                  <a:lnTo>
                    <a:pt x="39" y="6345"/>
                  </a:lnTo>
                  <a:lnTo>
                    <a:pt x="26" y="6394"/>
                  </a:lnTo>
                  <a:lnTo>
                    <a:pt x="15" y="6445"/>
                  </a:lnTo>
                  <a:lnTo>
                    <a:pt x="7" y="6497"/>
                  </a:lnTo>
                  <a:lnTo>
                    <a:pt x="2" y="6551"/>
                  </a:lnTo>
                  <a:lnTo>
                    <a:pt x="0" y="6605"/>
                  </a:lnTo>
                  <a:lnTo>
                    <a:pt x="3" y="6660"/>
                  </a:lnTo>
                  <a:lnTo>
                    <a:pt x="10" y="6716"/>
                  </a:lnTo>
                  <a:lnTo>
                    <a:pt x="21" y="6773"/>
                  </a:lnTo>
                  <a:lnTo>
                    <a:pt x="37" y="6829"/>
                  </a:lnTo>
                  <a:lnTo>
                    <a:pt x="59" y="6887"/>
                  </a:lnTo>
                  <a:lnTo>
                    <a:pt x="86" y="6943"/>
                  </a:lnTo>
                  <a:lnTo>
                    <a:pt x="119" y="7000"/>
                  </a:lnTo>
                  <a:lnTo>
                    <a:pt x="158" y="7057"/>
                  </a:lnTo>
                  <a:lnTo>
                    <a:pt x="204" y="7113"/>
                  </a:lnTo>
                  <a:lnTo>
                    <a:pt x="257" y="7169"/>
                  </a:lnTo>
                  <a:lnTo>
                    <a:pt x="296" y="7170"/>
                  </a:lnTo>
                  <a:lnTo>
                    <a:pt x="409" y="7172"/>
                  </a:lnTo>
                  <a:lnTo>
                    <a:pt x="586" y="7174"/>
                  </a:lnTo>
                  <a:lnTo>
                    <a:pt x="820" y="7177"/>
                  </a:lnTo>
                  <a:lnTo>
                    <a:pt x="1102" y="7181"/>
                  </a:lnTo>
                  <a:lnTo>
                    <a:pt x="1426" y="7185"/>
                  </a:lnTo>
                  <a:lnTo>
                    <a:pt x="1782" y="7189"/>
                  </a:lnTo>
                  <a:lnTo>
                    <a:pt x="2162" y="7193"/>
                  </a:lnTo>
                  <a:lnTo>
                    <a:pt x="2559" y="7198"/>
                  </a:lnTo>
                  <a:lnTo>
                    <a:pt x="2964" y="7202"/>
                  </a:lnTo>
                  <a:lnTo>
                    <a:pt x="3369" y="7207"/>
                  </a:lnTo>
                  <a:lnTo>
                    <a:pt x="3767" y="7210"/>
                  </a:lnTo>
                  <a:lnTo>
                    <a:pt x="4148" y="7213"/>
                  </a:lnTo>
                  <a:lnTo>
                    <a:pt x="4505" y="7216"/>
                  </a:lnTo>
                  <a:lnTo>
                    <a:pt x="4830" y="7217"/>
                  </a:lnTo>
                  <a:lnTo>
                    <a:pt x="5115" y="7218"/>
                  </a:lnTo>
                  <a:lnTo>
                    <a:pt x="5244" y="7219"/>
                  </a:lnTo>
                  <a:lnTo>
                    <a:pt x="5372" y="7224"/>
                  </a:lnTo>
                  <a:lnTo>
                    <a:pt x="5497" y="7232"/>
                  </a:lnTo>
                  <a:lnTo>
                    <a:pt x="5620" y="7242"/>
                  </a:lnTo>
                  <a:lnTo>
                    <a:pt x="5740" y="7256"/>
                  </a:lnTo>
                  <a:lnTo>
                    <a:pt x="5858" y="7271"/>
                  </a:lnTo>
                  <a:lnTo>
                    <a:pt x="5973" y="7289"/>
                  </a:lnTo>
                  <a:lnTo>
                    <a:pt x="6086" y="7308"/>
                  </a:lnTo>
                  <a:lnTo>
                    <a:pt x="6195" y="7329"/>
                  </a:lnTo>
                  <a:lnTo>
                    <a:pt x="6301" y="7352"/>
                  </a:lnTo>
                  <a:lnTo>
                    <a:pt x="6404" y="7375"/>
                  </a:lnTo>
                  <a:lnTo>
                    <a:pt x="6503" y="7400"/>
                  </a:lnTo>
                  <a:lnTo>
                    <a:pt x="6599" y="7426"/>
                  </a:lnTo>
                  <a:lnTo>
                    <a:pt x="6691" y="7452"/>
                  </a:lnTo>
                  <a:lnTo>
                    <a:pt x="6779" y="7479"/>
                  </a:lnTo>
                  <a:lnTo>
                    <a:pt x="6864" y="7506"/>
                  </a:lnTo>
                  <a:lnTo>
                    <a:pt x="6944" y="7533"/>
                  </a:lnTo>
                  <a:lnTo>
                    <a:pt x="7020" y="7560"/>
                  </a:lnTo>
                  <a:lnTo>
                    <a:pt x="7091" y="7588"/>
                  </a:lnTo>
                  <a:lnTo>
                    <a:pt x="7159" y="7613"/>
                  </a:lnTo>
                  <a:lnTo>
                    <a:pt x="7221" y="7638"/>
                  </a:lnTo>
                  <a:lnTo>
                    <a:pt x="7279" y="7662"/>
                  </a:lnTo>
                  <a:lnTo>
                    <a:pt x="7332" y="7684"/>
                  </a:lnTo>
                  <a:lnTo>
                    <a:pt x="7380" y="7705"/>
                  </a:lnTo>
                  <a:lnTo>
                    <a:pt x="7460" y="7743"/>
                  </a:lnTo>
                  <a:lnTo>
                    <a:pt x="7518" y="7771"/>
                  </a:lnTo>
                  <a:lnTo>
                    <a:pt x="7554" y="7789"/>
                  </a:lnTo>
                  <a:lnTo>
                    <a:pt x="7567" y="7796"/>
                  </a:lnTo>
                  <a:lnTo>
                    <a:pt x="5499" y="12085"/>
                  </a:lnTo>
                  <a:lnTo>
                    <a:pt x="3431" y="12375"/>
                  </a:lnTo>
                  <a:lnTo>
                    <a:pt x="2325" y="13627"/>
                  </a:lnTo>
                  <a:lnTo>
                    <a:pt x="5067" y="14012"/>
                  </a:lnTo>
                  <a:lnTo>
                    <a:pt x="7278" y="16037"/>
                  </a:lnTo>
                  <a:lnTo>
                    <a:pt x="7663" y="14736"/>
                  </a:lnTo>
                  <a:lnTo>
                    <a:pt x="6749" y="12711"/>
                  </a:lnTo>
                  <a:lnTo>
                    <a:pt x="9298" y="8663"/>
                  </a:lnTo>
                  <a:lnTo>
                    <a:pt x="9314" y="8680"/>
                  </a:lnTo>
                  <a:lnTo>
                    <a:pt x="9360" y="8726"/>
                  </a:lnTo>
                  <a:lnTo>
                    <a:pt x="9432" y="8800"/>
                  </a:lnTo>
                  <a:lnTo>
                    <a:pt x="9527" y="8898"/>
                  </a:lnTo>
                  <a:lnTo>
                    <a:pt x="9642" y="9015"/>
                  </a:lnTo>
                  <a:lnTo>
                    <a:pt x="9772" y="9148"/>
                  </a:lnTo>
                  <a:lnTo>
                    <a:pt x="9916" y="9293"/>
                  </a:lnTo>
                  <a:lnTo>
                    <a:pt x="10068" y="9449"/>
                  </a:lnTo>
                  <a:lnTo>
                    <a:pt x="10226" y="9610"/>
                  </a:lnTo>
                  <a:lnTo>
                    <a:pt x="10386" y="9773"/>
                  </a:lnTo>
                  <a:lnTo>
                    <a:pt x="10545" y="9934"/>
                  </a:lnTo>
                  <a:lnTo>
                    <a:pt x="10699" y="10090"/>
                  </a:lnTo>
                  <a:lnTo>
                    <a:pt x="10845" y="10239"/>
                  </a:lnTo>
                  <a:lnTo>
                    <a:pt x="10979" y="10375"/>
                  </a:lnTo>
                  <a:lnTo>
                    <a:pt x="11099" y="10495"/>
                  </a:lnTo>
                  <a:lnTo>
                    <a:pt x="11200" y="10595"/>
                  </a:lnTo>
                  <a:lnTo>
                    <a:pt x="11249" y="10648"/>
                  </a:lnTo>
                  <a:lnTo>
                    <a:pt x="11304" y="10712"/>
                  </a:lnTo>
                  <a:lnTo>
                    <a:pt x="11367" y="10787"/>
                  </a:lnTo>
                  <a:lnTo>
                    <a:pt x="11435" y="10873"/>
                  </a:lnTo>
                  <a:lnTo>
                    <a:pt x="11508" y="10968"/>
                  </a:lnTo>
                  <a:lnTo>
                    <a:pt x="11586" y="11073"/>
                  </a:lnTo>
                  <a:lnTo>
                    <a:pt x="11668" y="11185"/>
                  </a:lnTo>
                  <a:lnTo>
                    <a:pt x="11754" y="11303"/>
                  </a:lnTo>
                  <a:lnTo>
                    <a:pt x="11843" y="11428"/>
                  </a:lnTo>
                  <a:lnTo>
                    <a:pt x="11935" y="11558"/>
                  </a:lnTo>
                  <a:lnTo>
                    <a:pt x="12028" y="11692"/>
                  </a:lnTo>
                  <a:lnTo>
                    <a:pt x="12123" y="11828"/>
                  </a:lnTo>
                  <a:lnTo>
                    <a:pt x="12315" y="12108"/>
                  </a:lnTo>
                  <a:lnTo>
                    <a:pt x="12505" y="12390"/>
                  </a:lnTo>
                  <a:lnTo>
                    <a:pt x="12690" y="12665"/>
                  </a:lnTo>
                  <a:lnTo>
                    <a:pt x="12865" y="12928"/>
                  </a:lnTo>
                  <a:lnTo>
                    <a:pt x="13025" y="13170"/>
                  </a:lnTo>
                  <a:lnTo>
                    <a:pt x="13166" y="13385"/>
                  </a:lnTo>
                  <a:lnTo>
                    <a:pt x="13283" y="13565"/>
                  </a:lnTo>
                  <a:lnTo>
                    <a:pt x="13373" y="13703"/>
                  </a:lnTo>
                  <a:lnTo>
                    <a:pt x="13430" y="13791"/>
                  </a:lnTo>
                  <a:lnTo>
                    <a:pt x="13450" y="13821"/>
                  </a:lnTo>
                  <a:lnTo>
                    <a:pt x="13467" y="13822"/>
                  </a:lnTo>
                  <a:lnTo>
                    <a:pt x="13516" y="13822"/>
                  </a:lnTo>
                  <a:lnTo>
                    <a:pt x="13550" y="13822"/>
                  </a:lnTo>
                  <a:lnTo>
                    <a:pt x="13590" y="13820"/>
                  </a:lnTo>
                  <a:lnTo>
                    <a:pt x="13636" y="13819"/>
                  </a:lnTo>
                  <a:lnTo>
                    <a:pt x="13687" y="13816"/>
                  </a:lnTo>
                  <a:lnTo>
                    <a:pt x="13741" y="13813"/>
                  </a:lnTo>
                  <a:lnTo>
                    <a:pt x="13799" y="13808"/>
                  </a:lnTo>
                  <a:lnTo>
                    <a:pt x="13860" y="13802"/>
                  </a:lnTo>
                  <a:lnTo>
                    <a:pt x="13924" y="13794"/>
                  </a:lnTo>
                  <a:lnTo>
                    <a:pt x="13989" y="13785"/>
                  </a:lnTo>
                  <a:lnTo>
                    <a:pt x="14056" y="13774"/>
                  </a:lnTo>
                  <a:lnTo>
                    <a:pt x="14122" y="13761"/>
                  </a:lnTo>
                  <a:lnTo>
                    <a:pt x="14189" y="13746"/>
                  </a:lnTo>
                  <a:lnTo>
                    <a:pt x="14255" y="13729"/>
                  </a:lnTo>
                  <a:lnTo>
                    <a:pt x="14320" y="13709"/>
                  </a:lnTo>
                  <a:lnTo>
                    <a:pt x="14383" y="13687"/>
                  </a:lnTo>
                  <a:lnTo>
                    <a:pt x="14443" y="13662"/>
                  </a:lnTo>
                  <a:lnTo>
                    <a:pt x="14500" y="13634"/>
                  </a:lnTo>
                  <a:lnTo>
                    <a:pt x="14554" y="13603"/>
                  </a:lnTo>
                  <a:lnTo>
                    <a:pt x="14603" y="13569"/>
                  </a:lnTo>
                  <a:lnTo>
                    <a:pt x="14647" y="13531"/>
                  </a:lnTo>
                  <a:lnTo>
                    <a:pt x="14686" y="13490"/>
                  </a:lnTo>
                  <a:lnTo>
                    <a:pt x="14718" y="13446"/>
                  </a:lnTo>
                  <a:lnTo>
                    <a:pt x="14744" y="13397"/>
                  </a:lnTo>
                  <a:lnTo>
                    <a:pt x="14762" y="13345"/>
                  </a:lnTo>
                  <a:lnTo>
                    <a:pt x="14772" y="13288"/>
                  </a:lnTo>
                  <a:lnTo>
                    <a:pt x="14774" y="13228"/>
                  </a:lnTo>
                  <a:lnTo>
                    <a:pt x="14766" y="13161"/>
                  </a:lnTo>
                  <a:lnTo>
                    <a:pt x="14749" y="13091"/>
                  </a:lnTo>
                  <a:lnTo>
                    <a:pt x="14725" y="13017"/>
                  </a:lnTo>
                  <a:lnTo>
                    <a:pt x="14698" y="12938"/>
                  </a:lnTo>
                  <a:lnTo>
                    <a:pt x="14669" y="12856"/>
                  </a:lnTo>
                  <a:lnTo>
                    <a:pt x="14638" y="12768"/>
                  </a:lnTo>
                  <a:lnTo>
                    <a:pt x="14605" y="12679"/>
                  </a:lnTo>
                  <a:lnTo>
                    <a:pt x="14570" y="12588"/>
                  </a:lnTo>
                  <a:lnTo>
                    <a:pt x="14534" y="12494"/>
                  </a:lnTo>
                  <a:lnTo>
                    <a:pt x="14497" y="12398"/>
                  </a:lnTo>
                  <a:lnTo>
                    <a:pt x="14418" y="12202"/>
                  </a:lnTo>
                  <a:lnTo>
                    <a:pt x="14338" y="12006"/>
                  </a:lnTo>
                  <a:lnTo>
                    <a:pt x="14256" y="11810"/>
                  </a:lnTo>
                  <a:lnTo>
                    <a:pt x="14176" y="11621"/>
                  </a:lnTo>
                  <a:lnTo>
                    <a:pt x="14099" y="11440"/>
                  </a:lnTo>
                  <a:lnTo>
                    <a:pt x="14026" y="11273"/>
                  </a:lnTo>
                  <a:lnTo>
                    <a:pt x="13959" y="11122"/>
                  </a:lnTo>
                  <a:lnTo>
                    <a:pt x="13901" y="10989"/>
                  </a:lnTo>
                  <a:lnTo>
                    <a:pt x="13853" y="10880"/>
                  </a:lnTo>
                  <a:lnTo>
                    <a:pt x="13816" y="10798"/>
                  </a:lnTo>
                  <a:lnTo>
                    <a:pt x="13793" y="10747"/>
                  </a:lnTo>
                  <a:lnTo>
                    <a:pt x="13785" y="10729"/>
                  </a:lnTo>
                  <a:lnTo>
                    <a:pt x="14313" y="9620"/>
                  </a:lnTo>
                  <a:lnTo>
                    <a:pt x="14323" y="9601"/>
                  </a:lnTo>
                  <a:lnTo>
                    <a:pt x="14346" y="9548"/>
                  </a:lnTo>
                  <a:lnTo>
                    <a:pt x="14358" y="9512"/>
                  </a:lnTo>
                  <a:lnTo>
                    <a:pt x="14372" y="9470"/>
                  </a:lnTo>
                  <a:lnTo>
                    <a:pt x="14377" y="9447"/>
                  </a:lnTo>
                  <a:lnTo>
                    <a:pt x="14383" y="9424"/>
                  </a:lnTo>
                  <a:lnTo>
                    <a:pt x="14388" y="9399"/>
                  </a:lnTo>
                  <a:lnTo>
                    <a:pt x="14391" y="9373"/>
                  </a:lnTo>
                  <a:lnTo>
                    <a:pt x="14394" y="9347"/>
                  </a:lnTo>
                  <a:lnTo>
                    <a:pt x="14396" y="9320"/>
                  </a:lnTo>
                  <a:lnTo>
                    <a:pt x="14396" y="9292"/>
                  </a:lnTo>
                  <a:lnTo>
                    <a:pt x="14395" y="9264"/>
                  </a:lnTo>
                  <a:lnTo>
                    <a:pt x="14393" y="9237"/>
                  </a:lnTo>
                  <a:lnTo>
                    <a:pt x="14388" y="9208"/>
                  </a:lnTo>
                  <a:lnTo>
                    <a:pt x="14382" y="9180"/>
                  </a:lnTo>
                  <a:lnTo>
                    <a:pt x="14374" y="9152"/>
                  </a:lnTo>
                  <a:lnTo>
                    <a:pt x="14363" y="9125"/>
                  </a:lnTo>
                  <a:lnTo>
                    <a:pt x="14351" y="9097"/>
                  </a:lnTo>
                  <a:lnTo>
                    <a:pt x="14336" y="9070"/>
                  </a:lnTo>
                  <a:lnTo>
                    <a:pt x="14318" y="9044"/>
                  </a:lnTo>
                  <a:lnTo>
                    <a:pt x="14297" y="9018"/>
                  </a:lnTo>
                  <a:lnTo>
                    <a:pt x="14274" y="8993"/>
                  </a:lnTo>
                  <a:lnTo>
                    <a:pt x="14247" y="8969"/>
                  </a:lnTo>
                  <a:lnTo>
                    <a:pt x="14217" y="8945"/>
                  </a:lnTo>
                  <a:lnTo>
                    <a:pt x="14186" y="8925"/>
                  </a:lnTo>
                  <a:lnTo>
                    <a:pt x="14154" y="8908"/>
                  </a:lnTo>
                  <a:lnTo>
                    <a:pt x="14124" y="8895"/>
                  </a:lnTo>
                  <a:lnTo>
                    <a:pt x="14093" y="8884"/>
                  </a:lnTo>
                  <a:lnTo>
                    <a:pt x="14064" y="8877"/>
                  </a:lnTo>
                  <a:lnTo>
                    <a:pt x="14034" y="8873"/>
                  </a:lnTo>
                  <a:lnTo>
                    <a:pt x="14005" y="8872"/>
                  </a:lnTo>
                  <a:lnTo>
                    <a:pt x="13977" y="8873"/>
                  </a:lnTo>
                  <a:lnTo>
                    <a:pt x="13950" y="8877"/>
                  </a:lnTo>
                  <a:lnTo>
                    <a:pt x="13923" y="8883"/>
                  </a:lnTo>
                  <a:lnTo>
                    <a:pt x="13897" y="8891"/>
                  </a:lnTo>
                  <a:lnTo>
                    <a:pt x="13871" y="8901"/>
                  </a:lnTo>
                  <a:lnTo>
                    <a:pt x="13847" y="8912"/>
                  </a:lnTo>
                  <a:lnTo>
                    <a:pt x="13823" y="8924"/>
                  </a:lnTo>
                  <a:lnTo>
                    <a:pt x="13800" y="8937"/>
                  </a:lnTo>
                  <a:lnTo>
                    <a:pt x="13778" y="8951"/>
                  </a:lnTo>
                  <a:lnTo>
                    <a:pt x="13757" y="8967"/>
                  </a:lnTo>
                  <a:lnTo>
                    <a:pt x="13738" y="8982"/>
                  </a:lnTo>
                  <a:lnTo>
                    <a:pt x="13719" y="8998"/>
                  </a:lnTo>
                  <a:lnTo>
                    <a:pt x="13701" y="9014"/>
                  </a:lnTo>
                  <a:lnTo>
                    <a:pt x="13669" y="9045"/>
                  </a:lnTo>
                  <a:lnTo>
                    <a:pt x="13642" y="9074"/>
                  </a:lnTo>
                  <a:lnTo>
                    <a:pt x="13605" y="9120"/>
                  </a:lnTo>
                  <a:lnTo>
                    <a:pt x="13592" y="9138"/>
                  </a:lnTo>
                  <a:lnTo>
                    <a:pt x="13352" y="9571"/>
                  </a:lnTo>
                  <a:lnTo>
                    <a:pt x="12582" y="7933"/>
                  </a:lnTo>
                  <a:lnTo>
                    <a:pt x="12967" y="7113"/>
                  </a:lnTo>
                  <a:lnTo>
                    <a:pt x="12971" y="7105"/>
                  </a:lnTo>
                  <a:lnTo>
                    <a:pt x="12981" y="7082"/>
                  </a:lnTo>
                  <a:lnTo>
                    <a:pt x="12995" y="7046"/>
                  </a:lnTo>
                  <a:lnTo>
                    <a:pt x="13013" y="6998"/>
                  </a:lnTo>
                  <a:lnTo>
                    <a:pt x="13022" y="6971"/>
                  </a:lnTo>
                  <a:lnTo>
                    <a:pt x="13032" y="6942"/>
                  </a:lnTo>
                  <a:lnTo>
                    <a:pt x="13041" y="6911"/>
                  </a:lnTo>
                  <a:lnTo>
                    <a:pt x="13051" y="6878"/>
                  </a:lnTo>
                  <a:lnTo>
                    <a:pt x="13059" y="6843"/>
                  </a:lnTo>
                  <a:lnTo>
                    <a:pt x="13068" y="6808"/>
                  </a:lnTo>
                  <a:lnTo>
                    <a:pt x="13075" y="6772"/>
                  </a:lnTo>
                  <a:lnTo>
                    <a:pt x="13081" y="6735"/>
                  </a:lnTo>
                  <a:lnTo>
                    <a:pt x="13086" y="6696"/>
                  </a:lnTo>
                  <a:lnTo>
                    <a:pt x="13090" y="6659"/>
                  </a:lnTo>
                  <a:lnTo>
                    <a:pt x="13091" y="6621"/>
                  </a:lnTo>
                  <a:lnTo>
                    <a:pt x="13091" y="6584"/>
                  </a:lnTo>
                  <a:lnTo>
                    <a:pt x="13089" y="6548"/>
                  </a:lnTo>
                  <a:lnTo>
                    <a:pt x="13085" y="6511"/>
                  </a:lnTo>
                  <a:lnTo>
                    <a:pt x="13078" y="6477"/>
                  </a:lnTo>
                  <a:lnTo>
                    <a:pt x="13068" y="6443"/>
                  </a:lnTo>
                  <a:lnTo>
                    <a:pt x="13056" y="6411"/>
                  </a:lnTo>
                  <a:lnTo>
                    <a:pt x="13040" y="6380"/>
                  </a:lnTo>
                  <a:lnTo>
                    <a:pt x="13021" y="6352"/>
                  </a:lnTo>
                  <a:lnTo>
                    <a:pt x="12999" y="6325"/>
                  </a:lnTo>
                  <a:lnTo>
                    <a:pt x="12973" y="6302"/>
                  </a:lnTo>
                  <a:lnTo>
                    <a:pt x="12943" y="6279"/>
                  </a:lnTo>
                  <a:lnTo>
                    <a:pt x="12909" y="6261"/>
                  </a:lnTo>
                  <a:lnTo>
                    <a:pt x="12871" y="6246"/>
                  </a:lnTo>
                  <a:lnTo>
                    <a:pt x="12831" y="6234"/>
                  </a:lnTo>
                  <a:lnTo>
                    <a:pt x="12793" y="6226"/>
                  </a:lnTo>
                  <a:lnTo>
                    <a:pt x="12756" y="6222"/>
                  </a:lnTo>
                  <a:lnTo>
                    <a:pt x="12722" y="6221"/>
                  </a:lnTo>
                  <a:lnTo>
                    <a:pt x="12688" y="6223"/>
                  </a:lnTo>
                  <a:lnTo>
                    <a:pt x="12657" y="6228"/>
                  </a:lnTo>
                  <a:lnTo>
                    <a:pt x="12626" y="6235"/>
                  </a:lnTo>
                  <a:lnTo>
                    <a:pt x="12598" y="6245"/>
                  </a:lnTo>
                  <a:lnTo>
                    <a:pt x="12571" y="6257"/>
                  </a:lnTo>
                  <a:lnTo>
                    <a:pt x="12545" y="6271"/>
                  </a:lnTo>
                  <a:lnTo>
                    <a:pt x="12521" y="6288"/>
                  </a:lnTo>
                  <a:lnTo>
                    <a:pt x="12498" y="6305"/>
                  </a:lnTo>
                  <a:lnTo>
                    <a:pt x="12476" y="6324"/>
                  </a:lnTo>
                  <a:lnTo>
                    <a:pt x="12456" y="6344"/>
                  </a:lnTo>
                  <a:lnTo>
                    <a:pt x="12437" y="6364"/>
                  </a:lnTo>
                  <a:lnTo>
                    <a:pt x="12420" y="6385"/>
                  </a:lnTo>
                  <a:lnTo>
                    <a:pt x="12404" y="6407"/>
                  </a:lnTo>
                  <a:lnTo>
                    <a:pt x="12388" y="6429"/>
                  </a:lnTo>
                  <a:lnTo>
                    <a:pt x="12374" y="6450"/>
                  </a:lnTo>
                  <a:lnTo>
                    <a:pt x="12362" y="6472"/>
                  </a:lnTo>
                  <a:lnTo>
                    <a:pt x="12351" y="6493"/>
                  </a:lnTo>
                  <a:lnTo>
                    <a:pt x="12340" y="6513"/>
                  </a:lnTo>
                  <a:lnTo>
                    <a:pt x="12331" y="6533"/>
                  </a:lnTo>
                  <a:lnTo>
                    <a:pt x="12323" y="6551"/>
                  </a:lnTo>
                  <a:lnTo>
                    <a:pt x="12310" y="6584"/>
                  </a:lnTo>
                  <a:lnTo>
                    <a:pt x="12301" y="6609"/>
                  </a:lnTo>
                  <a:lnTo>
                    <a:pt x="12296" y="6626"/>
                  </a:lnTo>
                  <a:lnTo>
                    <a:pt x="12294" y="6631"/>
                  </a:lnTo>
                  <a:lnTo>
                    <a:pt x="12005" y="6777"/>
                  </a:lnTo>
                  <a:lnTo>
                    <a:pt x="11174" y="5001"/>
                  </a:lnTo>
                  <a:close/>
                </a:path>
              </a:pathLst>
            </a:custGeom>
            <a:solidFill>
              <a:schemeClr val="tx1">
                <a:lumMod val="75000"/>
                <a:lumOff val="25000"/>
              </a:schemeClr>
            </a:solidFill>
            <a:ln w="9525">
              <a:noFill/>
              <a:round/>
            </a:ln>
          </p:spPr>
          <p:txBody>
            <a:bodyPr lIns="121935" tIns="60968" rIns="121935" bIns="60968"/>
            <a:lstStyle/>
            <a:p>
              <a:pPr eaLnBrk="1" fontAlgn="t" hangingPunct="1">
                <a:defRPr/>
              </a:pPr>
              <a:endParaRPr lang="zh-CN" altLang="en-US">
                <a:latin typeface="+mn-lt"/>
                <a:ea typeface="+mn-ea"/>
              </a:endParaRPr>
            </a:p>
          </p:txBody>
        </p:sp>
        <p:grpSp>
          <p:nvGrpSpPr>
            <p:cNvPr id="68626" name="组合 44"/>
            <p:cNvGrpSpPr/>
            <p:nvPr/>
          </p:nvGrpSpPr>
          <p:grpSpPr bwMode="auto">
            <a:xfrm>
              <a:off x="570043" y="1428783"/>
              <a:ext cx="6967457" cy="3473114"/>
              <a:chOff x="485842" y="1364935"/>
              <a:chExt cx="7622113" cy="3327612"/>
            </a:xfrm>
          </p:grpSpPr>
          <p:pic>
            <p:nvPicPr>
              <p:cNvPr id="68635" name="Picture 6" descr="1"/>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19" y="1364935"/>
                <a:ext cx="2808312" cy="111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805"/>
              <p:cNvCxnSpPr/>
              <p:nvPr/>
            </p:nvCxnSpPr>
            <p:spPr bwMode="auto">
              <a:xfrm rot="5400000" flipH="1" flipV="1">
                <a:off x="4466781" y="2632535"/>
                <a:ext cx="1306709" cy="558986"/>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cxnSp>
            <p:nvCxnSpPr>
              <p:cNvPr id="23" name="直接连接符 807"/>
              <p:cNvCxnSpPr/>
              <p:nvPr/>
            </p:nvCxnSpPr>
            <p:spPr bwMode="auto">
              <a:xfrm rot="16200000" flipV="1">
                <a:off x="5896871" y="2889713"/>
                <a:ext cx="1153068" cy="198272"/>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cxnSp>
            <p:nvCxnSpPr>
              <p:cNvPr id="24" name="直接连接符 809"/>
              <p:cNvCxnSpPr/>
              <p:nvPr/>
            </p:nvCxnSpPr>
            <p:spPr bwMode="auto">
              <a:xfrm rot="16200000" flipV="1">
                <a:off x="6550217" y="2642469"/>
                <a:ext cx="1153068" cy="692760"/>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sp>
            <p:nvSpPr>
              <p:cNvPr id="25" name="下箭头 817"/>
              <p:cNvSpPr/>
              <p:nvPr/>
            </p:nvSpPr>
            <p:spPr bwMode="auto">
              <a:xfrm rot="14116988">
                <a:off x="3668549" y="1796169"/>
                <a:ext cx="459402" cy="2056781"/>
              </a:xfrm>
              <a:prstGeom prst="downArrow">
                <a:avLst>
                  <a:gd name="adj1" fmla="val 32710"/>
                  <a:gd name="adj2" fmla="val 70519"/>
                </a:avLst>
              </a:prstGeom>
              <a:solidFill>
                <a:srgbClr val="FFFFFF">
                  <a:lumMod val="85000"/>
                </a:srgbClr>
              </a:solidFill>
              <a:ln w="9525" cap="flat" cmpd="sng" algn="ctr">
                <a:noFill/>
                <a:prstDash val="solid"/>
                <a:round/>
                <a:headEnd type="none" w="med" len="med"/>
                <a:tailEnd type="none" w="med" len="med"/>
              </a:ln>
              <a:effectLst/>
            </p:spPr>
            <p:txBody>
              <a:bodyPr lIns="87812" tIns="43905" rIns="87812" bIns="43905"/>
              <a:lstStyle/>
              <a:p>
                <a:pPr defTabSz="1170305" eaLnBrk="1" fontAlgn="auto" hangingPunct="1">
                  <a:lnSpc>
                    <a:spcPct val="110000"/>
                  </a:lnSpc>
                  <a:spcBef>
                    <a:spcPts val="0"/>
                  </a:spcBef>
                  <a:spcAft>
                    <a:spcPts val="0"/>
                  </a:spcAft>
                  <a:buClr>
                    <a:srgbClr val="FFFFFF"/>
                  </a:buClr>
                  <a:buFont typeface="Wingdings" panose="05000000000000000000" pitchFamily="2" charset="2"/>
                  <a:buChar char="•"/>
                  <a:defRPr/>
                </a:pPr>
                <a:endParaRPr lang="zh-CN" altLang="en-US" sz="1200" kern="0" dirty="0">
                  <a:latin typeface="+mn-lt"/>
                  <a:ea typeface="+mn-ea"/>
                </a:endParaRPr>
              </a:p>
            </p:txBody>
          </p:sp>
          <p:sp>
            <p:nvSpPr>
              <p:cNvPr id="26" name="TextBox 25"/>
              <p:cNvSpPr txBox="1"/>
              <p:nvPr/>
            </p:nvSpPr>
            <p:spPr>
              <a:xfrm>
                <a:off x="1935829" y="2284534"/>
                <a:ext cx="2321940" cy="672369"/>
              </a:xfrm>
              <a:prstGeom prst="rect">
                <a:avLst/>
              </a:prstGeom>
              <a:noFill/>
              <a:ln w="25400" cap="flat" cmpd="sng" algn="ctr">
                <a:noFill/>
                <a:prstDash val="solid"/>
              </a:ln>
              <a:effectLst/>
            </p:spPr>
            <p:txBody>
              <a:bodyPr lIns="91434" tIns="45717" rIns="91434" bIns="45717">
                <a:spAutoFit/>
              </a:bodyPr>
              <a:lstStyle/>
              <a:p>
                <a:pPr defTabSz="1219200" eaLnBrk="1" fontAlgn="auto" hangingPunct="1">
                  <a:lnSpc>
                    <a:spcPct val="110000"/>
                  </a:lnSpc>
                  <a:spcBef>
                    <a:spcPts val="0"/>
                  </a:spcBef>
                  <a:spcAft>
                    <a:spcPts val="0"/>
                  </a:spcAft>
                  <a:buClr>
                    <a:srgbClr val="FFFFFF"/>
                  </a:buClr>
                  <a:defRPr/>
                </a:pPr>
                <a:r>
                  <a:rPr lang="zh-CN" altLang="en-US" sz="1200" kern="0" dirty="0">
                    <a:latin typeface="+mn-lt"/>
                    <a:ea typeface="+mn-ea"/>
                  </a:rPr>
                  <a:t>本地存储、计算和应用程序全部迁移到云数据中心</a:t>
                </a:r>
                <a:endParaRPr lang="zh-CN" altLang="en-US" sz="1200" kern="0" dirty="0">
                  <a:latin typeface="+mn-lt"/>
                  <a:ea typeface="+mn-ea"/>
                </a:endParaRPr>
              </a:p>
            </p:txBody>
          </p:sp>
          <p:sp>
            <p:nvSpPr>
              <p:cNvPr id="27" name="下箭头 818"/>
              <p:cNvSpPr/>
              <p:nvPr/>
            </p:nvSpPr>
            <p:spPr bwMode="auto">
              <a:xfrm rot="16200000">
                <a:off x="3553885" y="3199827"/>
                <a:ext cx="459402" cy="1497794"/>
              </a:xfrm>
              <a:prstGeom prst="downArrow">
                <a:avLst>
                  <a:gd name="adj1" fmla="val 32710"/>
                  <a:gd name="adj2" fmla="val 70519"/>
                </a:avLst>
              </a:prstGeom>
              <a:solidFill>
                <a:srgbClr val="FFFFFF">
                  <a:lumMod val="85000"/>
                </a:srgbClr>
              </a:solidFill>
              <a:ln w="9525" cap="flat" cmpd="sng" algn="ctr">
                <a:noFill/>
                <a:prstDash val="solid"/>
                <a:round/>
                <a:headEnd type="none" w="med" len="med"/>
                <a:tailEnd type="none" w="med" len="med"/>
              </a:ln>
              <a:effectLst/>
            </p:spPr>
            <p:txBody>
              <a:bodyPr lIns="87812" tIns="43905" rIns="87812" bIns="43905"/>
              <a:lstStyle/>
              <a:p>
                <a:pPr defTabSz="1170305" eaLnBrk="1" fontAlgn="auto" hangingPunct="1">
                  <a:lnSpc>
                    <a:spcPct val="110000"/>
                  </a:lnSpc>
                  <a:spcBef>
                    <a:spcPts val="0"/>
                  </a:spcBef>
                  <a:spcAft>
                    <a:spcPts val="0"/>
                  </a:spcAft>
                  <a:buClr>
                    <a:srgbClr val="FFFFFF"/>
                  </a:buClr>
                  <a:buFont typeface="Wingdings" panose="05000000000000000000" pitchFamily="2" charset="2"/>
                  <a:buChar char="•"/>
                  <a:defRPr/>
                </a:pPr>
                <a:endParaRPr lang="zh-CN" altLang="en-US" sz="1200" kern="0" dirty="0">
                  <a:latin typeface="+mn-lt"/>
                  <a:ea typeface="+mn-ea"/>
                </a:endParaRPr>
              </a:p>
            </p:txBody>
          </p:sp>
          <p:sp>
            <p:nvSpPr>
              <p:cNvPr id="28" name="TextBox 27"/>
              <p:cNvSpPr txBox="1"/>
              <p:nvPr/>
            </p:nvSpPr>
            <p:spPr>
              <a:xfrm>
                <a:off x="2946302" y="4079547"/>
                <a:ext cx="1569460" cy="477656"/>
              </a:xfrm>
              <a:prstGeom prst="rect">
                <a:avLst/>
              </a:prstGeom>
              <a:noFill/>
              <a:ln w="25400" cap="flat" cmpd="sng" algn="ctr">
                <a:noFill/>
                <a:prstDash val="solid"/>
              </a:ln>
              <a:effectLst/>
            </p:spPr>
            <p:txBody>
              <a:bodyPr lIns="91434" tIns="45717" rIns="91434" bIns="45717">
                <a:spAutoFit/>
              </a:bodyPr>
              <a:lstStyle/>
              <a:p>
                <a:pPr defTabSz="1219200" eaLnBrk="1" fontAlgn="auto" hangingPunct="1">
                  <a:lnSpc>
                    <a:spcPct val="110000"/>
                  </a:lnSpc>
                  <a:spcBef>
                    <a:spcPts val="0"/>
                  </a:spcBef>
                  <a:spcAft>
                    <a:spcPts val="0"/>
                  </a:spcAft>
                  <a:buClr>
                    <a:srgbClr val="FFFFFF"/>
                  </a:buClr>
                  <a:defRPr/>
                </a:pPr>
                <a:r>
                  <a:rPr lang="en-US" altLang="zh-CN" sz="1200" kern="0" dirty="0">
                    <a:latin typeface="+mn-lt"/>
                    <a:ea typeface="+mn-ea"/>
                  </a:rPr>
                  <a:t>PC</a:t>
                </a:r>
                <a:r>
                  <a:rPr lang="zh-CN" altLang="en-US" sz="1200" kern="0" dirty="0">
                    <a:latin typeface="+mn-lt"/>
                    <a:ea typeface="+mn-ea"/>
                  </a:rPr>
                  <a:t>变成瘦客户机</a:t>
                </a:r>
                <a:endParaRPr lang="zh-CN" altLang="en-US" sz="1200" kern="0" dirty="0">
                  <a:latin typeface="+mn-lt"/>
                  <a:ea typeface="+mn-ea"/>
                </a:endParaRPr>
              </a:p>
            </p:txBody>
          </p:sp>
          <p:pic>
            <p:nvPicPr>
              <p:cNvPr id="68643" name="Picture 66" descr="appleLike-Compute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5641" y="3748005"/>
                <a:ext cx="5844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4" name="Picture 32" descr="ICON_PDA_Q3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364" y="3657291"/>
                <a:ext cx="264107" cy="5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45" name="Text Box 33"/>
              <p:cNvSpPr txBox="1">
                <a:spLocks noChangeArrowheads="1"/>
              </p:cNvSpPr>
              <p:nvPr/>
            </p:nvSpPr>
            <p:spPr bwMode="auto">
              <a:xfrm>
                <a:off x="4295990" y="4266654"/>
                <a:ext cx="917310" cy="24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491" tIns="37246" rIns="74491" bIns="37246">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spcBef>
                    <a:spcPct val="50000"/>
                  </a:spcBef>
                  <a:defRPr/>
                </a:pPr>
                <a:r>
                  <a:rPr lang="zh-CN" altLang="en-US" sz="1200" smtClean="0">
                    <a:latin typeface="+mn-lt"/>
                    <a:ea typeface="+mn-ea"/>
                  </a:rPr>
                  <a:t>手机</a:t>
                </a:r>
                <a:endParaRPr lang="en-US" sz="1200" smtClean="0">
                  <a:latin typeface="+mn-lt"/>
                  <a:ea typeface="+mn-ea"/>
                </a:endParaRPr>
              </a:p>
            </p:txBody>
          </p:sp>
          <p:sp>
            <p:nvSpPr>
              <p:cNvPr id="68646" name="Text Box 34"/>
              <p:cNvSpPr txBox="1">
                <a:spLocks noChangeArrowheads="1"/>
              </p:cNvSpPr>
              <p:nvPr/>
            </p:nvSpPr>
            <p:spPr bwMode="auto">
              <a:xfrm>
                <a:off x="6089999" y="4266654"/>
                <a:ext cx="1110805" cy="42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491" tIns="37246" rIns="74491" bIns="37246">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spcBef>
                    <a:spcPct val="50000"/>
                  </a:spcBef>
                  <a:defRPr/>
                </a:pPr>
                <a:r>
                  <a:rPr lang="zh-CN" altLang="en-US" sz="1200" smtClean="0">
                    <a:latin typeface="+mn-lt"/>
                    <a:ea typeface="+mn-ea"/>
                  </a:rPr>
                  <a:t>瘦客户机</a:t>
                </a:r>
                <a:endParaRPr lang="en-US" sz="1200" smtClean="0">
                  <a:latin typeface="+mn-lt"/>
                  <a:ea typeface="+mn-ea"/>
                </a:endParaRPr>
              </a:p>
            </p:txBody>
          </p:sp>
          <p:sp>
            <p:nvSpPr>
              <p:cNvPr id="68647" name="Text Box 35"/>
              <p:cNvSpPr txBox="1">
                <a:spLocks noChangeArrowheads="1"/>
              </p:cNvSpPr>
              <p:nvPr/>
            </p:nvSpPr>
            <p:spPr bwMode="auto">
              <a:xfrm>
                <a:off x="5165523" y="4266654"/>
                <a:ext cx="917310" cy="24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491" tIns="37246" rIns="74491" bIns="37246">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spcBef>
                    <a:spcPct val="50000"/>
                  </a:spcBef>
                  <a:defRPr/>
                </a:pPr>
                <a:r>
                  <a:rPr lang="en-US" altLang="zh-CN" sz="1200" smtClean="0">
                    <a:latin typeface="+mn-lt"/>
                    <a:ea typeface="+mn-ea"/>
                  </a:rPr>
                  <a:t>PC</a:t>
                </a:r>
                <a:endParaRPr lang="en-US" sz="1200" smtClean="0">
                  <a:latin typeface="+mn-lt"/>
                  <a:ea typeface="+mn-ea"/>
                </a:endParaRPr>
              </a:p>
            </p:txBody>
          </p:sp>
          <p:sp>
            <p:nvSpPr>
              <p:cNvPr id="68648" name="Text Box 37"/>
              <p:cNvSpPr txBox="1">
                <a:spLocks noChangeArrowheads="1"/>
              </p:cNvSpPr>
              <p:nvPr/>
            </p:nvSpPr>
            <p:spPr bwMode="auto">
              <a:xfrm>
                <a:off x="7191249" y="4266654"/>
                <a:ext cx="917310" cy="24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491" tIns="37246" rIns="74491" bIns="37246">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spcBef>
                    <a:spcPct val="50000"/>
                  </a:spcBef>
                  <a:defRPr/>
                </a:pPr>
                <a:r>
                  <a:rPr lang="en-US" sz="1200" smtClean="0">
                    <a:latin typeface="+mn-lt"/>
                    <a:ea typeface="+mn-ea"/>
                  </a:rPr>
                  <a:t>Pad</a:t>
                </a:r>
                <a:endParaRPr lang="en-US" sz="1200" smtClean="0">
                  <a:latin typeface="+mn-lt"/>
                  <a:ea typeface="+mn-ea"/>
                </a:endParaRPr>
              </a:p>
            </p:txBody>
          </p:sp>
          <p:pic>
            <p:nvPicPr>
              <p:cNvPr id="68649" name="Picture 42" descr="ipa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46985" y="3792797"/>
                <a:ext cx="404589" cy="41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50" name="Picture 12" descr="Wyse Vista Desk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082" y="3671552"/>
                <a:ext cx="732739" cy="536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连接符 807"/>
              <p:cNvCxnSpPr/>
              <p:nvPr/>
            </p:nvCxnSpPr>
            <p:spPr bwMode="auto">
              <a:xfrm flipV="1">
                <a:off x="5712564" y="2301267"/>
                <a:ext cx="145719" cy="1318878"/>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pic>
            <p:nvPicPr>
              <p:cNvPr id="68652" name="Picture 8" descr="http://cdn.sheknows.com/articles/pc-computer.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512" t="717"/>
              <a:stretch>
                <a:fillRect/>
              </a:stretch>
            </p:blipFill>
            <p:spPr bwMode="auto">
              <a:xfrm>
                <a:off x="485842" y="2973447"/>
                <a:ext cx="2388043" cy="156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53" name="组合 38"/>
              <p:cNvGrpSpPr/>
              <p:nvPr/>
            </p:nvGrpSpPr>
            <p:grpSpPr bwMode="auto">
              <a:xfrm>
                <a:off x="5295014" y="1739563"/>
                <a:ext cx="512159" cy="408214"/>
                <a:chOff x="5174571" y="1581594"/>
                <a:chExt cx="1050925" cy="660401"/>
              </a:xfrm>
            </p:grpSpPr>
            <p:sp>
              <p:nvSpPr>
                <p:cNvPr id="68666" name="Freeform 431"/>
                <p:cNvSpPr>
                  <a:spLocks noEditPoints="1"/>
                </p:cNvSpPr>
                <p:nvPr/>
              </p:nvSpPr>
              <p:spPr bwMode="auto">
                <a:xfrm>
                  <a:off x="5173558" y="1931670"/>
                  <a:ext cx="1053877" cy="310082"/>
                </a:xfrm>
                <a:custGeom>
                  <a:avLst/>
                  <a:gdLst>
                    <a:gd name="T0" fmla="*/ 0 w 662"/>
                    <a:gd name="T1" fmla="*/ 40322565 h 195"/>
                    <a:gd name="T2" fmla="*/ 45362813 w 662"/>
                    <a:gd name="T3" fmla="*/ 491432056 h 195"/>
                    <a:gd name="T4" fmla="*/ 1668343438 w 662"/>
                    <a:gd name="T5" fmla="*/ 448588537 h 195"/>
                    <a:gd name="T6" fmla="*/ 1620461263 w 662"/>
                    <a:gd name="T7" fmla="*/ 0 h 195"/>
                    <a:gd name="T8" fmla="*/ 1459171263 w 662"/>
                    <a:gd name="T9" fmla="*/ 42843519 h 195"/>
                    <a:gd name="T10" fmla="*/ 1275199063 w 662"/>
                    <a:gd name="T11" fmla="*/ 158770894 h 195"/>
                    <a:gd name="T12" fmla="*/ 1262599075 w 662"/>
                    <a:gd name="T13" fmla="*/ 191532184 h 195"/>
                    <a:gd name="T14" fmla="*/ 1517134063 w 662"/>
                    <a:gd name="T15" fmla="*/ 294859551 h 195"/>
                    <a:gd name="T16" fmla="*/ 1262599075 w 662"/>
                    <a:gd name="T17" fmla="*/ 297378918 h 195"/>
                    <a:gd name="T18" fmla="*/ 1060986575 w 662"/>
                    <a:gd name="T19" fmla="*/ 40322565 h 195"/>
                    <a:gd name="T20" fmla="*/ 1123989688 w 662"/>
                    <a:gd name="T21" fmla="*/ 153730573 h 195"/>
                    <a:gd name="T22" fmla="*/ 871974063 w 662"/>
                    <a:gd name="T23" fmla="*/ 196572505 h 195"/>
                    <a:gd name="T24" fmla="*/ 1073586563 w 662"/>
                    <a:gd name="T25" fmla="*/ 191532184 h 195"/>
                    <a:gd name="T26" fmla="*/ 884575638 w 662"/>
                    <a:gd name="T27" fmla="*/ 302419238 h 195"/>
                    <a:gd name="T28" fmla="*/ 488910313 w 662"/>
                    <a:gd name="T29" fmla="*/ 42843519 h 195"/>
                    <a:gd name="T30" fmla="*/ 735885625 w 662"/>
                    <a:gd name="T31" fmla="*/ 148690253 h 195"/>
                    <a:gd name="T32" fmla="*/ 483870000 w 662"/>
                    <a:gd name="T33" fmla="*/ 148690253 h 195"/>
                    <a:gd name="T34" fmla="*/ 670361563 w 662"/>
                    <a:gd name="T35" fmla="*/ 186491864 h 195"/>
                    <a:gd name="T36" fmla="*/ 728325950 w 662"/>
                    <a:gd name="T37" fmla="*/ 302419238 h 195"/>
                    <a:gd name="T38" fmla="*/ 93246575 w 662"/>
                    <a:gd name="T39" fmla="*/ 52924160 h 195"/>
                    <a:gd name="T40" fmla="*/ 294859075 w 662"/>
                    <a:gd name="T41" fmla="*/ 52924160 h 195"/>
                    <a:gd name="T42" fmla="*/ 98286888 w 662"/>
                    <a:gd name="T43" fmla="*/ 153730573 h 195"/>
                    <a:gd name="T44" fmla="*/ 105846563 w 662"/>
                    <a:gd name="T45" fmla="*/ 186491864 h 195"/>
                    <a:gd name="T46" fmla="*/ 345262200 w 662"/>
                    <a:gd name="T47" fmla="*/ 297378918 h 195"/>
                    <a:gd name="T48" fmla="*/ 93246575 w 662"/>
                    <a:gd name="T49" fmla="*/ 196572505 h 195"/>
                    <a:gd name="T50" fmla="*/ 93246575 w 662"/>
                    <a:gd name="T51" fmla="*/ 342741804 h 195"/>
                    <a:gd name="T52" fmla="*/ 294859075 w 662"/>
                    <a:gd name="T53" fmla="*/ 342741804 h 195"/>
                    <a:gd name="T54" fmla="*/ 405745950 w 662"/>
                    <a:gd name="T55" fmla="*/ 430948209 h 195"/>
                    <a:gd name="T56" fmla="*/ 327620313 w 662"/>
                    <a:gd name="T57" fmla="*/ 345262758 h 195"/>
                    <a:gd name="T58" fmla="*/ 405745950 w 662"/>
                    <a:gd name="T59" fmla="*/ 289819231 h 195"/>
                    <a:gd name="T60" fmla="*/ 327620313 w 662"/>
                    <a:gd name="T61" fmla="*/ 201612826 h 195"/>
                    <a:gd name="T62" fmla="*/ 405745950 w 662"/>
                    <a:gd name="T63" fmla="*/ 143649932 h 195"/>
                    <a:gd name="T64" fmla="*/ 327620313 w 662"/>
                    <a:gd name="T65" fmla="*/ 55443527 h 195"/>
                    <a:gd name="T66" fmla="*/ 493950625 w 662"/>
                    <a:gd name="T67" fmla="*/ 448588537 h 195"/>
                    <a:gd name="T68" fmla="*/ 488910313 w 662"/>
                    <a:gd name="T69" fmla="*/ 335182116 h 195"/>
                    <a:gd name="T70" fmla="*/ 735885625 w 662"/>
                    <a:gd name="T71" fmla="*/ 441028850 h 195"/>
                    <a:gd name="T72" fmla="*/ 788809700 w 662"/>
                    <a:gd name="T73" fmla="*/ 435988529 h 195"/>
                    <a:gd name="T74" fmla="*/ 788809700 w 662"/>
                    <a:gd name="T75" fmla="*/ 342741804 h 195"/>
                    <a:gd name="T76" fmla="*/ 788809700 w 662"/>
                    <a:gd name="T77" fmla="*/ 292338597 h 195"/>
                    <a:gd name="T78" fmla="*/ 788809700 w 662"/>
                    <a:gd name="T79" fmla="*/ 196572505 h 195"/>
                    <a:gd name="T80" fmla="*/ 788809700 w 662"/>
                    <a:gd name="T81" fmla="*/ 146169299 h 195"/>
                    <a:gd name="T82" fmla="*/ 788809700 w 662"/>
                    <a:gd name="T83" fmla="*/ 52924160 h 195"/>
                    <a:gd name="T84" fmla="*/ 874495013 w 662"/>
                    <a:gd name="T85" fmla="*/ 446069170 h 195"/>
                    <a:gd name="T86" fmla="*/ 1060986575 w 662"/>
                    <a:gd name="T87" fmla="*/ 332661162 h 195"/>
                    <a:gd name="T88" fmla="*/ 1123989688 w 662"/>
                    <a:gd name="T89" fmla="*/ 446069170 h 195"/>
                    <a:gd name="T90" fmla="*/ 1154231563 w 662"/>
                    <a:gd name="T91" fmla="*/ 435988529 h 195"/>
                    <a:gd name="T92" fmla="*/ 1184473438 w 662"/>
                    <a:gd name="T93" fmla="*/ 345262758 h 195"/>
                    <a:gd name="T94" fmla="*/ 1154231563 w 662"/>
                    <a:gd name="T95" fmla="*/ 292338597 h 195"/>
                    <a:gd name="T96" fmla="*/ 1184473438 w 662"/>
                    <a:gd name="T97" fmla="*/ 201612826 h 195"/>
                    <a:gd name="T98" fmla="*/ 1154231563 w 662"/>
                    <a:gd name="T99" fmla="*/ 146169299 h 195"/>
                    <a:gd name="T100" fmla="*/ 1184473438 w 662"/>
                    <a:gd name="T101" fmla="*/ 55443527 h 195"/>
                    <a:gd name="T102" fmla="*/ 1262599075 w 662"/>
                    <a:gd name="T103" fmla="*/ 441028850 h 195"/>
                    <a:gd name="T104" fmla="*/ 1459171263 w 662"/>
                    <a:gd name="T105" fmla="*/ 335182116 h 195"/>
                    <a:gd name="T106" fmla="*/ 1507053438 w 662"/>
                    <a:gd name="T107" fmla="*/ 448588537 h 195"/>
                    <a:gd name="T108" fmla="*/ 1496972813 w 662"/>
                    <a:gd name="T109" fmla="*/ 345262758 h 195"/>
                    <a:gd name="T110" fmla="*/ 1575098450 w 662"/>
                    <a:gd name="T111" fmla="*/ 430948209 h 195"/>
                    <a:gd name="T112" fmla="*/ 1496972813 w 662"/>
                    <a:gd name="T113" fmla="*/ 201612826 h 195"/>
                    <a:gd name="T114" fmla="*/ 1575098450 w 662"/>
                    <a:gd name="T115" fmla="*/ 289819231 h 195"/>
                    <a:gd name="T116" fmla="*/ 1496972813 w 662"/>
                    <a:gd name="T117" fmla="*/ 55443527 h 195"/>
                    <a:gd name="T118" fmla="*/ 1575098450 w 662"/>
                    <a:gd name="T119" fmla="*/ 143649932 h 1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62" h="195">
                      <a:moveTo>
                        <a:pt x="643" y="0"/>
                      </a:moveTo>
                      <a:lnTo>
                        <a:pt x="18" y="0"/>
                      </a:lnTo>
                      <a:lnTo>
                        <a:pt x="11" y="1"/>
                      </a:lnTo>
                      <a:lnTo>
                        <a:pt x="6" y="5"/>
                      </a:lnTo>
                      <a:lnTo>
                        <a:pt x="1" y="9"/>
                      </a:lnTo>
                      <a:lnTo>
                        <a:pt x="0" y="13"/>
                      </a:lnTo>
                      <a:lnTo>
                        <a:pt x="0" y="16"/>
                      </a:lnTo>
                      <a:lnTo>
                        <a:pt x="0" y="178"/>
                      </a:lnTo>
                      <a:lnTo>
                        <a:pt x="0" y="181"/>
                      </a:lnTo>
                      <a:lnTo>
                        <a:pt x="1" y="185"/>
                      </a:lnTo>
                      <a:lnTo>
                        <a:pt x="6" y="190"/>
                      </a:lnTo>
                      <a:lnTo>
                        <a:pt x="11" y="194"/>
                      </a:lnTo>
                      <a:lnTo>
                        <a:pt x="15" y="195"/>
                      </a:lnTo>
                      <a:lnTo>
                        <a:pt x="18" y="195"/>
                      </a:lnTo>
                      <a:lnTo>
                        <a:pt x="643" y="195"/>
                      </a:lnTo>
                      <a:lnTo>
                        <a:pt x="646" y="195"/>
                      </a:lnTo>
                      <a:lnTo>
                        <a:pt x="651" y="194"/>
                      </a:lnTo>
                      <a:lnTo>
                        <a:pt x="656" y="190"/>
                      </a:lnTo>
                      <a:lnTo>
                        <a:pt x="660" y="185"/>
                      </a:lnTo>
                      <a:lnTo>
                        <a:pt x="661" y="181"/>
                      </a:lnTo>
                      <a:lnTo>
                        <a:pt x="662" y="178"/>
                      </a:lnTo>
                      <a:lnTo>
                        <a:pt x="662" y="16"/>
                      </a:lnTo>
                      <a:lnTo>
                        <a:pt x="661" y="13"/>
                      </a:lnTo>
                      <a:lnTo>
                        <a:pt x="660" y="10"/>
                      </a:lnTo>
                      <a:lnTo>
                        <a:pt x="656" y="5"/>
                      </a:lnTo>
                      <a:lnTo>
                        <a:pt x="651" y="1"/>
                      </a:lnTo>
                      <a:lnTo>
                        <a:pt x="643" y="0"/>
                      </a:lnTo>
                      <a:close/>
                      <a:moveTo>
                        <a:pt x="501" y="21"/>
                      </a:moveTo>
                      <a:lnTo>
                        <a:pt x="501" y="21"/>
                      </a:lnTo>
                      <a:lnTo>
                        <a:pt x="501" y="18"/>
                      </a:lnTo>
                      <a:lnTo>
                        <a:pt x="502" y="17"/>
                      </a:lnTo>
                      <a:lnTo>
                        <a:pt x="506" y="16"/>
                      </a:lnTo>
                      <a:lnTo>
                        <a:pt x="575" y="16"/>
                      </a:lnTo>
                      <a:lnTo>
                        <a:pt x="579" y="17"/>
                      </a:lnTo>
                      <a:lnTo>
                        <a:pt x="581" y="18"/>
                      </a:lnTo>
                      <a:lnTo>
                        <a:pt x="581" y="21"/>
                      </a:lnTo>
                      <a:lnTo>
                        <a:pt x="602" y="59"/>
                      </a:lnTo>
                      <a:lnTo>
                        <a:pt x="602" y="60"/>
                      </a:lnTo>
                      <a:lnTo>
                        <a:pt x="601" y="61"/>
                      </a:lnTo>
                      <a:lnTo>
                        <a:pt x="598" y="63"/>
                      </a:lnTo>
                      <a:lnTo>
                        <a:pt x="506" y="63"/>
                      </a:lnTo>
                      <a:lnTo>
                        <a:pt x="502" y="61"/>
                      </a:lnTo>
                      <a:lnTo>
                        <a:pt x="501" y="60"/>
                      </a:lnTo>
                      <a:lnTo>
                        <a:pt x="501" y="59"/>
                      </a:lnTo>
                      <a:lnTo>
                        <a:pt x="501" y="21"/>
                      </a:lnTo>
                      <a:close/>
                      <a:moveTo>
                        <a:pt x="501" y="78"/>
                      </a:moveTo>
                      <a:lnTo>
                        <a:pt x="501" y="78"/>
                      </a:lnTo>
                      <a:lnTo>
                        <a:pt x="501" y="76"/>
                      </a:lnTo>
                      <a:lnTo>
                        <a:pt x="502" y="75"/>
                      </a:lnTo>
                      <a:lnTo>
                        <a:pt x="506" y="74"/>
                      </a:lnTo>
                      <a:lnTo>
                        <a:pt x="575" y="74"/>
                      </a:lnTo>
                      <a:lnTo>
                        <a:pt x="579" y="75"/>
                      </a:lnTo>
                      <a:lnTo>
                        <a:pt x="581" y="76"/>
                      </a:lnTo>
                      <a:lnTo>
                        <a:pt x="581" y="78"/>
                      </a:lnTo>
                      <a:lnTo>
                        <a:pt x="602" y="117"/>
                      </a:lnTo>
                      <a:lnTo>
                        <a:pt x="602" y="118"/>
                      </a:lnTo>
                      <a:lnTo>
                        <a:pt x="601" y="119"/>
                      </a:lnTo>
                      <a:lnTo>
                        <a:pt x="598" y="120"/>
                      </a:lnTo>
                      <a:lnTo>
                        <a:pt x="506" y="120"/>
                      </a:lnTo>
                      <a:lnTo>
                        <a:pt x="502" y="119"/>
                      </a:lnTo>
                      <a:lnTo>
                        <a:pt x="501" y="118"/>
                      </a:lnTo>
                      <a:lnTo>
                        <a:pt x="501" y="117"/>
                      </a:lnTo>
                      <a:lnTo>
                        <a:pt x="501" y="78"/>
                      </a:lnTo>
                      <a:close/>
                      <a:moveTo>
                        <a:pt x="346" y="21"/>
                      </a:moveTo>
                      <a:lnTo>
                        <a:pt x="346" y="21"/>
                      </a:lnTo>
                      <a:lnTo>
                        <a:pt x="347" y="18"/>
                      </a:lnTo>
                      <a:lnTo>
                        <a:pt x="347" y="17"/>
                      </a:lnTo>
                      <a:lnTo>
                        <a:pt x="351" y="16"/>
                      </a:lnTo>
                      <a:lnTo>
                        <a:pt x="421" y="16"/>
                      </a:lnTo>
                      <a:lnTo>
                        <a:pt x="424" y="17"/>
                      </a:lnTo>
                      <a:lnTo>
                        <a:pt x="426" y="18"/>
                      </a:lnTo>
                      <a:lnTo>
                        <a:pt x="427" y="21"/>
                      </a:lnTo>
                      <a:lnTo>
                        <a:pt x="447" y="59"/>
                      </a:lnTo>
                      <a:lnTo>
                        <a:pt x="447" y="60"/>
                      </a:lnTo>
                      <a:lnTo>
                        <a:pt x="446" y="61"/>
                      </a:lnTo>
                      <a:lnTo>
                        <a:pt x="442" y="63"/>
                      </a:lnTo>
                      <a:lnTo>
                        <a:pt x="351" y="63"/>
                      </a:lnTo>
                      <a:lnTo>
                        <a:pt x="347" y="61"/>
                      </a:lnTo>
                      <a:lnTo>
                        <a:pt x="347" y="60"/>
                      </a:lnTo>
                      <a:lnTo>
                        <a:pt x="346" y="59"/>
                      </a:lnTo>
                      <a:lnTo>
                        <a:pt x="346" y="21"/>
                      </a:lnTo>
                      <a:close/>
                      <a:moveTo>
                        <a:pt x="346" y="78"/>
                      </a:moveTo>
                      <a:lnTo>
                        <a:pt x="346" y="78"/>
                      </a:lnTo>
                      <a:lnTo>
                        <a:pt x="347" y="76"/>
                      </a:lnTo>
                      <a:lnTo>
                        <a:pt x="347" y="75"/>
                      </a:lnTo>
                      <a:lnTo>
                        <a:pt x="351" y="74"/>
                      </a:lnTo>
                      <a:lnTo>
                        <a:pt x="421" y="74"/>
                      </a:lnTo>
                      <a:lnTo>
                        <a:pt x="424" y="75"/>
                      </a:lnTo>
                      <a:lnTo>
                        <a:pt x="426" y="76"/>
                      </a:lnTo>
                      <a:lnTo>
                        <a:pt x="427" y="78"/>
                      </a:lnTo>
                      <a:lnTo>
                        <a:pt x="447" y="117"/>
                      </a:lnTo>
                      <a:lnTo>
                        <a:pt x="447" y="118"/>
                      </a:lnTo>
                      <a:lnTo>
                        <a:pt x="446" y="119"/>
                      </a:lnTo>
                      <a:lnTo>
                        <a:pt x="442" y="120"/>
                      </a:lnTo>
                      <a:lnTo>
                        <a:pt x="351" y="120"/>
                      </a:lnTo>
                      <a:lnTo>
                        <a:pt x="347" y="119"/>
                      </a:lnTo>
                      <a:lnTo>
                        <a:pt x="347" y="118"/>
                      </a:lnTo>
                      <a:lnTo>
                        <a:pt x="346" y="117"/>
                      </a:lnTo>
                      <a:lnTo>
                        <a:pt x="346" y="78"/>
                      </a:lnTo>
                      <a:close/>
                      <a:moveTo>
                        <a:pt x="192" y="21"/>
                      </a:moveTo>
                      <a:lnTo>
                        <a:pt x="192" y="21"/>
                      </a:lnTo>
                      <a:lnTo>
                        <a:pt x="192" y="18"/>
                      </a:lnTo>
                      <a:lnTo>
                        <a:pt x="194" y="17"/>
                      </a:lnTo>
                      <a:lnTo>
                        <a:pt x="196" y="16"/>
                      </a:lnTo>
                      <a:lnTo>
                        <a:pt x="266" y="16"/>
                      </a:lnTo>
                      <a:lnTo>
                        <a:pt x="269" y="17"/>
                      </a:lnTo>
                      <a:lnTo>
                        <a:pt x="272" y="18"/>
                      </a:lnTo>
                      <a:lnTo>
                        <a:pt x="272" y="21"/>
                      </a:lnTo>
                      <a:lnTo>
                        <a:pt x="292" y="59"/>
                      </a:lnTo>
                      <a:lnTo>
                        <a:pt x="292" y="60"/>
                      </a:lnTo>
                      <a:lnTo>
                        <a:pt x="291" y="61"/>
                      </a:lnTo>
                      <a:lnTo>
                        <a:pt x="289" y="63"/>
                      </a:lnTo>
                      <a:lnTo>
                        <a:pt x="196" y="63"/>
                      </a:lnTo>
                      <a:lnTo>
                        <a:pt x="194" y="61"/>
                      </a:lnTo>
                      <a:lnTo>
                        <a:pt x="192" y="60"/>
                      </a:lnTo>
                      <a:lnTo>
                        <a:pt x="192" y="59"/>
                      </a:lnTo>
                      <a:lnTo>
                        <a:pt x="192" y="21"/>
                      </a:lnTo>
                      <a:close/>
                      <a:moveTo>
                        <a:pt x="192" y="78"/>
                      </a:moveTo>
                      <a:lnTo>
                        <a:pt x="192" y="78"/>
                      </a:lnTo>
                      <a:lnTo>
                        <a:pt x="192" y="76"/>
                      </a:lnTo>
                      <a:lnTo>
                        <a:pt x="194" y="75"/>
                      </a:lnTo>
                      <a:lnTo>
                        <a:pt x="196" y="74"/>
                      </a:lnTo>
                      <a:lnTo>
                        <a:pt x="266" y="74"/>
                      </a:lnTo>
                      <a:lnTo>
                        <a:pt x="269" y="75"/>
                      </a:lnTo>
                      <a:lnTo>
                        <a:pt x="272" y="76"/>
                      </a:lnTo>
                      <a:lnTo>
                        <a:pt x="272" y="78"/>
                      </a:lnTo>
                      <a:lnTo>
                        <a:pt x="292" y="117"/>
                      </a:lnTo>
                      <a:lnTo>
                        <a:pt x="292" y="118"/>
                      </a:lnTo>
                      <a:lnTo>
                        <a:pt x="291" y="119"/>
                      </a:lnTo>
                      <a:lnTo>
                        <a:pt x="289" y="120"/>
                      </a:lnTo>
                      <a:lnTo>
                        <a:pt x="196" y="120"/>
                      </a:lnTo>
                      <a:lnTo>
                        <a:pt x="194" y="119"/>
                      </a:lnTo>
                      <a:lnTo>
                        <a:pt x="192" y="118"/>
                      </a:lnTo>
                      <a:lnTo>
                        <a:pt x="192" y="117"/>
                      </a:lnTo>
                      <a:lnTo>
                        <a:pt x="192" y="78"/>
                      </a:lnTo>
                      <a:close/>
                      <a:moveTo>
                        <a:pt x="37" y="21"/>
                      </a:moveTo>
                      <a:lnTo>
                        <a:pt x="37" y="21"/>
                      </a:lnTo>
                      <a:lnTo>
                        <a:pt x="37" y="18"/>
                      </a:lnTo>
                      <a:lnTo>
                        <a:pt x="39" y="17"/>
                      </a:lnTo>
                      <a:lnTo>
                        <a:pt x="42" y="16"/>
                      </a:lnTo>
                      <a:lnTo>
                        <a:pt x="111" y="16"/>
                      </a:lnTo>
                      <a:lnTo>
                        <a:pt x="115" y="17"/>
                      </a:lnTo>
                      <a:lnTo>
                        <a:pt x="117" y="18"/>
                      </a:lnTo>
                      <a:lnTo>
                        <a:pt x="117" y="21"/>
                      </a:lnTo>
                      <a:lnTo>
                        <a:pt x="138" y="59"/>
                      </a:lnTo>
                      <a:lnTo>
                        <a:pt x="137" y="60"/>
                      </a:lnTo>
                      <a:lnTo>
                        <a:pt x="137" y="61"/>
                      </a:lnTo>
                      <a:lnTo>
                        <a:pt x="134" y="63"/>
                      </a:lnTo>
                      <a:lnTo>
                        <a:pt x="42" y="63"/>
                      </a:lnTo>
                      <a:lnTo>
                        <a:pt x="39" y="61"/>
                      </a:lnTo>
                      <a:lnTo>
                        <a:pt x="37" y="60"/>
                      </a:lnTo>
                      <a:lnTo>
                        <a:pt x="37" y="59"/>
                      </a:lnTo>
                      <a:lnTo>
                        <a:pt x="37" y="21"/>
                      </a:lnTo>
                      <a:close/>
                      <a:moveTo>
                        <a:pt x="37" y="78"/>
                      </a:moveTo>
                      <a:lnTo>
                        <a:pt x="37" y="78"/>
                      </a:lnTo>
                      <a:lnTo>
                        <a:pt x="37" y="76"/>
                      </a:lnTo>
                      <a:lnTo>
                        <a:pt x="39" y="75"/>
                      </a:lnTo>
                      <a:lnTo>
                        <a:pt x="42" y="74"/>
                      </a:lnTo>
                      <a:lnTo>
                        <a:pt x="111" y="74"/>
                      </a:lnTo>
                      <a:lnTo>
                        <a:pt x="115" y="75"/>
                      </a:lnTo>
                      <a:lnTo>
                        <a:pt x="117" y="76"/>
                      </a:lnTo>
                      <a:lnTo>
                        <a:pt x="117" y="78"/>
                      </a:lnTo>
                      <a:lnTo>
                        <a:pt x="138" y="117"/>
                      </a:lnTo>
                      <a:lnTo>
                        <a:pt x="137" y="118"/>
                      </a:lnTo>
                      <a:lnTo>
                        <a:pt x="137" y="119"/>
                      </a:lnTo>
                      <a:lnTo>
                        <a:pt x="134" y="120"/>
                      </a:lnTo>
                      <a:lnTo>
                        <a:pt x="42" y="120"/>
                      </a:lnTo>
                      <a:lnTo>
                        <a:pt x="39" y="119"/>
                      </a:lnTo>
                      <a:lnTo>
                        <a:pt x="37" y="118"/>
                      </a:lnTo>
                      <a:lnTo>
                        <a:pt x="37" y="117"/>
                      </a:lnTo>
                      <a:lnTo>
                        <a:pt x="37" y="78"/>
                      </a:lnTo>
                      <a:close/>
                      <a:moveTo>
                        <a:pt x="134" y="178"/>
                      </a:moveTo>
                      <a:lnTo>
                        <a:pt x="42" y="178"/>
                      </a:lnTo>
                      <a:lnTo>
                        <a:pt x="39" y="177"/>
                      </a:lnTo>
                      <a:lnTo>
                        <a:pt x="37" y="176"/>
                      </a:lnTo>
                      <a:lnTo>
                        <a:pt x="37" y="175"/>
                      </a:lnTo>
                      <a:lnTo>
                        <a:pt x="37" y="136"/>
                      </a:lnTo>
                      <a:lnTo>
                        <a:pt x="37" y="134"/>
                      </a:lnTo>
                      <a:lnTo>
                        <a:pt x="39" y="133"/>
                      </a:lnTo>
                      <a:lnTo>
                        <a:pt x="42" y="132"/>
                      </a:lnTo>
                      <a:lnTo>
                        <a:pt x="111" y="132"/>
                      </a:lnTo>
                      <a:lnTo>
                        <a:pt x="115" y="133"/>
                      </a:lnTo>
                      <a:lnTo>
                        <a:pt x="117" y="134"/>
                      </a:lnTo>
                      <a:lnTo>
                        <a:pt x="117" y="136"/>
                      </a:lnTo>
                      <a:lnTo>
                        <a:pt x="138" y="175"/>
                      </a:lnTo>
                      <a:lnTo>
                        <a:pt x="137" y="176"/>
                      </a:lnTo>
                      <a:lnTo>
                        <a:pt x="137" y="177"/>
                      </a:lnTo>
                      <a:lnTo>
                        <a:pt x="134" y="178"/>
                      </a:lnTo>
                      <a:close/>
                      <a:moveTo>
                        <a:pt x="161" y="171"/>
                      </a:moveTo>
                      <a:lnTo>
                        <a:pt x="161" y="171"/>
                      </a:lnTo>
                      <a:lnTo>
                        <a:pt x="160" y="172"/>
                      </a:lnTo>
                      <a:lnTo>
                        <a:pt x="160" y="173"/>
                      </a:lnTo>
                      <a:lnTo>
                        <a:pt x="149" y="173"/>
                      </a:lnTo>
                      <a:lnTo>
                        <a:pt x="147" y="172"/>
                      </a:lnTo>
                      <a:lnTo>
                        <a:pt x="130" y="137"/>
                      </a:lnTo>
                      <a:lnTo>
                        <a:pt x="130" y="136"/>
                      </a:lnTo>
                      <a:lnTo>
                        <a:pt x="160" y="136"/>
                      </a:lnTo>
                      <a:lnTo>
                        <a:pt x="160" y="137"/>
                      </a:lnTo>
                      <a:lnTo>
                        <a:pt x="161" y="138"/>
                      </a:lnTo>
                      <a:lnTo>
                        <a:pt x="161" y="171"/>
                      </a:lnTo>
                      <a:close/>
                      <a:moveTo>
                        <a:pt x="161" y="115"/>
                      </a:moveTo>
                      <a:lnTo>
                        <a:pt x="161" y="115"/>
                      </a:lnTo>
                      <a:lnTo>
                        <a:pt x="160" y="115"/>
                      </a:lnTo>
                      <a:lnTo>
                        <a:pt x="160" y="116"/>
                      </a:lnTo>
                      <a:lnTo>
                        <a:pt x="149" y="116"/>
                      </a:lnTo>
                      <a:lnTo>
                        <a:pt x="147" y="115"/>
                      </a:lnTo>
                      <a:lnTo>
                        <a:pt x="130" y="80"/>
                      </a:lnTo>
                      <a:lnTo>
                        <a:pt x="130" y="78"/>
                      </a:lnTo>
                      <a:lnTo>
                        <a:pt x="160" y="78"/>
                      </a:lnTo>
                      <a:lnTo>
                        <a:pt x="160" y="80"/>
                      </a:lnTo>
                      <a:lnTo>
                        <a:pt x="161" y="81"/>
                      </a:lnTo>
                      <a:lnTo>
                        <a:pt x="161" y="115"/>
                      </a:lnTo>
                      <a:close/>
                      <a:moveTo>
                        <a:pt x="161" y="57"/>
                      </a:moveTo>
                      <a:lnTo>
                        <a:pt x="161" y="57"/>
                      </a:lnTo>
                      <a:lnTo>
                        <a:pt x="160" y="57"/>
                      </a:lnTo>
                      <a:lnTo>
                        <a:pt x="160" y="58"/>
                      </a:lnTo>
                      <a:lnTo>
                        <a:pt x="149" y="58"/>
                      </a:lnTo>
                      <a:lnTo>
                        <a:pt x="147" y="57"/>
                      </a:lnTo>
                      <a:lnTo>
                        <a:pt x="130" y="22"/>
                      </a:lnTo>
                      <a:lnTo>
                        <a:pt x="130" y="21"/>
                      </a:lnTo>
                      <a:lnTo>
                        <a:pt x="160" y="21"/>
                      </a:lnTo>
                      <a:lnTo>
                        <a:pt x="160" y="22"/>
                      </a:lnTo>
                      <a:lnTo>
                        <a:pt x="161" y="23"/>
                      </a:lnTo>
                      <a:lnTo>
                        <a:pt x="161" y="57"/>
                      </a:lnTo>
                      <a:close/>
                      <a:moveTo>
                        <a:pt x="289" y="178"/>
                      </a:moveTo>
                      <a:lnTo>
                        <a:pt x="196" y="178"/>
                      </a:lnTo>
                      <a:lnTo>
                        <a:pt x="194" y="177"/>
                      </a:lnTo>
                      <a:lnTo>
                        <a:pt x="192" y="176"/>
                      </a:lnTo>
                      <a:lnTo>
                        <a:pt x="192" y="175"/>
                      </a:lnTo>
                      <a:lnTo>
                        <a:pt x="192" y="136"/>
                      </a:lnTo>
                      <a:lnTo>
                        <a:pt x="192" y="134"/>
                      </a:lnTo>
                      <a:lnTo>
                        <a:pt x="194" y="133"/>
                      </a:lnTo>
                      <a:lnTo>
                        <a:pt x="196" y="132"/>
                      </a:lnTo>
                      <a:lnTo>
                        <a:pt x="266" y="132"/>
                      </a:lnTo>
                      <a:lnTo>
                        <a:pt x="269" y="133"/>
                      </a:lnTo>
                      <a:lnTo>
                        <a:pt x="272" y="134"/>
                      </a:lnTo>
                      <a:lnTo>
                        <a:pt x="272" y="136"/>
                      </a:lnTo>
                      <a:lnTo>
                        <a:pt x="292" y="175"/>
                      </a:lnTo>
                      <a:lnTo>
                        <a:pt x="292" y="176"/>
                      </a:lnTo>
                      <a:lnTo>
                        <a:pt x="291" y="177"/>
                      </a:lnTo>
                      <a:lnTo>
                        <a:pt x="289" y="178"/>
                      </a:lnTo>
                      <a:close/>
                      <a:moveTo>
                        <a:pt x="315" y="171"/>
                      </a:moveTo>
                      <a:lnTo>
                        <a:pt x="315" y="171"/>
                      </a:lnTo>
                      <a:lnTo>
                        <a:pt x="315" y="172"/>
                      </a:lnTo>
                      <a:lnTo>
                        <a:pt x="313" y="173"/>
                      </a:lnTo>
                      <a:lnTo>
                        <a:pt x="304" y="173"/>
                      </a:lnTo>
                      <a:lnTo>
                        <a:pt x="302" y="172"/>
                      </a:lnTo>
                      <a:lnTo>
                        <a:pt x="284" y="137"/>
                      </a:lnTo>
                      <a:lnTo>
                        <a:pt x="285" y="136"/>
                      </a:lnTo>
                      <a:lnTo>
                        <a:pt x="313" y="136"/>
                      </a:lnTo>
                      <a:lnTo>
                        <a:pt x="315" y="137"/>
                      </a:lnTo>
                      <a:lnTo>
                        <a:pt x="315" y="138"/>
                      </a:lnTo>
                      <a:lnTo>
                        <a:pt x="315" y="171"/>
                      </a:lnTo>
                      <a:close/>
                      <a:moveTo>
                        <a:pt x="315" y="115"/>
                      </a:moveTo>
                      <a:lnTo>
                        <a:pt x="315" y="115"/>
                      </a:lnTo>
                      <a:lnTo>
                        <a:pt x="313" y="116"/>
                      </a:lnTo>
                      <a:lnTo>
                        <a:pt x="304" y="116"/>
                      </a:lnTo>
                      <a:lnTo>
                        <a:pt x="302" y="115"/>
                      </a:lnTo>
                      <a:lnTo>
                        <a:pt x="284" y="80"/>
                      </a:lnTo>
                      <a:lnTo>
                        <a:pt x="285" y="78"/>
                      </a:lnTo>
                      <a:lnTo>
                        <a:pt x="313" y="78"/>
                      </a:lnTo>
                      <a:lnTo>
                        <a:pt x="315" y="80"/>
                      </a:lnTo>
                      <a:lnTo>
                        <a:pt x="315" y="81"/>
                      </a:lnTo>
                      <a:lnTo>
                        <a:pt x="315" y="115"/>
                      </a:lnTo>
                      <a:close/>
                      <a:moveTo>
                        <a:pt x="315" y="57"/>
                      </a:moveTo>
                      <a:lnTo>
                        <a:pt x="315" y="57"/>
                      </a:lnTo>
                      <a:lnTo>
                        <a:pt x="313" y="58"/>
                      </a:lnTo>
                      <a:lnTo>
                        <a:pt x="304" y="58"/>
                      </a:lnTo>
                      <a:lnTo>
                        <a:pt x="302" y="57"/>
                      </a:lnTo>
                      <a:lnTo>
                        <a:pt x="284" y="22"/>
                      </a:lnTo>
                      <a:lnTo>
                        <a:pt x="285" y="21"/>
                      </a:lnTo>
                      <a:lnTo>
                        <a:pt x="313" y="21"/>
                      </a:lnTo>
                      <a:lnTo>
                        <a:pt x="315" y="22"/>
                      </a:lnTo>
                      <a:lnTo>
                        <a:pt x="315" y="23"/>
                      </a:lnTo>
                      <a:lnTo>
                        <a:pt x="315" y="57"/>
                      </a:lnTo>
                      <a:close/>
                      <a:moveTo>
                        <a:pt x="442" y="178"/>
                      </a:moveTo>
                      <a:lnTo>
                        <a:pt x="351" y="178"/>
                      </a:lnTo>
                      <a:lnTo>
                        <a:pt x="347" y="177"/>
                      </a:lnTo>
                      <a:lnTo>
                        <a:pt x="347" y="176"/>
                      </a:lnTo>
                      <a:lnTo>
                        <a:pt x="346" y="175"/>
                      </a:lnTo>
                      <a:lnTo>
                        <a:pt x="346" y="136"/>
                      </a:lnTo>
                      <a:lnTo>
                        <a:pt x="347" y="134"/>
                      </a:lnTo>
                      <a:lnTo>
                        <a:pt x="347" y="133"/>
                      </a:lnTo>
                      <a:lnTo>
                        <a:pt x="351" y="132"/>
                      </a:lnTo>
                      <a:lnTo>
                        <a:pt x="421" y="132"/>
                      </a:lnTo>
                      <a:lnTo>
                        <a:pt x="424" y="133"/>
                      </a:lnTo>
                      <a:lnTo>
                        <a:pt x="426" y="134"/>
                      </a:lnTo>
                      <a:lnTo>
                        <a:pt x="427" y="136"/>
                      </a:lnTo>
                      <a:lnTo>
                        <a:pt x="447" y="175"/>
                      </a:lnTo>
                      <a:lnTo>
                        <a:pt x="447" y="176"/>
                      </a:lnTo>
                      <a:lnTo>
                        <a:pt x="446" y="177"/>
                      </a:lnTo>
                      <a:lnTo>
                        <a:pt x="442" y="178"/>
                      </a:lnTo>
                      <a:close/>
                      <a:moveTo>
                        <a:pt x="470" y="171"/>
                      </a:moveTo>
                      <a:lnTo>
                        <a:pt x="470" y="171"/>
                      </a:lnTo>
                      <a:lnTo>
                        <a:pt x="470" y="172"/>
                      </a:lnTo>
                      <a:lnTo>
                        <a:pt x="469" y="173"/>
                      </a:lnTo>
                      <a:lnTo>
                        <a:pt x="458" y="173"/>
                      </a:lnTo>
                      <a:lnTo>
                        <a:pt x="457" y="172"/>
                      </a:lnTo>
                      <a:lnTo>
                        <a:pt x="439" y="137"/>
                      </a:lnTo>
                      <a:lnTo>
                        <a:pt x="440" y="136"/>
                      </a:lnTo>
                      <a:lnTo>
                        <a:pt x="469" y="136"/>
                      </a:lnTo>
                      <a:lnTo>
                        <a:pt x="470" y="137"/>
                      </a:lnTo>
                      <a:lnTo>
                        <a:pt x="470" y="138"/>
                      </a:lnTo>
                      <a:lnTo>
                        <a:pt x="470" y="171"/>
                      </a:lnTo>
                      <a:close/>
                      <a:moveTo>
                        <a:pt x="470" y="115"/>
                      </a:moveTo>
                      <a:lnTo>
                        <a:pt x="470" y="115"/>
                      </a:lnTo>
                      <a:lnTo>
                        <a:pt x="469" y="116"/>
                      </a:lnTo>
                      <a:lnTo>
                        <a:pt x="458" y="116"/>
                      </a:lnTo>
                      <a:lnTo>
                        <a:pt x="457" y="115"/>
                      </a:lnTo>
                      <a:lnTo>
                        <a:pt x="439" y="80"/>
                      </a:lnTo>
                      <a:lnTo>
                        <a:pt x="440" y="78"/>
                      </a:lnTo>
                      <a:lnTo>
                        <a:pt x="469" y="78"/>
                      </a:lnTo>
                      <a:lnTo>
                        <a:pt x="470" y="80"/>
                      </a:lnTo>
                      <a:lnTo>
                        <a:pt x="470" y="81"/>
                      </a:lnTo>
                      <a:lnTo>
                        <a:pt x="470" y="115"/>
                      </a:lnTo>
                      <a:close/>
                      <a:moveTo>
                        <a:pt x="470" y="57"/>
                      </a:moveTo>
                      <a:lnTo>
                        <a:pt x="470" y="57"/>
                      </a:lnTo>
                      <a:lnTo>
                        <a:pt x="469" y="58"/>
                      </a:lnTo>
                      <a:lnTo>
                        <a:pt x="458" y="58"/>
                      </a:lnTo>
                      <a:lnTo>
                        <a:pt x="457" y="57"/>
                      </a:lnTo>
                      <a:lnTo>
                        <a:pt x="439" y="22"/>
                      </a:lnTo>
                      <a:lnTo>
                        <a:pt x="440" y="21"/>
                      </a:lnTo>
                      <a:lnTo>
                        <a:pt x="469" y="21"/>
                      </a:lnTo>
                      <a:lnTo>
                        <a:pt x="470" y="22"/>
                      </a:lnTo>
                      <a:lnTo>
                        <a:pt x="470" y="23"/>
                      </a:lnTo>
                      <a:lnTo>
                        <a:pt x="470" y="57"/>
                      </a:lnTo>
                      <a:close/>
                      <a:moveTo>
                        <a:pt x="598" y="178"/>
                      </a:moveTo>
                      <a:lnTo>
                        <a:pt x="506" y="178"/>
                      </a:lnTo>
                      <a:lnTo>
                        <a:pt x="502" y="177"/>
                      </a:lnTo>
                      <a:lnTo>
                        <a:pt x="501" y="176"/>
                      </a:lnTo>
                      <a:lnTo>
                        <a:pt x="501" y="175"/>
                      </a:lnTo>
                      <a:lnTo>
                        <a:pt x="501" y="136"/>
                      </a:lnTo>
                      <a:lnTo>
                        <a:pt x="501" y="134"/>
                      </a:lnTo>
                      <a:lnTo>
                        <a:pt x="502" y="133"/>
                      </a:lnTo>
                      <a:lnTo>
                        <a:pt x="506" y="132"/>
                      </a:lnTo>
                      <a:lnTo>
                        <a:pt x="575" y="132"/>
                      </a:lnTo>
                      <a:lnTo>
                        <a:pt x="579" y="133"/>
                      </a:lnTo>
                      <a:lnTo>
                        <a:pt x="581" y="134"/>
                      </a:lnTo>
                      <a:lnTo>
                        <a:pt x="581" y="136"/>
                      </a:lnTo>
                      <a:lnTo>
                        <a:pt x="602" y="175"/>
                      </a:lnTo>
                      <a:lnTo>
                        <a:pt x="602" y="176"/>
                      </a:lnTo>
                      <a:lnTo>
                        <a:pt x="601" y="177"/>
                      </a:lnTo>
                      <a:lnTo>
                        <a:pt x="598" y="178"/>
                      </a:lnTo>
                      <a:close/>
                      <a:moveTo>
                        <a:pt x="625" y="171"/>
                      </a:moveTo>
                      <a:lnTo>
                        <a:pt x="625" y="171"/>
                      </a:lnTo>
                      <a:lnTo>
                        <a:pt x="624" y="172"/>
                      </a:lnTo>
                      <a:lnTo>
                        <a:pt x="624" y="173"/>
                      </a:lnTo>
                      <a:lnTo>
                        <a:pt x="613" y="173"/>
                      </a:lnTo>
                      <a:lnTo>
                        <a:pt x="611" y="172"/>
                      </a:lnTo>
                      <a:lnTo>
                        <a:pt x="594" y="137"/>
                      </a:lnTo>
                      <a:lnTo>
                        <a:pt x="594" y="136"/>
                      </a:lnTo>
                      <a:lnTo>
                        <a:pt x="624" y="136"/>
                      </a:lnTo>
                      <a:lnTo>
                        <a:pt x="624" y="137"/>
                      </a:lnTo>
                      <a:lnTo>
                        <a:pt x="625" y="138"/>
                      </a:lnTo>
                      <a:lnTo>
                        <a:pt x="625" y="171"/>
                      </a:lnTo>
                      <a:close/>
                      <a:moveTo>
                        <a:pt x="625" y="115"/>
                      </a:moveTo>
                      <a:lnTo>
                        <a:pt x="625" y="115"/>
                      </a:lnTo>
                      <a:lnTo>
                        <a:pt x="624" y="115"/>
                      </a:lnTo>
                      <a:lnTo>
                        <a:pt x="624" y="116"/>
                      </a:lnTo>
                      <a:lnTo>
                        <a:pt x="613" y="116"/>
                      </a:lnTo>
                      <a:lnTo>
                        <a:pt x="611" y="115"/>
                      </a:lnTo>
                      <a:lnTo>
                        <a:pt x="594" y="80"/>
                      </a:lnTo>
                      <a:lnTo>
                        <a:pt x="594" y="78"/>
                      </a:lnTo>
                      <a:lnTo>
                        <a:pt x="624" y="78"/>
                      </a:lnTo>
                      <a:lnTo>
                        <a:pt x="624" y="80"/>
                      </a:lnTo>
                      <a:lnTo>
                        <a:pt x="625" y="81"/>
                      </a:lnTo>
                      <a:lnTo>
                        <a:pt x="625" y="115"/>
                      </a:lnTo>
                      <a:close/>
                      <a:moveTo>
                        <a:pt x="625" y="57"/>
                      </a:moveTo>
                      <a:lnTo>
                        <a:pt x="625" y="57"/>
                      </a:lnTo>
                      <a:lnTo>
                        <a:pt x="624" y="57"/>
                      </a:lnTo>
                      <a:lnTo>
                        <a:pt x="624" y="58"/>
                      </a:lnTo>
                      <a:lnTo>
                        <a:pt x="613" y="58"/>
                      </a:lnTo>
                      <a:lnTo>
                        <a:pt x="611" y="57"/>
                      </a:lnTo>
                      <a:lnTo>
                        <a:pt x="594" y="22"/>
                      </a:lnTo>
                      <a:lnTo>
                        <a:pt x="594" y="21"/>
                      </a:lnTo>
                      <a:lnTo>
                        <a:pt x="624" y="21"/>
                      </a:lnTo>
                      <a:lnTo>
                        <a:pt x="624" y="22"/>
                      </a:lnTo>
                      <a:lnTo>
                        <a:pt x="625" y="23"/>
                      </a:lnTo>
                      <a:lnTo>
                        <a:pt x="625" y="57"/>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67" name="Freeform 437"/>
                <p:cNvSpPr/>
                <p:nvPr/>
              </p:nvSpPr>
              <p:spPr bwMode="auto">
                <a:xfrm>
                  <a:off x="5712752" y="1631432"/>
                  <a:ext cx="102935" cy="113204"/>
                </a:xfrm>
                <a:custGeom>
                  <a:avLst/>
                  <a:gdLst>
                    <a:gd name="T0" fmla="*/ 85685313 w 66"/>
                    <a:gd name="T1" fmla="*/ 45363014 h 71"/>
                    <a:gd name="T2" fmla="*/ 85685313 w 66"/>
                    <a:gd name="T3" fmla="*/ 45363014 h 71"/>
                    <a:gd name="T4" fmla="*/ 70564375 w 66"/>
                    <a:gd name="T5" fmla="*/ 42843640 h 71"/>
                    <a:gd name="T6" fmla="*/ 70564375 w 66"/>
                    <a:gd name="T7" fmla="*/ 0 h 71"/>
                    <a:gd name="T8" fmla="*/ 0 w 66"/>
                    <a:gd name="T9" fmla="*/ 68045314 h 71"/>
                    <a:gd name="T10" fmla="*/ 70564375 w 66"/>
                    <a:gd name="T11" fmla="*/ 136089041 h 71"/>
                    <a:gd name="T12" fmla="*/ 70564375 w 66"/>
                    <a:gd name="T13" fmla="*/ 90726027 h 71"/>
                    <a:gd name="T14" fmla="*/ 70564375 w 66"/>
                    <a:gd name="T15" fmla="*/ 90726027 h 71"/>
                    <a:gd name="T16" fmla="*/ 85685313 w 66"/>
                    <a:gd name="T17" fmla="*/ 93246989 h 71"/>
                    <a:gd name="T18" fmla="*/ 103327200 w 66"/>
                    <a:gd name="T19" fmla="*/ 100806697 h 71"/>
                    <a:gd name="T20" fmla="*/ 115927188 w 66"/>
                    <a:gd name="T21" fmla="*/ 105847032 h 71"/>
                    <a:gd name="T22" fmla="*/ 126007813 w 66"/>
                    <a:gd name="T23" fmla="*/ 110887367 h 71"/>
                    <a:gd name="T24" fmla="*/ 131048125 w 66"/>
                    <a:gd name="T25" fmla="*/ 120968037 h 71"/>
                    <a:gd name="T26" fmla="*/ 136088438 w 66"/>
                    <a:gd name="T27" fmla="*/ 131048706 h 71"/>
                    <a:gd name="T28" fmla="*/ 138609388 w 66"/>
                    <a:gd name="T29" fmla="*/ 141129376 h 71"/>
                    <a:gd name="T30" fmla="*/ 136088438 w 66"/>
                    <a:gd name="T31" fmla="*/ 151210046 h 71"/>
                    <a:gd name="T32" fmla="*/ 136088438 w 66"/>
                    <a:gd name="T33" fmla="*/ 151210046 h 71"/>
                    <a:gd name="T34" fmla="*/ 131048125 w 66"/>
                    <a:gd name="T35" fmla="*/ 158771342 h 71"/>
                    <a:gd name="T36" fmla="*/ 126007813 w 66"/>
                    <a:gd name="T37" fmla="*/ 168852012 h 71"/>
                    <a:gd name="T38" fmla="*/ 118448138 w 66"/>
                    <a:gd name="T39" fmla="*/ 173892346 h 71"/>
                    <a:gd name="T40" fmla="*/ 108367513 w 66"/>
                    <a:gd name="T41" fmla="*/ 178932681 h 71"/>
                    <a:gd name="T42" fmla="*/ 108367513 w 66"/>
                    <a:gd name="T43" fmla="*/ 178932681 h 71"/>
                    <a:gd name="T44" fmla="*/ 128528763 w 66"/>
                    <a:gd name="T45" fmla="*/ 173892346 h 71"/>
                    <a:gd name="T46" fmla="*/ 143649700 w 66"/>
                    <a:gd name="T47" fmla="*/ 166331050 h 71"/>
                    <a:gd name="T48" fmla="*/ 153730325 w 66"/>
                    <a:gd name="T49" fmla="*/ 153731007 h 71"/>
                    <a:gd name="T50" fmla="*/ 163810950 w 66"/>
                    <a:gd name="T51" fmla="*/ 141129376 h 71"/>
                    <a:gd name="T52" fmla="*/ 163810950 w 66"/>
                    <a:gd name="T53" fmla="*/ 141129376 h 71"/>
                    <a:gd name="T54" fmla="*/ 166330313 w 66"/>
                    <a:gd name="T55" fmla="*/ 126008371 h 71"/>
                    <a:gd name="T56" fmla="*/ 163810950 w 66"/>
                    <a:gd name="T57" fmla="*/ 110887367 h 71"/>
                    <a:gd name="T58" fmla="*/ 158770638 w 66"/>
                    <a:gd name="T59" fmla="*/ 98287324 h 71"/>
                    <a:gd name="T60" fmla="*/ 148690013 w 66"/>
                    <a:gd name="T61" fmla="*/ 85685693 h 71"/>
                    <a:gd name="T62" fmla="*/ 138609388 w 66"/>
                    <a:gd name="T63" fmla="*/ 70564688 h 71"/>
                    <a:gd name="T64" fmla="*/ 123488450 w 66"/>
                    <a:gd name="T65" fmla="*/ 63004979 h 71"/>
                    <a:gd name="T66" fmla="*/ 105846563 w 66"/>
                    <a:gd name="T67" fmla="*/ 55443683 h 71"/>
                    <a:gd name="T68" fmla="*/ 85685313 w 66"/>
                    <a:gd name="T69" fmla="*/ 45363014 h 71"/>
                    <a:gd name="T70" fmla="*/ 85685313 w 66"/>
                    <a:gd name="T71" fmla="*/ 45363014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6" h="71">
                      <a:moveTo>
                        <a:pt x="34" y="18"/>
                      </a:moveTo>
                      <a:lnTo>
                        <a:pt x="34" y="18"/>
                      </a:lnTo>
                      <a:lnTo>
                        <a:pt x="28" y="17"/>
                      </a:lnTo>
                      <a:lnTo>
                        <a:pt x="28" y="0"/>
                      </a:lnTo>
                      <a:lnTo>
                        <a:pt x="0" y="27"/>
                      </a:lnTo>
                      <a:lnTo>
                        <a:pt x="28" y="54"/>
                      </a:lnTo>
                      <a:lnTo>
                        <a:pt x="28" y="36"/>
                      </a:lnTo>
                      <a:lnTo>
                        <a:pt x="34" y="37"/>
                      </a:lnTo>
                      <a:lnTo>
                        <a:pt x="41" y="40"/>
                      </a:lnTo>
                      <a:lnTo>
                        <a:pt x="46" y="42"/>
                      </a:lnTo>
                      <a:lnTo>
                        <a:pt x="50" y="44"/>
                      </a:lnTo>
                      <a:lnTo>
                        <a:pt x="52" y="48"/>
                      </a:lnTo>
                      <a:lnTo>
                        <a:pt x="54" y="52"/>
                      </a:lnTo>
                      <a:lnTo>
                        <a:pt x="55" y="56"/>
                      </a:lnTo>
                      <a:lnTo>
                        <a:pt x="54" y="60"/>
                      </a:lnTo>
                      <a:lnTo>
                        <a:pt x="52" y="63"/>
                      </a:lnTo>
                      <a:lnTo>
                        <a:pt x="50" y="67"/>
                      </a:lnTo>
                      <a:lnTo>
                        <a:pt x="47" y="69"/>
                      </a:lnTo>
                      <a:lnTo>
                        <a:pt x="43" y="71"/>
                      </a:lnTo>
                      <a:lnTo>
                        <a:pt x="51" y="69"/>
                      </a:lnTo>
                      <a:lnTo>
                        <a:pt x="57" y="66"/>
                      </a:lnTo>
                      <a:lnTo>
                        <a:pt x="61" y="61"/>
                      </a:lnTo>
                      <a:lnTo>
                        <a:pt x="65" y="56"/>
                      </a:lnTo>
                      <a:lnTo>
                        <a:pt x="66" y="50"/>
                      </a:lnTo>
                      <a:lnTo>
                        <a:pt x="65" y="44"/>
                      </a:lnTo>
                      <a:lnTo>
                        <a:pt x="63" y="39"/>
                      </a:lnTo>
                      <a:lnTo>
                        <a:pt x="59" y="34"/>
                      </a:lnTo>
                      <a:lnTo>
                        <a:pt x="55" y="28"/>
                      </a:lnTo>
                      <a:lnTo>
                        <a:pt x="49" y="25"/>
                      </a:lnTo>
                      <a:lnTo>
                        <a:pt x="42" y="22"/>
                      </a:lnTo>
                      <a:lnTo>
                        <a:pt x="34" y="18"/>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68" name="Freeform 438"/>
                <p:cNvSpPr/>
                <p:nvPr/>
              </p:nvSpPr>
              <p:spPr bwMode="auto">
                <a:xfrm>
                  <a:off x="5644127" y="1697877"/>
                  <a:ext cx="107839" cy="115666"/>
                </a:xfrm>
                <a:custGeom>
                  <a:avLst/>
                  <a:gdLst>
                    <a:gd name="T0" fmla="*/ 78126016 w 65"/>
                    <a:gd name="T1" fmla="*/ 133569075 h 72"/>
                    <a:gd name="T2" fmla="*/ 78126016 w 65"/>
                    <a:gd name="T3" fmla="*/ 133569075 h 72"/>
                    <a:gd name="T4" fmla="*/ 95766402 w 65"/>
                    <a:gd name="T5" fmla="*/ 138609388 h 72"/>
                    <a:gd name="T6" fmla="*/ 95766402 w 65"/>
                    <a:gd name="T7" fmla="*/ 181451250 h 72"/>
                    <a:gd name="T8" fmla="*/ 163811744 w 65"/>
                    <a:gd name="T9" fmla="*/ 113407825 h 72"/>
                    <a:gd name="T10" fmla="*/ 95766402 w 65"/>
                    <a:gd name="T11" fmla="*/ 45362813 h 72"/>
                    <a:gd name="T12" fmla="*/ 95766402 w 65"/>
                    <a:gd name="T13" fmla="*/ 88206263 h 72"/>
                    <a:gd name="T14" fmla="*/ 95766402 w 65"/>
                    <a:gd name="T15" fmla="*/ 88206263 h 72"/>
                    <a:gd name="T16" fmla="*/ 78126016 w 65"/>
                    <a:gd name="T17" fmla="*/ 85685313 h 72"/>
                    <a:gd name="T18" fmla="*/ 60484043 w 65"/>
                    <a:gd name="T19" fmla="*/ 83165950 h 72"/>
                    <a:gd name="T20" fmla="*/ 50403369 w 65"/>
                    <a:gd name="T21" fmla="*/ 78125638 h 72"/>
                    <a:gd name="T22" fmla="*/ 37803321 w 65"/>
                    <a:gd name="T23" fmla="*/ 68045013 h 72"/>
                    <a:gd name="T24" fmla="*/ 32762984 w 65"/>
                    <a:gd name="T25" fmla="*/ 60483750 h 72"/>
                    <a:gd name="T26" fmla="*/ 30242022 w 65"/>
                    <a:gd name="T27" fmla="*/ 50403125 h 72"/>
                    <a:gd name="T28" fmla="*/ 27722647 w 65"/>
                    <a:gd name="T29" fmla="*/ 40322500 h 72"/>
                    <a:gd name="T30" fmla="*/ 30242022 w 65"/>
                    <a:gd name="T31" fmla="*/ 27722513 h 72"/>
                    <a:gd name="T32" fmla="*/ 30242022 w 65"/>
                    <a:gd name="T33" fmla="*/ 27722513 h 72"/>
                    <a:gd name="T34" fmla="*/ 32762984 w 65"/>
                    <a:gd name="T35" fmla="*/ 20161250 h 72"/>
                    <a:gd name="T36" fmla="*/ 37803321 w 65"/>
                    <a:gd name="T37" fmla="*/ 12601575 h 72"/>
                    <a:gd name="T38" fmla="*/ 47883995 w 65"/>
                    <a:gd name="T39" fmla="*/ 5040313 h 72"/>
                    <a:gd name="T40" fmla="*/ 55443706 w 65"/>
                    <a:gd name="T41" fmla="*/ 0 h 72"/>
                    <a:gd name="T42" fmla="*/ 55443706 w 65"/>
                    <a:gd name="T43" fmla="*/ 0 h 72"/>
                    <a:gd name="T44" fmla="*/ 35282358 w 65"/>
                    <a:gd name="T45" fmla="*/ 5040313 h 72"/>
                    <a:gd name="T46" fmla="*/ 22682310 w 65"/>
                    <a:gd name="T47" fmla="*/ 15120938 h 72"/>
                    <a:gd name="T48" fmla="*/ 10080674 w 65"/>
                    <a:gd name="T49" fmla="*/ 27722513 h 72"/>
                    <a:gd name="T50" fmla="*/ 2520962 w 65"/>
                    <a:gd name="T51" fmla="*/ 42843450 h 72"/>
                    <a:gd name="T52" fmla="*/ 2520962 w 65"/>
                    <a:gd name="T53" fmla="*/ 42843450 h 72"/>
                    <a:gd name="T54" fmla="*/ 0 w 65"/>
                    <a:gd name="T55" fmla="*/ 57964388 h 72"/>
                    <a:gd name="T56" fmla="*/ 2520962 w 65"/>
                    <a:gd name="T57" fmla="*/ 70564375 h 72"/>
                    <a:gd name="T58" fmla="*/ 7561299 w 65"/>
                    <a:gd name="T59" fmla="*/ 83165950 h 72"/>
                    <a:gd name="T60" fmla="*/ 15121011 w 65"/>
                    <a:gd name="T61" fmla="*/ 95765938 h 72"/>
                    <a:gd name="T62" fmla="*/ 27722647 w 65"/>
                    <a:gd name="T63" fmla="*/ 108367513 h 72"/>
                    <a:gd name="T64" fmla="*/ 40322695 w 65"/>
                    <a:gd name="T65" fmla="*/ 120967500 h 72"/>
                    <a:gd name="T66" fmla="*/ 57964668 w 65"/>
                    <a:gd name="T67" fmla="*/ 128528763 h 72"/>
                    <a:gd name="T68" fmla="*/ 78126016 w 65"/>
                    <a:gd name="T69" fmla="*/ 133569075 h 72"/>
                    <a:gd name="T70" fmla="*/ 78126016 w 65"/>
                    <a:gd name="T71" fmla="*/ 133569075 h 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5" h="72">
                      <a:moveTo>
                        <a:pt x="31" y="53"/>
                      </a:moveTo>
                      <a:lnTo>
                        <a:pt x="31" y="53"/>
                      </a:lnTo>
                      <a:lnTo>
                        <a:pt x="38" y="55"/>
                      </a:lnTo>
                      <a:lnTo>
                        <a:pt x="38" y="72"/>
                      </a:lnTo>
                      <a:lnTo>
                        <a:pt x="65" y="45"/>
                      </a:lnTo>
                      <a:lnTo>
                        <a:pt x="38" y="18"/>
                      </a:lnTo>
                      <a:lnTo>
                        <a:pt x="38" y="35"/>
                      </a:lnTo>
                      <a:lnTo>
                        <a:pt x="31" y="34"/>
                      </a:lnTo>
                      <a:lnTo>
                        <a:pt x="24" y="33"/>
                      </a:lnTo>
                      <a:lnTo>
                        <a:pt x="20" y="31"/>
                      </a:lnTo>
                      <a:lnTo>
                        <a:pt x="15" y="27"/>
                      </a:lnTo>
                      <a:lnTo>
                        <a:pt x="13" y="24"/>
                      </a:lnTo>
                      <a:lnTo>
                        <a:pt x="12" y="20"/>
                      </a:lnTo>
                      <a:lnTo>
                        <a:pt x="11" y="16"/>
                      </a:lnTo>
                      <a:lnTo>
                        <a:pt x="12" y="11"/>
                      </a:lnTo>
                      <a:lnTo>
                        <a:pt x="13" y="8"/>
                      </a:lnTo>
                      <a:lnTo>
                        <a:pt x="15" y="5"/>
                      </a:lnTo>
                      <a:lnTo>
                        <a:pt x="19" y="2"/>
                      </a:lnTo>
                      <a:lnTo>
                        <a:pt x="22" y="0"/>
                      </a:lnTo>
                      <a:lnTo>
                        <a:pt x="14" y="2"/>
                      </a:lnTo>
                      <a:lnTo>
                        <a:pt x="9" y="6"/>
                      </a:lnTo>
                      <a:lnTo>
                        <a:pt x="4" y="11"/>
                      </a:lnTo>
                      <a:lnTo>
                        <a:pt x="1" y="17"/>
                      </a:lnTo>
                      <a:lnTo>
                        <a:pt x="0" y="23"/>
                      </a:lnTo>
                      <a:lnTo>
                        <a:pt x="1" y="28"/>
                      </a:lnTo>
                      <a:lnTo>
                        <a:pt x="3" y="33"/>
                      </a:lnTo>
                      <a:lnTo>
                        <a:pt x="6" y="38"/>
                      </a:lnTo>
                      <a:lnTo>
                        <a:pt x="11" y="43"/>
                      </a:lnTo>
                      <a:lnTo>
                        <a:pt x="16" y="48"/>
                      </a:lnTo>
                      <a:lnTo>
                        <a:pt x="23" y="51"/>
                      </a:lnTo>
                      <a:lnTo>
                        <a:pt x="31" y="53"/>
                      </a:lnTo>
                      <a:close/>
                    </a:path>
                  </a:pathLst>
                </a:custGeom>
                <a:solidFill>
                  <a:srgbClr val="0063B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69" name="Freeform 439"/>
                <p:cNvSpPr/>
                <p:nvPr/>
              </p:nvSpPr>
              <p:spPr bwMode="auto">
                <a:xfrm>
                  <a:off x="5702948" y="1569907"/>
                  <a:ext cx="249988" cy="275628"/>
                </a:xfrm>
                <a:custGeom>
                  <a:avLst/>
                  <a:gdLst>
                    <a:gd name="T0" fmla="*/ 246975313 w 158"/>
                    <a:gd name="T1" fmla="*/ 120967728 h 167"/>
                    <a:gd name="T2" fmla="*/ 241935000 w 158"/>
                    <a:gd name="T3" fmla="*/ 120967728 h 167"/>
                    <a:gd name="T4" fmla="*/ 214214075 w 158"/>
                    <a:gd name="T5" fmla="*/ 73085463 h 167"/>
                    <a:gd name="T6" fmla="*/ 171370625 w 158"/>
                    <a:gd name="T7" fmla="*/ 32762887 h 167"/>
                    <a:gd name="T8" fmla="*/ 118448138 w 158"/>
                    <a:gd name="T9" fmla="*/ 10080644 h 167"/>
                    <a:gd name="T10" fmla="*/ 63004700 w 158"/>
                    <a:gd name="T11" fmla="*/ 0 h 167"/>
                    <a:gd name="T12" fmla="*/ 30241875 w 158"/>
                    <a:gd name="T13" fmla="*/ 2520955 h 167"/>
                    <a:gd name="T14" fmla="*/ 0 w 158"/>
                    <a:gd name="T15" fmla="*/ 10080644 h 167"/>
                    <a:gd name="T16" fmla="*/ 22682200 w 158"/>
                    <a:gd name="T17" fmla="*/ 10080644 h 167"/>
                    <a:gd name="T18" fmla="*/ 83165950 w 158"/>
                    <a:gd name="T19" fmla="*/ 17641921 h 167"/>
                    <a:gd name="T20" fmla="*/ 133569075 w 158"/>
                    <a:gd name="T21" fmla="*/ 40322576 h 167"/>
                    <a:gd name="T22" fmla="*/ 173891575 w 158"/>
                    <a:gd name="T23" fmla="*/ 80645152 h 167"/>
                    <a:gd name="T24" fmla="*/ 201612500 w 158"/>
                    <a:gd name="T25" fmla="*/ 131048372 h 167"/>
                    <a:gd name="T26" fmla="*/ 209173763 w 158"/>
                    <a:gd name="T27" fmla="*/ 131048372 h 167"/>
                    <a:gd name="T28" fmla="*/ 239415638 w 158"/>
                    <a:gd name="T29" fmla="*/ 133569327 h 167"/>
                    <a:gd name="T30" fmla="*/ 292338125 w 158"/>
                    <a:gd name="T31" fmla="*/ 156249982 h 167"/>
                    <a:gd name="T32" fmla="*/ 335181575 w 158"/>
                    <a:gd name="T33" fmla="*/ 196572558 h 167"/>
                    <a:gd name="T34" fmla="*/ 357862188 w 158"/>
                    <a:gd name="T35" fmla="*/ 249496733 h 167"/>
                    <a:gd name="T36" fmla="*/ 360383138 w 158"/>
                    <a:gd name="T37" fmla="*/ 282258032 h 167"/>
                    <a:gd name="T38" fmla="*/ 352821875 w 158"/>
                    <a:gd name="T39" fmla="*/ 327620930 h 167"/>
                    <a:gd name="T40" fmla="*/ 332660625 w 158"/>
                    <a:gd name="T41" fmla="*/ 365424139 h 167"/>
                    <a:gd name="T42" fmla="*/ 302418750 w 158"/>
                    <a:gd name="T43" fmla="*/ 400706393 h 167"/>
                    <a:gd name="T44" fmla="*/ 264617200 w 158"/>
                    <a:gd name="T45" fmla="*/ 420867681 h 167"/>
                    <a:gd name="T46" fmla="*/ 289818763 w 158"/>
                    <a:gd name="T47" fmla="*/ 415827359 h 167"/>
                    <a:gd name="T48" fmla="*/ 342741250 w 158"/>
                    <a:gd name="T49" fmla="*/ 393145116 h 167"/>
                    <a:gd name="T50" fmla="*/ 375504075 w 158"/>
                    <a:gd name="T51" fmla="*/ 352822540 h 167"/>
                    <a:gd name="T52" fmla="*/ 395665325 w 158"/>
                    <a:gd name="T53" fmla="*/ 299899953 h 167"/>
                    <a:gd name="T54" fmla="*/ 398184688 w 158"/>
                    <a:gd name="T55" fmla="*/ 272177388 h 167"/>
                    <a:gd name="T56" fmla="*/ 388104063 w 158"/>
                    <a:gd name="T57" fmla="*/ 211693524 h 167"/>
                    <a:gd name="T58" fmla="*/ 355342825 w 158"/>
                    <a:gd name="T59" fmla="*/ 163811259 h 167"/>
                    <a:gd name="T60" fmla="*/ 307459063 w 158"/>
                    <a:gd name="T61" fmla="*/ 133569327 h 167"/>
                    <a:gd name="T62" fmla="*/ 246975313 w 158"/>
                    <a:gd name="T63" fmla="*/ 120967728 h 1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8" h="167">
                      <a:moveTo>
                        <a:pt x="98" y="48"/>
                      </a:moveTo>
                      <a:lnTo>
                        <a:pt x="98" y="48"/>
                      </a:lnTo>
                      <a:lnTo>
                        <a:pt x="96" y="48"/>
                      </a:lnTo>
                      <a:lnTo>
                        <a:pt x="90" y="38"/>
                      </a:lnTo>
                      <a:lnTo>
                        <a:pt x="85" y="29"/>
                      </a:lnTo>
                      <a:lnTo>
                        <a:pt x="77" y="20"/>
                      </a:lnTo>
                      <a:lnTo>
                        <a:pt x="68" y="13"/>
                      </a:lnTo>
                      <a:lnTo>
                        <a:pt x="59" y="7"/>
                      </a:lnTo>
                      <a:lnTo>
                        <a:pt x="47" y="4"/>
                      </a:lnTo>
                      <a:lnTo>
                        <a:pt x="36" y="1"/>
                      </a:lnTo>
                      <a:lnTo>
                        <a:pt x="25" y="0"/>
                      </a:lnTo>
                      <a:lnTo>
                        <a:pt x="12" y="1"/>
                      </a:lnTo>
                      <a:lnTo>
                        <a:pt x="0" y="4"/>
                      </a:lnTo>
                      <a:lnTo>
                        <a:pt x="9" y="4"/>
                      </a:lnTo>
                      <a:lnTo>
                        <a:pt x="21" y="4"/>
                      </a:lnTo>
                      <a:lnTo>
                        <a:pt x="33" y="7"/>
                      </a:lnTo>
                      <a:lnTo>
                        <a:pt x="43" y="11"/>
                      </a:lnTo>
                      <a:lnTo>
                        <a:pt x="53" y="16"/>
                      </a:lnTo>
                      <a:lnTo>
                        <a:pt x="61" y="24"/>
                      </a:lnTo>
                      <a:lnTo>
                        <a:pt x="69" y="32"/>
                      </a:lnTo>
                      <a:lnTo>
                        <a:pt x="76" y="41"/>
                      </a:lnTo>
                      <a:lnTo>
                        <a:pt x="80" y="52"/>
                      </a:lnTo>
                      <a:lnTo>
                        <a:pt x="83" y="52"/>
                      </a:lnTo>
                      <a:lnTo>
                        <a:pt x="95" y="53"/>
                      </a:lnTo>
                      <a:lnTo>
                        <a:pt x="106" y="56"/>
                      </a:lnTo>
                      <a:lnTo>
                        <a:pt x="116" y="62"/>
                      </a:lnTo>
                      <a:lnTo>
                        <a:pt x="125" y="69"/>
                      </a:lnTo>
                      <a:lnTo>
                        <a:pt x="133" y="78"/>
                      </a:lnTo>
                      <a:lnTo>
                        <a:pt x="139" y="88"/>
                      </a:lnTo>
                      <a:lnTo>
                        <a:pt x="142" y="99"/>
                      </a:lnTo>
                      <a:lnTo>
                        <a:pt x="143" y="112"/>
                      </a:lnTo>
                      <a:lnTo>
                        <a:pt x="142" y="121"/>
                      </a:lnTo>
                      <a:lnTo>
                        <a:pt x="140" y="130"/>
                      </a:lnTo>
                      <a:lnTo>
                        <a:pt x="137" y="138"/>
                      </a:lnTo>
                      <a:lnTo>
                        <a:pt x="132" y="145"/>
                      </a:lnTo>
                      <a:lnTo>
                        <a:pt x="126" y="152"/>
                      </a:lnTo>
                      <a:lnTo>
                        <a:pt x="120" y="159"/>
                      </a:lnTo>
                      <a:lnTo>
                        <a:pt x="113" y="164"/>
                      </a:lnTo>
                      <a:lnTo>
                        <a:pt x="105" y="167"/>
                      </a:lnTo>
                      <a:lnTo>
                        <a:pt x="115" y="165"/>
                      </a:lnTo>
                      <a:lnTo>
                        <a:pt x="125" y="161"/>
                      </a:lnTo>
                      <a:lnTo>
                        <a:pt x="136" y="156"/>
                      </a:lnTo>
                      <a:lnTo>
                        <a:pt x="143" y="148"/>
                      </a:lnTo>
                      <a:lnTo>
                        <a:pt x="149" y="140"/>
                      </a:lnTo>
                      <a:lnTo>
                        <a:pt x="155" y="130"/>
                      </a:lnTo>
                      <a:lnTo>
                        <a:pt x="157" y="119"/>
                      </a:lnTo>
                      <a:lnTo>
                        <a:pt x="158" y="108"/>
                      </a:lnTo>
                      <a:lnTo>
                        <a:pt x="157" y="96"/>
                      </a:lnTo>
                      <a:lnTo>
                        <a:pt x="154" y="84"/>
                      </a:lnTo>
                      <a:lnTo>
                        <a:pt x="148" y="74"/>
                      </a:lnTo>
                      <a:lnTo>
                        <a:pt x="141" y="65"/>
                      </a:lnTo>
                      <a:lnTo>
                        <a:pt x="132" y="58"/>
                      </a:lnTo>
                      <a:lnTo>
                        <a:pt x="122" y="53"/>
                      </a:lnTo>
                      <a:lnTo>
                        <a:pt x="111" y="49"/>
                      </a:lnTo>
                      <a:lnTo>
                        <a:pt x="98" y="48"/>
                      </a:lnTo>
                      <a:close/>
                    </a:path>
                  </a:pathLst>
                </a:custGeom>
                <a:solidFill>
                  <a:srgbClr val="0063B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70" name="Freeform 440"/>
                <p:cNvSpPr/>
                <p:nvPr/>
              </p:nvSpPr>
              <p:spPr bwMode="auto">
                <a:xfrm>
                  <a:off x="5516681" y="1577291"/>
                  <a:ext cx="338220" cy="275628"/>
                </a:xfrm>
                <a:custGeom>
                  <a:avLst/>
                  <a:gdLst>
                    <a:gd name="T0" fmla="*/ 524192500 w 214"/>
                    <a:gd name="T1" fmla="*/ 413305625 h 168"/>
                    <a:gd name="T2" fmla="*/ 166330313 w 214"/>
                    <a:gd name="T3" fmla="*/ 413305625 h 168"/>
                    <a:gd name="T4" fmla="*/ 166330313 w 214"/>
                    <a:gd name="T5" fmla="*/ 413305625 h 168"/>
                    <a:gd name="T6" fmla="*/ 138609388 w 214"/>
                    <a:gd name="T7" fmla="*/ 410786263 h 168"/>
                    <a:gd name="T8" fmla="*/ 115927188 w 214"/>
                    <a:gd name="T9" fmla="*/ 403225000 h 168"/>
                    <a:gd name="T10" fmla="*/ 93246575 w 214"/>
                    <a:gd name="T11" fmla="*/ 390625013 h 168"/>
                    <a:gd name="T12" fmla="*/ 75604688 w 214"/>
                    <a:gd name="T13" fmla="*/ 375504075 h 168"/>
                    <a:gd name="T14" fmla="*/ 60483750 w 214"/>
                    <a:gd name="T15" fmla="*/ 355342825 h 168"/>
                    <a:gd name="T16" fmla="*/ 47883763 w 214"/>
                    <a:gd name="T17" fmla="*/ 337700938 h 168"/>
                    <a:gd name="T18" fmla="*/ 42843450 w 214"/>
                    <a:gd name="T19" fmla="*/ 309980013 h 168"/>
                    <a:gd name="T20" fmla="*/ 40322500 w 214"/>
                    <a:gd name="T21" fmla="*/ 284778450 h 168"/>
                    <a:gd name="T22" fmla="*/ 40322500 w 214"/>
                    <a:gd name="T23" fmla="*/ 284778450 h 168"/>
                    <a:gd name="T24" fmla="*/ 42843450 w 214"/>
                    <a:gd name="T25" fmla="*/ 262096250 h 168"/>
                    <a:gd name="T26" fmla="*/ 47883763 w 214"/>
                    <a:gd name="T27" fmla="*/ 241935000 h 168"/>
                    <a:gd name="T28" fmla="*/ 57964388 w 214"/>
                    <a:gd name="T29" fmla="*/ 221773750 h 168"/>
                    <a:gd name="T30" fmla="*/ 68045013 w 214"/>
                    <a:gd name="T31" fmla="*/ 206652813 h 168"/>
                    <a:gd name="T32" fmla="*/ 85685313 w 214"/>
                    <a:gd name="T33" fmla="*/ 189012513 h 168"/>
                    <a:gd name="T34" fmla="*/ 103327200 w 214"/>
                    <a:gd name="T35" fmla="*/ 176410938 h 168"/>
                    <a:gd name="T36" fmla="*/ 123488450 w 214"/>
                    <a:gd name="T37" fmla="*/ 168851263 h 168"/>
                    <a:gd name="T38" fmla="*/ 146169063 w 214"/>
                    <a:gd name="T39" fmla="*/ 163810950 h 168"/>
                    <a:gd name="T40" fmla="*/ 146169063 w 214"/>
                    <a:gd name="T41" fmla="*/ 163810950 h 168"/>
                    <a:gd name="T42" fmla="*/ 148690013 w 214"/>
                    <a:gd name="T43" fmla="*/ 133569075 h 168"/>
                    <a:gd name="T44" fmla="*/ 158770638 w 214"/>
                    <a:gd name="T45" fmla="*/ 108367513 h 168"/>
                    <a:gd name="T46" fmla="*/ 171370625 w 214"/>
                    <a:gd name="T47" fmla="*/ 85685313 h 168"/>
                    <a:gd name="T48" fmla="*/ 183972200 w 214"/>
                    <a:gd name="T49" fmla="*/ 63004700 h 168"/>
                    <a:gd name="T50" fmla="*/ 204133450 w 214"/>
                    <a:gd name="T51" fmla="*/ 42843450 h 168"/>
                    <a:gd name="T52" fmla="*/ 224294700 w 214"/>
                    <a:gd name="T53" fmla="*/ 25201563 h 168"/>
                    <a:gd name="T54" fmla="*/ 246975313 w 214"/>
                    <a:gd name="T55" fmla="*/ 12601575 h 168"/>
                    <a:gd name="T56" fmla="*/ 274697825 w 214"/>
                    <a:gd name="T57" fmla="*/ 0 h 168"/>
                    <a:gd name="T58" fmla="*/ 274697825 w 214"/>
                    <a:gd name="T59" fmla="*/ 0 h 168"/>
                    <a:gd name="T60" fmla="*/ 241935000 w 214"/>
                    <a:gd name="T61" fmla="*/ 7561263 h 168"/>
                    <a:gd name="T62" fmla="*/ 211693125 w 214"/>
                    <a:gd name="T63" fmla="*/ 20161250 h 168"/>
                    <a:gd name="T64" fmla="*/ 183972200 w 214"/>
                    <a:gd name="T65" fmla="*/ 37803138 h 168"/>
                    <a:gd name="T66" fmla="*/ 158770638 w 214"/>
                    <a:gd name="T67" fmla="*/ 57964388 h 168"/>
                    <a:gd name="T68" fmla="*/ 138609388 w 214"/>
                    <a:gd name="T69" fmla="*/ 83165950 h 168"/>
                    <a:gd name="T70" fmla="*/ 123488450 w 214"/>
                    <a:gd name="T71" fmla="*/ 108367513 h 168"/>
                    <a:gd name="T72" fmla="*/ 110886875 w 214"/>
                    <a:gd name="T73" fmla="*/ 138609388 h 168"/>
                    <a:gd name="T74" fmla="*/ 105846563 w 214"/>
                    <a:gd name="T75" fmla="*/ 171370625 h 168"/>
                    <a:gd name="T76" fmla="*/ 105846563 w 214"/>
                    <a:gd name="T77" fmla="*/ 171370625 h 168"/>
                    <a:gd name="T78" fmla="*/ 83165950 w 214"/>
                    <a:gd name="T79" fmla="*/ 176410938 h 168"/>
                    <a:gd name="T80" fmla="*/ 63004700 w 214"/>
                    <a:gd name="T81" fmla="*/ 186491563 h 168"/>
                    <a:gd name="T82" fmla="*/ 45362813 w 214"/>
                    <a:gd name="T83" fmla="*/ 199093138 h 168"/>
                    <a:gd name="T84" fmla="*/ 30241875 w 214"/>
                    <a:gd name="T85" fmla="*/ 214214075 h 168"/>
                    <a:gd name="T86" fmla="*/ 17641888 w 214"/>
                    <a:gd name="T87" fmla="*/ 231854375 h 168"/>
                    <a:gd name="T88" fmla="*/ 7561263 w 214"/>
                    <a:gd name="T89" fmla="*/ 252015625 h 168"/>
                    <a:gd name="T90" fmla="*/ 2520950 w 214"/>
                    <a:gd name="T91" fmla="*/ 274697825 h 168"/>
                    <a:gd name="T92" fmla="*/ 0 w 214"/>
                    <a:gd name="T93" fmla="*/ 297378438 h 168"/>
                    <a:gd name="T94" fmla="*/ 0 w 214"/>
                    <a:gd name="T95" fmla="*/ 297378438 h 168"/>
                    <a:gd name="T96" fmla="*/ 2520950 w 214"/>
                    <a:gd name="T97" fmla="*/ 322580000 h 168"/>
                    <a:gd name="T98" fmla="*/ 10080625 w 214"/>
                    <a:gd name="T99" fmla="*/ 345262200 h 168"/>
                    <a:gd name="T100" fmla="*/ 22682200 w 214"/>
                    <a:gd name="T101" fmla="*/ 365423450 h 168"/>
                    <a:gd name="T102" fmla="*/ 37803138 w 214"/>
                    <a:gd name="T103" fmla="*/ 385584700 h 168"/>
                    <a:gd name="T104" fmla="*/ 57964388 w 214"/>
                    <a:gd name="T105" fmla="*/ 398184688 h 168"/>
                    <a:gd name="T106" fmla="*/ 75604688 w 214"/>
                    <a:gd name="T107" fmla="*/ 410786263 h 168"/>
                    <a:gd name="T108" fmla="*/ 100806250 w 214"/>
                    <a:gd name="T109" fmla="*/ 418345938 h 168"/>
                    <a:gd name="T110" fmla="*/ 126007813 w 214"/>
                    <a:gd name="T111" fmla="*/ 423386250 h 168"/>
                    <a:gd name="T112" fmla="*/ 483870000 w 214"/>
                    <a:gd name="T113" fmla="*/ 423386250 h 168"/>
                    <a:gd name="T114" fmla="*/ 483870000 w 214"/>
                    <a:gd name="T115" fmla="*/ 423386250 h 168"/>
                    <a:gd name="T116" fmla="*/ 514111875 w 214"/>
                    <a:gd name="T117" fmla="*/ 418345938 h 168"/>
                    <a:gd name="T118" fmla="*/ 539313438 w 214"/>
                    <a:gd name="T119" fmla="*/ 410786263 h 168"/>
                    <a:gd name="T120" fmla="*/ 539313438 w 214"/>
                    <a:gd name="T121" fmla="*/ 410786263 h 168"/>
                    <a:gd name="T122" fmla="*/ 524192500 w 214"/>
                    <a:gd name="T123" fmla="*/ 413305625 h 168"/>
                    <a:gd name="T124" fmla="*/ 524192500 w 214"/>
                    <a:gd name="T125" fmla="*/ 413305625 h 1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4" h="168">
                      <a:moveTo>
                        <a:pt x="208" y="164"/>
                      </a:moveTo>
                      <a:lnTo>
                        <a:pt x="66" y="164"/>
                      </a:lnTo>
                      <a:lnTo>
                        <a:pt x="55" y="163"/>
                      </a:lnTo>
                      <a:lnTo>
                        <a:pt x="46" y="160"/>
                      </a:lnTo>
                      <a:lnTo>
                        <a:pt x="37" y="155"/>
                      </a:lnTo>
                      <a:lnTo>
                        <a:pt x="30" y="149"/>
                      </a:lnTo>
                      <a:lnTo>
                        <a:pt x="24" y="141"/>
                      </a:lnTo>
                      <a:lnTo>
                        <a:pt x="19" y="134"/>
                      </a:lnTo>
                      <a:lnTo>
                        <a:pt x="17" y="123"/>
                      </a:lnTo>
                      <a:lnTo>
                        <a:pt x="16" y="113"/>
                      </a:lnTo>
                      <a:lnTo>
                        <a:pt x="17" y="104"/>
                      </a:lnTo>
                      <a:lnTo>
                        <a:pt x="19" y="96"/>
                      </a:lnTo>
                      <a:lnTo>
                        <a:pt x="23" y="88"/>
                      </a:lnTo>
                      <a:lnTo>
                        <a:pt x="27" y="82"/>
                      </a:lnTo>
                      <a:lnTo>
                        <a:pt x="34" y="75"/>
                      </a:lnTo>
                      <a:lnTo>
                        <a:pt x="41" y="70"/>
                      </a:lnTo>
                      <a:lnTo>
                        <a:pt x="49" y="67"/>
                      </a:lnTo>
                      <a:lnTo>
                        <a:pt x="58" y="65"/>
                      </a:lnTo>
                      <a:lnTo>
                        <a:pt x="59" y="53"/>
                      </a:lnTo>
                      <a:lnTo>
                        <a:pt x="63" y="43"/>
                      </a:lnTo>
                      <a:lnTo>
                        <a:pt x="68" y="34"/>
                      </a:lnTo>
                      <a:lnTo>
                        <a:pt x="73" y="25"/>
                      </a:lnTo>
                      <a:lnTo>
                        <a:pt x="81" y="17"/>
                      </a:lnTo>
                      <a:lnTo>
                        <a:pt x="89" y="10"/>
                      </a:lnTo>
                      <a:lnTo>
                        <a:pt x="98" y="5"/>
                      </a:lnTo>
                      <a:lnTo>
                        <a:pt x="109" y="0"/>
                      </a:lnTo>
                      <a:lnTo>
                        <a:pt x="96" y="3"/>
                      </a:lnTo>
                      <a:lnTo>
                        <a:pt x="84" y="8"/>
                      </a:lnTo>
                      <a:lnTo>
                        <a:pt x="73" y="15"/>
                      </a:lnTo>
                      <a:lnTo>
                        <a:pt x="63" y="23"/>
                      </a:lnTo>
                      <a:lnTo>
                        <a:pt x="55" y="33"/>
                      </a:lnTo>
                      <a:lnTo>
                        <a:pt x="49" y="43"/>
                      </a:lnTo>
                      <a:lnTo>
                        <a:pt x="44" y="55"/>
                      </a:lnTo>
                      <a:lnTo>
                        <a:pt x="42" y="68"/>
                      </a:lnTo>
                      <a:lnTo>
                        <a:pt x="33" y="70"/>
                      </a:lnTo>
                      <a:lnTo>
                        <a:pt x="25" y="74"/>
                      </a:lnTo>
                      <a:lnTo>
                        <a:pt x="18" y="79"/>
                      </a:lnTo>
                      <a:lnTo>
                        <a:pt x="12" y="85"/>
                      </a:lnTo>
                      <a:lnTo>
                        <a:pt x="7" y="92"/>
                      </a:lnTo>
                      <a:lnTo>
                        <a:pt x="3" y="100"/>
                      </a:lnTo>
                      <a:lnTo>
                        <a:pt x="1" y="109"/>
                      </a:lnTo>
                      <a:lnTo>
                        <a:pt x="0" y="118"/>
                      </a:lnTo>
                      <a:lnTo>
                        <a:pt x="1" y="128"/>
                      </a:lnTo>
                      <a:lnTo>
                        <a:pt x="4" y="137"/>
                      </a:lnTo>
                      <a:lnTo>
                        <a:pt x="9" y="145"/>
                      </a:lnTo>
                      <a:lnTo>
                        <a:pt x="15" y="153"/>
                      </a:lnTo>
                      <a:lnTo>
                        <a:pt x="23" y="158"/>
                      </a:lnTo>
                      <a:lnTo>
                        <a:pt x="30" y="163"/>
                      </a:lnTo>
                      <a:lnTo>
                        <a:pt x="40" y="166"/>
                      </a:lnTo>
                      <a:lnTo>
                        <a:pt x="50" y="168"/>
                      </a:lnTo>
                      <a:lnTo>
                        <a:pt x="192" y="168"/>
                      </a:lnTo>
                      <a:lnTo>
                        <a:pt x="204" y="166"/>
                      </a:lnTo>
                      <a:lnTo>
                        <a:pt x="214" y="163"/>
                      </a:lnTo>
                      <a:lnTo>
                        <a:pt x="208" y="164"/>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68654" name="组合 77"/>
              <p:cNvGrpSpPr/>
              <p:nvPr/>
            </p:nvGrpSpPr>
            <p:grpSpPr bwMode="auto">
              <a:xfrm>
                <a:off x="5969958" y="1737575"/>
                <a:ext cx="512159" cy="408214"/>
                <a:chOff x="5174571" y="1581594"/>
                <a:chExt cx="1050925" cy="660401"/>
              </a:xfrm>
            </p:grpSpPr>
            <p:sp>
              <p:nvSpPr>
                <p:cNvPr id="68661" name="Freeform 431"/>
                <p:cNvSpPr>
                  <a:spLocks noEditPoints="1"/>
                </p:cNvSpPr>
                <p:nvPr/>
              </p:nvSpPr>
              <p:spPr bwMode="auto">
                <a:xfrm>
                  <a:off x="5175800" y="1920121"/>
                  <a:ext cx="1048977" cy="310082"/>
                </a:xfrm>
                <a:custGeom>
                  <a:avLst/>
                  <a:gdLst>
                    <a:gd name="T0" fmla="*/ 0 w 662"/>
                    <a:gd name="T1" fmla="*/ 40322565 h 195"/>
                    <a:gd name="T2" fmla="*/ 45362813 w 662"/>
                    <a:gd name="T3" fmla="*/ 491432056 h 195"/>
                    <a:gd name="T4" fmla="*/ 1668343438 w 662"/>
                    <a:gd name="T5" fmla="*/ 448588537 h 195"/>
                    <a:gd name="T6" fmla="*/ 1620461263 w 662"/>
                    <a:gd name="T7" fmla="*/ 0 h 195"/>
                    <a:gd name="T8" fmla="*/ 1459171263 w 662"/>
                    <a:gd name="T9" fmla="*/ 42843519 h 195"/>
                    <a:gd name="T10" fmla="*/ 1275199063 w 662"/>
                    <a:gd name="T11" fmla="*/ 158770894 h 195"/>
                    <a:gd name="T12" fmla="*/ 1262599075 w 662"/>
                    <a:gd name="T13" fmla="*/ 191532184 h 195"/>
                    <a:gd name="T14" fmla="*/ 1517134063 w 662"/>
                    <a:gd name="T15" fmla="*/ 294859551 h 195"/>
                    <a:gd name="T16" fmla="*/ 1262599075 w 662"/>
                    <a:gd name="T17" fmla="*/ 297378918 h 195"/>
                    <a:gd name="T18" fmla="*/ 1060986575 w 662"/>
                    <a:gd name="T19" fmla="*/ 40322565 h 195"/>
                    <a:gd name="T20" fmla="*/ 1123989688 w 662"/>
                    <a:gd name="T21" fmla="*/ 153730573 h 195"/>
                    <a:gd name="T22" fmla="*/ 871974063 w 662"/>
                    <a:gd name="T23" fmla="*/ 196572505 h 195"/>
                    <a:gd name="T24" fmla="*/ 1073586563 w 662"/>
                    <a:gd name="T25" fmla="*/ 191532184 h 195"/>
                    <a:gd name="T26" fmla="*/ 884575638 w 662"/>
                    <a:gd name="T27" fmla="*/ 302419238 h 195"/>
                    <a:gd name="T28" fmla="*/ 488910313 w 662"/>
                    <a:gd name="T29" fmla="*/ 42843519 h 195"/>
                    <a:gd name="T30" fmla="*/ 735885625 w 662"/>
                    <a:gd name="T31" fmla="*/ 148690253 h 195"/>
                    <a:gd name="T32" fmla="*/ 483870000 w 662"/>
                    <a:gd name="T33" fmla="*/ 148690253 h 195"/>
                    <a:gd name="T34" fmla="*/ 670361563 w 662"/>
                    <a:gd name="T35" fmla="*/ 186491864 h 195"/>
                    <a:gd name="T36" fmla="*/ 728325950 w 662"/>
                    <a:gd name="T37" fmla="*/ 302419238 h 195"/>
                    <a:gd name="T38" fmla="*/ 93246575 w 662"/>
                    <a:gd name="T39" fmla="*/ 52924160 h 195"/>
                    <a:gd name="T40" fmla="*/ 294859075 w 662"/>
                    <a:gd name="T41" fmla="*/ 52924160 h 195"/>
                    <a:gd name="T42" fmla="*/ 98286888 w 662"/>
                    <a:gd name="T43" fmla="*/ 153730573 h 195"/>
                    <a:gd name="T44" fmla="*/ 105846563 w 662"/>
                    <a:gd name="T45" fmla="*/ 186491864 h 195"/>
                    <a:gd name="T46" fmla="*/ 345262200 w 662"/>
                    <a:gd name="T47" fmla="*/ 297378918 h 195"/>
                    <a:gd name="T48" fmla="*/ 93246575 w 662"/>
                    <a:gd name="T49" fmla="*/ 196572505 h 195"/>
                    <a:gd name="T50" fmla="*/ 93246575 w 662"/>
                    <a:gd name="T51" fmla="*/ 342741804 h 195"/>
                    <a:gd name="T52" fmla="*/ 294859075 w 662"/>
                    <a:gd name="T53" fmla="*/ 342741804 h 195"/>
                    <a:gd name="T54" fmla="*/ 405745950 w 662"/>
                    <a:gd name="T55" fmla="*/ 430948209 h 195"/>
                    <a:gd name="T56" fmla="*/ 327620313 w 662"/>
                    <a:gd name="T57" fmla="*/ 345262758 h 195"/>
                    <a:gd name="T58" fmla="*/ 405745950 w 662"/>
                    <a:gd name="T59" fmla="*/ 289819231 h 195"/>
                    <a:gd name="T60" fmla="*/ 327620313 w 662"/>
                    <a:gd name="T61" fmla="*/ 201612826 h 195"/>
                    <a:gd name="T62" fmla="*/ 405745950 w 662"/>
                    <a:gd name="T63" fmla="*/ 143649932 h 195"/>
                    <a:gd name="T64" fmla="*/ 327620313 w 662"/>
                    <a:gd name="T65" fmla="*/ 55443527 h 195"/>
                    <a:gd name="T66" fmla="*/ 493950625 w 662"/>
                    <a:gd name="T67" fmla="*/ 448588537 h 195"/>
                    <a:gd name="T68" fmla="*/ 488910313 w 662"/>
                    <a:gd name="T69" fmla="*/ 335182116 h 195"/>
                    <a:gd name="T70" fmla="*/ 735885625 w 662"/>
                    <a:gd name="T71" fmla="*/ 441028850 h 195"/>
                    <a:gd name="T72" fmla="*/ 788809700 w 662"/>
                    <a:gd name="T73" fmla="*/ 435988529 h 195"/>
                    <a:gd name="T74" fmla="*/ 788809700 w 662"/>
                    <a:gd name="T75" fmla="*/ 342741804 h 195"/>
                    <a:gd name="T76" fmla="*/ 788809700 w 662"/>
                    <a:gd name="T77" fmla="*/ 292338597 h 195"/>
                    <a:gd name="T78" fmla="*/ 788809700 w 662"/>
                    <a:gd name="T79" fmla="*/ 196572505 h 195"/>
                    <a:gd name="T80" fmla="*/ 788809700 w 662"/>
                    <a:gd name="T81" fmla="*/ 146169299 h 195"/>
                    <a:gd name="T82" fmla="*/ 788809700 w 662"/>
                    <a:gd name="T83" fmla="*/ 52924160 h 195"/>
                    <a:gd name="T84" fmla="*/ 874495013 w 662"/>
                    <a:gd name="T85" fmla="*/ 446069170 h 195"/>
                    <a:gd name="T86" fmla="*/ 1060986575 w 662"/>
                    <a:gd name="T87" fmla="*/ 332661162 h 195"/>
                    <a:gd name="T88" fmla="*/ 1123989688 w 662"/>
                    <a:gd name="T89" fmla="*/ 446069170 h 195"/>
                    <a:gd name="T90" fmla="*/ 1154231563 w 662"/>
                    <a:gd name="T91" fmla="*/ 435988529 h 195"/>
                    <a:gd name="T92" fmla="*/ 1184473438 w 662"/>
                    <a:gd name="T93" fmla="*/ 345262758 h 195"/>
                    <a:gd name="T94" fmla="*/ 1154231563 w 662"/>
                    <a:gd name="T95" fmla="*/ 292338597 h 195"/>
                    <a:gd name="T96" fmla="*/ 1184473438 w 662"/>
                    <a:gd name="T97" fmla="*/ 201612826 h 195"/>
                    <a:gd name="T98" fmla="*/ 1154231563 w 662"/>
                    <a:gd name="T99" fmla="*/ 146169299 h 195"/>
                    <a:gd name="T100" fmla="*/ 1184473438 w 662"/>
                    <a:gd name="T101" fmla="*/ 55443527 h 195"/>
                    <a:gd name="T102" fmla="*/ 1262599075 w 662"/>
                    <a:gd name="T103" fmla="*/ 441028850 h 195"/>
                    <a:gd name="T104" fmla="*/ 1459171263 w 662"/>
                    <a:gd name="T105" fmla="*/ 335182116 h 195"/>
                    <a:gd name="T106" fmla="*/ 1507053438 w 662"/>
                    <a:gd name="T107" fmla="*/ 448588537 h 195"/>
                    <a:gd name="T108" fmla="*/ 1496972813 w 662"/>
                    <a:gd name="T109" fmla="*/ 345262758 h 195"/>
                    <a:gd name="T110" fmla="*/ 1575098450 w 662"/>
                    <a:gd name="T111" fmla="*/ 430948209 h 195"/>
                    <a:gd name="T112" fmla="*/ 1496972813 w 662"/>
                    <a:gd name="T113" fmla="*/ 201612826 h 195"/>
                    <a:gd name="T114" fmla="*/ 1575098450 w 662"/>
                    <a:gd name="T115" fmla="*/ 289819231 h 195"/>
                    <a:gd name="T116" fmla="*/ 1496972813 w 662"/>
                    <a:gd name="T117" fmla="*/ 55443527 h 195"/>
                    <a:gd name="T118" fmla="*/ 1575098450 w 662"/>
                    <a:gd name="T119" fmla="*/ 143649932 h 1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62" h="195">
                      <a:moveTo>
                        <a:pt x="643" y="0"/>
                      </a:moveTo>
                      <a:lnTo>
                        <a:pt x="18" y="0"/>
                      </a:lnTo>
                      <a:lnTo>
                        <a:pt x="11" y="1"/>
                      </a:lnTo>
                      <a:lnTo>
                        <a:pt x="6" y="5"/>
                      </a:lnTo>
                      <a:lnTo>
                        <a:pt x="1" y="9"/>
                      </a:lnTo>
                      <a:lnTo>
                        <a:pt x="0" y="13"/>
                      </a:lnTo>
                      <a:lnTo>
                        <a:pt x="0" y="16"/>
                      </a:lnTo>
                      <a:lnTo>
                        <a:pt x="0" y="178"/>
                      </a:lnTo>
                      <a:lnTo>
                        <a:pt x="0" y="181"/>
                      </a:lnTo>
                      <a:lnTo>
                        <a:pt x="1" y="185"/>
                      </a:lnTo>
                      <a:lnTo>
                        <a:pt x="6" y="190"/>
                      </a:lnTo>
                      <a:lnTo>
                        <a:pt x="11" y="194"/>
                      </a:lnTo>
                      <a:lnTo>
                        <a:pt x="15" y="195"/>
                      </a:lnTo>
                      <a:lnTo>
                        <a:pt x="18" y="195"/>
                      </a:lnTo>
                      <a:lnTo>
                        <a:pt x="643" y="195"/>
                      </a:lnTo>
                      <a:lnTo>
                        <a:pt x="646" y="195"/>
                      </a:lnTo>
                      <a:lnTo>
                        <a:pt x="651" y="194"/>
                      </a:lnTo>
                      <a:lnTo>
                        <a:pt x="656" y="190"/>
                      </a:lnTo>
                      <a:lnTo>
                        <a:pt x="660" y="185"/>
                      </a:lnTo>
                      <a:lnTo>
                        <a:pt x="661" y="181"/>
                      </a:lnTo>
                      <a:lnTo>
                        <a:pt x="662" y="178"/>
                      </a:lnTo>
                      <a:lnTo>
                        <a:pt x="662" y="16"/>
                      </a:lnTo>
                      <a:lnTo>
                        <a:pt x="661" y="13"/>
                      </a:lnTo>
                      <a:lnTo>
                        <a:pt x="660" y="10"/>
                      </a:lnTo>
                      <a:lnTo>
                        <a:pt x="656" y="5"/>
                      </a:lnTo>
                      <a:lnTo>
                        <a:pt x="651" y="1"/>
                      </a:lnTo>
                      <a:lnTo>
                        <a:pt x="643" y="0"/>
                      </a:lnTo>
                      <a:close/>
                      <a:moveTo>
                        <a:pt x="501" y="21"/>
                      </a:moveTo>
                      <a:lnTo>
                        <a:pt x="501" y="21"/>
                      </a:lnTo>
                      <a:lnTo>
                        <a:pt x="501" y="18"/>
                      </a:lnTo>
                      <a:lnTo>
                        <a:pt x="502" y="17"/>
                      </a:lnTo>
                      <a:lnTo>
                        <a:pt x="506" y="16"/>
                      </a:lnTo>
                      <a:lnTo>
                        <a:pt x="575" y="16"/>
                      </a:lnTo>
                      <a:lnTo>
                        <a:pt x="579" y="17"/>
                      </a:lnTo>
                      <a:lnTo>
                        <a:pt x="581" y="18"/>
                      </a:lnTo>
                      <a:lnTo>
                        <a:pt x="581" y="21"/>
                      </a:lnTo>
                      <a:lnTo>
                        <a:pt x="602" y="59"/>
                      </a:lnTo>
                      <a:lnTo>
                        <a:pt x="602" y="60"/>
                      </a:lnTo>
                      <a:lnTo>
                        <a:pt x="601" y="61"/>
                      </a:lnTo>
                      <a:lnTo>
                        <a:pt x="598" y="63"/>
                      </a:lnTo>
                      <a:lnTo>
                        <a:pt x="506" y="63"/>
                      </a:lnTo>
                      <a:lnTo>
                        <a:pt x="502" y="61"/>
                      </a:lnTo>
                      <a:lnTo>
                        <a:pt x="501" y="60"/>
                      </a:lnTo>
                      <a:lnTo>
                        <a:pt x="501" y="59"/>
                      </a:lnTo>
                      <a:lnTo>
                        <a:pt x="501" y="21"/>
                      </a:lnTo>
                      <a:close/>
                      <a:moveTo>
                        <a:pt x="501" y="78"/>
                      </a:moveTo>
                      <a:lnTo>
                        <a:pt x="501" y="78"/>
                      </a:lnTo>
                      <a:lnTo>
                        <a:pt x="501" y="76"/>
                      </a:lnTo>
                      <a:lnTo>
                        <a:pt x="502" y="75"/>
                      </a:lnTo>
                      <a:lnTo>
                        <a:pt x="506" y="74"/>
                      </a:lnTo>
                      <a:lnTo>
                        <a:pt x="575" y="74"/>
                      </a:lnTo>
                      <a:lnTo>
                        <a:pt x="579" y="75"/>
                      </a:lnTo>
                      <a:lnTo>
                        <a:pt x="581" y="76"/>
                      </a:lnTo>
                      <a:lnTo>
                        <a:pt x="581" y="78"/>
                      </a:lnTo>
                      <a:lnTo>
                        <a:pt x="602" y="117"/>
                      </a:lnTo>
                      <a:lnTo>
                        <a:pt x="602" y="118"/>
                      </a:lnTo>
                      <a:lnTo>
                        <a:pt x="601" y="119"/>
                      </a:lnTo>
                      <a:lnTo>
                        <a:pt x="598" y="120"/>
                      </a:lnTo>
                      <a:lnTo>
                        <a:pt x="506" y="120"/>
                      </a:lnTo>
                      <a:lnTo>
                        <a:pt x="502" y="119"/>
                      </a:lnTo>
                      <a:lnTo>
                        <a:pt x="501" y="118"/>
                      </a:lnTo>
                      <a:lnTo>
                        <a:pt x="501" y="117"/>
                      </a:lnTo>
                      <a:lnTo>
                        <a:pt x="501" y="78"/>
                      </a:lnTo>
                      <a:close/>
                      <a:moveTo>
                        <a:pt x="346" y="21"/>
                      </a:moveTo>
                      <a:lnTo>
                        <a:pt x="346" y="21"/>
                      </a:lnTo>
                      <a:lnTo>
                        <a:pt x="347" y="18"/>
                      </a:lnTo>
                      <a:lnTo>
                        <a:pt x="347" y="17"/>
                      </a:lnTo>
                      <a:lnTo>
                        <a:pt x="351" y="16"/>
                      </a:lnTo>
                      <a:lnTo>
                        <a:pt x="421" y="16"/>
                      </a:lnTo>
                      <a:lnTo>
                        <a:pt x="424" y="17"/>
                      </a:lnTo>
                      <a:lnTo>
                        <a:pt x="426" y="18"/>
                      </a:lnTo>
                      <a:lnTo>
                        <a:pt x="427" y="21"/>
                      </a:lnTo>
                      <a:lnTo>
                        <a:pt x="447" y="59"/>
                      </a:lnTo>
                      <a:lnTo>
                        <a:pt x="447" y="60"/>
                      </a:lnTo>
                      <a:lnTo>
                        <a:pt x="446" y="61"/>
                      </a:lnTo>
                      <a:lnTo>
                        <a:pt x="442" y="63"/>
                      </a:lnTo>
                      <a:lnTo>
                        <a:pt x="351" y="63"/>
                      </a:lnTo>
                      <a:lnTo>
                        <a:pt x="347" y="61"/>
                      </a:lnTo>
                      <a:lnTo>
                        <a:pt x="347" y="60"/>
                      </a:lnTo>
                      <a:lnTo>
                        <a:pt x="346" y="59"/>
                      </a:lnTo>
                      <a:lnTo>
                        <a:pt x="346" y="21"/>
                      </a:lnTo>
                      <a:close/>
                      <a:moveTo>
                        <a:pt x="346" y="78"/>
                      </a:moveTo>
                      <a:lnTo>
                        <a:pt x="346" y="78"/>
                      </a:lnTo>
                      <a:lnTo>
                        <a:pt x="347" y="76"/>
                      </a:lnTo>
                      <a:lnTo>
                        <a:pt x="347" y="75"/>
                      </a:lnTo>
                      <a:lnTo>
                        <a:pt x="351" y="74"/>
                      </a:lnTo>
                      <a:lnTo>
                        <a:pt x="421" y="74"/>
                      </a:lnTo>
                      <a:lnTo>
                        <a:pt x="424" y="75"/>
                      </a:lnTo>
                      <a:lnTo>
                        <a:pt x="426" y="76"/>
                      </a:lnTo>
                      <a:lnTo>
                        <a:pt x="427" y="78"/>
                      </a:lnTo>
                      <a:lnTo>
                        <a:pt x="447" y="117"/>
                      </a:lnTo>
                      <a:lnTo>
                        <a:pt x="447" y="118"/>
                      </a:lnTo>
                      <a:lnTo>
                        <a:pt x="446" y="119"/>
                      </a:lnTo>
                      <a:lnTo>
                        <a:pt x="442" y="120"/>
                      </a:lnTo>
                      <a:lnTo>
                        <a:pt x="351" y="120"/>
                      </a:lnTo>
                      <a:lnTo>
                        <a:pt x="347" y="119"/>
                      </a:lnTo>
                      <a:lnTo>
                        <a:pt x="347" y="118"/>
                      </a:lnTo>
                      <a:lnTo>
                        <a:pt x="346" y="117"/>
                      </a:lnTo>
                      <a:lnTo>
                        <a:pt x="346" y="78"/>
                      </a:lnTo>
                      <a:close/>
                      <a:moveTo>
                        <a:pt x="192" y="21"/>
                      </a:moveTo>
                      <a:lnTo>
                        <a:pt x="192" y="21"/>
                      </a:lnTo>
                      <a:lnTo>
                        <a:pt x="192" y="18"/>
                      </a:lnTo>
                      <a:lnTo>
                        <a:pt x="194" y="17"/>
                      </a:lnTo>
                      <a:lnTo>
                        <a:pt x="196" y="16"/>
                      </a:lnTo>
                      <a:lnTo>
                        <a:pt x="266" y="16"/>
                      </a:lnTo>
                      <a:lnTo>
                        <a:pt x="269" y="17"/>
                      </a:lnTo>
                      <a:lnTo>
                        <a:pt x="272" y="18"/>
                      </a:lnTo>
                      <a:lnTo>
                        <a:pt x="272" y="21"/>
                      </a:lnTo>
                      <a:lnTo>
                        <a:pt x="292" y="59"/>
                      </a:lnTo>
                      <a:lnTo>
                        <a:pt x="292" y="60"/>
                      </a:lnTo>
                      <a:lnTo>
                        <a:pt x="291" y="61"/>
                      </a:lnTo>
                      <a:lnTo>
                        <a:pt x="289" y="63"/>
                      </a:lnTo>
                      <a:lnTo>
                        <a:pt x="196" y="63"/>
                      </a:lnTo>
                      <a:lnTo>
                        <a:pt x="194" y="61"/>
                      </a:lnTo>
                      <a:lnTo>
                        <a:pt x="192" y="60"/>
                      </a:lnTo>
                      <a:lnTo>
                        <a:pt x="192" y="59"/>
                      </a:lnTo>
                      <a:lnTo>
                        <a:pt x="192" y="21"/>
                      </a:lnTo>
                      <a:close/>
                      <a:moveTo>
                        <a:pt x="192" y="78"/>
                      </a:moveTo>
                      <a:lnTo>
                        <a:pt x="192" y="78"/>
                      </a:lnTo>
                      <a:lnTo>
                        <a:pt x="192" y="76"/>
                      </a:lnTo>
                      <a:lnTo>
                        <a:pt x="194" y="75"/>
                      </a:lnTo>
                      <a:lnTo>
                        <a:pt x="196" y="74"/>
                      </a:lnTo>
                      <a:lnTo>
                        <a:pt x="266" y="74"/>
                      </a:lnTo>
                      <a:lnTo>
                        <a:pt x="269" y="75"/>
                      </a:lnTo>
                      <a:lnTo>
                        <a:pt x="272" y="76"/>
                      </a:lnTo>
                      <a:lnTo>
                        <a:pt x="272" y="78"/>
                      </a:lnTo>
                      <a:lnTo>
                        <a:pt x="292" y="117"/>
                      </a:lnTo>
                      <a:lnTo>
                        <a:pt x="292" y="118"/>
                      </a:lnTo>
                      <a:lnTo>
                        <a:pt x="291" y="119"/>
                      </a:lnTo>
                      <a:lnTo>
                        <a:pt x="289" y="120"/>
                      </a:lnTo>
                      <a:lnTo>
                        <a:pt x="196" y="120"/>
                      </a:lnTo>
                      <a:lnTo>
                        <a:pt x="194" y="119"/>
                      </a:lnTo>
                      <a:lnTo>
                        <a:pt x="192" y="118"/>
                      </a:lnTo>
                      <a:lnTo>
                        <a:pt x="192" y="117"/>
                      </a:lnTo>
                      <a:lnTo>
                        <a:pt x="192" y="78"/>
                      </a:lnTo>
                      <a:close/>
                      <a:moveTo>
                        <a:pt x="37" y="21"/>
                      </a:moveTo>
                      <a:lnTo>
                        <a:pt x="37" y="21"/>
                      </a:lnTo>
                      <a:lnTo>
                        <a:pt x="37" y="18"/>
                      </a:lnTo>
                      <a:lnTo>
                        <a:pt x="39" y="17"/>
                      </a:lnTo>
                      <a:lnTo>
                        <a:pt x="42" y="16"/>
                      </a:lnTo>
                      <a:lnTo>
                        <a:pt x="111" y="16"/>
                      </a:lnTo>
                      <a:lnTo>
                        <a:pt x="115" y="17"/>
                      </a:lnTo>
                      <a:lnTo>
                        <a:pt x="117" y="18"/>
                      </a:lnTo>
                      <a:lnTo>
                        <a:pt x="117" y="21"/>
                      </a:lnTo>
                      <a:lnTo>
                        <a:pt x="138" y="59"/>
                      </a:lnTo>
                      <a:lnTo>
                        <a:pt x="137" y="60"/>
                      </a:lnTo>
                      <a:lnTo>
                        <a:pt x="137" y="61"/>
                      </a:lnTo>
                      <a:lnTo>
                        <a:pt x="134" y="63"/>
                      </a:lnTo>
                      <a:lnTo>
                        <a:pt x="42" y="63"/>
                      </a:lnTo>
                      <a:lnTo>
                        <a:pt x="39" y="61"/>
                      </a:lnTo>
                      <a:lnTo>
                        <a:pt x="37" y="60"/>
                      </a:lnTo>
                      <a:lnTo>
                        <a:pt x="37" y="59"/>
                      </a:lnTo>
                      <a:lnTo>
                        <a:pt x="37" y="21"/>
                      </a:lnTo>
                      <a:close/>
                      <a:moveTo>
                        <a:pt x="37" y="78"/>
                      </a:moveTo>
                      <a:lnTo>
                        <a:pt x="37" y="78"/>
                      </a:lnTo>
                      <a:lnTo>
                        <a:pt x="37" y="76"/>
                      </a:lnTo>
                      <a:lnTo>
                        <a:pt x="39" y="75"/>
                      </a:lnTo>
                      <a:lnTo>
                        <a:pt x="42" y="74"/>
                      </a:lnTo>
                      <a:lnTo>
                        <a:pt x="111" y="74"/>
                      </a:lnTo>
                      <a:lnTo>
                        <a:pt x="115" y="75"/>
                      </a:lnTo>
                      <a:lnTo>
                        <a:pt x="117" y="76"/>
                      </a:lnTo>
                      <a:lnTo>
                        <a:pt x="117" y="78"/>
                      </a:lnTo>
                      <a:lnTo>
                        <a:pt x="138" y="117"/>
                      </a:lnTo>
                      <a:lnTo>
                        <a:pt x="137" y="118"/>
                      </a:lnTo>
                      <a:lnTo>
                        <a:pt x="137" y="119"/>
                      </a:lnTo>
                      <a:lnTo>
                        <a:pt x="134" y="120"/>
                      </a:lnTo>
                      <a:lnTo>
                        <a:pt x="42" y="120"/>
                      </a:lnTo>
                      <a:lnTo>
                        <a:pt x="39" y="119"/>
                      </a:lnTo>
                      <a:lnTo>
                        <a:pt x="37" y="118"/>
                      </a:lnTo>
                      <a:lnTo>
                        <a:pt x="37" y="117"/>
                      </a:lnTo>
                      <a:lnTo>
                        <a:pt x="37" y="78"/>
                      </a:lnTo>
                      <a:close/>
                      <a:moveTo>
                        <a:pt x="134" y="178"/>
                      </a:moveTo>
                      <a:lnTo>
                        <a:pt x="42" y="178"/>
                      </a:lnTo>
                      <a:lnTo>
                        <a:pt x="39" y="177"/>
                      </a:lnTo>
                      <a:lnTo>
                        <a:pt x="37" y="176"/>
                      </a:lnTo>
                      <a:lnTo>
                        <a:pt x="37" y="175"/>
                      </a:lnTo>
                      <a:lnTo>
                        <a:pt x="37" y="136"/>
                      </a:lnTo>
                      <a:lnTo>
                        <a:pt x="37" y="134"/>
                      </a:lnTo>
                      <a:lnTo>
                        <a:pt x="39" y="133"/>
                      </a:lnTo>
                      <a:lnTo>
                        <a:pt x="42" y="132"/>
                      </a:lnTo>
                      <a:lnTo>
                        <a:pt x="111" y="132"/>
                      </a:lnTo>
                      <a:lnTo>
                        <a:pt x="115" y="133"/>
                      </a:lnTo>
                      <a:lnTo>
                        <a:pt x="117" y="134"/>
                      </a:lnTo>
                      <a:lnTo>
                        <a:pt x="117" y="136"/>
                      </a:lnTo>
                      <a:lnTo>
                        <a:pt x="138" y="175"/>
                      </a:lnTo>
                      <a:lnTo>
                        <a:pt x="137" y="176"/>
                      </a:lnTo>
                      <a:lnTo>
                        <a:pt x="137" y="177"/>
                      </a:lnTo>
                      <a:lnTo>
                        <a:pt x="134" y="178"/>
                      </a:lnTo>
                      <a:close/>
                      <a:moveTo>
                        <a:pt x="161" y="171"/>
                      </a:moveTo>
                      <a:lnTo>
                        <a:pt x="161" y="171"/>
                      </a:lnTo>
                      <a:lnTo>
                        <a:pt x="160" y="172"/>
                      </a:lnTo>
                      <a:lnTo>
                        <a:pt x="160" y="173"/>
                      </a:lnTo>
                      <a:lnTo>
                        <a:pt x="149" y="173"/>
                      </a:lnTo>
                      <a:lnTo>
                        <a:pt x="147" y="172"/>
                      </a:lnTo>
                      <a:lnTo>
                        <a:pt x="130" y="137"/>
                      </a:lnTo>
                      <a:lnTo>
                        <a:pt x="130" y="136"/>
                      </a:lnTo>
                      <a:lnTo>
                        <a:pt x="160" y="136"/>
                      </a:lnTo>
                      <a:lnTo>
                        <a:pt x="160" y="137"/>
                      </a:lnTo>
                      <a:lnTo>
                        <a:pt x="161" y="138"/>
                      </a:lnTo>
                      <a:lnTo>
                        <a:pt x="161" y="171"/>
                      </a:lnTo>
                      <a:close/>
                      <a:moveTo>
                        <a:pt x="161" y="115"/>
                      </a:moveTo>
                      <a:lnTo>
                        <a:pt x="161" y="115"/>
                      </a:lnTo>
                      <a:lnTo>
                        <a:pt x="160" y="115"/>
                      </a:lnTo>
                      <a:lnTo>
                        <a:pt x="160" y="116"/>
                      </a:lnTo>
                      <a:lnTo>
                        <a:pt x="149" y="116"/>
                      </a:lnTo>
                      <a:lnTo>
                        <a:pt x="147" y="115"/>
                      </a:lnTo>
                      <a:lnTo>
                        <a:pt x="130" y="80"/>
                      </a:lnTo>
                      <a:lnTo>
                        <a:pt x="130" y="78"/>
                      </a:lnTo>
                      <a:lnTo>
                        <a:pt x="160" y="78"/>
                      </a:lnTo>
                      <a:lnTo>
                        <a:pt x="160" y="80"/>
                      </a:lnTo>
                      <a:lnTo>
                        <a:pt x="161" y="81"/>
                      </a:lnTo>
                      <a:lnTo>
                        <a:pt x="161" y="115"/>
                      </a:lnTo>
                      <a:close/>
                      <a:moveTo>
                        <a:pt x="161" y="57"/>
                      </a:moveTo>
                      <a:lnTo>
                        <a:pt x="161" y="57"/>
                      </a:lnTo>
                      <a:lnTo>
                        <a:pt x="160" y="57"/>
                      </a:lnTo>
                      <a:lnTo>
                        <a:pt x="160" y="58"/>
                      </a:lnTo>
                      <a:lnTo>
                        <a:pt x="149" y="58"/>
                      </a:lnTo>
                      <a:lnTo>
                        <a:pt x="147" y="57"/>
                      </a:lnTo>
                      <a:lnTo>
                        <a:pt x="130" y="22"/>
                      </a:lnTo>
                      <a:lnTo>
                        <a:pt x="130" y="21"/>
                      </a:lnTo>
                      <a:lnTo>
                        <a:pt x="160" y="21"/>
                      </a:lnTo>
                      <a:lnTo>
                        <a:pt x="160" y="22"/>
                      </a:lnTo>
                      <a:lnTo>
                        <a:pt x="161" y="23"/>
                      </a:lnTo>
                      <a:lnTo>
                        <a:pt x="161" y="57"/>
                      </a:lnTo>
                      <a:close/>
                      <a:moveTo>
                        <a:pt x="289" y="178"/>
                      </a:moveTo>
                      <a:lnTo>
                        <a:pt x="196" y="178"/>
                      </a:lnTo>
                      <a:lnTo>
                        <a:pt x="194" y="177"/>
                      </a:lnTo>
                      <a:lnTo>
                        <a:pt x="192" y="176"/>
                      </a:lnTo>
                      <a:lnTo>
                        <a:pt x="192" y="175"/>
                      </a:lnTo>
                      <a:lnTo>
                        <a:pt x="192" y="136"/>
                      </a:lnTo>
                      <a:lnTo>
                        <a:pt x="192" y="134"/>
                      </a:lnTo>
                      <a:lnTo>
                        <a:pt x="194" y="133"/>
                      </a:lnTo>
                      <a:lnTo>
                        <a:pt x="196" y="132"/>
                      </a:lnTo>
                      <a:lnTo>
                        <a:pt x="266" y="132"/>
                      </a:lnTo>
                      <a:lnTo>
                        <a:pt x="269" y="133"/>
                      </a:lnTo>
                      <a:lnTo>
                        <a:pt x="272" y="134"/>
                      </a:lnTo>
                      <a:lnTo>
                        <a:pt x="272" y="136"/>
                      </a:lnTo>
                      <a:lnTo>
                        <a:pt x="292" y="175"/>
                      </a:lnTo>
                      <a:lnTo>
                        <a:pt x="292" y="176"/>
                      </a:lnTo>
                      <a:lnTo>
                        <a:pt x="291" y="177"/>
                      </a:lnTo>
                      <a:lnTo>
                        <a:pt x="289" y="178"/>
                      </a:lnTo>
                      <a:close/>
                      <a:moveTo>
                        <a:pt x="315" y="171"/>
                      </a:moveTo>
                      <a:lnTo>
                        <a:pt x="315" y="171"/>
                      </a:lnTo>
                      <a:lnTo>
                        <a:pt x="315" y="172"/>
                      </a:lnTo>
                      <a:lnTo>
                        <a:pt x="313" y="173"/>
                      </a:lnTo>
                      <a:lnTo>
                        <a:pt x="304" y="173"/>
                      </a:lnTo>
                      <a:lnTo>
                        <a:pt x="302" y="172"/>
                      </a:lnTo>
                      <a:lnTo>
                        <a:pt x="284" y="137"/>
                      </a:lnTo>
                      <a:lnTo>
                        <a:pt x="285" y="136"/>
                      </a:lnTo>
                      <a:lnTo>
                        <a:pt x="313" y="136"/>
                      </a:lnTo>
                      <a:lnTo>
                        <a:pt x="315" y="137"/>
                      </a:lnTo>
                      <a:lnTo>
                        <a:pt x="315" y="138"/>
                      </a:lnTo>
                      <a:lnTo>
                        <a:pt x="315" y="171"/>
                      </a:lnTo>
                      <a:close/>
                      <a:moveTo>
                        <a:pt x="315" y="115"/>
                      </a:moveTo>
                      <a:lnTo>
                        <a:pt x="315" y="115"/>
                      </a:lnTo>
                      <a:lnTo>
                        <a:pt x="313" y="116"/>
                      </a:lnTo>
                      <a:lnTo>
                        <a:pt x="304" y="116"/>
                      </a:lnTo>
                      <a:lnTo>
                        <a:pt x="302" y="115"/>
                      </a:lnTo>
                      <a:lnTo>
                        <a:pt x="284" y="80"/>
                      </a:lnTo>
                      <a:lnTo>
                        <a:pt x="285" y="78"/>
                      </a:lnTo>
                      <a:lnTo>
                        <a:pt x="313" y="78"/>
                      </a:lnTo>
                      <a:lnTo>
                        <a:pt x="315" y="80"/>
                      </a:lnTo>
                      <a:lnTo>
                        <a:pt x="315" y="81"/>
                      </a:lnTo>
                      <a:lnTo>
                        <a:pt x="315" y="115"/>
                      </a:lnTo>
                      <a:close/>
                      <a:moveTo>
                        <a:pt x="315" y="57"/>
                      </a:moveTo>
                      <a:lnTo>
                        <a:pt x="315" y="57"/>
                      </a:lnTo>
                      <a:lnTo>
                        <a:pt x="313" y="58"/>
                      </a:lnTo>
                      <a:lnTo>
                        <a:pt x="304" y="58"/>
                      </a:lnTo>
                      <a:lnTo>
                        <a:pt x="302" y="57"/>
                      </a:lnTo>
                      <a:lnTo>
                        <a:pt x="284" y="22"/>
                      </a:lnTo>
                      <a:lnTo>
                        <a:pt x="285" y="21"/>
                      </a:lnTo>
                      <a:lnTo>
                        <a:pt x="313" y="21"/>
                      </a:lnTo>
                      <a:lnTo>
                        <a:pt x="315" y="22"/>
                      </a:lnTo>
                      <a:lnTo>
                        <a:pt x="315" y="23"/>
                      </a:lnTo>
                      <a:lnTo>
                        <a:pt x="315" y="57"/>
                      </a:lnTo>
                      <a:close/>
                      <a:moveTo>
                        <a:pt x="442" y="178"/>
                      </a:moveTo>
                      <a:lnTo>
                        <a:pt x="351" y="178"/>
                      </a:lnTo>
                      <a:lnTo>
                        <a:pt x="347" y="177"/>
                      </a:lnTo>
                      <a:lnTo>
                        <a:pt x="347" y="176"/>
                      </a:lnTo>
                      <a:lnTo>
                        <a:pt x="346" y="175"/>
                      </a:lnTo>
                      <a:lnTo>
                        <a:pt x="346" y="136"/>
                      </a:lnTo>
                      <a:lnTo>
                        <a:pt x="347" y="134"/>
                      </a:lnTo>
                      <a:lnTo>
                        <a:pt x="347" y="133"/>
                      </a:lnTo>
                      <a:lnTo>
                        <a:pt x="351" y="132"/>
                      </a:lnTo>
                      <a:lnTo>
                        <a:pt x="421" y="132"/>
                      </a:lnTo>
                      <a:lnTo>
                        <a:pt x="424" y="133"/>
                      </a:lnTo>
                      <a:lnTo>
                        <a:pt x="426" y="134"/>
                      </a:lnTo>
                      <a:lnTo>
                        <a:pt x="427" y="136"/>
                      </a:lnTo>
                      <a:lnTo>
                        <a:pt x="447" y="175"/>
                      </a:lnTo>
                      <a:lnTo>
                        <a:pt x="447" y="176"/>
                      </a:lnTo>
                      <a:lnTo>
                        <a:pt x="446" y="177"/>
                      </a:lnTo>
                      <a:lnTo>
                        <a:pt x="442" y="178"/>
                      </a:lnTo>
                      <a:close/>
                      <a:moveTo>
                        <a:pt x="470" y="171"/>
                      </a:moveTo>
                      <a:lnTo>
                        <a:pt x="470" y="171"/>
                      </a:lnTo>
                      <a:lnTo>
                        <a:pt x="470" y="172"/>
                      </a:lnTo>
                      <a:lnTo>
                        <a:pt x="469" y="173"/>
                      </a:lnTo>
                      <a:lnTo>
                        <a:pt x="458" y="173"/>
                      </a:lnTo>
                      <a:lnTo>
                        <a:pt x="457" y="172"/>
                      </a:lnTo>
                      <a:lnTo>
                        <a:pt x="439" y="137"/>
                      </a:lnTo>
                      <a:lnTo>
                        <a:pt x="440" y="136"/>
                      </a:lnTo>
                      <a:lnTo>
                        <a:pt x="469" y="136"/>
                      </a:lnTo>
                      <a:lnTo>
                        <a:pt x="470" y="137"/>
                      </a:lnTo>
                      <a:lnTo>
                        <a:pt x="470" y="138"/>
                      </a:lnTo>
                      <a:lnTo>
                        <a:pt x="470" y="171"/>
                      </a:lnTo>
                      <a:close/>
                      <a:moveTo>
                        <a:pt x="470" y="115"/>
                      </a:moveTo>
                      <a:lnTo>
                        <a:pt x="470" y="115"/>
                      </a:lnTo>
                      <a:lnTo>
                        <a:pt x="469" y="116"/>
                      </a:lnTo>
                      <a:lnTo>
                        <a:pt x="458" y="116"/>
                      </a:lnTo>
                      <a:lnTo>
                        <a:pt x="457" y="115"/>
                      </a:lnTo>
                      <a:lnTo>
                        <a:pt x="439" y="80"/>
                      </a:lnTo>
                      <a:lnTo>
                        <a:pt x="440" y="78"/>
                      </a:lnTo>
                      <a:lnTo>
                        <a:pt x="469" y="78"/>
                      </a:lnTo>
                      <a:lnTo>
                        <a:pt x="470" y="80"/>
                      </a:lnTo>
                      <a:lnTo>
                        <a:pt x="470" y="81"/>
                      </a:lnTo>
                      <a:lnTo>
                        <a:pt x="470" y="115"/>
                      </a:lnTo>
                      <a:close/>
                      <a:moveTo>
                        <a:pt x="470" y="57"/>
                      </a:moveTo>
                      <a:lnTo>
                        <a:pt x="470" y="57"/>
                      </a:lnTo>
                      <a:lnTo>
                        <a:pt x="469" y="58"/>
                      </a:lnTo>
                      <a:lnTo>
                        <a:pt x="458" y="58"/>
                      </a:lnTo>
                      <a:lnTo>
                        <a:pt x="457" y="57"/>
                      </a:lnTo>
                      <a:lnTo>
                        <a:pt x="439" y="22"/>
                      </a:lnTo>
                      <a:lnTo>
                        <a:pt x="440" y="21"/>
                      </a:lnTo>
                      <a:lnTo>
                        <a:pt x="469" y="21"/>
                      </a:lnTo>
                      <a:lnTo>
                        <a:pt x="470" y="22"/>
                      </a:lnTo>
                      <a:lnTo>
                        <a:pt x="470" y="23"/>
                      </a:lnTo>
                      <a:lnTo>
                        <a:pt x="470" y="57"/>
                      </a:lnTo>
                      <a:close/>
                      <a:moveTo>
                        <a:pt x="598" y="178"/>
                      </a:moveTo>
                      <a:lnTo>
                        <a:pt x="506" y="178"/>
                      </a:lnTo>
                      <a:lnTo>
                        <a:pt x="502" y="177"/>
                      </a:lnTo>
                      <a:lnTo>
                        <a:pt x="501" y="176"/>
                      </a:lnTo>
                      <a:lnTo>
                        <a:pt x="501" y="175"/>
                      </a:lnTo>
                      <a:lnTo>
                        <a:pt x="501" y="136"/>
                      </a:lnTo>
                      <a:lnTo>
                        <a:pt x="501" y="134"/>
                      </a:lnTo>
                      <a:lnTo>
                        <a:pt x="502" y="133"/>
                      </a:lnTo>
                      <a:lnTo>
                        <a:pt x="506" y="132"/>
                      </a:lnTo>
                      <a:lnTo>
                        <a:pt x="575" y="132"/>
                      </a:lnTo>
                      <a:lnTo>
                        <a:pt x="579" y="133"/>
                      </a:lnTo>
                      <a:lnTo>
                        <a:pt x="581" y="134"/>
                      </a:lnTo>
                      <a:lnTo>
                        <a:pt x="581" y="136"/>
                      </a:lnTo>
                      <a:lnTo>
                        <a:pt x="602" y="175"/>
                      </a:lnTo>
                      <a:lnTo>
                        <a:pt x="602" y="176"/>
                      </a:lnTo>
                      <a:lnTo>
                        <a:pt x="601" y="177"/>
                      </a:lnTo>
                      <a:lnTo>
                        <a:pt x="598" y="178"/>
                      </a:lnTo>
                      <a:close/>
                      <a:moveTo>
                        <a:pt x="625" y="171"/>
                      </a:moveTo>
                      <a:lnTo>
                        <a:pt x="625" y="171"/>
                      </a:lnTo>
                      <a:lnTo>
                        <a:pt x="624" y="172"/>
                      </a:lnTo>
                      <a:lnTo>
                        <a:pt x="624" y="173"/>
                      </a:lnTo>
                      <a:lnTo>
                        <a:pt x="613" y="173"/>
                      </a:lnTo>
                      <a:lnTo>
                        <a:pt x="611" y="172"/>
                      </a:lnTo>
                      <a:lnTo>
                        <a:pt x="594" y="137"/>
                      </a:lnTo>
                      <a:lnTo>
                        <a:pt x="594" y="136"/>
                      </a:lnTo>
                      <a:lnTo>
                        <a:pt x="624" y="136"/>
                      </a:lnTo>
                      <a:lnTo>
                        <a:pt x="624" y="137"/>
                      </a:lnTo>
                      <a:lnTo>
                        <a:pt x="625" y="138"/>
                      </a:lnTo>
                      <a:lnTo>
                        <a:pt x="625" y="171"/>
                      </a:lnTo>
                      <a:close/>
                      <a:moveTo>
                        <a:pt x="625" y="115"/>
                      </a:moveTo>
                      <a:lnTo>
                        <a:pt x="625" y="115"/>
                      </a:lnTo>
                      <a:lnTo>
                        <a:pt x="624" y="115"/>
                      </a:lnTo>
                      <a:lnTo>
                        <a:pt x="624" y="116"/>
                      </a:lnTo>
                      <a:lnTo>
                        <a:pt x="613" y="116"/>
                      </a:lnTo>
                      <a:lnTo>
                        <a:pt x="611" y="115"/>
                      </a:lnTo>
                      <a:lnTo>
                        <a:pt x="594" y="80"/>
                      </a:lnTo>
                      <a:lnTo>
                        <a:pt x="594" y="78"/>
                      </a:lnTo>
                      <a:lnTo>
                        <a:pt x="624" y="78"/>
                      </a:lnTo>
                      <a:lnTo>
                        <a:pt x="624" y="80"/>
                      </a:lnTo>
                      <a:lnTo>
                        <a:pt x="625" y="81"/>
                      </a:lnTo>
                      <a:lnTo>
                        <a:pt x="625" y="115"/>
                      </a:lnTo>
                      <a:close/>
                      <a:moveTo>
                        <a:pt x="625" y="57"/>
                      </a:moveTo>
                      <a:lnTo>
                        <a:pt x="625" y="57"/>
                      </a:lnTo>
                      <a:lnTo>
                        <a:pt x="624" y="57"/>
                      </a:lnTo>
                      <a:lnTo>
                        <a:pt x="624" y="58"/>
                      </a:lnTo>
                      <a:lnTo>
                        <a:pt x="613" y="58"/>
                      </a:lnTo>
                      <a:lnTo>
                        <a:pt x="611" y="57"/>
                      </a:lnTo>
                      <a:lnTo>
                        <a:pt x="594" y="22"/>
                      </a:lnTo>
                      <a:lnTo>
                        <a:pt x="594" y="21"/>
                      </a:lnTo>
                      <a:lnTo>
                        <a:pt x="624" y="21"/>
                      </a:lnTo>
                      <a:lnTo>
                        <a:pt x="624" y="22"/>
                      </a:lnTo>
                      <a:lnTo>
                        <a:pt x="625" y="23"/>
                      </a:lnTo>
                      <a:lnTo>
                        <a:pt x="625" y="57"/>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62" name="Freeform 437"/>
                <p:cNvSpPr/>
                <p:nvPr/>
              </p:nvSpPr>
              <p:spPr bwMode="auto">
                <a:xfrm>
                  <a:off x="5710093" y="1642031"/>
                  <a:ext cx="107839" cy="103361"/>
                </a:xfrm>
                <a:custGeom>
                  <a:avLst/>
                  <a:gdLst>
                    <a:gd name="T0" fmla="*/ 85685313 w 66"/>
                    <a:gd name="T1" fmla="*/ 45363014 h 71"/>
                    <a:gd name="T2" fmla="*/ 85685313 w 66"/>
                    <a:gd name="T3" fmla="*/ 45363014 h 71"/>
                    <a:gd name="T4" fmla="*/ 70564375 w 66"/>
                    <a:gd name="T5" fmla="*/ 42843640 h 71"/>
                    <a:gd name="T6" fmla="*/ 70564375 w 66"/>
                    <a:gd name="T7" fmla="*/ 0 h 71"/>
                    <a:gd name="T8" fmla="*/ 0 w 66"/>
                    <a:gd name="T9" fmla="*/ 68045314 h 71"/>
                    <a:gd name="T10" fmla="*/ 70564375 w 66"/>
                    <a:gd name="T11" fmla="*/ 136089041 h 71"/>
                    <a:gd name="T12" fmla="*/ 70564375 w 66"/>
                    <a:gd name="T13" fmla="*/ 90726027 h 71"/>
                    <a:gd name="T14" fmla="*/ 70564375 w 66"/>
                    <a:gd name="T15" fmla="*/ 90726027 h 71"/>
                    <a:gd name="T16" fmla="*/ 85685313 w 66"/>
                    <a:gd name="T17" fmla="*/ 93246989 h 71"/>
                    <a:gd name="T18" fmla="*/ 103327200 w 66"/>
                    <a:gd name="T19" fmla="*/ 100806697 h 71"/>
                    <a:gd name="T20" fmla="*/ 115927188 w 66"/>
                    <a:gd name="T21" fmla="*/ 105847032 h 71"/>
                    <a:gd name="T22" fmla="*/ 126007813 w 66"/>
                    <a:gd name="T23" fmla="*/ 110887367 h 71"/>
                    <a:gd name="T24" fmla="*/ 131048125 w 66"/>
                    <a:gd name="T25" fmla="*/ 120968037 h 71"/>
                    <a:gd name="T26" fmla="*/ 136088438 w 66"/>
                    <a:gd name="T27" fmla="*/ 131048706 h 71"/>
                    <a:gd name="T28" fmla="*/ 138609388 w 66"/>
                    <a:gd name="T29" fmla="*/ 141129376 h 71"/>
                    <a:gd name="T30" fmla="*/ 136088438 w 66"/>
                    <a:gd name="T31" fmla="*/ 151210046 h 71"/>
                    <a:gd name="T32" fmla="*/ 136088438 w 66"/>
                    <a:gd name="T33" fmla="*/ 151210046 h 71"/>
                    <a:gd name="T34" fmla="*/ 131048125 w 66"/>
                    <a:gd name="T35" fmla="*/ 158771342 h 71"/>
                    <a:gd name="T36" fmla="*/ 126007813 w 66"/>
                    <a:gd name="T37" fmla="*/ 168852012 h 71"/>
                    <a:gd name="T38" fmla="*/ 118448138 w 66"/>
                    <a:gd name="T39" fmla="*/ 173892346 h 71"/>
                    <a:gd name="T40" fmla="*/ 108367513 w 66"/>
                    <a:gd name="T41" fmla="*/ 178932681 h 71"/>
                    <a:gd name="T42" fmla="*/ 108367513 w 66"/>
                    <a:gd name="T43" fmla="*/ 178932681 h 71"/>
                    <a:gd name="T44" fmla="*/ 128528763 w 66"/>
                    <a:gd name="T45" fmla="*/ 173892346 h 71"/>
                    <a:gd name="T46" fmla="*/ 143649700 w 66"/>
                    <a:gd name="T47" fmla="*/ 166331050 h 71"/>
                    <a:gd name="T48" fmla="*/ 153730325 w 66"/>
                    <a:gd name="T49" fmla="*/ 153731007 h 71"/>
                    <a:gd name="T50" fmla="*/ 163810950 w 66"/>
                    <a:gd name="T51" fmla="*/ 141129376 h 71"/>
                    <a:gd name="T52" fmla="*/ 163810950 w 66"/>
                    <a:gd name="T53" fmla="*/ 141129376 h 71"/>
                    <a:gd name="T54" fmla="*/ 166330313 w 66"/>
                    <a:gd name="T55" fmla="*/ 126008371 h 71"/>
                    <a:gd name="T56" fmla="*/ 163810950 w 66"/>
                    <a:gd name="T57" fmla="*/ 110887367 h 71"/>
                    <a:gd name="T58" fmla="*/ 158770638 w 66"/>
                    <a:gd name="T59" fmla="*/ 98287324 h 71"/>
                    <a:gd name="T60" fmla="*/ 148690013 w 66"/>
                    <a:gd name="T61" fmla="*/ 85685693 h 71"/>
                    <a:gd name="T62" fmla="*/ 138609388 w 66"/>
                    <a:gd name="T63" fmla="*/ 70564688 h 71"/>
                    <a:gd name="T64" fmla="*/ 123488450 w 66"/>
                    <a:gd name="T65" fmla="*/ 63004979 h 71"/>
                    <a:gd name="T66" fmla="*/ 105846563 w 66"/>
                    <a:gd name="T67" fmla="*/ 55443683 h 71"/>
                    <a:gd name="T68" fmla="*/ 85685313 w 66"/>
                    <a:gd name="T69" fmla="*/ 45363014 h 71"/>
                    <a:gd name="T70" fmla="*/ 85685313 w 66"/>
                    <a:gd name="T71" fmla="*/ 45363014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6" h="71">
                      <a:moveTo>
                        <a:pt x="34" y="18"/>
                      </a:moveTo>
                      <a:lnTo>
                        <a:pt x="34" y="18"/>
                      </a:lnTo>
                      <a:lnTo>
                        <a:pt x="28" y="17"/>
                      </a:lnTo>
                      <a:lnTo>
                        <a:pt x="28" y="0"/>
                      </a:lnTo>
                      <a:lnTo>
                        <a:pt x="0" y="27"/>
                      </a:lnTo>
                      <a:lnTo>
                        <a:pt x="28" y="54"/>
                      </a:lnTo>
                      <a:lnTo>
                        <a:pt x="28" y="36"/>
                      </a:lnTo>
                      <a:lnTo>
                        <a:pt x="34" y="37"/>
                      </a:lnTo>
                      <a:lnTo>
                        <a:pt x="41" y="40"/>
                      </a:lnTo>
                      <a:lnTo>
                        <a:pt x="46" y="42"/>
                      </a:lnTo>
                      <a:lnTo>
                        <a:pt x="50" y="44"/>
                      </a:lnTo>
                      <a:lnTo>
                        <a:pt x="52" y="48"/>
                      </a:lnTo>
                      <a:lnTo>
                        <a:pt x="54" y="52"/>
                      </a:lnTo>
                      <a:lnTo>
                        <a:pt x="55" y="56"/>
                      </a:lnTo>
                      <a:lnTo>
                        <a:pt x="54" y="60"/>
                      </a:lnTo>
                      <a:lnTo>
                        <a:pt x="52" y="63"/>
                      </a:lnTo>
                      <a:lnTo>
                        <a:pt x="50" y="67"/>
                      </a:lnTo>
                      <a:lnTo>
                        <a:pt x="47" y="69"/>
                      </a:lnTo>
                      <a:lnTo>
                        <a:pt x="43" y="71"/>
                      </a:lnTo>
                      <a:lnTo>
                        <a:pt x="51" y="69"/>
                      </a:lnTo>
                      <a:lnTo>
                        <a:pt x="57" y="66"/>
                      </a:lnTo>
                      <a:lnTo>
                        <a:pt x="61" y="61"/>
                      </a:lnTo>
                      <a:lnTo>
                        <a:pt x="65" y="56"/>
                      </a:lnTo>
                      <a:lnTo>
                        <a:pt x="66" y="50"/>
                      </a:lnTo>
                      <a:lnTo>
                        <a:pt x="65" y="44"/>
                      </a:lnTo>
                      <a:lnTo>
                        <a:pt x="63" y="39"/>
                      </a:lnTo>
                      <a:lnTo>
                        <a:pt x="59" y="34"/>
                      </a:lnTo>
                      <a:lnTo>
                        <a:pt x="55" y="28"/>
                      </a:lnTo>
                      <a:lnTo>
                        <a:pt x="49" y="25"/>
                      </a:lnTo>
                      <a:lnTo>
                        <a:pt x="42" y="22"/>
                      </a:lnTo>
                      <a:lnTo>
                        <a:pt x="34" y="18"/>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63" name="Freeform 438"/>
                <p:cNvSpPr/>
                <p:nvPr/>
              </p:nvSpPr>
              <p:spPr bwMode="auto">
                <a:xfrm>
                  <a:off x="5646369" y="1698634"/>
                  <a:ext cx="102939" cy="115665"/>
                </a:xfrm>
                <a:custGeom>
                  <a:avLst/>
                  <a:gdLst>
                    <a:gd name="T0" fmla="*/ 78126016 w 65"/>
                    <a:gd name="T1" fmla="*/ 133569075 h 72"/>
                    <a:gd name="T2" fmla="*/ 78126016 w 65"/>
                    <a:gd name="T3" fmla="*/ 133569075 h 72"/>
                    <a:gd name="T4" fmla="*/ 95766402 w 65"/>
                    <a:gd name="T5" fmla="*/ 138609388 h 72"/>
                    <a:gd name="T6" fmla="*/ 95766402 w 65"/>
                    <a:gd name="T7" fmla="*/ 181451250 h 72"/>
                    <a:gd name="T8" fmla="*/ 163811744 w 65"/>
                    <a:gd name="T9" fmla="*/ 113407825 h 72"/>
                    <a:gd name="T10" fmla="*/ 95766402 w 65"/>
                    <a:gd name="T11" fmla="*/ 45362813 h 72"/>
                    <a:gd name="T12" fmla="*/ 95766402 w 65"/>
                    <a:gd name="T13" fmla="*/ 88206263 h 72"/>
                    <a:gd name="T14" fmla="*/ 95766402 w 65"/>
                    <a:gd name="T15" fmla="*/ 88206263 h 72"/>
                    <a:gd name="T16" fmla="*/ 78126016 w 65"/>
                    <a:gd name="T17" fmla="*/ 85685313 h 72"/>
                    <a:gd name="T18" fmla="*/ 60484043 w 65"/>
                    <a:gd name="T19" fmla="*/ 83165950 h 72"/>
                    <a:gd name="T20" fmla="*/ 50403369 w 65"/>
                    <a:gd name="T21" fmla="*/ 78125638 h 72"/>
                    <a:gd name="T22" fmla="*/ 37803321 w 65"/>
                    <a:gd name="T23" fmla="*/ 68045013 h 72"/>
                    <a:gd name="T24" fmla="*/ 32762984 w 65"/>
                    <a:gd name="T25" fmla="*/ 60483750 h 72"/>
                    <a:gd name="T26" fmla="*/ 30242022 w 65"/>
                    <a:gd name="T27" fmla="*/ 50403125 h 72"/>
                    <a:gd name="T28" fmla="*/ 27722647 w 65"/>
                    <a:gd name="T29" fmla="*/ 40322500 h 72"/>
                    <a:gd name="T30" fmla="*/ 30242022 w 65"/>
                    <a:gd name="T31" fmla="*/ 27722513 h 72"/>
                    <a:gd name="T32" fmla="*/ 30242022 w 65"/>
                    <a:gd name="T33" fmla="*/ 27722513 h 72"/>
                    <a:gd name="T34" fmla="*/ 32762984 w 65"/>
                    <a:gd name="T35" fmla="*/ 20161250 h 72"/>
                    <a:gd name="T36" fmla="*/ 37803321 w 65"/>
                    <a:gd name="T37" fmla="*/ 12601575 h 72"/>
                    <a:gd name="T38" fmla="*/ 47883995 w 65"/>
                    <a:gd name="T39" fmla="*/ 5040313 h 72"/>
                    <a:gd name="T40" fmla="*/ 55443706 w 65"/>
                    <a:gd name="T41" fmla="*/ 0 h 72"/>
                    <a:gd name="T42" fmla="*/ 55443706 w 65"/>
                    <a:gd name="T43" fmla="*/ 0 h 72"/>
                    <a:gd name="T44" fmla="*/ 35282358 w 65"/>
                    <a:gd name="T45" fmla="*/ 5040313 h 72"/>
                    <a:gd name="T46" fmla="*/ 22682310 w 65"/>
                    <a:gd name="T47" fmla="*/ 15120938 h 72"/>
                    <a:gd name="T48" fmla="*/ 10080674 w 65"/>
                    <a:gd name="T49" fmla="*/ 27722513 h 72"/>
                    <a:gd name="T50" fmla="*/ 2520962 w 65"/>
                    <a:gd name="T51" fmla="*/ 42843450 h 72"/>
                    <a:gd name="T52" fmla="*/ 2520962 w 65"/>
                    <a:gd name="T53" fmla="*/ 42843450 h 72"/>
                    <a:gd name="T54" fmla="*/ 0 w 65"/>
                    <a:gd name="T55" fmla="*/ 57964388 h 72"/>
                    <a:gd name="T56" fmla="*/ 2520962 w 65"/>
                    <a:gd name="T57" fmla="*/ 70564375 h 72"/>
                    <a:gd name="T58" fmla="*/ 7561299 w 65"/>
                    <a:gd name="T59" fmla="*/ 83165950 h 72"/>
                    <a:gd name="T60" fmla="*/ 15121011 w 65"/>
                    <a:gd name="T61" fmla="*/ 95765938 h 72"/>
                    <a:gd name="T62" fmla="*/ 27722647 w 65"/>
                    <a:gd name="T63" fmla="*/ 108367513 h 72"/>
                    <a:gd name="T64" fmla="*/ 40322695 w 65"/>
                    <a:gd name="T65" fmla="*/ 120967500 h 72"/>
                    <a:gd name="T66" fmla="*/ 57964668 w 65"/>
                    <a:gd name="T67" fmla="*/ 128528763 h 72"/>
                    <a:gd name="T68" fmla="*/ 78126016 w 65"/>
                    <a:gd name="T69" fmla="*/ 133569075 h 72"/>
                    <a:gd name="T70" fmla="*/ 78126016 w 65"/>
                    <a:gd name="T71" fmla="*/ 133569075 h 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5" h="72">
                      <a:moveTo>
                        <a:pt x="31" y="53"/>
                      </a:moveTo>
                      <a:lnTo>
                        <a:pt x="31" y="53"/>
                      </a:lnTo>
                      <a:lnTo>
                        <a:pt x="38" y="55"/>
                      </a:lnTo>
                      <a:lnTo>
                        <a:pt x="38" y="72"/>
                      </a:lnTo>
                      <a:lnTo>
                        <a:pt x="65" y="45"/>
                      </a:lnTo>
                      <a:lnTo>
                        <a:pt x="38" y="18"/>
                      </a:lnTo>
                      <a:lnTo>
                        <a:pt x="38" y="35"/>
                      </a:lnTo>
                      <a:lnTo>
                        <a:pt x="31" y="34"/>
                      </a:lnTo>
                      <a:lnTo>
                        <a:pt x="24" y="33"/>
                      </a:lnTo>
                      <a:lnTo>
                        <a:pt x="20" y="31"/>
                      </a:lnTo>
                      <a:lnTo>
                        <a:pt x="15" y="27"/>
                      </a:lnTo>
                      <a:lnTo>
                        <a:pt x="13" y="24"/>
                      </a:lnTo>
                      <a:lnTo>
                        <a:pt x="12" y="20"/>
                      </a:lnTo>
                      <a:lnTo>
                        <a:pt x="11" y="16"/>
                      </a:lnTo>
                      <a:lnTo>
                        <a:pt x="12" y="11"/>
                      </a:lnTo>
                      <a:lnTo>
                        <a:pt x="13" y="8"/>
                      </a:lnTo>
                      <a:lnTo>
                        <a:pt x="15" y="5"/>
                      </a:lnTo>
                      <a:lnTo>
                        <a:pt x="19" y="2"/>
                      </a:lnTo>
                      <a:lnTo>
                        <a:pt x="22" y="0"/>
                      </a:lnTo>
                      <a:lnTo>
                        <a:pt x="14" y="2"/>
                      </a:lnTo>
                      <a:lnTo>
                        <a:pt x="9" y="6"/>
                      </a:lnTo>
                      <a:lnTo>
                        <a:pt x="4" y="11"/>
                      </a:lnTo>
                      <a:lnTo>
                        <a:pt x="1" y="17"/>
                      </a:lnTo>
                      <a:lnTo>
                        <a:pt x="0" y="23"/>
                      </a:lnTo>
                      <a:lnTo>
                        <a:pt x="1" y="28"/>
                      </a:lnTo>
                      <a:lnTo>
                        <a:pt x="3" y="33"/>
                      </a:lnTo>
                      <a:lnTo>
                        <a:pt x="6" y="38"/>
                      </a:lnTo>
                      <a:lnTo>
                        <a:pt x="11" y="43"/>
                      </a:lnTo>
                      <a:lnTo>
                        <a:pt x="16" y="48"/>
                      </a:lnTo>
                      <a:lnTo>
                        <a:pt x="23" y="51"/>
                      </a:lnTo>
                      <a:lnTo>
                        <a:pt x="31" y="53"/>
                      </a:lnTo>
                      <a:close/>
                    </a:path>
                  </a:pathLst>
                </a:custGeom>
                <a:solidFill>
                  <a:srgbClr val="0063B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64" name="Freeform 439"/>
                <p:cNvSpPr/>
                <p:nvPr/>
              </p:nvSpPr>
              <p:spPr bwMode="auto">
                <a:xfrm>
                  <a:off x="5705190" y="1580507"/>
                  <a:ext cx="249991" cy="255941"/>
                </a:xfrm>
                <a:custGeom>
                  <a:avLst/>
                  <a:gdLst>
                    <a:gd name="T0" fmla="*/ 246975313 w 158"/>
                    <a:gd name="T1" fmla="*/ 120967728 h 167"/>
                    <a:gd name="T2" fmla="*/ 241935000 w 158"/>
                    <a:gd name="T3" fmla="*/ 120967728 h 167"/>
                    <a:gd name="T4" fmla="*/ 214214075 w 158"/>
                    <a:gd name="T5" fmla="*/ 73085463 h 167"/>
                    <a:gd name="T6" fmla="*/ 171370625 w 158"/>
                    <a:gd name="T7" fmla="*/ 32762887 h 167"/>
                    <a:gd name="T8" fmla="*/ 118448138 w 158"/>
                    <a:gd name="T9" fmla="*/ 10080644 h 167"/>
                    <a:gd name="T10" fmla="*/ 63004700 w 158"/>
                    <a:gd name="T11" fmla="*/ 0 h 167"/>
                    <a:gd name="T12" fmla="*/ 30241875 w 158"/>
                    <a:gd name="T13" fmla="*/ 2520955 h 167"/>
                    <a:gd name="T14" fmla="*/ 0 w 158"/>
                    <a:gd name="T15" fmla="*/ 10080644 h 167"/>
                    <a:gd name="T16" fmla="*/ 22682200 w 158"/>
                    <a:gd name="T17" fmla="*/ 10080644 h 167"/>
                    <a:gd name="T18" fmla="*/ 83165950 w 158"/>
                    <a:gd name="T19" fmla="*/ 17641921 h 167"/>
                    <a:gd name="T20" fmla="*/ 133569075 w 158"/>
                    <a:gd name="T21" fmla="*/ 40322576 h 167"/>
                    <a:gd name="T22" fmla="*/ 173891575 w 158"/>
                    <a:gd name="T23" fmla="*/ 80645152 h 167"/>
                    <a:gd name="T24" fmla="*/ 201612500 w 158"/>
                    <a:gd name="T25" fmla="*/ 131048372 h 167"/>
                    <a:gd name="T26" fmla="*/ 209173763 w 158"/>
                    <a:gd name="T27" fmla="*/ 131048372 h 167"/>
                    <a:gd name="T28" fmla="*/ 239415638 w 158"/>
                    <a:gd name="T29" fmla="*/ 133569327 h 167"/>
                    <a:gd name="T30" fmla="*/ 292338125 w 158"/>
                    <a:gd name="T31" fmla="*/ 156249982 h 167"/>
                    <a:gd name="T32" fmla="*/ 335181575 w 158"/>
                    <a:gd name="T33" fmla="*/ 196572558 h 167"/>
                    <a:gd name="T34" fmla="*/ 357862188 w 158"/>
                    <a:gd name="T35" fmla="*/ 249496733 h 167"/>
                    <a:gd name="T36" fmla="*/ 360383138 w 158"/>
                    <a:gd name="T37" fmla="*/ 282258032 h 167"/>
                    <a:gd name="T38" fmla="*/ 352821875 w 158"/>
                    <a:gd name="T39" fmla="*/ 327620930 h 167"/>
                    <a:gd name="T40" fmla="*/ 332660625 w 158"/>
                    <a:gd name="T41" fmla="*/ 365424139 h 167"/>
                    <a:gd name="T42" fmla="*/ 302418750 w 158"/>
                    <a:gd name="T43" fmla="*/ 400706393 h 167"/>
                    <a:gd name="T44" fmla="*/ 264617200 w 158"/>
                    <a:gd name="T45" fmla="*/ 420867681 h 167"/>
                    <a:gd name="T46" fmla="*/ 289818763 w 158"/>
                    <a:gd name="T47" fmla="*/ 415827359 h 167"/>
                    <a:gd name="T48" fmla="*/ 342741250 w 158"/>
                    <a:gd name="T49" fmla="*/ 393145116 h 167"/>
                    <a:gd name="T50" fmla="*/ 375504075 w 158"/>
                    <a:gd name="T51" fmla="*/ 352822540 h 167"/>
                    <a:gd name="T52" fmla="*/ 395665325 w 158"/>
                    <a:gd name="T53" fmla="*/ 299899953 h 167"/>
                    <a:gd name="T54" fmla="*/ 398184688 w 158"/>
                    <a:gd name="T55" fmla="*/ 272177388 h 167"/>
                    <a:gd name="T56" fmla="*/ 388104063 w 158"/>
                    <a:gd name="T57" fmla="*/ 211693524 h 167"/>
                    <a:gd name="T58" fmla="*/ 355342825 w 158"/>
                    <a:gd name="T59" fmla="*/ 163811259 h 167"/>
                    <a:gd name="T60" fmla="*/ 307459063 w 158"/>
                    <a:gd name="T61" fmla="*/ 133569327 h 167"/>
                    <a:gd name="T62" fmla="*/ 246975313 w 158"/>
                    <a:gd name="T63" fmla="*/ 120967728 h 1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8" h="167">
                      <a:moveTo>
                        <a:pt x="98" y="48"/>
                      </a:moveTo>
                      <a:lnTo>
                        <a:pt x="98" y="48"/>
                      </a:lnTo>
                      <a:lnTo>
                        <a:pt x="96" y="48"/>
                      </a:lnTo>
                      <a:lnTo>
                        <a:pt x="90" y="38"/>
                      </a:lnTo>
                      <a:lnTo>
                        <a:pt x="85" y="29"/>
                      </a:lnTo>
                      <a:lnTo>
                        <a:pt x="77" y="20"/>
                      </a:lnTo>
                      <a:lnTo>
                        <a:pt x="68" y="13"/>
                      </a:lnTo>
                      <a:lnTo>
                        <a:pt x="59" y="7"/>
                      </a:lnTo>
                      <a:lnTo>
                        <a:pt x="47" y="4"/>
                      </a:lnTo>
                      <a:lnTo>
                        <a:pt x="36" y="1"/>
                      </a:lnTo>
                      <a:lnTo>
                        <a:pt x="25" y="0"/>
                      </a:lnTo>
                      <a:lnTo>
                        <a:pt x="12" y="1"/>
                      </a:lnTo>
                      <a:lnTo>
                        <a:pt x="0" y="4"/>
                      </a:lnTo>
                      <a:lnTo>
                        <a:pt x="9" y="4"/>
                      </a:lnTo>
                      <a:lnTo>
                        <a:pt x="21" y="4"/>
                      </a:lnTo>
                      <a:lnTo>
                        <a:pt x="33" y="7"/>
                      </a:lnTo>
                      <a:lnTo>
                        <a:pt x="43" y="11"/>
                      </a:lnTo>
                      <a:lnTo>
                        <a:pt x="53" y="16"/>
                      </a:lnTo>
                      <a:lnTo>
                        <a:pt x="61" y="24"/>
                      </a:lnTo>
                      <a:lnTo>
                        <a:pt x="69" y="32"/>
                      </a:lnTo>
                      <a:lnTo>
                        <a:pt x="76" y="41"/>
                      </a:lnTo>
                      <a:lnTo>
                        <a:pt x="80" y="52"/>
                      </a:lnTo>
                      <a:lnTo>
                        <a:pt x="83" y="52"/>
                      </a:lnTo>
                      <a:lnTo>
                        <a:pt x="95" y="53"/>
                      </a:lnTo>
                      <a:lnTo>
                        <a:pt x="106" y="56"/>
                      </a:lnTo>
                      <a:lnTo>
                        <a:pt x="116" y="62"/>
                      </a:lnTo>
                      <a:lnTo>
                        <a:pt x="125" y="69"/>
                      </a:lnTo>
                      <a:lnTo>
                        <a:pt x="133" y="78"/>
                      </a:lnTo>
                      <a:lnTo>
                        <a:pt x="139" y="88"/>
                      </a:lnTo>
                      <a:lnTo>
                        <a:pt x="142" y="99"/>
                      </a:lnTo>
                      <a:lnTo>
                        <a:pt x="143" y="112"/>
                      </a:lnTo>
                      <a:lnTo>
                        <a:pt x="142" y="121"/>
                      </a:lnTo>
                      <a:lnTo>
                        <a:pt x="140" y="130"/>
                      </a:lnTo>
                      <a:lnTo>
                        <a:pt x="137" y="138"/>
                      </a:lnTo>
                      <a:lnTo>
                        <a:pt x="132" y="145"/>
                      </a:lnTo>
                      <a:lnTo>
                        <a:pt x="126" y="152"/>
                      </a:lnTo>
                      <a:lnTo>
                        <a:pt x="120" y="159"/>
                      </a:lnTo>
                      <a:lnTo>
                        <a:pt x="113" y="164"/>
                      </a:lnTo>
                      <a:lnTo>
                        <a:pt x="105" y="167"/>
                      </a:lnTo>
                      <a:lnTo>
                        <a:pt x="115" y="165"/>
                      </a:lnTo>
                      <a:lnTo>
                        <a:pt x="125" y="161"/>
                      </a:lnTo>
                      <a:lnTo>
                        <a:pt x="136" y="156"/>
                      </a:lnTo>
                      <a:lnTo>
                        <a:pt x="143" y="148"/>
                      </a:lnTo>
                      <a:lnTo>
                        <a:pt x="149" y="140"/>
                      </a:lnTo>
                      <a:lnTo>
                        <a:pt x="155" y="130"/>
                      </a:lnTo>
                      <a:lnTo>
                        <a:pt x="157" y="119"/>
                      </a:lnTo>
                      <a:lnTo>
                        <a:pt x="158" y="108"/>
                      </a:lnTo>
                      <a:lnTo>
                        <a:pt x="157" y="96"/>
                      </a:lnTo>
                      <a:lnTo>
                        <a:pt x="154" y="84"/>
                      </a:lnTo>
                      <a:lnTo>
                        <a:pt x="148" y="74"/>
                      </a:lnTo>
                      <a:lnTo>
                        <a:pt x="141" y="65"/>
                      </a:lnTo>
                      <a:lnTo>
                        <a:pt x="132" y="58"/>
                      </a:lnTo>
                      <a:lnTo>
                        <a:pt x="122" y="53"/>
                      </a:lnTo>
                      <a:lnTo>
                        <a:pt x="111" y="49"/>
                      </a:lnTo>
                      <a:lnTo>
                        <a:pt x="98" y="48"/>
                      </a:lnTo>
                      <a:close/>
                    </a:path>
                  </a:pathLst>
                </a:custGeom>
                <a:solidFill>
                  <a:srgbClr val="0063B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65" name="Freeform 440"/>
                <p:cNvSpPr/>
                <p:nvPr/>
              </p:nvSpPr>
              <p:spPr bwMode="auto">
                <a:xfrm>
                  <a:off x="5514023" y="1587889"/>
                  <a:ext cx="338220" cy="255941"/>
                </a:xfrm>
                <a:custGeom>
                  <a:avLst/>
                  <a:gdLst>
                    <a:gd name="T0" fmla="*/ 524192500 w 214"/>
                    <a:gd name="T1" fmla="*/ 413305625 h 168"/>
                    <a:gd name="T2" fmla="*/ 166330313 w 214"/>
                    <a:gd name="T3" fmla="*/ 413305625 h 168"/>
                    <a:gd name="T4" fmla="*/ 166330313 w 214"/>
                    <a:gd name="T5" fmla="*/ 413305625 h 168"/>
                    <a:gd name="T6" fmla="*/ 138609388 w 214"/>
                    <a:gd name="T7" fmla="*/ 410786263 h 168"/>
                    <a:gd name="T8" fmla="*/ 115927188 w 214"/>
                    <a:gd name="T9" fmla="*/ 403225000 h 168"/>
                    <a:gd name="T10" fmla="*/ 93246575 w 214"/>
                    <a:gd name="T11" fmla="*/ 390625013 h 168"/>
                    <a:gd name="T12" fmla="*/ 75604688 w 214"/>
                    <a:gd name="T13" fmla="*/ 375504075 h 168"/>
                    <a:gd name="T14" fmla="*/ 60483750 w 214"/>
                    <a:gd name="T15" fmla="*/ 355342825 h 168"/>
                    <a:gd name="T16" fmla="*/ 47883763 w 214"/>
                    <a:gd name="T17" fmla="*/ 337700938 h 168"/>
                    <a:gd name="T18" fmla="*/ 42843450 w 214"/>
                    <a:gd name="T19" fmla="*/ 309980013 h 168"/>
                    <a:gd name="T20" fmla="*/ 40322500 w 214"/>
                    <a:gd name="T21" fmla="*/ 284778450 h 168"/>
                    <a:gd name="T22" fmla="*/ 40322500 w 214"/>
                    <a:gd name="T23" fmla="*/ 284778450 h 168"/>
                    <a:gd name="T24" fmla="*/ 42843450 w 214"/>
                    <a:gd name="T25" fmla="*/ 262096250 h 168"/>
                    <a:gd name="T26" fmla="*/ 47883763 w 214"/>
                    <a:gd name="T27" fmla="*/ 241935000 h 168"/>
                    <a:gd name="T28" fmla="*/ 57964388 w 214"/>
                    <a:gd name="T29" fmla="*/ 221773750 h 168"/>
                    <a:gd name="T30" fmla="*/ 68045013 w 214"/>
                    <a:gd name="T31" fmla="*/ 206652813 h 168"/>
                    <a:gd name="T32" fmla="*/ 85685313 w 214"/>
                    <a:gd name="T33" fmla="*/ 189012513 h 168"/>
                    <a:gd name="T34" fmla="*/ 103327200 w 214"/>
                    <a:gd name="T35" fmla="*/ 176410938 h 168"/>
                    <a:gd name="T36" fmla="*/ 123488450 w 214"/>
                    <a:gd name="T37" fmla="*/ 168851263 h 168"/>
                    <a:gd name="T38" fmla="*/ 146169063 w 214"/>
                    <a:gd name="T39" fmla="*/ 163810950 h 168"/>
                    <a:gd name="T40" fmla="*/ 146169063 w 214"/>
                    <a:gd name="T41" fmla="*/ 163810950 h 168"/>
                    <a:gd name="T42" fmla="*/ 148690013 w 214"/>
                    <a:gd name="T43" fmla="*/ 133569075 h 168"/>
                    <a:gd name="T44" fmla="*/ 158770638 w 214"/>
                    <a:gd name="T45" fmla="*/ 108367513 h 168"/>
                    <a:gd name="T46" fmla="*/ 171370625 w 214"/>
                    <a:gd name="T47" fmla="*/ 85685313 h 168"/>
                    <a:gd name="T48" fmla="*/ 183972200 w 214"/>
                    <a:gd name="T49" fmla="*/ 63004700 h 168"/>
                    <a:gd name="T50" fmla="*/ 204133450 w 214"/>
                    <a:gd name="T51" fmla="*/ 42843450 h 168"/>
                    <a:gd name="T52" fmla="*/ 224294700 w 214"/>
                    <a:gd name="T53" fmla="*/ 25201563 h 168"/>
                    <a:gd name="T54" fmla="*/ 246975313 w 214"/>
                    <a:gd name="T55" fmla="*/ 12601575 h 168"/>
                    <a:gd name="T56" fmla="*/ 274697825 w 214"/>
                    <a:gd name="T57" fmla="*/ 0 h 168"/>
                    <a:gd name="T58" fmla="*/ 274697825 w 214"/>
                    <a:gd name="T59" fmla="*/ 0 h 168"/>
                    <a:gd name="T60" fmla="*/ 241935000 w 214"/>
                    <a:gd name="T61" fmla="*/ 7561263 h 168"/>
                    <a:gd name="T62" fmla="*/ 211693125 w 214"/>
                    <a:gd name="T63" fmla="*/ 20161250 h 168"/>
                    <a:gd name="T64" fmla="*/ 183972200 w 214"/>
                    <a:gd name="T65" fmla="*/ 37803138 h 168"/>
                    <a:gd name="T66" fmla="*/ 158770638 w 214"/>
                    <a:gd name="T67" fmla="*/ 57964388 h 168"/>
                    <a:gd name="T68" fmla="*/ 138609388 w 214"/>
                    <a:gd name="T69" fmla="*/ 83165950 h 168"/>
                    <a:gd name="T70" fmla="*/ 123488450 w 214"/>
                    <a:gd name="T71" fmla="*/ 108367513 h 168"/>
                    <a:gd name="T72" fmla="*/ 110886875 w 214"/>
                    <a:gd name="T73" fmla="*/ 138609388 h 168"/>
                    <a:gd name="T74" fmla="*/ 105846563 w 214"/>
                    <a:gd name="T75" fmla="*/ 171370625 h 168"/>
                    <a:gd name="T76" fmla="*/ 105846563 w 214"/>
                    <a:gd name="T77" fmla="*/ 171370625 h 168"/>
                    <a:gd name="T78" fmla="*/ 83165950 w 214"/>
                    <a:gd name="T79" fmla="*/ 176410938 h 168"/>
                    <a:gd name="T80" fmla="*/ 63004700 w 214"/>
                    <a:gd name="T81" fmla="*/ 186491563 h 168"/>
                    <a:gd name="T82" fmla="*/ 45362813 w 214"/>
                    <a:gd name="T83" fmla="*/ 199093138 h 168"/>
                    <a:gd name="T84" fmla="*/ 30241875 w 214"/>
                    <a:gd name="T85" fmla="*/ 214214075 h 168"/>
                    <a:gd name="T86" fmla="*/ 17641888 w 214"/>
                    <a:gd name="T87" fmla="*/ 231854375 h 168"/>
                    <a:gd name="T88" fmla="*/ 7561263 w 214"/>
                    <a:gd name="T89" fmla="*/ 252015625 h 168"/>
                    <a:gd name="T90" fmla="*/ 2520950 w 214"/>
                    <a:gd name="T91" fmla="*/ 274697825 h 168"/>
                    <a:gd name="T92" fmla="*/ 0 w 214"/>
                    <a:gd name="T93" fmla="*/ 297378438 h 168"/>
                    <a:gd name="T94" fmla="*/ 0 w 214"/>
                    <a:gd name="T95" fmla="*/ 297378438 h 168"/>
                    <a:gd name="T96" fmla="*/ 2520950 w 214"/>
                    <a:gd name="T97" fmla="*/ 322580000 h 168"/>
                    <a:gd name="T98" fmla="*/ 10080625 w 214"/>
                    <a:gd name="T99" fmla="*/ 345262200 h 168"/>
                    <a:gd name="T100" fmla="*/ 22682200 w 214"/>
                    <a:gd name="T101" fmla="*/ 365423450 h 168"/>
                    <a:gd name="T102" fmla="*/ 37803138 w 214"/>
                    <a:gd name="T103" fmla="*/ 385584700 h 168"/>
                    <a:gd name="T104" fmla="*/ 57964388 w 214"/>
                    <a:gd name="T105" fmla="*/ 398184688 h 168"/>
                    <a:gd name="T106" fmla="*/ 75604688 w 214"/>
                    <a:gd name="T107" fmla="*/ 410786263 h 168"/>
                    <a:gd name="T108" fmla="*/ 100806250 w 214"/>
                    <a:gd name="T109" fmla="*/ 418345938 h 168"/>
                    <a:gd name="T110" fmla="*/ 126007813 w 214"/>
                    <a:gd name="T111" fmla="*/ 423386250 h 168"/>
                    <a:gd name="T112" fmla="*/ 483870000 w 214"/>
                    <a:gd name="T113" fmla="*/ 423386250 h 168"/>
                    <a:gd name="T114" fmla="*/ 483870000 w 214"/>
                    <a:gd name="T115" fmla="*/ 423386250 h 168"/>
                    <a:gd name="T116" fmla="*/ 514111875 w 214"/>
                    <a:gd name="T117" fmla="*/ 418345938 h 168"/>
                    <a:gd name="T118" fmla="*/ 539313438 w 214"/>
                    <a:gd name="T119" fmla="*/ 410786263 h 168"/>
                    <a:gd name="T120" fmla="*/ 539313438 w 214"/>
                    <a:gd name="T121" fmla="*/ 410786263 h 168"/>
                    <a:gd name="T122" fmla="*/ 524192500 w 214"/>
                    <a:gd name="T123" fmla="*/ 413305625 h 168"/>
                    <a:gd name="T124" fmla="*/ 524192500 w 214"/>
                    <a:gd name="T125" fmla="*/ 413305625 h 1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4" h="168">
                      <a:moveTo>
                        <a:pt x="208" y="164"/>
                      </a:moveTo>
                      <a:lnTo>
                        <a:pt x="66" y="164"/>
                      </a:lnTo>
                      <a:lnTo>
                        <a:pt x="55" y="163"/>
                      </a:lnTo>
                      <a:lnTo>
                        <a:pt x="46" y="160"/>
                      </a:lnTo>
                      <a:lnTo>
                        <a:pt x="37" y="155"/>
                      </a:lnTo>
                      <a:lnTo>
                        <a:pt x="30" y="149"/>
                      </a:lnTo>
                      <a:lnTo>
                        <a:pt x="24" y="141"/>
                      </a:lnTo>
                      <a:lnTo>
                        <a:pt x="19" y="134"/>
                      </a:lnTo>
                      <a:lnTo>
                        <a:pt x="17" y="123"/>
                      </a:lnTo>
                      <a:lnTo>
                        <a:pt x="16" y="113"/>
                      </a:lnTo>
                      <a:lnTo>
                        <a:pt x="17" y="104"/>
                      </a:lnTo>
                      <a:lnTo>
                        <a:pt x="19" y="96"/>
                      </a:lnTo>
                      <a:lnTo>
                        <a:pt x="23" y="88"/>
                      </a:lnTo>
                      <a:lnTo>
                        <a:pt x="27" y="82"/>
                      </a:lnTo>
                      <a:lnTo>
                        <a:pt x="34" y="75"/>
                      </a:lnTo>
                      <a:lnTo>
                        <a:pt x="41" y="70"/>
                      </a:lnTo>
                      <a:lnTo>
                        <a:pt x="49" y="67"/>
                      </a:lnTo>
                      <a:lnTo>
                        <a:pt x="58" y="65"/>
                      </a:lnTo>
                      <a:lnTo>
                        <a:pt x="59" y="53"/>
                      </a:lnTo>
                      <a:lnTo>
                        <a:pt x="63" y="43"/>
                      </a:lnTo>
                      <a:lnTo>
                        <a:pt x="68" y="34"/>
                      </a:lnTo>
                      <a:lnTo>
                        <a:pt x="73" y="25"/>
                      </a:lnTo>
                      <a:lnTo>
                        <a:pt x="81" y="17"/>
                      </a:lnTo>
                      <a:lnTo>
                        <a:pt x="89" y="10"/>
                      </a:lnTo>
                      <a:lnTo>
                        <a:pt x="98" y="5"/>
                      </a:lnTo>
                      <a:lnTo>
                        <a:pt x="109" y="0"/>
                      </a:lnTo>
                      <a:lnTo>
                        <a:pt x="96" y="3"/>
                      </a:lnTo>
                      <a:lnTo>
                        <a:pt x="84" y="8"/>
                      </a:lnTo>
                      <a:lnTo>
                        <a:pt x="73" y="15"/>
                      </a:lnTo>
                      <a:lnTo>
                        <a:pt x="63" y="23"/>
                      </a:lnTo>
                      <a:lnTo>
                        <a:pt x="55" y="33"/>
                      </a:lnTo>
                      <a:lnTo>
                        <a:pt x="49" y="43"/>
                      </a:lnTo>
                      <a:lnTo>
                        <a:pt x="44" y="55"/>
                      </a:lnTo>
                      <a:lnTo>
                        <a:pt x="42" y="68"/>
                      </a:lnTo>
                      <a:lnTo>
                        <a:pt x="33" y="70"/>
                      </a:lnTo>
                      <a:lnTo>
                        <a:pt x="25" y="74"/>
                      </a:lnTo>
                      <a:lnTo>
                        <a:pt x="18" y="79"/>
                      </a:lnTo>
                      <a:lnTo>
                        <a:pt x="12" y="85"/>
                      </a:lnTo>
                      <a:lnTo>
                        <a:pt x="7" y="92"/>
                      </a:lnTo>
                      <a:lnTo>
                        <a:pt x="3" y="100"/>
                      </a:lnTo>
                      <a:lnTo>
                        <a:pt x="1" y="109"/>
                      </a:lnTo>
                      <a:lnTo>
                        <a:pt x="0" y="118"/>
                      </a:lnTo>
                      <a:lnTo>
                        <a:pt x="1" y="128"/>
                      </a:lnTo>
                      <a:lnTo>
                        <a:pt x="4" y="137"/>
                      </a:lnTo>
                      <a:lnTo>
                        <a:pt x="9" y="145"/>
                      </a:lnTo>
                      <a:lnTo>
                        <a:pt x="15" y="153"/>
                      </a:lnTo>
                      <a:lnTo>
                        <a:pt x="23" y="158"/>
                      </a:lnTo>
                      <a:lnTo>
                        <a:pt x="30" y="163"/>
                      </a:lnTo>
                      <a:lnTo>
                        <a:pt x="40" y="166"/>
                      </a:lnTo>
                      <a:lnTo>
                        <a:pt x="50" y="168"/>
                      </a:lnTo>
                      <a:lnTo>
                        <a:pt x="192" y="168"/>
                      </a:lnTo>
                      <a:lnTo>
                        <a:pt x="204" y="166"/>
                      </a:lnTo>
                      <a:lnTo>
                        <a:pt x="214" y="163"/>
                      </a:lnTo>
                      <a:lnTo>
                        <a:pt x="208" y="164"/>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68655" name="组合 87"/>
              <p:cNvGrpSpPr/>
              <p:nvPr/>
            </p:nvGrpSpPr>
            <p:grpSpPr bwMode="auto">
              <a:xfrm>
                <a:off x="6644902" y="1735587"/>
                <a:ext cx="512159" cy="408214"/>
                <a:chOff x="5174571" y="1581594"/>
                <a:chExt cx="1050925" cy="660401"/>
              </a:xfrm>
            </p:grpSpPr>
            <p:sp>
              <p:nvSpPr>
                <p:cNvPr id="68656" name="Freeform 431"/>
                <p:cNvSpPr>
                  <a:spLocks noEditPoints="1"/>
                </p:cNvSpPr>
                <p:nvPr/>
              </p:nvSpPr>
              <p:spPr bwMode="auto">
                <a:xfrm>
                  <a:off x="5173144" y="1930720"/>
                  <a:ext cx="1053880" cy="310082"/>
                </a:xfrm>
                <a:custGeom>
                  <a:avLst/>
                  <a:gdLst>
                    <a:gd name="T0" fmla="*/ 0 w 662"/>
                    <a:gd name="T1" fmla="*/ 40322565 h 195"/>
                    <a:gd name="T2" fmla="*/ 45362813 w 662"/>
                    <a:gd name="T3" fmla="*/ 491432056 h 195"/>
                    <a:gd name="T4" fmla="*/ 1668343438 w 662"/>
                    <a:gd name="T5" fmla="*/ 448588537 h 195"/>
                    <a:gd name="T6" fmla="*/ 1620461263 w 662"/>
                    <a:gd name="T7" fmla="*/ 0 h 195"/>
                    <a:gd name="T8" fmla="*/ 1459171263 w 662"/>
                    <a:gd name="T9" fmla="*/ 42843519 h 195"/>
                    <a:gd name="T10" fmla="*/ 1275199063 w 662"/>
                    <a:gd name="T11" fmla="*/ 158770894 h 195"/>
                    <a:gd name="T12" fmla="*/ 1262599075 w 662"/>
                    <a:gd name="T13" fmla="*/ 191532184 h 195"/>
                    <a:gd name="T14" fmla="*/ 1517134063 w 662"/>
                    <a:gd name="T15" fmla="*/ 294859551 h 195"/>
                    <a:gd name="T16" fmla="*/ 1262599075 w 662"/>
                    <a:gd name="T17" fmla="*/ 297378918 h 195"/>
                    <a:gd name="T18" fmla="*/ 1060986575 w 662"/>
                    <a:gd name="T19" fmla="*/ 40322565 h 195"/>
                    <a:gd name="T20" fmla="*/ 1123989688 w 662"/>
                    <a:gd name="T21" fmla="*/ 153730573 h 195"/>
                    <a:gd name="T22" fmla="*/ 871974063 w 662"/>
                    <a:gd name="T23" fmla="*/ 196572505 h 195"/>
                    <a:gd name="T24" fmla="*/ 1073586563 w 662"/>
                    <a:gd name="T25" fmla="*/ 191532184 h 195"/>
                    <a:gd name="T26" fmla="*/ 884575638 w 662"/>
                    <a:gd name="T27" fmla="*/ 302419238 h 195"/>
                    <a:gd name="T28" fmla="*/ 488910313 w 662"/>
                    <a:gd name="T29" fmla="*/ 42843519 h 195"/>
                    <a:gd name="T30" fmla="*/ 735885625 w 662"/>
                    <a:gd name="T31" fmla="*/ 148690253 h 195"/>
                    <a:gd name="T32" fmla="*/ 483870000 w 662"/>
                    <a:gd name="T33" fmla="*/ 148690253 h 195"/>
                    <a:gd name="T34" fmla="*/ 670361563 w 662"/>
                    <a:gd name="T35" fmla="*/ 186491864 h 195"/>
                    <a:gd name="T36" fmla="*/ 728325950 w 662"/>
                    <a:gd name="T37" fmla="*/ 302419238 h 195"/>
                    <a:gd name="T38" fmla="*/ 93246575 w 662"/>
                    <a:gd name="T39" fmla="*/ 52924160 h 195"/>
                    <a:gd name="T40" fmla="*/ 294859075 w 662"/>
                    <a:gd name="T41" fmla="*/ 52924160 h 195"/>
                    <a:gd name="T42" fmla="*/ 98286888 w 662"/>
                    <a:gd name="T43" fmla="*/ 153730573 h 195"/>
                    <a:gd name="T44" fmla="*/ 105846563 w 662"/>
                    <a:gd name="T45" fmla="*/ 186491864 h 195"/>
                    <a:gd name="T46" fmla="*/ 345262200 w 662"/>
                    <a:gd name="T47" fmla="*/ 297378918 h 195"/>
                    <a:gd name="T48" fmla="*/ 93246575 w 662"/>
                    <a:gd name="T49" fmla="*/ 196572505 h 195"/>
                    <a:gd name="T50" fmla="*/ 93246575 w 662"/>
                    <a:gd name="T51" fmla="*/ 342741804 h 195"/>
                    <a:gd name="T52" fmla="*/ 294859075 w 662"/>
                    <a:gd name="T53" fmla="*/ 342741804 h 195"/>
                    <a:gd name="T54" fmla="*/ 405745950 w 662"/>
                    <a:gd name="T55" fmla="*/ 430948209 h 195"/>
                    <a:gd name="T56" fmla="*/ 327620313 w 662"/>
                    <a:gd name="T57" fmla="*/ 345262758 h 195"/>
                    <a:gd name="T58" fmla="*/ 405745950 w 662"/>
                    <a:gd name="T59" fmla="*/ 289819231 h 195"/>
                    <a:gd name="T60" fmla="*/ 327620313 w 662"/>
                    <a:gd name="T61" fmla="*/ 201612826 h 195"/>
                    <a:gd name="T62" fmla="*/ 405745950 w 662"/>
                    <a:gd name="T63" fmla="*/ 143649932 h 195"/>
                    <a:gd name="T64" fmla="*/ 327620313 w 662"/>
                    <a:gd name="T65" fmla="*/ 55443527 h 195"/>
                    <a:gd name="T66" fmla="*/ 493950625 w 662"/>
                    <a:gd name="T67" fmla="*/ 448588537 h 195"/>
                    <a:gd name="T68" fmla="*/ 488910313 w 662"/>
                    <a:gd name="T69" fmla="*/ 335182116 h 195"/>
                    <a:gd name="T70" fmla="*/ 735885625 w 662"/>
                    <a:gd name="T71" fmla="*/ 441028850 h 195"/>
                    <a:gd name="T72" fmla="*/ 788809700 w 662"/>
                    <a:gd name="T73" fmla="*/ 435988529 h 195"/>
                    <a:gd name="T74" fmla="*/ 788809700 w 662"/>
                    <a:gd name="T75" fmla="*/ 342741804 h 195"/>
                    <a:gd name="T76" fmla="*/ 788809700 w 662"/>
                    <a:gd name="T77" fmla="*/ 292338597 h 195"/>
                    <a:gd name="T78" fmla="*/ 788809700 w 662"/>
                    <a:gd name="T79" fmla="*/ 196572505 h 195"/>
                    <a:gd name="T80" fmla="*/ 788809700 w 662"/>
                    <a:gd name="T81" fmla="*/ 146169299 h 195"/>
                    <a:gd name="T82" fmla="*/ 788809700 w 662"/>
                    <a:gd name="T83" fmla="*/ 52924160 h 195"/>
                    <a:gd name="T84" fmla="*/ 874495013 w 662"/>
                    <a:gd name="T85" fmla="*/ 446069170 h 195"/>
                    <a:gd name="T86" fmla="*/ 1060986575 w 662"/>
                    <a:gd name="T87" fmla="*/ 332661162 h 195"/>
                    <a:gd name="T88" fmla="*/ 1123989688 w 662"/>
                    <a:gd name="T89" fmla="*/ 446069170 h 195"/>
                    <a:gd name="T90" fmla="*/ 1154231563 w 662"/>
                    <a:gd name="T91" fmla="*/ 435988529 h 195"/>
                    <a:gd name="T92" fmla="*/ 1184473438 w 662"/>
                    <a:gd name="T93" fmla="*/ 345262758 h 195"/>
                    <a:gd name="T94" fmla="*/ 1154231563 w 662"/>
                    <a:gd name="T95" fmla="*/ 292338597 h 195"/>
                    <a:gd name="T96" fmla="*/ 1184473438 w 662"/>
                    <a:gd name="T97" fmla="*/ 201612826 h 195"/>
                    <a:gd name="T98" fmla="*/ 1154231563 w 662"/>
                    <a:gd name="T99" fmla="*/ 146169299 h 195"/>
                    <a:gd name="T100" fmla="*/ 1184473438 w 662"/>
                    <a:gd name="T101" fmla="*/ 55443527 h 195"/>
                    <a:gd name="T102" fmla="*/ 1262599075 w 662"/>
                    <a:gd name="T103" fmla="*/ 441028850 h 195"/>
                    <a:gd name="T104" fmla="*/ 1459171263 w 662"/>
                    <a:gd name="T105" fmla="*/ 335182116 h 195"/>
                    <a:gd name="T106" fmla="*/ 1507053438 w 662"/>
                    <a:gd name="T107" fmla="*/ 448588537 h 195"/>
                    <a:gd name="T108" fmla="*/ 1496972813 w 662"/>
                    <a:gd name="T109" fmla="*/ 345262758 h 195"/>
                    <a:gd name="T110" fmla="*/ 1575098450 w 662"/>
                    <a:gd name="T111" fmla="*/ 430948209 h 195"/>
                    <a:gd name="T112" fmla="*/ 1496972813 w 662"/>
                    <a:gd name="T113" fmla="*/ 201612826 h 195"/>
                    <a:gd name="T114" fmla="*/ 1575098450 w 662"/>
                    <a:gd name="T115" fmla="*/ 289819231 h 195"/>
                    <a:gd name="T116" fmla="*/ 1496972813 w 662"/>
                    <a:gd name="T117" fmla="*/ 55443527 h 195"/>
                    <a:gd name="T118" fmla="*/ 1575098450 w 662"/>
                    <a:gd name="T119" fmla="*/ 143649932 h 1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62" h="195">
                      <a:moveTo>
                        <a:pt x="643" y="0"/>
                      </a:moveTo>
                      <a:lnTo>
                        <a:pt x="18" y="0"/>
                      </a:lnTo>
                      <a:lnTo>
                        <a:pt x="11" y="1"/>
                      </a:lnTo>
                      <a:lnTo>
                        <a:pt x="6" y="5"/>
                      </a:lnTo>
                      <a:lnTo>
                        <a:pt x="1" y="9"/>
                      </a:lnTo>
                      <a:lnTo>
                        <a:pt x="0" y="13"/>
                      </a:lnTo>
                      <a:lnTo>
                        <a:pt x="0" y="16"/>
                      </a:lnTo>
                      <a:lnTo>
                        <a:pt x="0" y="178"/>
                      </a:lnTo>
                      <a:lnTo>
                        <a:pt x="0" y="181"/>
                      </a:lnTo>
                      <a:lnTo>
                        <a:pt x="1" y="185"/>
                      </a:lnTo>
                      <a:lnTo>
                        <a:pt x="6" y="190"/>
                      </a:lnTo>
                      <a:lnTo>
                        <a:pt x="11" y="194"/>
                      </a:lnTo>
                      <a:lnTo>
                        <a:pt x="15" y="195"/>
                      </a:lnTo>
                      <a:lnTo>
                        <a:pt x="18" y="195"/>
                      </a:lnTo>
                      <a:lnTo>
                        <a:pt x="643" y="195"/>
                      </a:lnTo>
                      <a:lnTo>
                        <a:pt x="646" y="195"/>
                      </a:lnTo>
                      <a:lnTo>
                        <a:pt x="651" y="194"/>
                      </a:lnTo>
                      <a:lnTo>
                        <a:pt x="656" y="190"/>
                      </a:lnTo>
                      <a:lnTo>
                        <a:pt x="660" y="185"/>
                      </a:lnTo>
                      <a:lnTo>
                        <a:pt x="661" y="181"/>
                      </a:lnTo>
                      <a:lnTo>
                        <a:pt x="662" y="178"/>
                      </a:lnTo>
                      <a:lnTo>
                        <a:pt x="662" y="16"/>
                      </a:lnTo>
                      <a:lnTo>
                        <a:pt x="661" y="13"/>
                      </a:lnTo>
                      <a:lnTo>
                        <a:pt x="660" y="10"/>
                      </a:lnTo>
                      <a:lnTo>
                        <a:pt x="656" y="5"/>
                      </a:lnTo>
                      <a:lnTo>
                        <a:pt x="651" y="1"/>
                      </a:lnTo>
                      <a:lnTo>
                        <a:pt x="643" y="0"/>
                      </a:lnTo>
                      <a:close/>
                      <a:moveTo>
                        <a:pt x="501" y="21"/>
                      </a:moveTo>
                      <a:lnTo>
                        <a:pt x="501" y="21"/>
                      </a:lnTo>
                      <a:lnTo>
                        <a:pt x="501" y="18"/>
                      </a:lnTo>
                      <a:lnTo>
                        <a:pt x="502" y="17"/>
                      </a:lnTo>
                      <a:lnTo>
                        <a:pt x="506" y="16"/>
                      </a:lnTo>
                      <a:lnTo>
                        <a:pt x="575" y="16"/>
                      </a:lnTo>
                      <a:lnTo>
                        <a:pt x="579" y="17"/>
                      </a:lnTo>
                      <a:lnTo>
                        <a:pt x="581" y="18"/>
                      </a:lnTo>
                      <a:lnTo>
                        <a:pt x="581" y="21"/>
                      </a:lnTo>
                      <a:lnTo>
                        <a:pt x="602" y="59"/>
                      </a:lnTo>
                      <a:lnTo>
                        <a:pt x="602" y="60"/>
                      </a:lnTo>
                      <a:lnTo>
                        <a:pt x="601" y="61"/>
                      </a:lnTo>
                      <a:lnTo>
                        <a:pt x="598" y="63"/>
                      </a:lnTo>
                      <a:lnTo>
                        <a:pt x="506" y="63"/>
                      </a:lnTo>
                      <a:lnTo>
                        <a:pt x="502" y="61"/>
                      </a:lnTo>
                      <a:lnTo>
                        <a:pt x="501" y="60"/>
                      </a:lnTo>
                      <a:lnTo>
                        <a:pt x="501" y="59"/>
                      </a:lnTo>
                      <a:lnTo>
                        <a:pt x="501" y="21"/>
                      </a:lnTo>
                      <a:close/>
                      <a:moveTo>
                        <a:pt x="501" y="78"/>
                      </a:moveTo>
                      <a:lnTo>
                        <a:pt x="501" y="78"/>
                      </a:lnTo>
                      <a:lnTo>
                        <a:pt x="501" y="76"/>
                      </a:lnTo>
                      <a:lnTo>
                        <a:pt x="502" y="75"/>
                      </a:lnTo>
                      <a:lnTo>
                        <a:pt x="506" y="74"/>
                      </a:lnTo>
                      <a:lnTo>
                        <a:pt x="575" y="74"/>
                      </a:lnTo>
                      <a:lnTo>
                        <a:pt x="579" y="75"/>
                      </a:lnTo>
                      <a:lnTo>
                        <a:pt x="581" y="76"/>
                      </a:lnTo>
                      <a:lnTo>
                        <a:pt x="581" y="78"/>
                      </a:lnTo>
                      <a:lnTo>
                        <a:pt x="602" y="117"/>
                      </a:lnTo>
                      <a:lnTo>
                        <a:pt x="602" y="118"/>
                      </a:lnTo>
                      <a:lnTo>
                        <a:pt x="601" y="119"/>
                      </a:lnTo>
                      <a:lnTo>
                        <a:pt x="598" y="120"/>
                      </a:lnTo>
                      <a:lnTo>
                        <a:pt x="506" y="120"/>
                      </a:lnTo>
                      <a:lnTo>
                        <a:pt x="502" y="119"/>
                      </a:lnTo>
                      <a:lnTo>
                        <a:pt x="501" y="118"/>
                      </a:lnTo>
                      <a:lnTo>
                        <a:pt x="501" y="117"/>
                      </a:lnTo>
                      <a:lnTo>
                        <a:pt x="501" y="78"/>
                      </a:lnTo>
                      <a:close/>
                      <a:moveTo>
                        <a:pt x="346" y="21"/>
                      </a:moveTo>
                      <a:lnTo>
                        <a:pt x="346" y="21"/>
                      </a:lnTo>
                      <a:lnTo>
                        <a:pt x="347" y="18"/>
                      </a:lnTo>
                      <a:lnTo>
                        <a:pt x="347" y="17"/>
                      </a:lnTo>
                      <a:lnTo>
                        <a:pt x="351" y="16"/>
                      </a:lnTo>
                      <a:lnTo>
                        <a:pt x="421" y="16"/>
                      </a:lnTo>
                      <a:lnTo>
                        <a:pt x="424" y="17"/>
                      </a:lnTo>
                      <a:lnTo>
                        <a:pt x="426" y="18"/>
                      </a:lnTo>
                      <a:lnTo>
                        <a:pt x="427" y="21"/>
                      </a:lnTo>
                      <a:lnTo>
                        <a:pt x="447" y="59"/>
                      </a:lnTo>
                      <a:lnTo>
                        <a:pt x="447" y="60"/>
                      </a:lnTo>
                      <a:lnTo>
                        <a:pt x="446" y="61"/>
                      </a:lnTo>
                      <a:lnTo>
                        <a:pt x="442" y="63"/>
                      </a:lnTo>
                      <a:lnTo>
                        <a:pt x="351" y="63"/>
                      </a:lnTo>
                      <a:lnTo>
                        <a:pt x="347" y="61"/>
                      </a:lnTo>
                      <a:lnTo>
                        <a:pt x="347" y="60"/>
                      </a:lnTo>
                      <a:lnTo>
                        <a:pt x="346" y="59"/>
                      </a:lnTo>
                      <a:lnTo>
                        <a:pt x="346" y="21"/>
                      </a:lnTo>
                      <a:close/>
                      <a:moveTo>
                        <a:pt x="346" y="78"/>
                      </a:moveTo>
                      <a:lnTo>
                        <a:pt x="346" y="78"/>
                      </a:lnTo>
                      <a:lnTo>
                        <a:pt x="347" y="76"/>
                      </a:lnTo>
                      <a:lnTo>
                        <a:pt x="347" y="75"/>
                      </a:lnTo>
                      <a:lnTo>
                        <a:pt x="351" y="74"/>
                      </a:lnTo>
                      <a:lnTo>
                        <a:pt x="421" y="74"/>
                      </a:lnTo>
                      <a:lnTo>
                        <a:pt x="424" y="75"/>
                      </a:lnTo>
                      <a:lnTo>
                        <a:pt x="426" y="76"/>
                      </a:lnTo>
                      <a:lnTo>
                        <a:pt x="427" y="78"/>
                      </a:lnTo>
                      <a:lnTo>
                        <a:pt x="447" y="117"/>
                      </a:lnTo>
                      <a:lnTo>
                        <a:pt x="447" y="118"/>
                      </a:lnTo>
                      <a:lnTo>
                        <a:pt x="446" y="119"/>
                      </a:lnTo>
                      <a:lnTo>
                        <a:pt x="442" y="120"/>
                      </a:lnTo>
                      <a:lnTo>
                        <a:pt x="351" y="120"/>
                      </a:lnTo>
                      <a:lnTo>
                        <a:pt x="347" y="119"/>
                      </a:lnTo>
                      <a:lnTo>
                        <a:pt x="347" y="118"/>
                      </a:lnTo>
                      <a:lnTo>
                        <a:pt x="346" y="117"/>
                      </a:lnTo>
                      <a:lnTo>
                        <a:pt x="346" y="78"/>
                      </a:lnTo>
                      <a:close/>
                      <a:moveTo>
                        <a:pt x="192" y="21"/>
                      </a:moveTo>
                      <a:lnTo>
                        <a:pt x="192" y="21"/>
                      </a:lnTo>
                      <a:lnTo>
                        <a:pt x="192" y="18"/>
                      </a:lnTo>
                      <a:lnTo>
                        <a:pt x="194" y="17"/>
                      </a:lnTo>
                      <a:lnTo>
                        <a:pt x="196" y="16"/>
                      </a:lnTo>
                      <a:lnTo>
                        <a:pt x="266" y="16"/>
                      </a:lnTo>
                      <a:lnTo>
                        <a:pt x="269" y="17"/>
                      </a:lnTo>
                      <a:lnTo>
                        <a:pt x="272" y="18"/>
                      </a:lnTo>
                      <a:lnTo>
                        <a:pt x="272" y="21"/>
                      </a:lnTo>
                      <a:lnTo>
                        <a:pt x="292" y="59"/>
                      </a:lnTo>
                      <a:lnTo>
                        <a:pt x="292" y="60"/>
                      </a:lnTo>
                      <a:lnTo>
                        <a:pt x="291" y="61"/>
                      </a:lnTo>
                      <a:lnTo>
                        <a:pt x="289" y="63"/>
                      </a:lnTo>
                      <a:lnTo>
                        <a:pt x="196" y="63"/>
                      </a:lnTo>
                      <a:lnTo>
                        <a:pt x="194" y="61"/>
                      </a:lnTo>
                      <a:lnTo>
                        <a:pt x="192" y="60"/>
                      </a:lnTo>
                      <a:lnTo>
                        <a:pt x="192" y="59"/>
                      </a:lnTo>
                      <a:lnTo>
                        <a:pt x="192" y="21"/>
                      </a:lnTo>
                      <a:close/>
                      <a:moveTo>
                        <a:pt x="192" y="78"/>
                      </a:moveTo>
                      <a:lnTo>
                        <a:pt x="192" y="78"/>
                      </a:lnTo>
                      <a:lnTo>
                        <a:pt x="192" y="76"/>
                      </a:lnTo>
                      <a:lnTo>
                        <a:pt x="194" y="75"/>
                      </a:lnTo>
                      <a:lnTo>
                        <a:pt x="196" y="74"/>
                      </a:lnTo>
                      <a:lnTo>
                        <a:pt x="266" y="74"/>
                      </a:lnTo>
                      <a:lnTo>
                        <a:pt x="269" y="75"/>
                      </a:lnTo>
                      <a:lnTo>
                        <a:pt x="272" y="76"/>
                      </a:lnTo>
                      <a:lnTo>
                        <a:pt x="272" y="78"/>
                      </a:lnTo>
                      <a:lnTo>
                        <a:pt x="292" y="117"/>
                      </a:lnTo>
                      <a:lnTo>
                        <a:pt x="292" y="118"/>
                      </a:lnTo>
                      <a:lnTo>
                        <a:pt x="291" y="119"/>
                      </a:lnTo>
                      <a:lnTo>
                        <a:pt x="289" y="120"/>
                      </a:lnTo>
                      <a:lnTo>
                        <a:pt x="196" y="120"/>
                      </a:lnTo>
                      <a:lnTo>
                        <a:pt x="194" y="119"/>
                      </a:lnTo>
                      <a:lnTo>
                        <a:pt x="192" y="118"/>
                      </a:lnTo>
                      <a:lnTo>
                        <a:pt x="192" y="117"/>
                      </a:lnTo>
                      <a:lnTo>
                        <a:pt x="192" y="78"/>
                      </a:lnTo>
                      <a:close/>
                      <a:moveTo>
                        <a:pt x="37" y="21"/>
                      </a:moveTo>
                      <a:lnTo>
                        <a:pt x="37" y="21"/>
                      </a:lnTo>
                      <a:lnTo>
                        <a:pt x="37" y="18"/>
                      </a:lnTo>
                      <a:lnTo>
                        <a:pt x="39" y="17"/>
                      </a:lnTo>
                      <a:lnTo>
                        <a:pt x="42" y="16"/>
                      </a:lnTo>
                      <a:lnTo>
                        <a:pt x="111" y="16"/>
                      </a:lnTo>
                      <a:lnTo>
                        <a:pt x="115" y="17"/>
                      </a:lnTo>
                      <a:lnTo>
                        <a:pt x="117" y="18"/>
                      </a:lnTo>
                      <a:lnTo>
                        <a:pt x="117" y="21"/>
                      </a:lnTo>
                      <a:lnTo>
                        <a:pt x="138" y="59"/>
                      </a:lnTo>
                      <a:lnTo>
                        <a:pt x="137" y="60"/>
                      </a:lnTo>
                      <a:lnTo>
                        <a:pt x="137" y="61"/>
                      </a:lnTo>
                      <a:lnTo>
                        <a:pt x="134" y="63"/>
                      </a:lnTo>
                      <a:lnTo>
                        <a:pt x="42" y="63"/>
                      </a:lnTo>
                      <a:lnTo>
                        <a:pt x="39" y="61"/>
                      </a:lnTo>
                      <a:lnTo>
                        <a:pt x="37" y="60"/>
                      </a:lnTo>
                      <a:lnTo>
                        <a:pt x="37" y="59"/>
                      </a:lnTo>
                      <a:lnTo>
                        <a:pt x="37" y="21"/>
                      </a:lnTo>
                      <a:close/>
                      <a:moveTo>
                        <a:pt x="37" y="78"/>
                      </a:moveTo>
                      <a:lnTo>
                        <a:pt x="37" y="78"/>
                      </a:lnTo>
                      <a:lnTo>
                        <a:pt x="37" y="76"/>
                      </a:lnTo>
                      <a:lnTo>
                        <a:pt x="39" y="75"/>
                      </a:lnTo>
                      <a:lnTo>
                        <a:pt x="42" y="74"/>
                      </a:lnTo>
                      <a:lnTo>
                        <a:pt x="111" y="74"/>
                      </a:lnTo>
                      <a:lnTo>
                        <a:pt x="115" y="75"/>
                      </a:lnTo>
                      <a:lnTo>
                        <a:pt x="117" y="76"/>
                      </a:lnTo>
                      <a:lnTo>
                        <a:pt x="117" y="78"/>
                      </a:lnTo>
                      <a:lnTo>
                        <a:pt x="138" y="117"/>
                      </a:lnTo>
                      <a:lnTo>
                        <a:pt x="137" y="118"/>
                      </a:lnTo>
                      <a:lnTo>
                        <a:pt x="137" y="119"/>
                      </a:lnTo>
                      <a:lnTo>
                        <a:pt x="134" y="120"/>
                      </a:lnTo>
                      <a:lnTo>
                        <a:pt x="42" y="120"/>
                      </a:lnTo>
                      <a:lnTo>
                        <a:pt x="39" y="119"/>
                      </a:lnTo>
                      <a:lnTo>
                        <a:pt x="37" y="118"/>
                      </a:lnTo>
                      <a:lnTo>
                        <a:pt x="37" y="117"/>
                      </a:lnTo>
                      <a:lnTo>
                        <a:pt x="37" y="78"/>
                      </a:lnTo>
                      <a:close/>
                      <a:moveTo>
                        <a:pt x="134" y="178"/>
                      </a:moveTo>
                      <a:lnTo>
                        <a:pt x="42" y="178"/>
                      </a:lnTo>
                      <a:lnTo>
                        <a:pt x="39" y="177"/>
                      </a:lnTo>
                      <a:lnTo>
                        <a:pt x="37" y="176"/>
                      </a:lnTo>
                      <a:lnTo>
                        <a:pt x="37" y="175"/>
                      </a:lnTo>
                      <a:lnTo>
                        <a:pt x="37" y="136"/>
                      </a:lnTo>
                      <a:lnTo>
                        <a:pt x="37" y="134"/>
                      </a:lnTo>
                      <a:lnTo>
                        <a:pt x="39" y="133"/>
                      </a:lnTo>
                      <a:lnTo>
                        <a:pt x="42" y="132"/>
                      </a:lnTo>
                      <a:lnTo>
                        <a:pt x="111" y="132"/>
                      </a:lnTo>
                      <a:lnTo>
                        <a:pt x="115" y="133"/>
                      </a:lnTo>
                      <a:lnTo>
                        <a:pt x="117" y="134"/>
                      </a:lnTo>
                      <a:lnTo>
                        <a:pt x="117" y="136"/>
                      </a:lnTo>
                      <a:lnTo>
                        <a:pt x="138" y="175"/>
                      </a:lnTo>
                      <a:lnTo>
                        <a:pt x="137" y="176"/>
                      </a:lnTo>
                      <a:lnTo>
                        <a:pt x="137" y="177"/>
                      </a:lnTo>
                      <a:lnTo>
                        <a:pt x="134" y="178"/>
                      </a:lnTo>
                      <a:close/>
                      <a:moveTo>
                        <a:pt x="161" y="171"/>
                      </a:moveTo>
                      <a:lnTo>
                        <a:pt x="161" y="171"/>
                      </a:lnTo>
                      <a:lnTo>
                        <a:pt x="160" y="172"/>
                      </a:lnTo>
                      <a:lnTo>
                        <a:pt x="160" y="173"/>
                      </a:lnTo>
                      <a:lnTo>
                        <a:pt x="149" y="173"/>
                      </a:lnTo>
                      <a:lnTo>
                        <a:pt x="147" y="172"/>
                      </a:lnTo>
                      <a:lnTo>
                        <a:pt x="130" y="137"/>
                      </a:lnTo>
                      <a:lnTo>
                        <a:pt x="130" y="136"/>
                      </a:lnTo>
                      <a:lnTo>
                        <a:pt x="160" y="136"/>
                      </a:lnTo>
                      <a:lnTo>
                        <a:pt x="160" y="137"/>
                      </a:lnTo>
                      <a:lnTo>
                        <a:pt x="161" y="138"/>
                      </a:lnTo>
                      <a:lnTo>
                        <a:pt x="161" y="171"/>
                      </a:lnTo>
                      <a:close/>
                      <a:moveTo>
                        <a:pt x="161" y="115"/>
                      </a:moveTo>
                      <a:lnTo>
                        <a:pt x="161" y="115"/>
                      </a:lnTo>
                      <a:lnTo>
                        <a:pt x="160" y="115"/>
                      </a:lnTo>
                      <a:lnTo>
                        <a:pt x="160" y="116"/>
                      </a:lnTo>
                      <a:lnTo>
                        <a:pt x="149" y="116"/>
                      </a:lnTo>
                      <a:lnTo>
                        <a:pt x="147" y="115"/>
                      </a:lnTo>
                      <a:lnTo>
                        <a:pt x="130" y="80"/>
                      </a:lnTo>
                      <a:lnTo>
                        <a:pt x="130" y="78"/>
                      </a:lnTo>
                      <a:lnTo>
                        <a:pt x="160" y="78"/>
                      </a:lnTo>
                      <a:lnTo>
                        <a:pt x="160" y="80"/>
                      </a:lnTo>
                      <a:lnTo>
                        <a:pt x="161" y="81"/>
                      </a:lnTo>
                      <a:lnTo>
                        <a:pt x="161" y="115"/>
                      </a:lnTo>
                      <a:close/>
                      <a:moveTo>
                        <a:pt x="161" y="57"/>
                      </a:moveTo>
                      <a:lnTo>
                        <a:pt x="161" y="57"/>
                      </a:lnTo>
                      <a:lnTo>
                        <a:pt x="160" y="57"/>
                      </a:lnTo>
                      <a:lnTo>
                        <a:pt x="160" y="58"/>
                      </a:lnTo>
                      <a:lnTo>
                        <a:pt x="149" y="58"/>
                      </a:lnTo>
                      <a:lnTo>
                        <a:pt x="147" y="57"/>
                      </a:lnTo>
                      <a:lnTo>
                        <a:pt x="130" y="22"/>
                      </a:lnTo>
                      <a:lnTo>
                        <a:pt x="130" y="21"/>
                      </a:lnTo>
                      <a:lnTo>
                        <a:pt x="160" y="21"/>
                      </a:lnTo>
                      <a:lnTo>
                        <a:pt x="160" y="22"/>
                      </a:lnTo>
                      <a:lnTo>
                        <a:pt x="161" y="23"/>
                      </a:lnTo>
                      <a:lnTo>
                        <a:pt x="161" y="57"/>
                      </a:lnTo>
                      <a:close/>
                      <a:moveTo>
                        <a:pt x="289" y="178"/>
                      </a:moveTo>
                      <a:lnTo>
                        <a:pt x="196" y="178"/>
                      </a:lnTo>
                      <a:lnTo>
                        <a:pt x="194" y="177"/>
                      </a:lnTo>
                      <a:lnTo>
                        <a:pt x="192" y="176"/>
                      </a:lnTo>
                      <a:lnTo>
                        <a:pt x="192" y="175"/>
                      </a:lnTo>
                      <a:lnTo>
                        <a:pt x="192" y="136"/>
                      </a:lnTo>
                      <a:lnTo>
                        <a:pt x="192" y="134"/>
                      </a:lnTo>
                      <a:lnTo>
                        <a:pt x="194" y="133"/>
                      </a:lnTo>
                      <a:lnTo>
                        <a:pt x="196" y="132"/>
                      </a:lnTo>
                      <a:lnTo>
                        <a:pt x="266" y="132"/>
                      </a:lnTo>
                      <a:lnTo>
                        <a:pt x="269" y="133"/>
                      </a:lnTo>
                      <a:lnTo>
                        <a:pt x="272" y="134"/>
                      </a:lnTo>
                      <a:lnTo>
                        <a:pt x="272" y="136"/>
                      </a:lnTo>
                      <a:lnTo>
                        <a:pt x="292" y="175"/>
                      </a:lnTo>
                      <a:lnTo>
                        <a:pt x="292" y="176"/>
                      </a:lnTo>
                      <a:lnTo>
                        <a:pt x="291" y="177"/>
                      </a:lnTo>
                      <a:lnTo>
                        <a:pt x="289" y="178"/>
                      </a:lnTo>
                      <a:close/>
                      <a:moveTo>
                        <a:pt x="315" y="171"/>
                      </a:moveTo>
                      <a:lnTo>
                        <a:pt x="315" y="171"/>
                      </a:lnTo>
                      <a:lnTo>
                        <a:pt x="315" y="172"/>
                      </a:lnTo>
                      <a:lnTo>
                        <a:pt x="313" y="173"/>
                      </a:lnTo>
                      <a:lnTo>
                        <a:pt x="304" y="173"/>
                      </a:lnTo>
                      <a:lnTo>
                        <a:pt x="302" y="172"/>
                      </a:lnTo>
                      <a:lnTo>
                        <a:pt x="284" y="137"/>
                      </a:lnTo>
                      <a:lnTo>
                        <a:pt x="285" y="136"/>
                      </a:lnTo>
                      <a:lnTo>
                        <a:pt x="313" y="136"/>
                      </a:lnTo>
                      <a:lnTo>
                        <a:pt x="315" y="137"/>
                      </a:lnTo>
                      <a:lnTo>
                        <a:pt x="315" y="138"/>
                      </a:lnTo>
                      <a:lnTo>
                        <a:pt x="315" y="171"/>
                      </a:lnTo>
                      <a:close/>
                      <a:moveTo>
                        <a:pt x="315" y="115"/>
                      </a:moveTo>
                      <a:lnTo>
                        <a:pt x="315" y="115"/>
                      </a:lnTo>
                      <a:lnTo>
                        <a:pt x="313" y="116"/>
                      </a:lnTo>
                      <a:lnTo>
                        <a:pt x="304" y="116"/>
                      </a:lnTo>
                      <a:lnTo>
                        <a:pt x="302" y="115"/>
                      </a:lnTo>
                      <a:lnTo>
                        <a:pt x="284" y="80"/>
                      </a:lnTo>
                      <a:lnTo>
                        <a:pt x="285" y="78"/>
                      </a:lnTo>
                      <a:lnTo>
                        <a:pt x="313" y="78"/>
                      </a:lnTo>
                      <a:lnTo>
                        <a:pt x="315" y="80"/>
                      </a:lnTo>
                      <a:lnTo>
                        <a:pt x="315" y="81"/>
                      </a:lnTo>
                      <a:lnTo>
                        <a:pt x="315" y="115"/>
                      </a:lnTo>
                      <a:close/>
                      <a:moveTo>
                        <a:pt x="315" y="57"/>
                      </a:moveTo>
                      <a:lnTo>
                        <a:pt x="315" y="57"/>
                      </a:lnTo>
                      <a:lnTo>
                        <a:pt x="313" y="58"/>
                      </a:lnTo>
                      <a:lnTo>
                        <a:pt x="304" y="58"/>
                      </a:lnTo>
                      <a:lnTo>
                        <a:pt x="302" y="57"/>
                      </a:lnTo>
                      <a:lnTo>
                        <a:pt x="284" y="22"/>
                      </a:lnTo>
                      <a:lnTo>
                        <a:pt x="285" y="21"/>
                      </a:lnTo>
                      <a:lnTo>
                        <a:pt x="313" y="21"/>
                      </a:lnTo>
                      <a:lnTo>
                        <a:pt x="315" y="22"/>
                      </a:lnTo>
                      <a:lnTo>
                        <a:pt x="315" y="23"/>
                      </a:lnTo>
                      <a:lnTo>
                        <a:pt x="315" y="57"/>
                      </a:lnTo>
                      <a:close/>
                      <a:moveTo>
                        <a:pt x="442" y="178"/>
                      </a:moveTo>
                      <a:lnTo>
                        <a:pt x="351" y="178"/>
                      </a:lnTo>
                      <a:lnTo>
                        <a:pt x="347" y="177"/>
                      </a:lnTo>
                      <a:lnTo>
                        <a:pt x="347" y="176"/>
                      </a:lnTo>
                      <a:lnTo>
                        <a:pt x="346" y="175"/>
                      </a:lnTo>
                      <a:lnTo>
                        <a:pt x="346" y="136"/>
                      </a:lnTo>
                      <a:lnTo>
                        <a:pt x="347" y="134"/>
                      </a:lnTo>
                      <a:lnTo>
                        <a:pt x="347" y="133"/>
                      </a:lnTo>
                      <a:lnTo>
                        <a:pt x="351" y="132"/>
                      </a:lnTo>
                      <a:lnTo>
                        <a:pt x="421" y="132"/>
                      </a:lnTo>
                      <a:lnTo>
                        <a:pt x="424" y="133"/>
                      </a:lnTo>
                      <a:lnTo>
                        <a:pt x="426" y="134"/>
                      </a:lnTo>
                      <a:lnTo>
                        <a:pt x="427" y="136"/>
                      </a:lnTo>
                      <a:lnTo>
                        <a:pt x="447" y="175"/>
                      </a:lnTo>
                      <a:lnTo>
                        <a:pt x="447" y="176"/>
                      </a:lnTo>
                      <a:lnTo>
                        <a:pt x="446" y="177"/>
                      </a:lnTo>
                      <a:lnTo>
                        <a:pt x="442" y="178"/>
                      </a:lnTo>
                      <a:close/>
                      <a:moveTo>
                        <a:pt x="470" y="171"/>
                      </a:moveTo>
                      <a:lnTo>
                        <a:pt x="470" y="171"/>
                      </a:lnTo>
                      <a:lnTo>
                        <a:pt x="470" y="172"/>
                      </a:lnTo>
                      <a:lnTo>
                        <a:pt x="469" y="173"/>
                      </a:lnTo>
                      <a:lnTo>
                        <a:pt x="458" y="173"/>
                      </a:lnTo>
                      <a:lnTo>
                        <a:pt x="457" y="172"/>
                      </a:lnTo>
                      <a:lnTo>
                        <a:pt x="439" y="137"/>
                      </a:lnTo>
                      <a:lnTo>
                        <a:pt x="440" y="136"/>
                      </a:lnTo>
                      <a:lnTo>
                        <a:pt x="469" y="136"/>
                      </a:lnTo>
                      <a:lnTo>
                        <a:pt x="470" y="137"/>
                      </a:lnTo>
                      <a:lnTo>
                        <a:pt x="470" y="138"/>
                      </a:lnTo>
                      <a:lnTo>
                        <a:pt x="470" y="171"/>
                      </a:lnTo>
                      <a:close/>
                      <a:moveTo>
                        <a:pt x="470" y="115"/>
                      </a:moveTo>
                      <a:lnTo>
                        <a:pt x="470" y="115"/>
                      </a:lnTo>
                      <a:lnTo>
                        <a:pt x="469" y="116"/>
                      </a:lnTo>
                      <a:lnTo>
                        <a:pt x="458" y="116"/>
                      </a:lnTo>
                      <a:lnTo>
                        <a:pt x="457" y="115"/>
                      </a:lnTo>
                      <a:lnTo>
                        <a:pt x="439" y="80"/>
                      </a:lnTo>
                      <a:lnTo>
                        <a:pt x="440" y="78"/>
                      </a:lnTo>
                      <a:lnTo>
                        <a:pt x="469" y="78"/>
                      </a:lnTo>
                      <a:lnTo>
                        <a:pt x="470" y="80"/>
                      </a:lnTo>
                      <a:lnTo>
                        <a:pt x="470" y="81"/>
                      </a:lnTo>
                      <a:lnTo>
                        <a:pt x="470" y="115"/>
                      </a:lnTo>
                      <a:close/>
                      <a:moveTo>
                        <a:pt x="470" y="57"/>
                      </a:moveTo>
                      <a:lnTo>
                        <a:pt x="470" y="57"/>
                      </a:lnTo>
                      <a:lnTo>
                        <a:pt x="469" y="58"/>
                      </a:lnTo>
                      <a:lnTo>
                        <a:pt x="458" y="58"/>
                      </a:lnTo>
                      <a:lnTo>
                        <a:pt x="457" y="57"/>
                      </a:lnTo>
                      <a:lnTo>
                        <a:pt x="439" y="22"/>
                      </a:lnTo>
                      <a:lnTo>
                        <a:pt x="440" y="21"/>
                      </a:lnTo>
                      <a:lnTo>
                        <a:pt x="469" y="21"/>
                      </a:lnTo>
                      <a:lnTo>
                        <a:pt x="470" y="22"/>
                      </a:lnTo>
                      <a:lnTo>
                        <a:pt x="470" y="23"/>
                      </a:lnTo>
                      <a:lnTo>
                        <a:pt x="470" y="57"/>
                      </a:lnTo>
                      <a:close/>
                      <a:moveTo>
                        <a:pt x="598" y="178"/>
                      </a:moveTo>
                      <a:lnTo>
                        <a:pt x="506" y="178"/>
                      </a:lnTo>
                      <a:lnTo>
                        <a:pt x="502" y="177"/>
                      </a:lnTo>
                      <a:lnTo>
                        <a:pt x="501" y="176"/>
                      </a:lnTo>
                      <a:lnTo>
                        <a:pt x="501" y="175"/>
                      </a:lnTo>
                      <a:lnTo>
                        <a:pt x="501" y="136"/>
                      </a:lnTo>
                      <a:lnTo>
                        <a:pt x="501" y="134"/>
                      </a:lnTo>
                      <a:lnTo>
                        <a:pt x="502" y="133"/>
                      </a:lnTo>
                      <a:lnTo>
                        <a:pt x="506" y="132"/>
                      </a:lnTo>
                      <a:lnTo>
                        <a:pt x="575" y="132"/>
                      </a:lnTo>
                      <a:lnTo>
                        <a:pt x="579" y="133"/>
                      </a:lnTo>
                      <a:lnTo>
                        <a:pt x="581" y="134"/>
                      </a:lnTo>
                      <a:lnTo>
                        <a:pt x="581" y="136"/>
                      </a:lnTo>
                      <a:lnTo>
                        <a:pt x="602" y="175"/>
                      </a:lnTo>
                      <a:lnTo>
                        <a:pt x="602" y="176"/>
                      </a:lnTo>
                      <a:lnTo>
                        <a:pt x="601" y="177"/>
                      </a:lnTo>
                      <a:lnTo>
                        <a:pt x="598" y="178"/>
                      </a:lnTo>
                      <a:close/>
                      <a:moveTo>
                        <a:pt x="625" y="171"/>
                      </a:moveTo>
                      <a:lnTo>
                        <a:pt x="625" y="171"/>
                      </a:lnTo>
                      <a:lnTo>
                        <a:pt x="624" y="172"/>
                      </a:lnTo>
                      <a:lnTo>
                        <a:pt x="624" y="173"/>
                      </a:lnTo>
                      <a:lnTo>
                        <a:pt x="613" y="173"/>
                      </a:lnTo>
                      <a:lnTo>
                        <a:pt x="611" y="172"/>
                      </a:lnTo>
                      <a:lnTo>
                        <a:pt x="594" y="137"/>
                      </a:lnTo>
                      <a:lnTo>
                        <a:pt x="594" y="136"/>
                      </a:lnTo>
                      <a:lnTo>
                        <a:pt x="624" y="136"/>
                      </a:lnTo>
                      <a:lnTo>
                        <a:pt x="624" y="137"/>
                      </a:lnTo>
                      <a:lnTo>
                        <a:pt x="625" y="138"/>
                      </a:lnTo>
                      <a:lnTo>
                        <a:pt x="625" y="171"/>
                      </a:lnTo>
                      <a:close/>
                      <a:moveTo>
                        <a:pt x="625" y="115"/>
                      </a:moveTo>
                      <a:lnTo>
                        <a:pt x="625" y="115"/>
                      </a:lnTo>
                      <a:lnTo>
                        <a:pt x="624" y="115"/>
                      </a:lnTo>
                      <a:lnTo>
                        <a:pt x="624" y="116"/>
                      </a:lnTo>
                      <a:lnTo>
                        <a:pt x="613" y="116"/>
                      </a:lnTo>
                      <a:lnTo>
                        <a:pt x="611" y="115"/>
                      </a:lnTo>
                      <a:lnTo>
                        <a:pt x="594" y="80"/>
                      </a:lnTo>
                      <a:lnTo>
                        <a:pt x="594" y="78"/>
                      </a:lnTo>
                      <a:lnTo>
                        <a:pt x="624" y="78"/>
                      </a:lnTo>
                      <a:lnTo>
                        <a:pt x="624" y="80"/>
                      </a:lnTo>
                      <a:lnTo>
                        <a:pt x="625" y="81"/>
                      </a:lnTo>
                      <a:lnTo>
                        <a:pt x="625" y="115"/>
                      </a:lnTo>
                      <a:close/>
                      <a:moveTo>
                        <a:pt x="625" y="57"/>
                      </a:moveTo>
                      <a:lnTo>
                        <a:pt x="625" y="57"/>
                      </a:lnTo>
                      <a:lnTo>
                        <a:pt x="624" y="57"/>
                      </a:lnTo>
                      <a:lnTo>
                        <a:pt x="624" y="58"/>
                      </a:lnTo>
                      <a:lnTo>
                        <a:pt x="613" y="58"/>
                      </a:lnTo>
                      <a:lnTo>
                        <a:pt x="611" y="57"/>
                      </a:lnTo>
                      <a:lnTo>
                        <a:pt x="594" y="22"/>
                      </a:lnTo>
                      <a:lnTo>
                        <a:pt x="594" y="21"/>
                      </a:lnTo>
                      <a:lnTo>
                        <a:pt x="624" y="21"/>
                      </a:lnTo>
                      <a:lnTo>
                        <a:pt x="624" y="22"/>
                      </a:lnTo>
                      <a:lnTo>
                        <a:pt x="625" y="23"/>
                      </a:lnTo>
                      <a:lnTo>
                        <a:pt x="625" y="57"/>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57" name="Freeform 437"/>
                <p:cNvSpPr/>
                <p:nvPr/>
              </p:nvSpPr>
              <p:spPr bwMode="auto">
                <a:xfrm>
                  <a:off x="5712338" y="1642787"/>
                  <a:ext cx="102939" cy="113204"/>
                </a:xfrm>
                <a:custGeom>
                  <a:avLst/>
                  <a:gdLst>
                    <a:gd name="T0" fmla="*/ 85685313 w 66"/>
                    <a:gd name="T1" fmla="*/ 45363014 h 71"/>
                    <a:gd name="T2" fmla="*/ 85685313 w 66"/>
                    <a:gd name="T3" fmla="*/ 45363014 h 71"/>
                    <a:gd name="T4" fmla="*/ 70564375 w 66"/>
                    <a:gd name="T5" fmla="*/ 42843640 h 71"/>
                    <a:gd name="T6" fmla="*/ 70564375 w 66"/>
                    <a:gd name="T7" fmla="*/ 0 h 71"/>
                    <a:gd name="T8" fmla="*/ 0 w 66"/>
                    <a:gd name="T9" fmla="*/ 68045314 h 71"/>
                    <a:gd name="T10" fmla="*/ 70564375 w 66"/>
                    <a:gd name="T11" fmla="*/ 136089041 h 71"/>
                    <a:gd name="T12" fmla="*/ 70564375 w 66"/>
                    <a:gd name="T13" fmla="*/ 90726027 h 71"/>
                    <a:gd name="T14" fmla="*/ 70564375 w 66"/>
                    <a:gd name="T15" fmla="*/ 90726027 h 71"/>
                    <a:gd name="T16" fmla="*/ 85685313 w 66"/>
                    <a:gd name="T17" fmla="*/ 93246989 h 71"/>
                    <a:gd name="T18" fmla="*/ 103327200 w 66"/>
                    <a:gd name="T19" fmla="*/ 100806697 h 71"/>
                    <a:gd name="T20" fmla="*/ 115927188 w 66"/>
                    <a:gd name="T21" fmla="*/ 105847032 h 71"/>
                    <a:gd name="T22" fmla="*/ 126007813 w 66"/>
                    <a:gd name="T23" fmla="*/ 110887367 h 71"/>
                    <a:gd name="T24" fmla="*/ 131048125 w 66"/>
                    <a:gd name="T25" fmla="*/ 120968037 h 71"/>
                    <a:gd name="T26" fmla="*/ 136088438 w 66"/>
                    <a:gd name="T27" fmla="*/ 131048706 h 71"/>
                    <a:gd name="T28" fmla="*/ 138609388 w 66"/>
                    <a:gd name="T29" fmla="*/ 141129376 h 71"/>
                    <a:gd name="T30" fmla="*/ 136088438 w 66"/>
                    <a:gd name="T31" fmla="*/ 151210046 h 71"/>
                    <a:gd name="T32" fmla="*/ 136088438 w 66"/>
                    <a:gd name="T33" fmla="*/ 151210046 h 71"/>
                    <a:gd name="T34" fmla="*/ 131048125 w 66"/>
                    <a:gd name="T35" fmla="*/ 158771342 h 71"/>
                    <a:gd name="T36" fmla="*/ 126007813 w 66"/>
                    <a:gd name="T37" fmla="*/ 168852012 h 71"/>
                    <a:gd name="T38" fmla="*/ 118448138 w 66"/>
                    <a:gd name="T39" fmla="*/ 173892346 h 71"/>
                    <a:gd name="T40" fmla="*/ 108367513 w 66"/>
                    <a:gd name="T41" fmla="*/ 178932681 h 71"/>
                    <a:gd name="T42" fmla="*/ 108367513 w 66"/>
                    <a:gd name="T43" fmla="*/ 178932681 h 71"/>
                    <a:gd name="T44" fmla="*/ 128528763 w 66"/>
                    <a:gd name="T45" fmla="*/ 173892346 h 71"/>
                    <a:gd name="T46" fmla="*/ 143649700 w 66"/>
                    <a:gd name="T47" fmla="*/ 166331050 h 71"/>
                    <a:gd name="T48" fmla="*/ 153730325 w 66"/>
                    <a:gd name="T49" fmla="*/ 153731007 h 71"/>
                    <a:gd name="T50" fmla="*/ 163810950 w 66"/>
                    <a:gd name="T51" fmla="*/ 141129376 h 71"/>
                    <a:gd name="T52" fmla="*/ 163810950 w 66"/>
                    <a:gd name="T53" fmla="*/ 141129376 h 71"/>
                    <a:gd name="T54" fmla="*/ 166330313 w 66"/>
                    <a:gd name="T55" fmla="*/ 126008371 h 71"/>
                    <a:gd name="T56" fmla="*/ 163810950 w 66"/>
                    <a:gd name="T57" fmla="*/ 110887367 h 71"/>
                    <a:gd name="T58" fmla="*/ 158770638 w 66"/>
                    <a:gd name="T59" fmla="*/ 98287324 h 71"/>
                    <a:gd name="T60" fmla="*/ 148690013 w 66"/>
                    <a:gd name="T61" fmla="*/ 85685693 h 71"/>
                    <a:gd name="T62" fmla="*/ 138609388 w 66"/>
                    <a:gd name="T63" fmla="*/ 70564688 h 71"/>
                    <a:gd name="T64" fmla="*/ 123488450 w 66"/>
                    <a:gd name="T65" fmla="*/ 63004979 h 71"/>
                    <a:gd name="T66" fmla="*/ 105846563 w 66"/>
                    <a:gd name="T67" fmla="*/ 55443683 h 71"/>
                    <a:gd name="T68" fmla="*/ 85685313 w 66"/>
                    <a:gd name="T69" fmla="*/ 45363014 h 71"/>
                    <a:gd name="T70" fmla="*/ 85685313 w 66"/>
                    <a:gd name="T71" fmla="*/ 45363014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6" h="71">
                      <a:moveTo>
                        <a:pt x="34" y="18"/>
                      </a:moveTo>
                      <a:lnTo>
                        <a:pt x="34" y="18"/>
                      </a:lnTo>
                      <a:lnTo>
                        <a:pt x="28" y="17"/>
                      </a:lnTo>
                      <a:lnTo>
                        <a:pt x="28" y="0"/>
                      </a:lnTo>
                      <a:lnTo>
                        <a:pt x="0" y="27"/>
                      </a:lnTo>
                      <a:lnTo>
                        <a:pt x="28" y="54"/>
                      </a:lnTo>
                      <a:lnTo>
                        <a:pt x="28" y="36"/>
                      </a:lnTo>
                      <a:lnTo>
                        <a:pt x="34" y="37"/>
                      </a:lnTo>
                      <a:lnTo>
                        <a:pt x="41" y="40"/>
                      </a:lnTo>
                      <a:lnTo>
                        <a:pt x="46" y="42"/>
                      </a:lnTo>
                      <a:lnTo>
                        <a:pt x="50" y="44"/>
                      </a:lnTo>
                      <a:lnTo>
                        <a:pt x="52" y="48"/>
                      </a:lnTo>
                      <a:lnTo>
                        <a:pt x="54" y="52"/>
                      </a:lnTo>
                      <a:lnTo>
                        <a:pt x="55" y="56"/>
                      </a:lnTo>
                      <a:lnTo>
                        <a:pt x="54" y="60"/>
                      </a:lnTo>
                      <a:lnTo>
                        <a:pt x="52" y="63"/>
                      </a:lnTo>
                      <a:lnTo>
                        <a:pt x="50" y="67"/>
                      </a:lnTo>
                      <a:lnTo>
                        <a:pt x="47" y="69"/>
                      </a:lnTo>
                      <a:lnTo>
                        <a:pt x="43" y="71"/>
                      </a:lnTo>
                      <a:lnTo>
                        <a:pt x="51" y="69"/>
                      </a:lnTo>
                      <a:lnTo>
                        <a:pt x="57" y="66"/>
                      </a:lnTo>
                      <a:lnTo>
                        <a:pt x="61" y="61"/>
                      </a:lnTo>
                      <a:lnTo>
                        <a:pt x="65" y="56"/>
                      </a:lnTo>
                      <a:lnTo>
                        <a:pt x="66" y="50"/>
                      </a:lnTo>
                      <a:lnTo>
                        <a:pt x="65" y="44"/>
                      </a:lnTo>
                      <a:lnTo>
                        <a:pt x="63" y="39"/>
                      </a:lnTo>
                      <a:lnTo>
                        <a:pt x="59" y="34"/>
                      </a:lnTo>
                      <a:lnTo>
                        <a:pt x="55" y="28"/>
                      </a:lnTo>
                      <a:lnTo>
                        <a:pt x="49" y="25"/>
                      </a:lnTo>
                      <a:lnTo>
                        <a:pt x="42" y="22"/>
                      </a:lnTo>
                      <a:lnTo>
                        <a:pt x="34" y="18"/>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58" name="Freeform 438"/>
                <p:cNvSpPr/>
                <p:nvPr/>
              </p:nvSpPr>
              <p:spPr bwMode="auto">
                <a:xfrm>
                  <a:off x="5643713" y="1709233"/>
                  <a:ext cx="107839" cy="115666"/>
                </a:xfrm>
                <a:custGeom>
                  <a:avLst/>
                  <a:gdLst>
                    <a:gd name="T0" fmla="*/ 78126016 w 65"/>
                    <a:gd name="T1" fmla="*/ 133569075 h 72"/>
                    <a:gd name="T2" fmla="*/ 78126016 w 65"/>
                    <a:gd name="T3" fmla="*/ 133569075 h 72"/>
                    <a:gd name="T4" fmla="*/ 95766402 w 65"/>
                    <a:gd name="T5" fmla="*/ 138609388 h 72"/>
                    <a:gd name="T6" fmla="*/ 95766402 w 65"/>
                    <a:gd name="T7" fmla="*/ 181451250 h 72"/>
                    <a:gd name="T8" fmla="*/ 163811744 w 65"/>
                    <a:gd name="T9" fmla="*/ 113407825 h 72"/>
                    <a:gd name="T10" fmla="*/ 95766402 w 65"/>
                    <a:gd name="T11" fmla="*/ 45362813 h 72"/>
                    <a:gd name="T12" fmla="*/ 95766402 w 65"/>
                    <a:gd name="T13" fmla="*/ 88206263 h 72"/>
                    <a:gd name="T14" fmla="*/ 95766402 w 65"/>
                    <a:gd name="T15" fmla="*/ 88206263 h 72"/>
                    <a:gd name="T16" fmla="*/ 78126016 w 65"/>
                    <a:gd name="T17" fmla="*/ 85685313 h 72"/>
                    <a:gd name="T18" fmla="*/ 60484043 w 65"/>
                    <a:gd name="T19" fmla="*/ 83165950 h 72"/>
                    <a:gd name="T20" fmla="*/ 50403369 w 65"/>
                    <a:gd name="T21" fmla="*/ 78125638 h 72"/>
                    <a:gd name="T22" fmla="*/ 37803321 w 65"/>
                    <a:gd name="T23" fmla="*/ 68045013 h 72"/>
                    <a:gd name="T24" fmla="*/ 32762984 w 65"/>
                    <a:gd name="T25" fmla="*/ 60483750 h 72"/>
                    <a:gd name="T26" fmla="*/ 30242022 w 65"/>
                    <a:gd name="T27" fmla="*/ 50403125 h 72"/>
                    <a:gd name="T28" fmla="*/ 27722647 w 65"/>
                    <a:gd name="T29" fmla="*/ 40322500 h 72"/>
                    <a:gd name="T30" fmla="*/ 30242022 w 65"/>
                    <a:gd name="T31" fmla="*/ 27722513 h 72"/>
                    <a:gd name="T32" fmla="*/ 30242022 w 65"/>
                    <a:gd name="T33" fmla="*/ 27722513 h 72"/>
                    <a:gd name="T34" fmla="*/ 32762984 w 65"/>
                    <a:gd name="T35" fmla="*/ 20161250 h 72"/>
                    <a:gd name="T36" fmla="*/ 37803321 w 65"/>
                    <a:gd name="T37" fmla="*/ 12601575 h 72"/>
                    <a:gd name="T38" fmla="*/ 47883995 w 65"/>
                    <a:gd name="T39" fmla="*/ 5040313 h 72"/>
                    <a:gd name="T40" fmla="*/ 55443706 w 65"/>
                    <a:gd name="T41" fmla="*/ 0 h 72"/>
                    <a:gd name="T42" fmla="*/ 55443706 w 65"/>
                    <a:gd name="T43" fmla="*/ 0 h 72"/>
                    <a:gd name="T44" fmla="*/ 35282358 w 65"/>
                    <a:gd name="T45" fmla="*/ 5040313 h 72"/>
                    <a:gd name="T46" fmla="*/ 22682310 w 65"/>
                    <a:gd name="T47" fmla="*/ 15120938 h 72"/>
                    <a:gd name="T48" fmla="*/ 10080674 w 65"/>
                    <a:gd name="T49" fmla="*/ 27722513 h 72"/>
                    <a:gd name="T50" fmla="*/ 2520962 w 65"/>
                    <a:gd name="T51" fmla="*/ 42843450 h 72"/>
                    <a:gd name="T52" fmla="*/ 2520962 w 65"/>
                    <a:gd name="T53" fmla="*/ 42843450 h 72"/>
                    <a:gd name="T54" fmla="*/ 0 w 65"/>
                    <a:gd name="T55" fmla="*/ 57964388 h 72"/>
                    <a:gd name="T56" fmla="*/ 2520962 w 65"/>
                    <a:gd name="T57" fmla="*/ 70564375 h 72"/>
                    <a:gd name="T58" fmla="*/ 7561299 w 65"/>
                    <a:gd name="T59" fmla="*/ 83165950 h 72"/>
                    <a:gd name="T60" fmla="*/ 15121011 w 65"/>
                    <a:gd name="T61" fmla="*/ 95765938 h 72"/>
                    <a:gd name="T62" fmla="*/ 27722647 w 65"/>
                    <a:gd name="T63" fmla="*/ 108367513 h 72"/>
                    <a:gd name="T64" fmla="*/ 40322695 w 65"/>
                    <a:gd name="T65" fmla="*/ 120967500 h 72"/>
                    <a:gd name="T66" fmla="*/ 57964668 w 65"/>
                    <a:gd name="T67" fmla="*/ 128528763 h 72"/>
                    <a:gd name="T68" fmla="*/ 78126016 w 65"/>
                    <a:gd name="T69" fmla="*/ 133569075 h 72"/>
                    <a:gd name="T70" fmla="*/ 78126016 w 65"/>
                    <a:gd name="T71" fmla="*/ 133569075 h 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5" h="72">
                      <a:moveTo>
                        <a:pt x="31" y="53"/>
                      </a:moveTo>
                      <a:lnTo>
                        <a:pt x="31" y="53"/>
                      </a:lnTo>
                      <a:lnTo>
                        <a:pt x="38" y="55"/>
                      </a:lnTo>
                      <a:lnTo>
                        <a:pt x="38" y="72"/>
                      </a:lnTo>
                      <a:lnTo>
                        <a:pt x="65" y="45"/>
                      </a:lnTo>
                      <a:lnTo>
                        <a:pt x="38" y="18"/>
                      </a:lnTo>
                      <a:lnTo>
                        <a:pt x="38" y="35"/>
                      </a:lnTo>
                      <a:lnTo>
                        <a:pt x="31" y="34"/>
                      </a:lnTo>
                      <a:lnTo>
                        <a:pt x="24" y="33"/>
                      </a:lnTo>
                      <a:lnTo>
                        <a:pt x="20" y="31"/>
                      </a:lnTo>
                      <a:lnTo>
                        <a:pt x="15" y="27"/>
                      </a:lnTo>
                      <a:lnTo>
                        <a:pt x="13" y="24"/>
                      </a:lnTo>
                      <a:lnTo>
                        <a:pt x="12" y="20"/>
                      </a:lnTo>
                      <a:lnTo>
                        <a:pt x="11" y="16"/>
                      </a:lnTo>
                      <a:lnTo>
                        <a:pt x="12" y="11"/>
                      </a:lnTo>
                      <a:lnTo>
                        <a:pt x="13" y="8"/>
                      </a:lnTo>
                      <a:lnTo>
                        <a:pt x="15" y="5"/>
                      </a:lnTo>
                      <a:lnTo>
                        <a:pt x="19" y="2"/>
                      </a:lnTo>
                      <a:lnTo>
                        <a:pt x="22" y="0"/>
                      </a:lnTo>
                      <a:lnTo>
                        <a:pt x="14" y="2"/>
                      </a:lnTo>
                      <a:lnTo>
                        <a:pt x="9" y="6"/>
                      </a:lnTo>
                      <a:lnTo>
                        <a:pt x="4" y="11"/>
                      </a:lnTo>
                      <a:lnTo>
                        <a:pt x="1" y="17"/>
                      </a:lnTo>
                      <a:lnTo>
                        <a:pt x="0" y="23"/>
                      </a:lnTo>
                      <a:lnTo>
                        <a:pt x="1" y="28"/>
                      </a:lnTo>
                      <a:lnTo>
                        <a:pt x="3" y="33"/>
                      </a:lnTo>
                      <a:lnTo>
                        <a:pt x="6" y="38"/>
                      </a:lnTo>
                      <a:lnTo>
                        <a:pt x="11" y="43"/>
                      </a:lnTo>
                      <a:lnTo>
                        <a:pt x="16" y="48"/>
                      </a:lnTo>
                      <a:lnTo>
                        <a:pt x="23" y="51"/>
                      </a:lnTo>
                      <a:lnTo>
                        <a:pt x="31" y="53"/>
                      </a:lnTo>
                      <a:close/>
                    </a:path>
                  </a:pathLst>
                </a:custGeom>
                <a:solidFill>
                  <a:srgbClr val="0063B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59" name="Freeform 439"/>
                <p:cNvSpPr/>
                <p:nvPr/>
              </p:nvSpPr>
              <p:spPr bwMode="auto">
                <a:xfrm>
                  <a:off x="5702535" y="1581262"/>
                  <a:ext cx="249991" cy="265784"/>
                </a:xfrm>
                <a:custGeom>
                  <a:avLst/>
                  <a:gdLst>
                    <a:gd name="T0" fmla="*/ 246975313 w 158"/>
                    <a:gd name="T1" fmla="*/ 120967728 h 167"/>
                    <a:gd name="T2" fmla="*/ 241935000 w 158"/>
                    <a:gd name="T3" fmla="*/ 120967728 h 167"/>
                    <a:gd name="T4" fmla="*/ 214214075 w 158"/>
                    <a:gd name="T5" fmla="*/ 73085463 h 167"/>
                    <a:gd name="T6" fmla="*/ 171370625 w 158"/>
                    <a:gd name="T7" fmla="*/ 32762887 h 167"/>
                    <a:gd name="T8" fmla="*/ 118448138 w 158"/>
                    <a:gd name="T9" fmla="*/ 10080644 h 167"/>
                    <a:gd name="T10" fmla="*/ 63004700 w 158"/>
                    <a:gd name="T11" fmla="*/ 0 h 167"/>
                    <a:gd name="T12" fmla="*/ 30241875 w 158"/>
                    <a:gd name="T13" fmla="*/ 2520955 h 167"/>
                    <a:gd name="T14" fmla="*/ 0 w 158"/>
                    <a:gd name="T15" fmla="*/ 10080644 h 167"/>
                    <a:gd name="T16" fmla="*/ 22682200 w 158"/>
                    <a:gd name="T17" fmla="*/ 10080644 h 167"/>
                    <a:gd name="T18" fmla="*/ 83165950 w 158"/>
                    <a:gd name="T19" fmla="*/ 17641921 h 167"/>
                    <a:gd name="T20" fmla="*/ 133569075 w 158"/>
                    <a:gd name="T21" fmla="*/ 40322576 h 167"/>
                    <a:gd name="T22" fmla="*/ 173891575 w 158"/>
                    <a:gd name="T23" fmla="*/ 80645152 h 167"/>
                    <a:gd name="T24" fmla="*/ 201612500 w 158"/>
                    <a:gd name="T25" fmla="*/ 131048372 h 167"/>
                    <a:gd name="T26" fmla="*/ 209173763 w 158"/>
                    <a:gd name="T27" fmla="*/ 131048372 h 167"/>
                    <a:gd name="T28" fmla="*/ 239415638 w 158"/>
                    <a:gd name="T29" fmla="*/ 133569327 h 167"/>
                    <a:gd name="T30" fmla="*/ 292338125 w 158"/>
                    <a:gd name="T31" fmla="*/ 156249982 h 167"/>
                    <a:gd name="T32" fmla="*/ 335181575 w 158"/>
                    <a:gd name="T33" fmla="*/ 196572558 h 167"/>
                    <a:gd name="T34" fmla="*/ 357862188 w 158"/>
                    <a:gd name="T35" fmla="*/ 249496733 h 167"/>
                    <a:gd name="T36" fmla="*/ 360383138 w 158"/>
                    <a:gd name="T37" fmla="*/ 282258032 h 167"/>
                    <a:gd name="T38" fmla="*/ 352821875 w 158"/>
                    <a:gd name="T39" fmla="*/ 327620930 h 167"/>
                    <a:gd name="T40" fmla="*/ 332660625 w 158"/>
                    <a:gd name="T41" fmla="*/ 365424139 h 167"/>
                    <a:gd name="T42" fmla="*/ 302418750 w 158"/>
                    <a:gd name="T43" fmla="*/ 400706393 h 167"/>
                    <a:gd name="T44" fmla="*/ 264617200 w 158"/>
                    <a:gd name="T45" fmla="*/ 420867681 h 167"/>
                    <a:gd name="T46" fmla="*/ 289818763 w 158"/>
                    <a:gd name="T47" fmla="*/ 415827359 h 167"/>
                    <a:gd name="T48" fmla="*/ 342741250 w 158"/>
                    <a:gd name="T49" fmla="*/ 393145116 h 167"/>
                    <a:gd name="T50" fmla="*/ 375504075 w 158"/>
                    <a:gd name="T51" fmla="*/ 352822540 h 167"/>
                    <a:gd name="T52" fmla="*/ 395665325 w 158"/>
                    <a:gd name="T53" fmla="*/ 299899953 h 167"/>
                    <a:gd name="T54" fmla="*/ 398184688 w 158"/>
                    <a:gd name="T55" fmla="*/ 272177388 h 167"/>
                    <a:gd name="T56" fmla="*/ 388104063 w 158"/>
                    <a:gd name="T57" fmla="*/ 211693524 h 167"/>
                    <a:gd name="T58" fmla="*/ 355342825 w 158"/>
                    <a:gd name="T59" fmla="*/ 163811259 h 167"/>
                    <a:gd name="T60" fmla="*/ 307459063 w 158"/>
                    <a:gd name="T61" fmla="*/ 133569327 h 167"/>
                    <a:gd name="T62" fmla="*/ 246975313 w 158"/>
                    <a:gd name="T63" fmla="*/ 120967728 h 1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8" h="167">
                      <a:moveTo>
                        <a:pt x="98" y="48"/>
                      </a:moveTo>
                      <a:lnTo>
                        <a:pt x="98" y="48"/>
                      </a:lnTo>
                      <a:lnTo>
                        <a:pt x="96" y="48"/>
                      </a:lnTo>
                      <a:lnTo>
                        <a:pt x="90" y="38"/>
                      </a:lnTo>
                      <a:lnTo>
                        <a:pt x="85" y="29"/>
                      </a:lnTo>
                      <a:lnTo>
                        <a:pt x="77" y="20"/>
                      </a:lnTo>
                      <a:lnTo>
                        <a:pt x="68" y="13"/>
                      </a:lnTo>
                      <a:lnTo>
                        <a:pt x="59" y="7"/>
                      </a:lnTo>
                      <a:lnTo>
                        <a:pt x="47" y="4"/>
                      </a:lnTo>
                      <a:lnTo>
                        <a:pt x="36" y="1"/>
                      </a:lnTo>
                      <a:lnTo>
                        <a:pt x="25" y="0"/>
                      </a:lnTo>
                      <a:lnTo>
                        <a:pt x="12" y="1"/>
                      </a:lnTo>
                      <a:lnTo>
                        <a:pt x="0" y="4"/>
                      </a:lnTo>
                      <a:lnTo>
                        <a:pt x="9" y="4"/>
                      </a:lnTo>
                      <a:lnTo>
                        <a:pt x="21" y="4"/>
                      </a:lnTo>
                      <a:lnTo>
                        <a:pt x="33" y="7"/>
                      </a:lnTo>
                      <a:lnTo>
                        <a:pt x="43" y="11"/>
                      </a:lnTo>
                      <a:lnTo>
                        <a:pt x="53" y="16"/>
                      </a:lnTo>
                      <a:lnTo>
                        <a:pt x="61" y="24"/>
                      </a:lnTo>
                      <a:lnTo>
                        <a:pt x="69" y="32"/>
                      </a:lnTo>
                      <a:lnTo>
                        <a:pt x="76" y="41"/>
                      </a:lnTo>
                      <a:lnTo>
                        <a:pt x="80" y="52"/>
                      </a:lnTo>
                      <a:lnTo>
                        <a:pt x="83" y="52"/>
                      </a:lnTo>
                      <a:lnTo>
                        <a:pt x="95" y="53"/>
                      </a:lnTo>
                      <a:lnTo>
                        <a:pt x="106" y="56"/>
                      </a:lnTo>
                      <a:lnTo>
                        <a:pt x="116" y="62"/>
                      </a:lnTo>
                      <a:lnTo>
                        <a:pt x="125" y="69"/>
                      </a:lnTo>
                      <a:lnTo>
                        <a:pt x="133" y="78"/>
                      </a:lnTo>
                      <a:lnTo>
                        <a:pt x="139" y="88"/>
                      </a:lnTo>
                      <a:lnTo>
                        <a:pt x="142" y="99"/>
                      </a:lnTo>
                      <a:lnTo>
                        <a:pt x="143" y="112"/>
                      </a:lnTo>
                      <a:lnTo>
                        <a:pt x="142" y="121"/>
                      </a:lnTo>
                      <a:lnTo>
                        <a:pt x="140" y="130"/>
                      </a:lnTo>
                      <a:lnTo>
                        <a:pt x="137" y="138"/>
                      </a:lnTo>
                      <a:lnTo>
                        <a:pt x="132" y="145"/>
                      </a:lnTo>
                      <a:lnTo>
                        <a:pt x="126" y="152"/>
                      </a:lnTo>
                      <a:lnTo>
                        <a:pt x="120" y="159"/>
                      </a:lnTo>
                      <a:lnTo>
                        <a:pt x="113" y="164"/>
                      </a:lnTo>
                      <a:lnTo>
                        <a:pt x="105" y="167"/>
                      </a:lnTo>
                      <a:lnTo>
                        <a:pt x="115" y="165"/>
                      </a:lnTo>
                      <a:lnTo>
                        <a:pt x="125" y="161"/>
                      </a:lnTo>
                      <a:lnTo>
                        <a:pt x="136" y="156"/>
                      </a:lnTo>
                      <a:lnTo>
                        <a:pt x="143" y="148"/>
                      </a:lnTo>
                      <a:lnTo>
                        <a:pt x="149" y="140"/>
                      </a:lnTo>
                      <a:lnTo>
                        <a:pt x="155" y="130"/>
                      </a:lnTo>
                      <a:lnTo>
                        <a:pt x="157" y="119"/>
                      </a:lnTo>
                      <a:lnTo>
                        <a:pt x="158" y="108"/>
                      </a:lnTo>
                      <a:lnTo>
                        <a:pt x="157" y="96"/>
                      </a:lnTo>
                      <a:lnTo>
                        <a:pt x="154" y="84"/>
                      </a:lnTo>
                      <a:lnTo>
                        <a:pt x="148" y="74"/>
                      </a:lnTo>
                      <a:lnTo>
                        <a:pt x="141" y="65"/>
                      </a:lnTo>
                      <a:lnTo>
                        <a:pt x="132" y="58"/>
                      </a:lnTo>
                      <a:lnTo>
                        <a:pt x="122" y="53"/>
                      </a:lnTo>
                      <a:lnTo>
                        <a:pt x="111" y="49"/>
                      </a:lnTo>
                      <a:lnTo>
                        <a:pt x="98" y="48"/>
                      </a:lnTo>
                      <a:close/>
                    </a:path>
                  </a:pathLst>
                </a:custGeom>
                <a:solidFill>
                  <a:srgbClr val="0063B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60" name="Freeform 440"/>
                <p:cNvSpPr/>
                <p:nvPr/>
              </p:nvSpPr>
              <p:spPr bwMode="auto">
                <a:xfrm>
                  <a:off x="5516268" y="1588646"/>
                  <a:ext cx="338223" cy="265784"/>
                </a:xfrm>
                <a:custGeom>
                  <a:avLst/>
                  <a:gdLst>
                    <a:gd name="T0" fmla="*/ 524192500 w 214"/>
                    <a:gd name="T1" fmla="*/ 413305625 h 168"/>
                    <a:gd name="T2" fmla="*/ 166330313 w 214"/>
                    <a:gd name="T3" fmla="*/ 413305625 h 168"/>
                    <a:gd name="T4" fmla="*/ 166330313 w 214"/>
                    <a:gd name="T5" fmla="*/ 413305625 h 168"/>
                    <a:gd name="T6" fmla="*/ 138609388 w 214"/>
                    <a:gd name="T7" fmla="*/ 410786263 h 168"/>
                    <a:gd name="T8" fmla="*/ 115927188 w 214"/>
                    <a:gd name="T9" fmla="*/ 403225000 h 168"/>
                    <a:gd name="T10" fmla="*/ 93246575 w 214"/>
                    <a:gd name="T11" fmla="*/ 390625013 h 168"/>
                    <a:gd name="T12" fmla="*/ 75604688 w 214"/>
                    <a:gd name="T13" fmla="*/ 375504075 h 168"/>
                    <a:gd name="T14" fmla="*/ 60483750 w 214"/>
                    <a:gd name="T15" fmla="*/ 355342825 h 168"/>
                    <a:gd name="T16" fmla="*/ 47883763 w 214"/>
                    <a:gd name="T17" fmla="*/ 337700938 h 168"/>
                    <a:gd name="T18" fmla="*/ 42843450 w 214"/>
                    <a:gd name="T19" fmla="*/ 309980013 h 168"/>
                    <a:gd name="T20" fmla="*/ 40322500 w 214"/>
                    <a:gd name="T21" fmla="*/ 284778450 h 168"/>
                    <a:gd name="T22" fmla="*/ 40322500 w 214"/>
                    <a:gd name="T23" fmla="*/ 284778450 h 168"/>
                    <a:gd name="T24" fmla="*/ 42843450 w 214"/>
                    <a:gd name="T25" fmla="*/ 262096250 h 168"/>
                    <a:gd name="T26" fmla="*/ 47883763 w 214"/>
                    <a:gd name="T27" fmla="*/ 241935000 h 168"/>
                    <a:gd name="T28" fmla="*/ 57964388 w 214"/>
                    <a:gd name="T29" fmla="*/ 221773750 h 168"/>
                    <a:gd name="T30" fmla="*/ 68045013 w 214"/>
                    <a:gd name="T31" fmla="*/ 206652813 h 168"/>
                    <a:gd name="T32" fmla="*/ 85685313 w 214"/>
                    <a:gd name="T33" fmla="*/ 189012513 h 168"/>
                    <a:gd name="T34" fmla="*/ 103327200 w 214"/>
                    <a:gd name="T35" fmla="*/ 176410938 h 168"/>
                    <a:gd name="T36" fmla="*/ 123488450 w 214"/>
                    <a:gd name="T37" fmla="*/ 168851263 h 168"/>
                    <a:gd name="T38" fmla="*/ 146169063 w 214"/>
                    <a:gd name="T39" fmla="*/ 163810950 h 168"/>
                    <a:gd name="T40" fmla="*/ 146169063 w 214"/>
                    <a:gd name="T41" fmla="*/ 163810950 h 168"/>
                    <a:gd name="T42" fmla="*/ 148690013 w 214"/>
                    <a:gd name="T43" fmla="*/ 133569075 h 168"/>
                    <a:gd name="T44" fmla="*/ 158770638 w 214"/>
                    <a:gd name="T45" fmla="*/ 108367513 h 168"/>
                    <a:gd name="T46" fmla="*/ 171370625 w 214"/>
                    <a:gd name="T47" fmla="*/ 85685313 h 168"/>
                    <a:gd name="T48" fmla="*/ 183972200 w 214"/>
                    <a:gd name="T49" fmla="*/ 63004700 h 168"/>
                    <a:gd name="T50" fmla="*/ 204133450 w 214"/>
                    <a:gd name="T51" fmla="*/ 42843450 h 168"/>
                    <a:gd name="T52" fmla="*/ 224294700 w 214"/>
                    <a:gd name="T53" fmla="*/ 25201563 h 168"/>
                    <a:gd name="T54" fmla="*/ 246975313 w 214"/>
                    <a:gd name="T55" fmla="*/ 12601575 h 168"/>
                    <a:gd name="T56" fmla="*/ 274697825 w 214"/>
                    <a:gd name="T57" fmla="*/ 0 h 168"/>
                    <a:gd name="T58" fmla="*/ 274697825 w 214"/>
                    <a:gd name="T59" fmla="*/ 0 h 168"/>
                    <a:gd name="T60" fmla="*/ 241935000 w 214"/>
                    <a:gd name="T61" fmla="*/ 7561263 h 168"/>
                    <a:gd name="T62" fmla="*/ 211693125 w 214"/>
                    <a:gd name="T63" fmla="*/ 20161250 h 168"/>
                    <a:gd name="T64" fmla="*/ 183972200 w 214"/>
                    <a:gd name="T65" fmla="*/ 37803138 h 168"/>
                    <a:gd name="T66" fmla="*/ 158770638 w 214"/>
                    <a:gd name="T67" fmla="*/ 57964388 h 168"/>
                    <a:gd name="T68" fmla="*/ 138609388 w 214"/>
                    <a:gd name="T69" fmla="*/ 83165950 h 168"/>
                    <a:gd name="T70" fmla="*/ 123488450 w 214"/>
                    <a:gd name="T71" fmla="*/ 108367513 h 168"/>
                    <a:gd name="T72" fmla="*/ 110886875 w 214"/>
                    <a:gd name="T73" fmla="*/ 138609388 h 168"/>
                    <a:gd name="T74" fmla="*/ 105846563 w 214"/>
                    <a:gd name="T75" fmla="*/ 171370625 h 168"/>
                    <a:gd name="T76" fmla="*/ 105846563 w 214"/>
                    <a:gd name="T77" fmla="*/ 171370625 h 168"/>
                    <a:gd name="T78" fmla="*/ 83165950 w 214"/>
                    <a:gd name="T79" fmla="*/ 176410938 h 168"/>
                    <a:gd name="T80" fmla="*/ 63004700 w 214"/>
                    <a:gd name="T81" fmla="*/ 186491563 h 168"/>
                    <a:gd name="T82" fmla="*/ 45362813 w 214"/>
                    <a:gd name="T83" fmla="*/ 199093138 h 168"/>
                    <a:gd name="T84" fmla="*/ 30241875 w 214"/>
                    <a:gd name="T85" fmla="*/ 214214075 h 168"/>
                    <a:gd name="T86" fmla="*/ 17641888 w 214"/>
                    <a:gd name="T87" fmla="*/ 231854375 h 168"/>
                    <a:gd name="T88" fmla="*/ 7561263 w 214"/>
                    <a:gd name="T89" fmla="*/ 252015625 h 168"/>
                    <a:gd name="T90" fmla="*/ 2520950 w 214"/>
                    <a:gd name="T91" fmla="*/ 274697825 h 168"/>
                    <a:gd name="T92" fmla="*/ 0 w 214"/>
                    <a:gd name="T93" fmla="*/ 297378438 h 168"/>
                    <a:gd name="T94" fmla="*/ 0 w 214"/>
                    <a:gd name="T95" fmla="*/ 297378438 h 168"/>
                    <a:gd name="T96" fmla="*/ 2520950 w 214"/>
                    <a:gd name="T97" fmla="*/ 322580000 h 168"/>
                    <a:gd name="T98" fmla="*/ 10080625 w 214"/>
                    <a:gd name="T99" fmla="*/ 345262200 h 168"/>
                    <a:gd name="T100" fmla="*/ 22682200 w 214"/>
                    <a:gd name="T101" fmla="*/ 365423450 h 168"/>
                    <a:gd name="T102" fmla="*/ 37803138 w 214"/>
                    <a:gd name="T103" fmla="*/ 385584700 h 168"/>
                    <a:gd name="T104" fmla="*/ 57964388 w 214"/>
                    <a:gd name="T105" fmla="*/ 398184688 h 168"/>
                    <a:gd name="T106" fmla="*/ 75604688 w 214"/>
                    <a:gd name="T107" fmla="*/ 410786263 h 168"/>
                    <a:gd name="T108" fmla="*/ 100806250 w 214"/>
                    <a:gd name="T109" fmla="*/ 418345938 h 168"/>
                    <a:gd name="T110" fmla="*/ 126007813 w 214"/>
                    <a:gd name="T111" fmla="*/ 423386250 h 168"/>
                    <a:gd name="T112" fmla="*/ 483870000 w 214"/>
                    <a:gd name="T113" fmla="*/ 423386250 h 168"/>
                    <a:gd name="T114" fmla="*/ 483870000 w 214"/>
                    <a:gd name="T115" fmla="*/ 423386250 h 168"/>
                    <a:gd name="T116" fmla="*/ 514111875 w 214"/>
                    <a:gd name="T117" fmla="*/ 418345938 h 168"/>
                    <a:gd name="T118" fmla="*/ 539313438 w 214"/>
                    <a:gd name="T119" fmla="*/ 410786263 h 168"/>
                    <a:gd name="T120" fmla="*/ 539313438 w 214"/>
                    <a:gd name="T121" fmla="*/ 410786263 h 168"/>
                    <a:gd name="T122" fmla="*/ 524192500 w 214"/>
                    <a:gd name="T123" fmla="*/ 413305625 h 168"/>
                    <a:gd name="T124" fmla="*/ 524192500 w 214"/>
                    <a:gd name="T125" fmla="*/ 413305625 h 1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4" h="168">
                      <a:moveTo>
                        <a:pt x="208" y="164"/>
                      </a:moveTo>
                      <a:lnTo>
                        <a:pt x="66" y="164"/>
                      </a:lnTo>
                      <a:lnTo>
                        <a:pt x="55" y="163"/>
                      </a:lnTo>
                      <a:lnTo>
                        <a:pt x="46" y="160"/>
                      </a:lnTo>
                      <a:lnTo>
                        <a:pt x="37" y="155"/>
                      </a:lnTo>
                      <a:lnTo>
                        <a:pt x="30" y="149"/>
                      </a:lnTo>
                      <a:lnTo>
                        <a:pt x="24" y="141"/>
                      </a:lnTo>
                      <a:lnTo>
                        <a:pt x="19" y="134"/>
                      </a:lnTo>
                      <a:lnTo>
                        <a:pt x="17" y="123"/>
                      </a:lnTo>
                      <a:lnTo>
                        <a:pt x="16" y="113"/>
                      </a:lnTo>
                      <a:lnTo>
                        <a:pt x="17" y="104"/>
                      </a:lnTo>
                      <a:lnTo>
                        <a:pt x="19" y="96"/>
                      </a:lnTo>
                      <a:lnTo>
                        <a:pt x="23" y="88"/>
                      </a:lnTo>
                      <a:lnTo>
                        <a:pt x="27" y="82"/>
                      </a:lnTo>
                      <a:lnTo>
                        <a:pt x="34" y="75"/>
                      </a:lnTo>
                      <a:lnTo>
                        <a:pt x="41" y="70"/>
                      </a:lnTo>
                      <a:lnTo>
                        <a:pt x="49" y="67"/>
                      </a:lnTo>
                      <a:lnTo>
                        <a:pt x="58" y="65"/>
                      </a:lnTo>
                      <a:lnTo>
                        <a:pt x="59" y="53"/>
                      </a:lnTo>
                      <a:lnTo>
                        <a:pt x="63" y="43"/>
                      </a:lnTo>
                      <a:lnTo>
                        <a:pt x="68" y="34"/>
                      </a:lnTo>
                      <a:lnTo>
                        <a:pt x="73" y="25"/>
                      </a:lnTo>
                      <a:lnTo>
                        <a:pt x="81" y="17"/>
                      </a:lnTo>
                      <a:lnTo>
                        <a:pt x="89" y="10"/>
                      </a:lnTo>
                      <a:lnTo>
                        <a:pt x="98" y="5"/>
                      </a:lnTo>
                      <a:lnTo>
                        <a:pt x="109" y="0"/>
                      </a:lnTo>
                      <a:lnTo>
                        <a:pt x="96" y="3"/>
                      </a:lnTo>
                      <a:lnTo>
                        <a:pt x="84" y="8"/>
                      </a:lnTo>
                      <a:lnTo>
                        <a:pt x="73" y="15"/>
                      </a:lnTo>
                      <a:lnTo>
                        <a:pt x="63" y="23"/>
                      </a:lnTo>
                      <a:lnTo>
                        <a:pt x="55" y="33"/>
                      </a:lnTo>
                      <a:lnTo>
                        <a:pt x="49" y="43"/>
                      </a:lnTo>
                      <a:lnTo>
                        <a:pt x="44" y="55"/>
                      </a:lnTo>
                      <a:lnTo>
                        <a:pt x="42" y="68"/>
                      </a:lnTo>
                      <a:lnTo>
                        <a:pt x="33" y="70"/>
                      </a:lnTo>
                      <a:lnTo>
                        <a:pt x="25" y="74"/>
                      </a:lnTo>
                      <a:lnTo>
                        <a:pt x="18" y="79"/>
                      </a:lnTo>
                      <a:lnTo>
                        <a:pt x="12" y="85"/>
                      </a:lnTo>
                      <a:lnTo>
                        <a:pt x="7" y="92"/>
                      </a:lnTo>
                      <a:lnTo>
                        <a:pt x="3" y="100"/>
                      </a:lnTo>
                      <a:lnTo>
                        <a:pt x="1" y="109"/>
                      </a:lnTo>
                      <a:lnTo>
                        <a:pt x="0" y="118"/>
                      </a:lnTo>
                      <a:lnTo>
                        <a:pt x="1" y="128"/>
                      </a:lnTo>
                      <a:lnTo>
                        <a:pt x="4" y="137"/>
                      </a:lnTo>
                      <a:lnTo>
                        <a:pt x="9" y="145"/>
                      </a:lnTo>
                      <a:lnTo>
                        <a:pt x="15" y="153"/>
                      </a:lnTo>
                      <a:lnTo>
                        <a:pt x="23" y="158"/>
                      </a:lnTo>
                      <a:lnTo>
                        <a:pt x="30" y="163"/>
                      </a:lnTo>
                      <a:lnTo>
                        <a:pt x="40" y="166"/>
                      </a:lnTo>
                      <a:lnTo>
                        <a:pt x="50" y="168"/>
                      </a:lnTo>
                      <a:lnTo>
                        <a:pt x="192" y="168"/>
                      </a:lnTo>
                      <a:lnTo>
                        <a:pt x="204" y="166"/>
                      </a:lnTo>
                      <a:lnTo>
                        <a:pt x="214" y="163"/>
                      </a:lnTo>
                      <a:lnTo>
                        <a:pt x="208" y="164"/>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sp>
          <p:nvSpPr>
            <p:cNvPr id="58" name="同侧圆角矩形 57"/>
            <p:cNvSpPr/>
            <p:nvPr/>
          </p:nvSpPr>
          <p:spPr bwMode="auto">
            <a:xfrm>
              <a:off x="473933" y="997756"/>
              <a:ext cx="7186402" cy="295315"/>
            </a:xfrm>
            <a:prstGeom prst="round2SameRect">
              <a:avLst>
                <a:gd name="adj1" fmla="val 0"/>
                <a:gd name="adj2" fmla="val 0"/>
              </a:avLst>
            </a:prstGeom>
            <a:solidFill>
              <a:srgbClr val="C00000"/>
            </a:solidFill>
            <a:ln w="12700" algn="ctr">
              <a:noFill/>
              <a:round/>
            </a:ln>
            <a:effectLst>
              <a:outerShdw blurRad="63500" sx="101000" sy="101000" algn="ctr" rotWithShape="0">
                <a:prstClr val="black">
                  <a:alpha val="20000"/>
                </a:prstClr>
              </a:outerShdw>
            </a:effectLst>
          </p:spPr>
          <p:txBody>
            <a:bodyPr wrap="none" lIns="91414" tIns="45707" rIns="91414" bIns="45707" anchor="ctr"/>
            <a:lstStyle/>
            <a:p>
              <a:pPr algn="ctr" fontAlgn="t">
                <a:buClr>
                  <a:srgbClr val="990000"/>
                </a:buClr>
                <a:buSzPct val="60000"/>
                <a:buFont typeface="Wingdings" panose="05000000000000000000" pitchFamily="2" charset="2"/>
                <a:buNone/>
                <a:defRPr/>
              </a:pPr>
              <a:r>
                <a:rPr lang="zh-CN" altLang="en-US" sz="1900" dirty="0">
                  <a:solidFill>
                    <a:schemeClr val="bg1"/>
                  </a:solidFill>
                  <a:latin typeface="+mn-lt"/>
                  <a:ea typeface="+mn-ea"/>
                  <a:cs typeface="Arial" panose="020B0604020202020204" pitchFamily="34" charset="0"/>
                </a:rPr>
                <a:t>云里的</a:t>
              </a:r>
              <a:r>
                <a:rPr lang="en-US" altLang="zh-CN" sz="1900" dirty="0">
                  <a:solidFill>
                    <a:schemeClr val="bg1"/>
                  </a:solidFill>
                  <a:latin typeface="+mn-lt"/>
                  <a:ea typeface="+mn-ea"/>
                  <a:cs typeface="Arial" panose="020B0604020202020204" pitchFamily="34" charset="0"/>
                </a:rPr>
                <a:t>PC</a:t>
              </a:r>
              <a:r>
                <a:rPr lang="zh-CN" altLang="en-US" sz="1900" dirty="0">
                  <a:solidFill>
                    <a:schemeClr val="bg1"/>
                  </a:solidFill>
                  <a:latin typeface="+mn-lt"/>
                  <a:ea typeface="+mn-ea"/>
                  <a:cs typeface="Arial" panose="020B0604020202020204" pitchFamily="34" charset="0"/>
                </a:rPr>
                <a:t>机</a:t>
              </a:r>
              <a:endParaRPr lang="zh-CN" altLang="zh-CN" sz="1900" dirty="0">
                <a:solidFill>
                  <a:schemeClr val="bg1"/>
                </a:solidFill>
                <a:latin typeface="+mn-lt"/>
                <a:ea typeface="+mn-ea"/>
                <a:cs typeface="Arial" panose="020B0604020202020204" pitchFamily="34" charset="0"/>
              </a:endParaRPr>
            </a:p>
          </p:txBody>
        </p:sp>
        <p:pic>
          <p:nvPicPr>
            <p:cNvPr id="68628" name="Picture 16" descr="E:\PNG图标分类大全\钟-工具-放大镜-锁钥匙-灯泡\blue_kind_15.png"/>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7885966" y="1527672"/>
              <a:ext cx="778728" cy="77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29" name="组合 218"/>
            <p:cNvGrpSpPr/>
            <p:nvPr/>
          </p:nvGrpSpPr>
          <p:grpSpPr bwMode="auto">
            <a:xfrm>
              <a:off x="7963598" y="3936697"/>
              <a:ext cx="690570" cy="543499"/>
              <a:chOff x="15428913" y="-815975"/>
              <a:chExt cx="823912" cy="533400"/>
            </a:xfrm>
          </p:grpSpPr>
          <p:sp>
            <p:nvSpPr>
              <p:cNvPr id="68630" name="Freeform 521"/>
              <p:cNvSpPr/>
              <p:nvPr/>
            </p:nvSpPr>
            <p:spPr bwMode="auto">
              <a:xfrm>
                <a:off x="15885156" y="-691403"/>
                <a:ext cx="276161" cy="149588"/>
              </a:xfrm>
              <a:custGeom>
                <a:avLst/>
                <a:gdLst>
                  <a:gd name="T0" fmla="*/ 435987825 w 174"/>
                  <a:gd name="T1" fmla="*/ 42843450 h 94"/>
                  <a:gd name="T2" fmla="*/ 428426563 w 174"/>
                  <a:gd name="T3" fmla="*/ 57964388 h 94"/>
                  <a:gd name="T4" fmla="*/ 403225000 w 174"/>
                  <a:gd name="T5" fmla="*/ 105846563 h 94"/>
                  <a:gd name="T6" fmla="*/ 395665325 w 174"/>
                  <a:gd name="T7" fmla="*/ 103327200 h 94"/>
                  <a:gd name="T8" fmla="*/ 385584700 w 174"/>
                  <a:gd name="T9" fmla="*/ 68045013 h 94"/>
                  <a:gd name="T10" fmla="*/ 380544388 w 174"/>
                  <a:gd name="T11" fmla="*/ 70564375 h 94"/>
                  <a:gd name="T12" fmla="*/ 362902500 w 174"/>
                  <a:gd name="T13" fmla="*/ 40322500 h 94"/>
                  <a:gd name="T14" fmla="*/ 355342825 w 174"/>
                  <a:gd name="T15" fmla="*/ 42843450 h 94"/>
                  <a:gd name="T16" fmla="*/ 342741250 w 174"/>
                  <a:gd name="T17" fmla="*/ 57964388 h 94"/>
                  <a:gd name="T18" fmla="*/ 317539688 w 174"/>
                  <a:gd name="T19" fmla="*/ 103327200 h 94"/>
                  <a:gd name="T20" fmla="*/ 304939700 w 174"/>
                  <a:gd name="T21" fmla="*/ 110886875 h 94"/>
                  <a:gd name="T22" fmla="*/ 297378438 w 174"/>
                  <a:gd name="T23" fmla="*/ 108367513 h 94"/>
                  <a:gd name="T24" fmla="*/ 282257500 w 174"/>
                  <a:gd name="T25" fmla="*/ 126007813 h 94"/>
                  <a:gd name="T26" fmla="*/ 269657513 w 174"/>
                  <a:gd name="T27" fmla="*/ 131048125 h 94"/>
                  <a:gd name="T28" fmla="*/ 257055938 w 174"/>
                  <a:gd name="T29" fmla="*/ 45362813 h 94"/>
                  <a:gd name="T30" fmla="*/ 244455950 w 174"/>
                  <a:gd name="T31" fmla="*/ 85685313 h 94"/>
                  <a:gd name="T32" fmla="*/ 234375325 w 174"/>
                  <a:gd name="T33" fmla="*/ 25201563 h 94"/>
                  <a:gd name="T34" fmla="*/ 224294700 w 174"/>
                  <a:gd name="T35" fmla="*/ 42843450 h 94"/>
                  <a:gd name="T36" fmla="*/ 206652813 w 174"/>
                  <a:gd name="T37" fmla="*/ 27722513 h 94"/>
                  <a:gd name="T38" fmla="*/ 186491563 w 174"/>
                  <a:gd name="T39" fmla="*/ 70564375 h 94"/>
                  <a:gd name="T40" fmla="*/ 151209375 w 174"/>
                  <a:gd name="T41" fmla="*/ 143649700 h 94"/>
                  <a:gd name="T42" fmla="*/ 136088438 w 174"/>
                  <a:gd name="T43" fmla="*/ 158770638 h 94"/>
                  <a:gd name="T44" fmla="*/ 123488450 w 174"/>
                  <a:gd name="T45" fmla="*/ 93246575 h 94"/>
                  <a:gd name="T46" fmla="*/ 113407825 w 174"/>
                  <a:gd name="T47" fmla="*/ 128528763 h 94"/>
                  <a:gd name="T48" fmla="*/ 98286888 w 174"/>
                  <a:gd name="T49" fmla="*/ 151209375 h 94"/>
                  <a:gd name="T50" fmla="*/ 93246575 w 174"/>
                  <a:gd name="T51" fmla="*/ 153730325 h 94"/>
                  <a:gd name="T52" fmla="*/ 78125638 w 174"/>
                  <a:gd name="T53" fmla="*/ 146169063 h 94"/>
                  <a:gd name="T54" fmla="*/ 63004700 w 174"/>
                  <a:gd name="T55" fmla="*/ 178931888 h 94"/>
                  <a:gd name="T56" fmla="*/ 42843450 w 174"/>
                  <a:gd name="T57" fmla="*/ 191531875 h 94"/>
                  <a:gd name="T58" fmla="*/ 30241875 w 174"/>
                  <a:gd name="T59" fmla="*/ 196572188 h 94"/>
                  <a:gd name="T60" fmla="*/ 17641888 w 174"/>
                  <a:gd name="T61" fmla="*/ 234375325 h 94"/>
                  <a:gd name="T62" fmla="*/ 0 w 174"/>
                  <a:gd name="T63" fmla="*/ 234375325 h 94"/>
                  <a:gd name="T64" fmla="*/ 12601575 w 174"/>
                  <a:gd name="T65" fmla="*/ 229335013 h 94"/>
                  <a:gd name="T66" fmla="*/ 35282188 w 174"/>
                  <a:gd name="T67" fmla="*/ 189012513 h 94"/>
                  <a:gd name="T68" fmla="*/ 45362813 w 174"/>
                  <a:gd name="T69" fmla="*/ 178931888 h 94"/>
                  <a:gd name="T70" fmla="*/ 65524063 w 174"/>
                  <a:gd name="T71" fmla="*/ 126007813 h 94"/>
                  <a:gd name="T72" fmla="*/ 70564375 w 174"/>
                  <a:gd name="T73" fmla="*/ 123488450 h 94"/>
                  <a:gd name="T74" fmla="*/ 100806250 w 174"/>
                  <a:gd name="T75" fmla="*/ 105846563 h 94"/>
                  <a:gd name="T76" fmla="*/ 103327200 w 174"/>
                  <a:gd name="T77" fmla="*/ 103327200 h 94"/>
                  <a:gd name="T78" fmla="*/ 120967500 w 174"/>
                  <a:gd name="T79" fmla="*/ 63004700 h 94"/>
                  <a:gd name="T80" fmla="*/ 126007813 w 174"/>
                  <a:gd name="T81" fmla="*/ 55443438 h 94"/>
                  <a:gd name="T82" fmla="*/ 141128750 w 174"/>
                  <a:gd name="T83" fmla="*/ 143649700 h 94"/>
                  <a:gd name="T84" fmla="*/ 153730325 w 174"/>
                  <a:gd name="T85" fmla="*/ 95765938 h 94"/>
                  <a:gd name="T86" fmla="*/ 181451250 w 174"/>
                  <a:gd name="T87" fmla="*/ 65524063 h 94"/>
                  <a:gd name="T88" fmla="*/ 199093138 w 174"/>
                  <a:gd name="T89" fmla="*/ 25201563 h 94"/>
                  <a:gd name="T90" fmla="*/ 211693125 w 174"/>
                  <a:gd name="T91" fmla="*/ 12601575 h 94"/>
                  <a:gd name="T92" fmla="*/ 224294700 w 174"/>
                  <a:gd name="T93" fmla="*/ 27722513 h 94"/>
                  <a:gd name="T94" fmla="*/ 234375325 w 174"/>
                  <a:gd name="T95" fmla="*/ 0 h 94"/>
                  <a:gd name="T96" fmla="*/ 246975313 w 174"/>
                  <a:gd name="T97" fmla="*/ 50403125 h 94"/>
                  <a:gd name="T98" fmla="*/ 259576888 w 174"/>
                  <a:gd name="T99" fmla="*/ 2520950 h 94"/>
                  <a:gd name="T100" fmla="*/ 274697825 w 174"/>
                  <a:gd name="T101" fmla="*/ 123488450 h 94"/>
                  <a:gd name="T102" fmla="*/ 289818763 w 174"/>
                  <a:gd name="T103" fmla="*/ 83165950 h 94"/>
                  <a:gd name="T104" fmla="*/ 304939700 w 174"/>
                  <a:gd name="T105" fmla="*/ 103327200 h 94"/>
                  <a:gd name="T106" fmla="*/ 342741250 w 174"/>
                  <a:gd name="T107" fmla="*/ 15120938 h 94"/>
                  <a:gd name="T108" fmla="*/ 352821875 w 174"/>
                  <a:gd name="T109" fmla="*/ 15120938 h 94"/>
                  <a:gd name="T110" fmla="*/ 367942813 w 174"/>
                  <a:gd name="T111" fmla="*/ 10080625 h 94"/>
                  <a:gd name="T112" fmla="*/ 380544388 w 174"/>
                  <a:gd name="T113" fmla="*/ 42843450 h 94"/>
                  <a:gd name="T114" fmla="*/ 388104063 w 174"/>
                  <a:gd name="T115" fmla="*/ 12601575 h 94"/>
                  <a:gd name="T116" fmla="*/ 395665325 w 174"/>
                  <a:gd name="T117" fmla="*/ 15120938 h 94"/>
                  <a:gd name="T118" fmla="*/ 420866888 w 174"/>
                  <a:gd name="T119" fmla="*/ 57964388 h 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4" h="94">
                    <a:moveTo>
                      <a:pt x="171" y="18"/>
                    </a:moveTo>
                    <a:lnTo>
                      <a:pt x="171" y="18"/>
                    </a:lnTo>
                    <a:lnTo>
                      <a:pt x="172" y="17"/>
                    </a:lnTo>
                    <a:lnTo>
                      <a:pt x="173" y="17"/>
                    </a:lnTo>
                    <a:lnTo>
                      <a:pt x="174" y="18"/>
                    </a:lnTo>
                    <a:lnTo>
                      <a:pt x="174" y="19"/>
                    </a:lnTo>
                    <a:lnTo>
                      <a:pt x="170" y="23"/>
                    </a:lnTo>
                    <a:lnTo>
                      <a:pt x="166" y="39"/>
                    </a:lnTo>
                    <a:lnTo>
                      <a:pt x="164" y="41"/>
                    </a:lnTo>
                    <a:lnTo>
                      <a:pt x="160" y="42"/>
                    </a:lnTo>
                    <a:lnTo>
                      <a:pt x="158" y="42"/>
                    </a:lnTo>
                    <a:lnTo>
                      <a:pt x="157" y="41"/>
                    </a:lnTo>
                    <a:lnTo>
                      <a:pt x="155" y="17"/>
                    </a:lnTo>
                    <a:lnTo>
                      <a:pt x="153" y="27"/>
                    </a:lnTo>
                    <a:lnTo>
                      <a:pt x="152" y="28"/>
                    </a:lnTo>
                    <a:lnTo>
                      <a:pt x="151" y="28"/>
                    </a:lnTo>
                    <a:lnTo>
                      <a:pt x="148" y="27"/>
                    </a:lnTo>
                    <a:lnTo>
                      <a:pt x="145" y="12"/>
                    </a:lnTo>
                    <a:lnTo>
                      <a:pt x="144" y="16"/>
                    </a:lnTo>
                    <a:lnTo>
                      <a:pt x="143" y="17"/>
                    </a:lnTo>
                    <a:lnTo>
                      <a:pt x="141" y="17"/>
                    </a:lnTo>
                    <a:lnTo>
                      <a:pt x="140" y="17"/>
                    </a:lnTo>
                    <a:lnTo>
                      <a:pt x="138" y="12"/>
                    </a:lnTo>
                    <a:lnTo>
                      <a:pt x="136" y="23"/>
                    </a:lnTo>
                    <a:lnTo>
                      <a:pt x="135" y="23"/>
                    </a:lnTo>
                    <a:lnTo>
                      <a:pt x="126" y="41"/>
                    </a:lnTo>
                    <a:lnTo>
                      <a:pt x="121" y="44"/>
                    </a:lnTo>
                    <a:lnTo>
                      <a:pt x="120" y="44"/>
                    </a:lnTo>
                    <a:lnTo>
                      <a:pt x="119" y="43"/>
                    </a:lnTo>
                    <a:lnTo>
                      <a:pt x="118" y="43"/>
                    </a:lnTo>
                    <a:lnTo>
                      <a:pt x="116" y="39"/>
                    </a:lnTo>
                    <a:lnTo>
                      <a:pt x="113" y="49"/>
                    </a:lnTo>
                    <a:lnTo>
                      <a:pt x="112" y="50"/>
                    </a:lnTo>
                    <a:lnTo>
                      <a:pt x="108" y="52"/>
                    </a:lnTo>
                    <a:lnTo>
                      <a:pt x="107" y="52"/>
                    </a:lnTo>
                    <a:lnTo>
                      <a:pt x="106" y="52"/>
                    </a:lnTo>
                    <a:lnTo>
                      <a:pt x="105" y="51"/>
                    </a:lnTo>
                    <a:lnTo>
                      <a:pt x="102" y="18"/>
                    </a:lnTo>
                    <a:lnTo>
                      <a:pt x="99" y="33"/>
                    </a:lnTo>
                    <a:lnTo>
                      <a:pt x="99" y="34"/>
                    </a:lnTo>
                    <a:lnTo>
                      <a:pt x="97" y="34"/>
                    </a:lnTo>
                    <a:lnTo>
                      <a:pt x="96" y="34"/>
                    </a:lnTo>
                    <a:lnTo>
                      <a:pt x="96" y="33"/>
                    </a:lnTo>
                    <a:lnTo>
                      <a:pt x="93" y="10"/>
                    </a:lnTo>
                    <a:lnTo>
                      <a:pt x="91" y="16"/>
                    </a:lnTo>
                    <a:lnTo>
                      <a:pt x="90" y="17"/>
                    </a:lnTo>
                    <a:lnTo>
                      <a:pt x="89" y="17"/>
                    </a:lnTo>
                    <a:lnTo>
                      <a:pt x="88" y="16"/>
                    </a:lnTo>
                    <a:lnTo>
                      <a:pt x="84" y="9"/>
                    </a:lnTo>
                    <a:lnTo>
                      <a:pt x="82" y="11"/>
                    </a:lnTo>
                    <a:lnTo>
                      <a:pt x="78" y="27"/>
                    </a:lnTo>
                    <a:lnTo>
                      <a:pt x="77" y="28"/>
                    </a:lnTo>
                    <a:lnTo>
                      <a:pt x="74" y="28"/>
                    </a:lnTo>
                    <a:lnTo>
                      <a:pt x="65" y="39"/>
                    </a:lnTo>
                    <a:lnTo>
                      <a:pt x="60" y="57"/>
                    </a:lnTo>
                    <a:lnTo>
                      <a:pt x="56" y="62"/>
                    </a:lnTo>
                    <a:lnTo>
                      <a:pt x="55" y="63"/>
                    </a:lnTo>
                    <a:lnTo>
                      <a:pt x="54" y="63"/>
                    </a:lnTo>
                    <a:lnTo>
                      <a:pt x="53" y="62"/>
                    </a:lnTo>
                    <a:lnTo>
                      <a:pt x="49" y="37"/>
                    </a:lnTo>
                    <a:lnTo>
                      <a:pt x="47" y="50"/>
                    </a:lnTo>
                    <a:lnTo>
                      <a:pt x="46" y="51"/>
                    </a:lnTo>
                    <a:lnTo>
                      <a:pt x="45" y="51"/>
                    </a:lnTo>
                    <a:lnTo>
                      <a:pt x="44" y="51"/>
                    </a:lnTo>
                    <a:lnTo>
                      <a:pt x="42" y="47"/>
                    </a:lnTo>
                    <a:lnTo>
                      <a:pt x="39" y="60"/>
                    </a:lnTo>
                    <a:lnTo>
                      <a:pt x="39" y="61"/>
                    </a:lnTo>
                    <a:lnTo>
                      <a:pt x="37" y="61"/>
                    </a:lnTo>
                    <a:lnTo>
                      <a:pt x="35" y="61"/>
                    </a:lnTo>
                    <a:lnTo>
                      <a:pt x="31" y="58"/>
                    </a:lnTo>
                    <a:lnTo>
                      <a:pt x="30" y="57"/>
                    </a:lnTo>
                    <a:lnTo>
                      <a:pt x="29" y="54"/>
                    </a:lnTo>
                    <a:lnTo>
                      <a:pt x="25" y="71"/>
                    </a:lnTo>
                    <a:lnTo>
                      <a:pt x="24" y="71"/>
                    </a:lnTo>
                    <a:lnTo>
                      <a:pt x="21" y="74"/>
                    </a:lnTo>
                    <a:lnTo>
                      <a:pt x="17" y="76"/>
                    </a:lnTo>
                    <a:lnTo>
                      <a:pt x="16" y="76"/>
                    </a:lnTo>
                    <a:lnTo>
                      <a:pt x="12" y="78"/>
                    </a:lnTo>
                    <a:lnTo>
                      <a:pt x="8" y="92"/>
                    </a:lnTo>
                    <a:lnTo>
                      <a:pt x="7" y="93"/>
                    </a:lnTo>
                    <a:lnTo>
                      <a:pt x="2" y="94"/>
                    </a:lnTo>
                    <a:lnTo>
                      <a:pt x="1" y="94"/>
                    </a:lnTo>
                    <a:lnTo>
                      <a:pt x="0" y="93"/>
                    </a:lnTo>
                    <a:lnTo>
                      <a:pt x="0" y="92"/>
                    </a:lnTo>
                    <a:lnTo>
                      <a:pt x="1" y="92"/>
                    </a:lnTo>
                    <a:lnTo>
                      <a:pt x="5" y="91"/>
                    </a:lnTo>
                    <a:lnTo>
                      <a:pt x="9" y="77"/>
                    </a:lnTo>
                    <a:lnTo>
                      <a:pt x="10" y="77"/>
                    </a:lnTo>
                    <a:lnTo>
                      <a:pt x="14" y="75"/>
                    </a:lnTo>
                    <a:lnTo>
                      <a:pt x="18" y="71"/>
                    </a:lnTo>
                    <a:lnTo>
                      <a:pt x="22" y="70"/>
                    </a:lnTo>
                    <a:lnTo>
                      <a:pt x="26" y="50"/>
                    </a:lnTo>
                    <a:lnTo>
                      <a:pt x="27" y="49"/>
                    </a:lnTo>
                    <a:lnTo>
                      <a:pt x="28" y="49"/>
                    </a:lnTo>
                    <a:lnTo>
                      <a:pt x="29" y="50"/>
                    </a:lnTo>
                    <a:lnTo>
                      <a:pt x="33" y="55"/>
                    </a:lnTo>
                    <a:lnTo>
                      <a:pt x="35" y="58"/>
                    </a:lnTo>
                    <a:lnTo>
                      <a:pt x="40" y="42"/>
                    </a:lnTo>
                    <a:lnTo>
                      <a:pt x="41" y="41"/>
                    </a:lnTo>
                    <a:lnTo>
                      <a:pt x="42" y="41"/>
                    </a:lnTo>
                    <a:lnTo>
                      <a:pt x="43" y="42"/>
                    </a:lnTo>
                    <a:lnTo>
                      <a:pt x="45" y="45"/>
                    </a:lnTo>
                    <a:lnTo>
                      <a:pt x="48" y="25"/>
                    </a:lnTo>
                    <a:lnTo>
                      <a:pt x="49" y="23"/>
                    </a:lnTo>
                    <a:lnTo>
                      <a:pt x="50" y="22"/>
                    </a:lnTo>
                    <a:lnTo>
                      <a:pt x="51" y="23"/>
                    </a:lnTo>
                    <a:lnTo>
                      <a:pt x="51" y="25"/>
                    </a:lnTo>
                    <a:lnTo>
                      <a:pt x="56" y="57"/>
                    </a:lnTo>
                    <a:lnTo>
                      <a:pt x="57" y="55"/>
                    </a:lnTo>
                    <a:lnTo>
                      <a:pt x="61" y="38"/>
                    </a:lnTo>
                    <a:lnTo>
                      <a:pt x="71" y="27"/>
                    </a:lnTo>
                    <a:lnTo>
                      <a:pt x="72" y="26"/>
                    </a:lnTo>
                    <a:lnTo>
                      <a:pt x="75" y="26"/>
                    </a:lnTo>
                    <a:lnTo>
                      <a:pt x="78" y="11"/>
                    </a:lnTo>
                    <a:lnTo>
                      <a:pt x="79" y="10"/>
                    </a:lnTo>
                    <a:lnTo>
                      <a:pt x="83" y="5"/>
                    </a:lnTo>
                    <a:lnTo>
                      <a:pt x="84" y="5"/>
                    </a:lnTo>
                    <a:lnTo>
                      <a:pt x="86" y="5"/>
                    </a:lnTo>
                    <a:lnTo>
                      <a:pt x="87" y="5"/>
                    </a:lnTo>
                    <a:lnTo>
                      <a:pt x="89" y="11"/>
                    </a:lnTo>
                    <a:lnTo>
                      <a:pt x="92" y="1"/>
                    </a:lnTo>
                    <a:lnTo>
                      <a:pt x="93" y="0"/>
                    </a:lnTo>
                    <a:lnTo>
                      <a:pt x="95" y="1"/>
                    </a:lnTo>
                    <a:lnTo>
                      <a:pt x="98" y="20"/>
                    </a:lnTo>
                    <a:lnTo>
                      <a:pt x="100" y="2"/>
                    </a:lnTo>
                    <a:lnTo>
                      <a:pt x="102" y="1"/>
                    </a:lnTo>
                    <a:lnTo>
                      <a:pt x="103" y="1"/>
                    </a:lnTo>
                    <a:lnTo>
                      <a:pt x="104" y="1"/>
                    </a:lnTo>
                    <a:lnTo>
                      <a:pt x="105" y="2"/>
                    </a:lnTo>
                    <a:lnTo>
                      <a:pt x="109" y="49"/>
                    </a:lnTo>
                    <a:lnTo>
                      <a:pt x="110" y="48"/>
                    </a:lnTo>
                    <a:lnTo>
                      <a:pt x="114" y="34"/>
                    </a:lnTo>
                    <a:lnTo>
                      <a:pt x="115" y="33"/>
                    </a:lnTo>
                    <a:lnTo>
                      <a:pt x="116" y="33"/>
                    </a:lnTo>
                    <a:lnTo>
                      <a:pt x="118" y="34"/>
                    </a:lnTo>
                    <a:lnTo>
                      <a:pt x="121" y="41"/>
                    </a:lnTo>
                    <a:lnTo>
                      <a:pt x="123" y="38"/>
                    </a:lnTo>
                    <a:lnTo>
                      <a:pt x="131" y="22"/>
                    </a:lnTo>
                    <a:lnTo>
                      <a:pt x="136" y="6"/>
                    </a:lnTo>
                    <a:lnTo>
                      <a:pt x="137" y="5"/>
                    </a:lnTo>
                    <a:lnTo>
                      <a:pt x="139" y="5"/>
                    </a:lnTo>
                    <a:lnTo>
                      <a:pt x="140" y="6"/>
                    </a:lnTo>
                    <a:lnTo>
                      <a:pt x="142" y="12"/>
                    </a:lnTo>
                    <a:lnTo>
                      <a:pt x="144" y="5"/>
                    </a:lnTo>
                    <a:lnTo>
                      <a:pt x="146" y="4"/>
                    </a:lnTo>
                    <a:lnTo>
                      <a:pt x="147" y="4"/>
                    </a:lnTo>
                    <a:lnTo>
                      <a:pt x="148" y="5"/>
                    </a:lnTo>
                    <a:lnTo>
                      <a:pt x="151" y="17"/>
                    </a:lnTo>
                    <a:lnTo>
                      <a:pt x="153" y="6"/>
                    </a:lnTo>
                    <a:lnTo>
                      <a:pt x="154" y="5"/>
                    </a:lnTo>
                    <a:lnTo>
                      <a:pt x="155" y="5"/>
                    </a:lnTo>
                    <a:lnTo>
                      <a:pt x="156" y="5"/>
                    </a:lnTo>
                    <a:lnTo>
                      <a:pt x="157" y="6"/>
                    </a:lnTo>
                    <a:lnTo>
                      <a:pt x="161" y="38"/>
                    </a:lnTo>
                    <a:lnTo>
                      <a:pt x="162" y="38"/>
                    </a:lnTo>
                    <a:lnTo>
                      <a:pt x="167" y="23"/>
                    </a:lnTo>
                    <a:lnTo>
                      <a:pt x="167" y="22"/>
                    </a:lnTo>
                    <a:lnTo>
                      <a:pt x="171" y="18"/>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31" name="Freeform 522"/>
              <p:cNvSpPr/>
              <p:nvPr/>
            </p:nvSpPr>
            <p:spPr bwMode="auto">
              <a:xfrm>
                <a:off x="16161317" y="-668029"/>
                <a:ext cx="20842" cy="20256"/>
              </a:xfrm>
              <a:custGeom>
                <a:avLst/>
                <a:gdLst>
                  <a:gd name="T0" fmla="*/ 12601575 w 12"/>
                  <a:gd name="T1" fmla="*/ 32763619 h 13"/>
                  <a:gd name="T2" fmla="*/ 12601575 w 12"/>
                  <a:gd name="T3" fmla="*/ 32763619 h 13"/>
                  <a:gd name="T4" fmla="*/ 20161250 w 12"/>
                  <a:gd name="T5" fmla="*/ 30242608 h 13"/>
                  <a:gd name="T6" fmla="*/ 25201563 w 12"/>
                  <a:gd name="T7" fmla="*/ 27723184 h 13"/>
                  <a:gd name="T8" fmla="*/ 27722513 w 12"/>
                  <a:gd name="T9" fmla="*/ 20161738 h 13"/>
                  <a:gd name="T10" fmla="*/ 30241875 w 12"/>
                  <a:gd name="T11" fmla="*/ 15121304 h 13"/>
                  <a:gd name="T12" fmla="*/ 30241875 w 12"/>
                  <a:gd name="T13" fmla="*/ 15121304 h 13"/>
                  <a:gd name="T14" fmla="*/ 27722513 w 12"/>
                  <a:gd name="T15" fmla="*/ 10080869 h 13"/>
                  <a:gd name="T16" fmla="*/ 25201563 w 12"/>
                  <a:gd name="T17" fmla="*/ 5040435 h 13"/>
                  <a:gd name="T18" fmla="*/ 20161250 w 12"/>
                  <a:gd name="T19" fmla="*/ 2521011 h 13"/>
                  <a:gd name="T20" fmla="*/ 12601575 w 12"/>
                  <a:gd name="T21" fmla="*/ 0 h 13"/>
                  <a:gd name="T22" fmla="*/ 12601575 w 12"/>
                  <a:gd name="T23" fmla="*/ 0 h 13"/>
                  <a:gd name="T24" fmla="*/ 7561263 w 12"/>
                  <a:gd name="T25" fmla="*/ 2521011 h 13"/>
                  <a:gd name="T26" fmla="*/ 5040313 w 12"/>
                  <a:gd name="T27" fmla="*/ 5040435 h 13"/>
                  <a:gd name="T28" fmla="*/ 0 w 12"/>
                  <a:gd name="T29" fmla="*/ 10080869 h 13"/>
                  <a:gd name="T30" fmla="*/ 0 w 12"/>
                  <a:gd name="T31" fmla="*/ 15121304 h 13"/>
                  <a:gd name="T32" fmla="*/ 0 w 12"/>
                  <a:gd name="T33" fmla="*/ 15121304 h 13"/>
                  <a:gd name="T34" fmla="*/ 0 w 12"/>
                  <a:gd name="T35" fmla="*/ 20161738 h 13"/>
                  <a:gd name="T36" fmla="*/ 5040313 w 12"/>
                  <a:gd name="T37" fmla="*/ 27723184 h 13"/>
                  <a:gd name="T38" fmla="*/ 7561263 w 12"/>
                  <a:gd name="T39" fmla="*/ 30242608 h 13"/>
                  <a:gd name="T40" fmla="*/ 12601575 w 12"/>
                  <a:gd name="T41" fmla="*/ 32763619 h 13"/>
                  <a:gd name="T42" fmla="*/ 12601575 w 12"/>
                  <a:gd name="T43" fmla="*/ 32763619 h 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 h="13">
                    <a:moveTo>
                      <a:pt x="5" y="13"/>
                    </a:moveTo>
                    <a:lnTo>
                      <a:pt x="5" y="13"/>
                    </a:lnTo>
                    <a:lnTo>
                      <a:pt x="8" y="12"/>
                    </a:lnTo>
                    <a:lnTo>
                      <a:pt x="10" y="11"/>
                    </a:lnTo>
                    <a:lnTo>
                      <a:pt x="11" y="8"/>
                    </a:lnTo>
                    <a:lnTo>
                      <a:pt x="12" y="6"/>
                    </a:lnTo>
                    <a:lnTo>
                      <a:pt x="11" y="4"/>
                    </a:lnTo>
                    <a:lnTo>
                      <a:pt x="10" y="2"/>
                    </a:lnTo>
                    <a:lnTo>
                      <a:pt x="8" y="1"/>
                    </a:lnTo>
                    <a:lnTo>
                      <a:pt x="5" y="0"/>
                    </a:lnTo>
                    <a:lnTo>
                      <a:pt x="3" y="1"/>
                    </a:lnTo>
                    <a:lnTo>
                      <a:pt x="2" y="2"/>
                    </a:lnTo>
                    <a:lnTo>
                      <a:pt x="0" y="4"/>
                    </a:lnTo>
                    <a:lnTo>
                      <a:pt x="0" y="6"/>
                    </a:lnTo>
                    <a:lnTo>
                      <a:pt x="0" y="8"/>
                    </a:lnTo>
                    <a:lnTo>
                      <a:pt x="2" y="11"/>
                    </a:lnTo>
                    <a:lnTo>
                      <a:pt x="3" y="12"/>
                    </a:lnTo>
                    <a:lnTo>
                      <a:pt x="5" y="13"/>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32" name="Freeform 523"/>
              <p:cNvSpPr>
                <a:spLocks noEditPoints="1"/>
              </p:cNvSpPr>
              <p:nvPr/>
            </p:nvSpPr>
            <p:spPr bwMode="auto">
              <a:xfrm>
                <a:off x="15809601" y="-783336"/>
                <a:ext cx="442900" cy="408251"/>
              </a:xfrm>
              <a:custGeom>
                <a:avLst/>
                <a:gdLst>
                  <a:gd name="T0" fmla="*/ 166330313 w 280"/>
                  <a:gd name="T1" fmla="*/ 604838241 h 257"/>
                  <a:gd name="T2" fmla="*/ 541834388 w 280"/>
                  <a:gd name="T3" fmla="*/ 647681744 h 257"/>
                  <a:gd name="T4" fmla="*/ 516632825 w 280"/>
                  <a:gd name="T5" fmla="*/ 584676967 h 257"/>
                  <a:gd name="T6" fmla="*/ 705643750 w 280"/>
                  <a:gd name="T7" fmla="*/ 52924140 h 257"/>
                  <a:gd name="T8" fmla="*/ 703124388 w 280"/>
                  <a:gd name="T9" fmla="*/ 47883821 h 257"/>
                  <a:gd name="T10" fmla="*/ 703124388 w 280"/>
                  <a:gd name="T11" fmla="*/ 40322549 h 257"/>
                  <a:gd name="T12" fmla="*/ 698084075 w 280"/>
                  <a:gd name="T13" fmla="*/ 35282231 h 257"/>
                  <a:gd name="T14" fmla="*/ 695563125 w 280"/>
                  <a:gd name="T15" fmla="*/ 30241912 h 257"/>
                  <a:gd name="T16" fmla="*/ 693043763 w 280"/>
                  <a:gd name="T17" fmla="*/ 27722546 h 257"/>
                  <a:gd name="T18" fmla="*/ 690522813 w 280"/>
                  <a:gd name="T19" fmla="*/ 22682228 h 257"/>
                  <a:gd name="T20" fmla="*/ 688003450 w 280"/>
                  <a:gd name="T21" fmla="*/ 20161275 h 257"/>
                  <a:gd name="T22" fmla="*/ 682963138 w 280"/>
                  <a:gd name="T23" fmla="*/ 15120956 h 257"/>
                  <a:gd name="T24" fmla="*/ 680442188 w 280"/>
                  <a:gd name="T25" fmla="*/ 12601590 h 257"/>
                  <a:gd name="T26" fmla="*/ 675401875 w 280"/>
                  <a:gd name="T27" fmla="*/ 10080637 h 257"/>
                  <a:gd name="T28" fmla="*/ 670361563 w 280"/>
                  <a:gd name="T29" fmla="*/ 7561272 h 257"/>
                  <a:gd name="T30" fmla="*/ 665321250 w 280"/>
                  <a:gd name="T31" fmla="*/ 5040319 h 257"/>
                  <a:gd name="T32" fmla="*/ 657761575 w 280"/>
                  <a:gd name="T33" fmla="*/ 5040319 h 257"/>
                  <a:gd name="T34" fmla="*/ 652721263 w 280"/>
                  <a:gd name="T35" fmla="*/ 5040319 h 257"/>
                  <a:gd name="T36" fmla="*/ 647680950 w 280"/>
                  <a:gd name="T37" fmla="*/ 0 h 257"/>
                  <a:gd name="T38" fmla="*/ 55443438 w 280"/>
                  <a:gd name="T39" fmla="*/ 5040319 h 257"/>
                  <a:gd name="T40" fmla="*/ 47883763 w 280"/>
                  <a:gd name="T41" fmla="*/ 5040319 h 257"/>
                  <a:gd name="T42" fmla="*/ 42843450 w 280"/>
                  <a:gd name="T43" fmla="*/ 5040319 h 257"/>
                  <a:gd name="T44" fmla="*/ 37803138 w 280"/>
                  <a:gd name="T45" fmla="*/ 7561272 h 257"/>
                  <a:gd name="T46" fmla="*/ 32762825 w 280"/>
                  <a:gd name="T47" fmla="*/ 10080637 h 257"/>
                  <a:gd name="T48" fmla="*/ 27722513 w 280"/>
                  <a:gd name="T49" fmla="*/ 10080637 h 257"/>
                  <a:gd name="T50" fmla="*/ 25201563 w 280"/>
                  <a:gd name="T51" fmla="*/ 15120956 h 257"/>
                  <a:gd name="T52" fmla="*/ 20161250 w 280"/>
                  <a:gd name="T53" fmla="*/ 17641909 h 257"/>
                  <a:gd name="T54" fmla="*/ 17641888 w 280"/>
                  <a:gd name="T55" fmla="*/ 20161275 h 257"/>
                  <a:gd name="T56" fmla="*/ 15120938 w 280"/>
                  <a:gd name="T57" fmla="*/ 25201593 h 257"/>
                  <a:gd name="T58" fmla="*/ 7561263 w 280"/>
                  <a:gd name="T59" fmla="*/ 27722546 h 257"/>
                  <a:gd name="T60" fmla="*/ 7561263 w 280"/>
                  <a:gd name="T61" fmla="*/ 32762865 h 257"/>
                  <a:gd name="T62" fmla="*/ 5040313 w 280"/>
                  <a:gd name="T63" fmla="*/ 37803184 h 257"/>
                  <a:gd name="T64" fmla="*/ 2520950 w 280"/>
                  <a:gd name="T65" fmla="*/ 45362868 h 257"/>
                  <a:gd name="T66" fmla="*/ 2520950 w 280"/>
                  <a:gd name="T67" fmla="*/ 50403187 h 257"/>
                  <a:gd name="T68" fmla="*/ 2520950 w 280"/>
                  <a:gd name="T69" fmla="*/ 55443505 h 257"/>
                  <a:gd name="T70" fmla="*/ 0 w 280"/>
                  <a:gd name="T71" fmla="*/ 322580395 h 257"/>
                  <a:gd name="T72" fmla="*/ 35282188 w 280"/>
                  <a:gd name="T73" fmla="*/ 340222304 h 257"/>
                  <a:gd name="T74" fmla="*/ 65524063 w 280"/>
                  <a:gd name="T75" fmla="*/ 57964459 h 257"/>
                  <a:gd name="T76" fmla="*/ 640119688 w 280"/>
                  <a:gd name="T77" fmla="*/ 483870593 h 257"/>
                  <a:gd name="T78" fmla="*/ 126007813 w 280"/>
                  <a:gd name="T79" fmla="*/ 541835052 h 257"/>
                  <a:gd name="T80" fmla="*/ 239415638 w 280"/>
                  <a:gd name="T81" fmla="*/ 561996326 h 257"/>
                  <a:gd name="T82" fmla="*/ 466229700 w 280"/>
                  <a:gd name="T83" fmla="*/ 541835052 h 257"/>
                  <a:gd name="T84" fmla="*/ 650200313 w 280"/>
                  <a:gd name="T85" fmla="*/ 541835052 h 257"/>
                  <a:gd name="T86" fmla="*/ 655240625 w 280"/>
                  <a:gd name="T87" fmla="*/ 541835052 h 257"/>
                  <a:gd name="T88" fmla="*/ 662801888 w 280"/>
                  <a:gd name="T89" fmla="*/ 539314098 h 257"/>
                  <a:gd name="T90" fmla="*/ 667842200 w 280"/>
                  <a:gd name="T91" fmla="*/ 539314098 h 257"/>
                  <a:gd name="T92" fmla="*/ 672882513 w 280"/>
                  <a:gd name="T93" fmla="*/ 536794733 h 257"/>
                  <a:gd name="T94" fmla="*/ 677922825 w 280"/>
                  <a:gd name="T95" fmla="*/ 534273780 h 257"/>
                  <a:gd name="T96" fmla="*/ 680442188 w 280"/>
                  <a:gd name="T97" fmla="*/ 531754414 h 257"/>
                  <a:gd name="T98" fmla="*/ 685482500 w 280"/>
                  <a:gd name="T99" fmla="*/ 526714096 h 257"/>
                  <a:gd name="T100" fmla="*/ 688003450 w 280"/>
                  <a:gd name="T101" fmla="*/ 521673777 h 257"/>
                  <a:gd name="T102" fmla="*/ 693043763 w 280"/>
                  <a:gd name="T103" fmla="*/ 519152824 h 257"/>
                  <a:gd name="T104" fmla="*/ 695563125 w 280"/>
                  <a:gd name="T105" fmla="*/ 514112505 h 257"/>
                  <a:gd name="T106" fmla="*/ 698084075 w 280"/>
                  <a:gd name="T107" fmla="*/ 509072186 h 257"/>
                  <a:gd name="T108" fmla="*/ 703124388 w 280"/>
                  <a:gd name="T109" fmla="*/ 506552821 h 257"/>
                  <a:gd name="T110" fmla="*/ 703124388 w 280"/>
                  <a:gd name="T111" fmla="*/ 501512502 h 257"/>
                  <a:gd name="T112" fmla="*/ 705643750 w 280"/>
                  <a:gd name="T113" fmla="*/ 496472183 h 257"/>
                  <a:gd name="T114" fmla="*/ 705643750 w 280"/>
                  <a:gd name="T115" fmla="*/ 491431865 h 257"/>
                  <a:gd name="T116" fmla="*/ 705643750 w 280"/>
                  <a:gd name="T117" fmla="*/ 52924140 h 2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0" h="257">
                    <a:moveTo>
                      <a:pt x="75" y="232"/>
                    </a:moveTo>
                    <a:lnTo>
                      <a:pt x="66" y="240"/>
                    </a:lnTo>
                    <a:lnTo>
                      <a:pt x="66" y="257"/>
                    </a:lnTo>
                    <a:lnTo>
                      <a:pt x="215" y="257"/>
                    </a:lnTo>
                    <a:lnTo>
                      <a:pt x="215" y="240"/>
                    </a:lnTo>
                    <a:lnTo>
                      <a:pt x="205" y="232"/>
                    </a:lnTo>
                    <a:lnTo>
                      <a:pt x="75" y="232"/>
                    </a:lnTo>
                    <a:close/>
                    <a:moveTo>
                      <a:pt x="280" y="21"/>
                    </a:moveTo>
                    <a:lnTo>
                      <a:pt x="280" y="20"/>
                    </a:lnTo>
                    <a:lnTo>
                      <a:pt x="279" y="19"/>
                    </a:lnTo>
                    <a:lnTo>
                      <a:pt x="279" y="18"/>
                    </a:lnTo>
                    <a:lnTo>
                      <a:pt x="279" y="16"/>
                    </a:lnTo>
                    <a:lnTo>
                      <a:pt x="279" y="15"/>
                    </a:lnTo>
                    <a:lnTo>
                      <a:pt x="277" y="14"/>
                    </a:lnTo>
                    <a:lnTo>
                      <a:pt x="277" y="13"/>
                    </a:lnTo>
                    <a:lnTo>
                      <a:pt x="276" y="12"/>
                    </a:lnTo>
                    <a:lnTo>
                      <a:pt x="276" y="11"/>
                    </a:lnTo>
                    <a:lnTo>
                      <a:pt x="275" y="11"/>
                    </a:lnTo>
                    <a:lnTo>
                      <a:pt x="275" y="10"/>
                    </a:lnTo>
                    <a:lnTo>
                      <a:pt x="274" y="9"/>
                    </a:lnTo>
                    <a:lnTo>
                      <a:pt x="273" y="8"/>
                    </a:lnTo>
                    <a:lnTo>
                      <a:pt x="272" y="7"/>
                    </a:lnTo>
                    <a:lnTo>
                      <a:pt x="271" y="6"/>
                    </a:lnTo>
                    <a:lnTo>
                      <a:pt x="270" y="6"/>
                    </a:lnTo>
                    <a:lnTo>
                      <a:pt x="270" y="5"/>
                    </a:lnTo>
                    <a:lnTo>
                      <a:pt x="269" y="4"/>
                    </a:lnTo>
                    <a:lnTo>
                      <a:pt x="268" y="4"/>
                    </a:lnTo>
                    <a:lnTo>
                      <a:pt x="267" y="4"/>
                    </a:lnTo>
                    <a:lnTo>
                      <a:pt x="266" y="3"/>
                    </a:lnTo>
                    <a:lnTo>
                      <a:pt x="265" y="3"/>
                    </a:lnTo>
                    <a:lnTo>
                      <a:pt x="264" y="2"/>
                    </a:lnTo>
                    <a:lnTo>
                      <a:pt x="263" y="2"/>
                    </a:lnTo>
                    <a:lnTo>
                      <a:pt x="261" y="2"/>
                    </a:lnTo>
                    <a:lnTo>
                      <a:pt x="260" y="2"/>
                    </a:lnTo>
                    <a:lnTo>
                      <a:pt x="259" y="2"/>
                    </a:lnTo>
                    <a:lnTo>
                      <a:pt x="258" y="2"/>
                    </a:lnTo>
                    <a:lnTo>
                      <a:pt x="257" y="0"/>
                    </a:lnTo>
                    <a:lnTo>
                      <a:pt x="23" y="0"/>
                    </a:lnTo>
                    <a:lnTo>
                      <a:pt x="22" y="2"/>
                    </a:lnTo>
                    <a:lnTo>
                      <a:pt x="20" y="2"/>
                    </a:lnTo>
                    <a:lnTo>
                      <a:pt x="19" y="2"/>
                    </a:lnTo>
                    <a:lnTo>
                      <a:pt x="18" y="2"/>
                    </a:lnTo>
                    <a:lnTo>
                      <a:pt x="17" y="2"/>
                    </a:lnTo>
                    <a:lnTo>
                      <a:pt x="16" y="2"/>
                    </a:lnTo>
                    <a:lnTo>
                      <a:pt x="15" y="3"/>
                    </a:lnTo>
                    <a:lnTo>
                      <a:pt x="14" y="3"/>
                    </a:lnTo>
                    <a:lnTo>
                      <a:pt x="13" y="4"/>
                    </a:lnTo>
                    <a:lnTo>
                      <a:pt x="12" y="4"/>
                    </a:lnTo>
                    <a:lnTo>
                      <a:pt x="11" y="4"/>
                    </a:lnTo>
                    <a:lnTo>
                      <a:pt x="11" y="5"/>
                    </a:lnTo>
                    <a:lnTo>
                      <a:pt x="10" y="6"/>
                    </a:lnTo>
                    <a:lnTo>
                      <a:pt x="9" y="6"/>
                    </a:lnTo>
                    <a:lnTo>
                      <a:pt x="8" y="7"/>
                    </a:lnTo>
                    <a:lnTo>
                      <a:pt x="8" y="8"/>
                    </a:lnTo>
                    <a:lnTo>
                      <a:pt x="7" y="8"/>
                    </a:lnTo>
                    <a:lnTo>
                      <a:pt x="6" y="9"/>
                    </a:lnTo>
                    <a:lnTo>
                      <a:pt x="6" y="10"/>
                    </a:lnTo>
                    <a:lnTo>
                      <a:pt x="4" y="11"/>
                    </a:lnTo>
                    <a:lnTo>
                      <a:pt x="3" y="11"/>
                    </a:lnTo>
                    <a:lnTo>
                      <a:pt x="3" y="12"/>
                    </a:lnTo>
                    <a:lnTo>
                      <a:pt x="3" y="13"/>
                    </a:lnTo>
                    <a:lnTo>
                      <a:pt x="2" y="14"/>
                    </a:lnTo>
                    <a:lnTo>
                      <a:pt x="2" y="15"/>
                    </a:lnTo>
                    <a:lnTo>
                      <a:pt x="1" y="16"/>
                    </a:lnTo>
                    <a:lnTo>
                      <a:pt x="1" y="18"/>
                    </a:lnTo>
                    <a:lnTo>
                      <a:pt x="1" y="19"/>
                    </a:lnTo>
                    <a:lnTo>
                      <a:pt x="1" y="20"/>
                    </a:lnTo>
                    <a:lnTo>
                      <a:pt x="1" y="21"/>
                    </a:lnTo>
                    <a:lnTo>
                      <a:pt x="1" y="22"/>
                    </a:lnTo>
                    <a:lnTo>
                      <a:pt x="0" y="23"/>
                    </a:lnTo>
                    <a:lnTo>
                      <a:pt x="0" y="128"/>
                    </a:lnTo>
                    <a:lnTo>
                      <a:pt x="14" y="135"/>
                    </a:lnTo>
                    <a:lnTo>
                      <a:pt x="26" y="141"/>
                    </a:lnTo>
                    <a:lnTo>
                      <a:pt x="26" y="23"/>
                    </a:lnTo>
                    <a:lnTo>
                      <a:pt x="254" y="23"/>
                    </a:lnTo>
                    <a:lnTo>
                      <a:pt x="254" y="192"/>
                    </a:lnTo>
                    <a:lnTo>
                      <a:pt x="50" y="192"/>
                    </a:lnTo>
                    <a:lnTo>
                      <a:pt x="50" y="215"/>
                    </a:lnTo>
                    <a:lnTo>
                      <a:pt x="95" y="215"/>
                    </a:lnTo>
                    <a:lnTo>
                      <a:pt x="95" y="223"/>
                    </a:lnTo>
                    <a:lnTo>
                      <a:pt x="185" y="223"/>
                    </a:lnTo>
                    <a:lnTo>
                      <a:pt x="185" y="215"/>
                    </a:lnTo>
                    <a:lnTo>
                      <a:pt x="257" y="215"/>
                    </a:lnTo>
                    <a:lnTo>
                      <a:pt x="258" y="215"/>
                    </a:lnTo>
                    <a:lnTo>
                      <a:pt x="259" y="215"/>
                    </a:lnTo>
                    <a:lnTo>
                      <a:pt x="260" y="215"/>
                    </a:lnTo>
                    <a:lnTo>
                      <a:pt x="261" y="215"/>
                    </a:lnTo>
                    <a:lnTo>
                      <a:pt x="263" y="214"/>
                    </a:lnTo>
                    <a:lnTo>
                      <a:pt x="264" y="214"/>
                    </a:lnTo>
                    <a:lnTo>
                      <a:pt x="265" y="214"/>
                    </a:lnTo>
                    <a:lnTo>
                      <a:pt x="266" y="213"/>
                    </a:lnTo>
                    <a:lnTo>
                      <a:pt x="267" y="213"/>
                    </a:lnTo>
                    <a:lnTo>
                      <a:pt x="268" y="213"/>
                    </a:lnTo>
                    <a:lnTo>
                      <a:pt x="269" y="212"/>
                    </a:lnTo>
                    <a:lnTo>
                      <a:pt x="270" y="212"/>
                    </a:lnTo>
                    <a:lnTo>
                      <a:pt x="270" y="211"/>
                    </a:lnTo>
                    <a:lnTo>
                      <a:pt x="271" y="209"/>
                    </a:lnTo>
                    <a:lnTo>
                      <a:pt x="272" y="209"/>
                    </a:lnTo>
                    <a:lnTo>
                      <a:pt x="273" y="208"/>
                    </a:lnTo>
                    <a:lnTo>
                      <a:pt x="273" y="207"/>
                    </a:lnTo>
                    <a:lnTo>
                      <a:pt x="274" y="207"/>
                    </a:lnTo>
                    <a:lnTo>
                      <a:pt x="275" y="206"/>
                    </a:lnTo>
                    <a:lnTo>
                      <a:pt x="275" y="205"/>
                    </a:lnTo>
                    <a:lnTo>
                      <a:pt x="276" y="204"/>
                    </a:lnTo>
                    <a:lnTo>
                      <a:pt x="276" y="203"/>
                    </a:lnTo>
                    <a:lnTo>
                      <a:pt x="277" y="202"/>
                    </a:lnTo>
                    <a:lnTo>
                      <a:pt x="277" y="201"/>
                    </a:lnTo>
                    <a:lnTo>
                      <a:pt x="279" y="201"/>
                    </a:lnTo>
                    <a:lnTo>
                      <a:pt x="279" y="200"/>
                    </a:lnTo>
                    <a:lnTo>
                      <a:pt x="279" y="199"/>
                    </a:lnTo>
                    <a:lnTo>
                      <a:pt x="279" y="198"/>
                    </a:lnTo>
                    <a:lnTo>
                      <a:pt x="280" y="197"/>
                    </a:lnTo>
                    <a:lnTo>
                      <a:pt x="280" y="196"/>
                    </a:lnTo>
                    <a:lnTo>
                      <a:pt x="280" y="195"/>
                    </a:lnTo>
                    <a:lnTo>
                      <a:pt x="280" y="22"/>
                    </a:lnTo>
                    <a:lnTo>
                      <a:pt x="280" y="2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33" name="Freeform 524"/>
              <p:cNvSpPr/>
              <p:nvPr/>
            </p:nvSpPr>
            <p:spPr bwMode="auto">
              <a:xfrm>
                <a:off x="15533440" y="-816059"/>
                <a:ext cx="242293" cy="244640"/>
              </a:xfrm>
              <a:custGeom>
                <a:avLst/>
                <a:gdLst>
                  <a:gd name="T0" fmla="*/ 194050838 w 153"/>
                  <a:gd name="T1" fmla="*/ 388104063 h 154"/>
                  <a:gd name="T2" fmla="*/ 231853898 w 153"/>
                  <a:gd name="T3" fmla="*/ 383063750 h 154"/>
                  <a:gd name="T4" fmla="*/ 267136013 w 153"/>
                  <a:gd name="T5" fmla="*/ 370463763 h 154"/>
                  <a:gd name="T6" fmla="*/ 302418127 w 153"/>
                  <a:gd name="T7" fmla="*/ 355342825 h 154"/>
                  <a:gd name="T8" fmla="*/ 327619638 w 153"/>
                  <a:gd name="T9" fmla="*/ 330141263 h 154"/>
                  <a:gd name="T10" fmla="*/ 352821149 w 153"/>
                  <a:gd name="T11" fmla="*/ 302418750 h 154"/>
                  <a:gd name="T12" fmla="*/ 372982357 w 153"/>
                  <a:gd name="T13" fmla="*/ 269657513 h 154"/>
                  <a:gd name="T14" fmla="*/ 383062961 w 153"/>
                  <a:gd name="T15" fmla="*/ 234375325 h 154"/>
                  <a:gd name="T16" fmla="*/ 385582319 w 153"/>
                  <a:gd name="T17" fmla="*/ 194052825 h 154"/>
                  <a:gd name="T18" fmla="*/ 385582319 w 153"/>
                  <a:gd name="T19" fmla="*/ 173891575 h 154"/>
                  <a:gd name="T20" fmla="*/ 378022659 w 153"/>
                  <a:gd name="T21" fmla="*/ 136088438 h 154"/>
                  <a:gd name="T22" fmla="*/ 362901753 w 153"/>
                  <a:gd name="T23" fmla="*/ 103327200 h 154"/>
                  <a:gd name="T24" fmla="*/ 342740544 w 153"/>
                  <a:gd name="T25" fmla="*/ 73085325 h 154"/>
                  <a:gd name="T26" fmla="*/ 315018089 w 153"/>
                  <a:gd name="T27" fmla="*/ 45362813 h 154"/>
                  <a:gd name="T28" fmla="*/ 284776276 w 153"/>
                  <a:gd name="T29" fmla="*/ 25201563 h 154"/>
                  <a:gd name="T30" fmla="*/ 252015106 w 153"/>
                  <a:gd name="T31" fmla="*/ 10080625 h 154"/>
                  <a:gd name="T32" fmla="*/ 214212047 w 153"/>
                  <a:gd name="T33" fmla="*/ 2520950 h 154"/>
                  <a:gd name="T34" fmla="*/ 194050838 w 153"/>
                  <a:gd name="T35" fmla="*/ 0 h 154"/>
                  <a:gd name="T36" fmla="*/ 153728421 w 153"/>
                  <a:gd name="T37" fmla="*/ 5040313 h 154"/>
                  <a:gd name="T38" fmla="*/ 118446306 w 153"/>
                  <a:gd name="T39" fmla="*/ 17641888 h 154"/>
                  <a:gd name="T40" fmla="*/ 85685136 w 153"/>
                  <a:gd name="T41" fmla="*/ 35282188 h 154"/>
                  <a:gd name="T42" fmla="*/ 57962681 w 153"/>
                  <a:gd name="T43" fmla="*/ 60483750 h 154"/>
                  <a:gd name="T44" fmla="*/ 32761170 w 153"/>
                  <a:gd name="T45" fmla="*/ 85685313 h 154"/>
                  <a:gd name="T46" fmla="*/ 17640264 w 153"/>
                  <a:gd name="T47" fmla="*/ 118448138 h 154"/>
                  <a:gd name="T48" fmla="*/ 2519357 w 153"/>
                  <a:gd name="T49" fmla="*/ 156249688 h 154"/>
                  <a:gd name="T50" fmla="*/ 0 w 153"/>
                  <a:gd name="T51" fmla="*/ 194052825 h 154"/>
                  <a:gd name="T52" fmla="*/ 0 w 153"/>
                  <a:gd name="T53" fmla="*/ 211693125 h 154"/>
                  <a:gd name="T54" fmla="*/ 10080604 w 153"/>
                  <a:gd name="T55" fmla="*/ 249496263 h 154"/>
                  <a:gd name="T56" fmla="*/ 25201511 w 153"/>
                  <a:gd name="T57" fmla="*/ 284778450 h 154"/>
                  <a:gd name="T58" fmla="*/ 42841774 w 153"/>
                  <a:gd name="T59" fmla="*/ 317539688 h 154"/>
                  <a:gd name="T60" fmla="*/ 70564230 w 153"/>
                  <a:gd name="T61" fmla="*/ 342741250 h 154"/>
                  <a:gd name="T62" fmla="*/ 100806042 w 153"/>
                  <a:gd name="T63" fmla="*/ 362902500 h 154"/>
                  <a:gd name="T64" fmla="*/ 136088157 w 153"/>
                  <a:gd name="T65" fmla="*/ 378023438 h 154"/>
                  <a:gd name="T66" fmla="*/ 173889630 w 153"/>
                  <a:gd name="T67" fmla="*/ 385584700 h 154"/>
                  <a:gd name="T68" fmla="*/ 194050838 w 153"/>
                  <a:gd name="T69" fmla="*/ 388104063 h 1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3" h="154">
                    <a:moveTo>
                      <a:pt x="77" y="154"/>
                    </a:moveTo>
                    <a:lnTo>
                      <a:pt x="77" y="154"/>
                    </a:lnTo>
                    <a:lnTo>
                      <a:pt x="85" y="153"/>
                    </a:lnTo>
                    <a:lnTo>
                      <a:pt x="92" y="152"/>
                    </a:lnTo>
                    <a:lnTo>
                      <a:pt x="100" y="150"/>
                    </a:lnTo>
                    <a:lnTo>
                      <a:pt x="106" y="147"/>
                    </a:lnTo>
                    <a:lnTo>
                      <a:pt x="113" y="144"/>
                    </a:lnTo>
                    <a:lnTo>
                      <a:pt x="120" y="141"/>
                    </a:lnTo>
                    <a:lnTo>
                      <a:pt x="125" y="136"/>
                    </a:lnTo>
                    <a:lnTo>
                      <a:pt x="130" y="131"/>
                    </a:lnTo>
                    <a:lnTo>
                      <a:pt x="136" y="126"/>
                    </a:lnTo>
                    <a:lnTo>
                      <a:pt x="140" y="120"/>
                    </a:lnTo>
                    <a:lnTo>
                      <a:pt x="144" y="113"/>
                    </a:lnTo>
                    <a:lnTo>
                      <a:pt x="148" y="107"/>
                    </a:lnTo>
                    <a:lnTo>
                      <a:pt x="150" y="99"/>
                    </a:lnTo>
                    <a:lnTo>
                      <a:pt x="152" y="93"/>
                    </a:lnTo>
                    <a:lnTo>
                      <a:pt x="153" y="84"/>
                    </a:lnTo>
                    <a:lnTo>
                      <a:pt x="153" y="77"/>
                    </a:lnTo>
                    <a:lnTo>
                      <a:pt x="153" y="69"/>
                    </a:lnTo>
                    <a:lnTo>
                      <a:pt x="152" y="62"/>
                    </a:lnTo>
                    <a:lnTo>
                      <a:pt x="150" y="54"/>
                    </a:lnTo>
                    <a:lnTo>
                      <a:pt x="148" y="47"/>
                    </a:lnTo>
                    <a:lnTo>
                      <a:pt x="144" y="41"/>
                    </a:lnTo>
                    <a:lnTo>
                      <a:pt x="140" y="34"/>
                    </a:lnTo>
                    <a:lnTo>
                      <a:pt x="136" y="29"/>
                    </a:lnTo>
                    <a:lnTo>
                      <a:pt x="130" y="24"/>
                    </a:lnTo>
                    <a:lnTo>
                      <a:pt x="125" y="18"/>
                    </a:lnTo>
                    <a:lnTo>
                      <a:pt x="120" y="14"/>
                    </a:lnTo>
                    <a:lnTo>
                      <a:pt x="113" y="10"/>
                    </a:lnTo>
                    <a:lnTo>
                      <a:pt x="106" y="7"/>
                    </a:lnTo>
                    <a:lnTo>
                      <a:pt x="100" y="4"/>
                    </a:lnTo>
                    <a:lnTo>
                      <a:pt x="92" y="2"/>
                    </a:lnTo>
                    <a:lnTo>
                      <a:pt x="85" y="1"/>
                    </a:lnTo>
                    <a:lnTo>
                      <a:pt x="77" y="0"/>
                    </a:lnTo>
                    <a:lnTo>
                      <a:pt x="69" y="1"/>
                    </a:lnTo>
                    <a:lnTo>
                      <a:pt x="61" y="2"/>
                    </a:lnTo>
                    <a:lnTo>
                      <a:pt x="54" y="4"/>
                    </a:lnTo>
                    <a:lnTo>
                      <a:pt x="47" y="7"/>
                    </a:lnTo>
                    <a:lnTo>
                      <a:pt x="40" y="10"/>
                    </a:lnTo>
                    <a:lnTo>
                      <a:pt x="34" y="14"/>
                    </a:lnTo>
                    <a:lnTo>
                      <a:pt x="28" y="18"/>
                    </a:lnTo>
                    <a:lnTo>
                      <a:pt x="23" y="24"/>
                    </a:lnTo>
                    <a:lnTo>
                      <a:pt x="17" y="29"/>
                    </a:lnTo>
                    <a:lnTo>
                      <a:pt x="13" y="34"/>
                    </a:lnTo>
                    <a:lnTo>
                      <a:pt x="10" y="41"/>
                    </a:lnTo>
                    <a:lnTo>
                      <a:pt x="7" y="47"/>
                    </a:lnTo>
                    <a:lnTo>
                      <a:pt x="4" y="54"/>
                    </a:lnTo>
                    <a:lnTo>
                      <a:pt x="1" y="62"/>
                    </a:lnTo>
                    <a:lnTo>
                      <a:pt x="0" y="69"/>
                    </a:lnTo>
                    <a:lnTo>
                      <a:pt x="0" y="77"/>
                    </a:lnTo>
                    <a:lnTo>
                      <a:pt x="0" y="84"/>
                    </a:lnTo>
                    <a:lnTo>
                      <a:pt x="1" y="93"/>
                    </a:lnTo>
                    <a:lnTo>
                      <a:pt x="4" y="99"/>
                    </a:lnTo>
                    <a:lnTo>
                      <a:pt x="7" y="107"/>
                    </a:lnTo>
                    <a:lnTo>
                      <a:pt x="10" y="113"/>
                    </a:lnTo>
                    <a:lnTo>
                      <a:pt x="13" y="120"/>
                    </a:lnTo>
                    <a:lnTo>
                      <a:pt x="17" y="126"/>
                    </a:lnTo>
                    <a:lnTo>
                      <a:pt x="23" y="131"/>
                    </a:lnTo>
                    <a:lnTo>
                      <a:pt x="28" y="136"/>
                    </a:lnTo>
                    <a:lnTo>
                      <a:pt x="34" y="141"/>
                    </a:lnTo>
                    <a:lnTo>
                      <a:pt x="40" y="144"/>
                    </a:lnTo>
                    <a:lnTo>
                      <a:pt x="47" y="147"/>
                    </a:lnTo>
                    <a:lnTo>
                      <a:pt x="54" y="150"/>
                    </a:lnTo>
                    <a:lnTo>
                      <a:pt x="61" y="152"/>
                    </a:lnTo>
                    <a:lnTo>
                      <a:pt x="69" y="153"/>
                    </a:lnTo>
                    <a:lnTo>
                      <a:pt x="77" y="154"/>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68634" name="Freeform 525"/>
              <p:cNvSpPr/>
              <p:nvPr/>
            </p:nvSpPr>
            <p:spPr bwMode="auto">
              <a:xfrm>
                <a:off x="15429228" y="-565187"/>
                <a:ext cx="435085" cy="282036"/>
              </a:xfrm>
              <a:custGeom>
                <a:avLst/>
                <a:gdLst>
                  <a:gd name="T0" fmla="*/ 277216870 w 275"/>
                  <a:gd name="T1" fmla="*/ 151209375 h 178"/>
                  <a:gd name="T2" fmla="*/ 151209202 w 275"/>
                  <a:gd name="T3" fmla="*/ 2520950 h 178"/>
                  <a:gd name="T4" fmla="*/ 151209202 w 275"/>
                  <a:gd name="T5" fmla="*/ 2520950 h 178"/>
                  <a:gd name="T6" fmla="*/ 110886748 w 275"/>
                  <a:gd name="T7" fmla="*/ 20161250 h 178"/>
                  <a:gd name="T8" fmla="*/ 70564294 w 275"/>
                  <a:gd name="T9" fmla="*/ 40322500 h 178"/>
                  <a:gd name="T10" fmla="*/ 35282147 w 275"/>
                  <a:gd name="T11" fmla="*/ 65524063 h 178"/>
                  <a:gd name="T12" fmla="*/ 0 w 275"/>
                  <a:gd name="T13" fmla="*/ 90725625 h 178"/>
                  <a:gd name="T14" fmla="*/ 0 w 275"/>
                  <a:gd name="T15" fmla="*/ 370463763 h 178"/>
                  <a:gd name="T16" fmla="*/ 0 w 275"/>
                  <a:gd name="T17" fmla="*/ 370463763 h 178"/>
                  <a:gd name="T18" fmla="*/ 5040307 w 275"/>
                  <a:gd name="T19" fmla="*/ 388104063 h 178"/>
                  <a:gd name="T20" fmla="*/ 12599973 w 275"/>
                  <a:gd name="T21" fmla="*/ 403225000 h 178"/>
                  <a:gd name="T22" fmla="*/ 22680587 w 275"/>
                  <a:gd name="T23" fmla="*/ 415826575 h 178"/>
                  <a:gd name="T24" fmla="*/ 32761200 w 275"/>
                  <a:gd name="T25" fmla="*/ 428426563 h 178"/>
                  <a:gd name="T26" fmla="*/ 45362761 w 275"/>
                  <a:gd name="T27" fmla="*/ 438507188 h 178"/>
                  <a:gd name="T28" fmla="*/ 60483681 w 275"/>
                  <a:gd name="T29" fmla="*/ 443547500 h 178"/>
                  <a:gd name="T30" fmla="*/ 75604601 w 275"/>
                  <a:gd name="T31" fmla="*/ 448587813 h 178"/>
                  <a:gd name="T32" fmla="*/ 93244881 w 275"/>
                  <a:gd name="T33" fmla="*/ 448587813 h 178"/>
                  <a:gd name="T34" fmla="*/ 602315860 w 275"/>
                  <a:gd name="T35" fmla="*/ 448587813 h 178"/>
                  <a:gd name="T36" fmla="*/ 602315860 w 275"/>
                  <a:gd name="T37" fmla="*/ 448587813 h 178"/>
                  <a:gd name="T38" fmla="*/ 622477087 w 275"/>
                  <a:gd name="T39" fmla="*/ 448587813 h 178"/>
                  <a:gd name="T40" fmla="*/ 637598007 w 275"/>
                  <a:gd name="T41" fmla="*/ 443547500 h 178"/>
                  <a:gd name="T42" fmla="*/ 652718927 w 275"/>
                  <a:gd name="T43" fmla="*/ 433466875 h 178"/>
                  <a:gd name="T44" fmla="*/ 667839848 w 275"/>
                  <a:gd name="T45" fmla="*/ 420866888 h 178"/>
                  <a:gd name="T46" fmla="*/ 677920461 w 275"/>
                  <a:gd name="T47" fmla="*/ 405745950 h 178"/>
                  <a:gd name="T48" fmla="*/ 688001075 w 275"/>
                  <a:gd name="T49" fmla="*/ 390625013 h 178"/>
                  <a:gd name="T50" fmla="*/ 693041381 w 275"/>
                  <a:gd name="T51" fmla="*/ 370463763 h 178"/>
                  <a:gd name="T52" fmla="*/ 693041381 w 275"/>
                  <a:gd name="T53" fmla="*/ 352821875 h 178"/>
                  <a:gd name="T54" fmla="*/ 693041381 w 275"/>
                  <a:gd name="T55" fmla="*/ 88206263 h 178"/>
                  <a:gd name="T56" fmla="*/ 693041381 w 275"/>
                  <a:gd name="T57" fmla="*/ 88206263 h 178"/>
                  <a:gd name="T58" fmla="*/ 662799541 w 275"/>
                  <a:gd name="T59" fmla="*/ 60483750 h 178"/>
                  <a:gd name="T60" fmla="*/ 624998034 w 275"/>
                  <a:gd name="T61" fmla="*/ 40322500 h 178"/>
                  <a:gd name="T62" fmla="*/ 587194940 w 275"/>
                  <a:gd name="T63" fmla="*/ 17641888 h 178"/>
                  <a:gd name="T64" fmla="*/ 546872486 w 275"/>
                  <a:gd name="T65" fmla="*/ 2520950 h 178"/>
                  <a:gd name="T66" fmla="*/ 544353127 w 275"/>
                  <a:gd name="T67" fmla="*/ 0 h 178"/>
                  <a:gd name="T68" fmla="*/ 418345458 w 275"/>
                  <a:gd name="T69" fmla="*/ 151209375 h 178"/>
                  <a:gd name="T70" fmla="*/ 390622978 w 275"/>
                  <a:gd name="T71" fmla="*/ 60483750 h 178"/>
                  <a:gd name="T72" fmla="*/ 375502057 w 275"/>
                  <a:gd name="T73" fmla="*/ 126007813 h 178"/>
                  <a:gd name="T74" fmla="*/ 433466379 w 275"/>
                  <a:gd name="T75" fmla="*/ 325100950 h 178"/>
                  <a:gd name="T76" fmla="*/ 433466379 w 275"/>
                  <a:gd name="T77" fmla="*/ 325100950 h 178"/>
                  <a:gd name="T78" fmla="*/ 433466379 w 275"/>
                  <a:gd name="T79" fmla="*/ 352821875 h 178"/>
                  <a:gd name="T80" fmla="*/ 428426072 w 275"/>
                  <a:gd name="T81" fmla="*/ 372983125 h 178"/>
                  <a:gd name="T82" fmla="*/ 418345458 w 275"/>
                  <a:gd name="T83" fmla="*/ 390625013 h 178"/>
                  <a:gd name="T84" fmla="*/ 405743898 w 275"/>
                  <a:gd name="T85" fmla="*/ 405745950 h 178"/>
                  <a:gd name="T86" fmla="*/ 393143925 w 275"/>
                  <a:gd name="T87" fmla="*/ 415826575 h 178"/>
                  <a:gd name="T88" fmla="*/ 380542364 w 275"/>
                  <a:gd name="T89" fmla="*/ 423386250 h 178"/>
                  <a:gd name="T90" fmla="*/ 362902084 w 275"/>
                  <a:gd name="T91" fmla="*/ 428426563 h 178"/>
                  <a:gd name="T92" fmla="*/ 347781164 w 275"/>
                  <a:gd name="T93" fmla="*/ 430947513 h 178"/>
                  <a:gd name="T94" fmla="*/ 327619937 w 275"/>
                  <a:gd name="T95" fmla="*/ 428426563 h 178"/>
                  <a:gd name="T96" fmla="*/ 315018377 w 275"/>
                  <a:gd name="T97" fmla="*/ 420866888 h 178"/>
                  <a:gd name="T98" fmla="*/ 299897457 w 275"/>
                  <a:gd name="T99" fmla="*/ 413305625 h 178"/>
                  <a:gd name="T100" fmla="*/ 284776536 w 275"/>
                  <a:gd name="T101" fmla="*/ 403225000 h 178"/>
                  <a:gd name="T102" fmla="*/ 274695923 w 275"/>
                  <a:gd name="T103" fmla="*/ 390625013 h 178"/>
                  <a:gd name="T104" fmla="*/ 267136257 w 275"/>
                  <a:gd name="T105" fmla="*/ 370463763 h 178"/>
                  <a:gd name="T106" fmla="*/ 259575003 w 275"/>
                  <a:gd name="T107" fmla="*/ 352821875 h 178"/>
                  <a:gd name="T108" fmla="*/ 259575003 w 275"/>
                  <a:gd name="T109" fmla="*/ 327620313 h 178"/>
                  <a:gd name="T110" fmla="*/ 317539324 w 275"/>
                  <a:gd name="T111" fmla="*/ 126007813 h 178"/>
                  <a:gd name="T112" fmla="*/ 304937763 w 275"/>
                  <a:gd name="T113" fmla="*/ 60483750 h 178"/>
                  <a:gd name="T114" fmla="*/ 277216870 w 275"/>
                  <a:gd name="T115" fmla="*/ 151209375 h 1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75" h="178">
                    <a:moveTo>
                      <a:pt x="110" y="60"/>
                    </a:moveTo>
                    <a:lnTo>
                      <a:pt x="60" y="1"/>
                    </a:lnTo>
                    <a:lnTo>
                      <a:pt x="44" y="8"/>
                    </a:lnTo>
                    <a:lnTo>
                      <a:pt x="28" y="16"/>
                    </a:lnTo>
                    <a:lnTo>
                      <a:pt x="14" y="26"/>
                    </a:lnTo>
                    <a:lnTo>
                      <a:pt x="0" y="36"/>
                    </a:lnTo>
                    <a:lnTo>
                      <a:pt x="0" y="147"/>
                    </a:lnTo>
                    <a:lnTo>
                      <a:pt x="2" y="154"/>
                    </a:lnTo>
                    <a:lnTo>
                      <a:pt x="5" y="160"/>
                    </a:lnTo>
                    <a:lnTo>
                      <a:pt x="9" y="165"/>
                    </a:lnTo>
                    <a:lnTo>
                      <a:pt x="13" y="170"/>
                    </a:lnTo>
                    <a:lnTo>
                      <a:pt x="18" y="174"/>
                    </a:lnTo>
                    <a:lnTo>
                      <a:pt x="24" y="176"/>
                    </a:lnTo>
                    <a:lnTo>
                      <a:pt x="30" y="178"/>
                    </a:lnTo>
                    <a:lnTo>
                      <a:pt x="37" y="178"/>
                    </a:lnTo>
                    <a:lnTo>
                      <a:pt x="239" y="178"/>
                    </a:lnTo>
                    <a:lnTo>
                      <a:pt x="247" y="178"/>
                    </a:lnTo>
                    <a:lnTo>
                      <a:pt x="253" y="176"/>
                    </a:lnTo>
                    <a:lnTo>
                      <a:pt x="259" y="172"/>
                    </a:lnTo>
                    <a:lnTo>
                      <a:pt x="265" y="167"/>
                    </a:lnTo>
                    <a:lnTo>
                      <a:pt x="269" y="161"/>
                    </a:lnTo>
                    <a:lnTo>
                      <a:pt x="273" y="155"/>
                    </a:lnTo>
                    <a:lnTo>
                      <a:pt x="275" y="147"/>
                    </a:lnTo>
                    <a:lnTo>
                      <a:pt x="275" y="140"/>
                    </a:lnTo>
                    <a:lnTo>
                      <a:pt x="275" y="35"/>
                    </a:lnTo>
                    <a:lnTo>
                      <a:pt x="263" y="24"/>
                    </a:lnTo>
                    <a:lnTo>
                      <a:pt x="248" y="16"/>
                    </a:lnTo>
                    <a:lnTo>
                      <a:pt x="233" y="7"/>
                    </a:lnTo>
                    <a:lnTo>
                      <a:pt x="217" y="1"/>
                    </a:lnTo>
                    <a:lnTo>
                      <a:pt x="216" y="0"/>
                    </a:lnTo>
                    <a:lnTo>
                      <a:pt x="166" y="60"/>
                    </a:lnTo>
                    <a:lnTo>
                      <a:pt x="155" y="24"/>
                    </a:lnTo>
                    <a:lnTo>
                      <a:pt x="149" y="50"/>
                    </a:lnTo>
                    <a:lnTo>
                      <a:pt x="172" y="129"/>
                    </a:lnTo>
                    <a:lnTo>
                      <a:pt x="172" y="140"/>
                    </a:lnTo>
                    <a:lnTo>
                      <a:pt x="170" y="148"/>
                    </a:lnTo>
                    <a:lnTo>
                      <a:pt x="166" y="155"/>
                    </a:lnTo>
                    <a:lnTo>
                      <a:pt x="161" y="161"/>
                    </a:lnTo>
                    <a:lnTo>
                      <a:pt x="156" y="165"/>
                    </a:lnTo>
                    <a:lnTo>
                      <a:pt x="151" y="168"/>
                    </a:lnTo>
                    <a:lnTo>
                      <a:pt x="144" y="170"/>
                    </a:lnTo>
                    <a:lnTo>
                      <a:pt x="138" y="171"/>
                    </a:lnTo>
                    <a:lnTo>
                      <a:pt x="130" y="170"/>
                    </a:lnTo>
                    <a:lnTo>
                      <a:pt x="125" y="167"/>
                    </a:lnTo>
                    <a:lnTo>
                      <a:pt x="119" y="164"/>
                    </a:lnTo>
                    <a:lnTo>
                      <a:pt x="113" y="160"/>
                    </a:lnTo>
                    <a:lnTo>
                      <a:pt x="109" y="155"/>
                    </a:lnTo>
                    <a:lnTo>
                      <a:pt x="106" y="147"/>
                    </a:lnTo>
                    <a:lnTo>
                      <a:pt x="103" y="140"/>
                    </a:lnTo>
                    <a:lnTo>
                      <a:pt x="103" y="130"/>
                    </a:lnTo>
                    <a:lnTo>
                      <a:pt x="126" y="50"/>
                    </a:lnTo>
                    <a:lnTo>
                      <a:pt x="121" y="24"/>
                    </a:lnTo>
                    <a:lnTo>
                      <a:pt x="110" y="6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spTree>
  </p:cSld>
  <p:clrMapOvr>
    <a:masterClrMapping/>
  </p:clrMapOvr>
  <p:transition advClick="0" advTm="8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组合 23"/>
          <p:cNvGrpSpPr/>
          <p:nvPr/>
        </p:nvGrpSpPr>
        <p:grpSpPr bwMode="auto">
          <a:xfrm>
            <a:off x="858838" y="950913"/>
            <a:ext cx="7551737" cy="5194300"/>
            <a:chOff x="858807" y="671163"/>
            <a:chExt cx="7551947" cy="3895584"/>
          </a:xfrm>
        </p:grpSpPr>
        <p:pic>
          <p:nvPicPr>
            <p:cNvPr id="70660" name="Picture 11" descr="C:\Users\dh\Desktop\0507png\12\未标题-8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9105" y="767659"/>
              <a:ext cx="3104888" cy="364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61" name="Group 19"/>
            <p:cNvGrpSpPr/>
            <p:nvPr/>
          </p:nvGrpSpPr>
          <p:grpSpPr bwMode="auto">
            <a:xfrm>
              <a:off x="3162473" y="671163"/>
              <a:ext cx="2866457" cy="3122369"/>
              <a:chOff x="-69" y="-56"/>
              <a:chExt cx="2397" cy="2611"/>
            </a:xfrm>
          </p:grpSpPr>
          <p:sp>
            <p:nvSpPr>
              <p:cNvPr id="30" name="Rectangle 23"/>
              <p:cNvSpPr>
                <a:spLocks noChangeArrowheads="1"/>
              </p:cNvSpPr>
              <p:nvPr/>
            </p:nvSpPr>
            <p:spPr bwMode="auto">
              <a:xfrm rot="18000000">
                <a:off x="-854" y="738"/>
                <a:ext cx="1792" cy="222"/>
              </a:xfrm>
              <a:prstGeom prst="rect">
                <a:avLst/>
              </a:prstGeom>
              <a:noFill/>
              <a:ln w="9525">
                <a:noFill/>
                <a:miter lim="800000"/>
              </a:ln>
            </p:spPr>
            <p:txBody>
              <a:bodyPr lIns="0" tIns="0" rIns="0" bIns="0" anchor="ctr"/>
              <a:lstStyle/>
              <a:p>
                <a:pPr algn="ctr" eaLnBrk="1" fontAlgn="t" hangingPunct="1">
                  <a:defRPr/>
                </a:pPr>
                <a:r>
                  <a:rPr lang="zh-CN" altLang="en-US" sz="1400" b="1" dirty="0">
                    <a:solidFill>
                      <a:schemeClr val="tx1">
                        <a:lumMod val="65000"/>
                        <a:lumOff val="35000"/>
                      </a:schemeClr>
                    </a:solidFill>
                    <a:latin typeface="+mn-lt"/>
                    <a:ea typeface="+mn-ea"/>
                    <a:sym typeface="Arial" panose="020B0604020202020204" pitchFamily="34" charset="0"/>
                  </a:rPr>
                  <a:t>用户</a:t>
                </a:r>
                <a:endParaRPr lang="zh-CN" altLang="en-US" sz="1400" dirty="0">
                  <a:solidFill>
                    <a:schemeClr val="tx1">
                      <a:lumMod val="65000"/>
                      <a:lumOff val="35000"/>
                    </a:schemeClr>
                  </a:solidFill>
                  <a:latin typeface="+mn-lt"/>
                  <a:ea typeface="+mn-ea"/>
                </a:endParaRPr>
              </a:p>
            </p:txBody>
          </p:sp>
          <p:sp>
            <p:nvSpPr>
              <p:cNvPr id="31" name="Rectangle 24"/>
              <p:cNvSpPr>
                <a:spLocks noChangeArrowheads="1"/>
              </p:cNvSpPr>
              <p:nvPr/>
            </p:nvSpPr>
            <p:spPr bwMode="auto">
              <a:xfrm rot="3600000" flipH="1">
                <a:off x="1185" y="865"/>
                <a:ext cx="2066" cy="223"/>
              </a:xfrm>
              <a:prstGeom prst="rect">
                <a:avLst/>
              </a:prstGeom>
              <a:noFill/>
              <a:ln w="9525">
                <a:noFill/>
                <a:miter lim="800000"/>
              </a:ln>
            </p:spPr>
            <p:txBody>
              <a:bodyPr lIns="0" tIns="0" rIns="0" bIns="0" anchor="ctr"/>
              <a:lstStyle/>
              <a:p>
                <a:pPr algn="ctr" eaLnBrk="1" fontAlgn="t" hangingPunct="1">
                  <a:defRPr/>
                </a:pPr>
                <a:r>
                  <a:rPr lang="zh-CN" altLang="en-US" sz="1400" b="1" dirty="0">
                    <a:solidFill>
                      <a:schemeClr val="tx1">
                        <a:lumMod val="65000"/>
                        <a:lumOff val="35000"/>
                      </a:schemeClr>
                    </a:solidFill>
                    <a:latin typeface="+mn-lt"/>
                    <a:ea typeface="+mn-ea"/>
                  </a:rPr>
                  <a:t>管理员</a:t>
                </a:r>
                <a:endParaRPr lang="zh-CN" altLang="en-US" sz="1400" b="1" dirty="0">
                  <a:solidFill>
                    <a:schemeClr val="tx1">
                      <a:lumMod val="65000"/>
                      <a:lumOff val="35000"/>
                    </a:schemeClr>
                  </a:solidFill>
                  <a:latin typeface="+mn-lt"/>
                  <a:ea typeface="+mn-ea"/>
                </a:endParaRPr>
              </a:p>
            </p:txBody>
          </p:sp>
          <p:sp>
            <p:nvSpPr>
              <p:cNvPr id="32" name="Rectangle 25"/>
              <p:cNvSpPr>
                <a:spLocks noChangeArrowheads="1"/>
              </p:cNvSpPr>
              <p:nvPr/>
            </p:nvSpPr>
            <p:spPr bwMode="auto">
              <a:xfrm flipH="1">
                <a:off x="12" y="2333"/>
                <a:ext cx="2242" cy="222"/>
              </a:xfrm>
              <a:prstGeom prst="rect">
                <a:avLst/>
              </a:prstGeom>
              <a:noFill/>
              <a:ln w="9525">
                <a:noFill/>
                <a:miter lim="800000"/>
              </a:ln>
            </p:spPr>
            <p:txBody>
              <a:bodyPr lIns="0" tIns="0" rIns="0" bIns="0" anchor="ctr"/>
              <a:lstStyle/>
              <a:p>
                <a:pPr algn="ctr" eaLnBrk="1" fontAlgn="t" hangingPunct="1">
                  <a:defRPr/>
                </a:pPr>
                <a:r>
                  <a:rPr lang="zh-CN" altLang="en-US" sz="1400" b="1" dirty="0">
                    <a:solidFill>
                      <a:schemeClr val="tx1">
                        <a:lumMod val="65000"/>
                        <a:lumOff val="35000"/>
                      </a:schemeClr>
                    </a:solidFill>
                    <a:latin typeface="+mn-lt"/>
                    <a:ea typeface="+mn-ea"/>
                  </a:rPr>
                  <a:t>决策者</a:t>
                </a:r>
                <a:endParaRPr lang="zh-CN" altLang="en-US" sz="1400" b="1" dirty="0">
                  <a:solidFill>
                    <a:schemeClr val="tx1">
                      <a:lumMod val="65000"/>
                      <a:lumOff val="35000"/>
                    </a:schemeClr>
                  </a:solidFill>
                  <a:latin typeface="+mn-lt"/>
                  <a:ea typeface="+mn-ea"/>
                </a:endParaRPr>
              </a:p>
            </p:txBody>
          </p:sp>
        </p:grpSp>
        <p:pic>
          <p:nvPicPr>
            <p:cNvPr id="39" name="Picture 2" descr="C:\Users\y00190999.CHINA\Pictures\人物图标\图片1.png"/>
            <p:cNvPicPr>
              <a:picLocks noChangeAspect="1" noChangeArrowheads="1"/>
            </p:cNvPicPr>
            <p:nvPr/>
          </p:nvPicPr>
          <p:blipFill>
            <a:blip r:embed="rId2" cstate="screen"/>
            <a:srcRect/>
            <a:stretch>
              <a:fillRect/>
            </a:stretch>
          </p:blipFill>
          <p:spPr bwMode="auto">
            <a:xfrm>
              <a:off x="3976779" y="1656272"/>
              <a:ext cx="1229700" cy="1190446"/>
            </a:xfrm>
            <a:prstGeom prst="ellipse">
              <a:avLst/>
            </a:prstGeom>
            <a:noFill/>
            <a:effectLst/>
          </p:spPr>
        </p:pic>
        <p:pic>
          <p:nvPicPr>
            <p:cNvPr id="70663" name="Picture 3" descr="C:\Users\dh\Desktop\0507png\1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109" y="2821305"/>
              <a:ext cx="430507" cy="77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3" descr="C:\Users\dh\Desktop\0507png\1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568918">
              <a:off x="3357398" y="1803635"/>
              <a:ext cx="777304" cy="43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3" descr="C:\Users\dh\Desktop\0507png\1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568918" flipH="1">
              <a:off x="4978973" y="1782109"/>
              <a:ext cx="777304" cy="43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66" name="组合 40"/>
            <p:cNvGrpSpPr/>
            <p:nvPr/>
          </p:nvGrpSpPr>
          <p:grpSpPr bwMode="auto">
            <a:xfrm>
              <a:off x="858807" y="1299944"/>
              <a:ext cx="2143185" cy="1270727"/>
              <a:chOff x="358451" y="811829"/>
              <a:chExt cx="2757062" cy="2276220"/>
            </a:xfrm>
          </p:grpSpPr>
          <p:sp>
            <p:nvSpPr>
              <p:cNvPr id="42" name="同侧圆角矩形 41"/>
              <p:cNvSpPr/>
              <p:nvPr/>
            </p:nvSpPr>
            <p:spPr bwMode="auto">
              <a:xfrm>
                <a:off x="358451" y="1208286"/>
                <a:ext cx="2754000" cy="1879763"/>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878840" fontAlgn="auto">
                  <a:spcBef>
                    <a:spcPts val="0"/>
                  </a:spcBef>
                  <a:spcAft>
                    <a:spcPts val="0"/>
                  </a:spcAft>
                  <a:buSzPct val="60000"/>
                  <a:defRPr/>
                </a:pPr>
                <a:endParaRPr lang="en-US" altLang="zh-CN" kern="0" dirty="0">
                  <a:solidFill>
                    <a:srgbClr val="5F5F5F"/>
                  </a:solidFill>
                  <a:latin typeface="+mn-lt"/>
                  <a:ea typeface="+mn-ea"/>
                  <a:cs typeface="Arial" panose="020B0604020202020204" pitchFamily="34" charset="0"/>
                </a:endParaRPr>
              </a:p>
            </p:txBody>
          </p:sp>
          <p:sp>
            <p:nvSpPr>
              <p:cNvPr id="43" name="AutoShape 44"/>
              <p:cNvSpPr>
                <a:spLocks noChangeArrowheads="1"/>
              </p:cNvSpPr>
              <p:nvPr/>
            </p:nvSpPr>
            <p:spPr bwMode="auto">
              <a:xfrm>
                <a:off x="361513" y="811829"/>
                <a:ext cx="2754000" cy="572726"/>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753745" fontAlgn="t">
                  <a:buSzPct val="60000"/>
                  <a:defRPr/>
                </a:pPr>
                <a:r>
                  <a:rPr lang="zh-CN" altLang="en-US" sz="2100" dirty="0">
                    <a:solidFill>
                      <a:prstClr val="white"/>
                    </a:solidFill>
                    <a:cs typeface="Arial" panose="020B0604020202020204" pitchFamily="34" charset="0"/>
                  </a:rPr>
                  <a:t>体验差</a:t>
                </a:r>
                <a:endParaRPr lang="zh-CN" altLang="en-US" sz="2100" dirty="0">
                  <a:solidFill>
                    <a:prstClr val="white"/>
                  </a:solidFill>
                  <a:cs typeface="Arial" panose="020B0604020202020204" pitchFamily="34" charset="0"/>
                </a:endParaRPr>
              </a:p>
            </p:txBody>
          </p:sp>
        </p:grpSp>
        <p:sp>
          <p:nvSpPr>
            <p:cNvPr id="44" name="矩形 43"/>
            <p:cNvSpPr/>
            <p:nvPr/>
          </p:nvSpPr>
          <p:spPr>
            <a:xfrm>
              <a:off x="1379521" y="1727209"/>
              <a:ext cx="1441490" cy="646486"/>
            </a:xfrm>
            <a:prstGeom prst="rect">
              <a:avLst/>
            </a:prstGeom>
          </p:spPr>
          <p:txBody>
            <a:bodyPr>
              <a:spAutoFit/>
            </a:bodyPr>
            <a:lstStyle/>
            <a:p>
              <a:pPr marL="227965" indent="-227965" eaLnBrk="1" fontAlgn="t" hangingPunct="1">
                <a:spcBef>
                  <a:spcPts val="255"/>
                </a:spcBef>
                <a:buClr>
                  <a:schemeClr val="tx1">
                    <a:lumMod val="50000"/>
                    <a:lumOff val="50000"/>
                  </a:schemeClr>
                </a:buClr>
                <a:buSzPct val="70000"/>
                <a:defRPr/>
              </a:pPr>
              <a:r>
                <a:rPr lang="zh-CN" altLang="en-US" sz="1500" dirty="0">
                  <a:solidFill>
                    <a:schemeClr val="tx1">
                      <a:lumMod val="75000"/>
                      <a:lumOff val="25000"/>
                    </a:schemeClr>
                  </a:solidFill>
                  <a:latin typeface="+mn-lt"/>
                  <a:ea typeface="+mn-ea"/>
                </a:rPr>
                <a:t>图片不清晰</a:t>
              </a:r>
              <a:endParaRPr lang="en-US" altLang="zh-CN" sz="1500" dirty="0">
                <a:solidFill>
                  <a:schemeClr val="tx1">
                    <a:lumMod val="75000"/>
                    <a:lumOff val="25000"/>
                  </a:schemeClr>
                </a:solidFill>
                <a:latin typeface="+mn-lt"/>
                <a:ea typeface="+mn-ea"/>
              </a:endParaRPr>
            </a:p>
            <a:p>
              <a:pPr marL="227965" indent="-227965" eaLnBrk="1" fontAlgn="t" hangingPunct="1">
                <a:spcBef>
                  <a:spcPts val="255"/>
                </a:spcBef>
                <a:buClr>
                  <a:schemeClr val="tx1">
                    <a:lumMod val="50000"/>
                    <a:lumOff val="50000"/>
                  </a:schemeClr>
                </a:buClr>
                <a:buSzPct val="70000"/>
                <a:defRPr/>
              </a:pPr>
              <a:r>
                <a:rPr lang="en-US" altLang="zh-CN" sz="1500" dirty="0">
                  <a:solidFill>
                    <a:schemeClr val="tx1">
                      <a:lumMod val="75000"/>
                      <a:lumOff val="25000"/>
                    </a:schemeClr>
                  </a:solidFill>
                  <a:latin typeface="+mn-lt"/>
                  <a:ea typeface="+mn-ea"/>
                </a:rPr>
                <a:t>VOIP</a:t>
              </a:r>
              <a:r>
                <a:rPr lang="zh-CN" altLang="en-US" sz="1500" dirty="0">
                  <a:solidFill>
                    <a:schemeClr val="tx1">
                      <a:lumMod val="75000"/>
                      <a:lumOff val="25000"/>
                    </a:schemeClr>
                  </a:solidFill>
                  <a:latin typeface="+mn-lt"/>
                  <a:ea typeface="+mn-ea"/>
                </a:rPr>
                <a:t>时延大</a:t>
              </a:r>
              <a:endParaRPr lang="en-US" altLang="zh-CN" sz="1500" dirty="0">
                <a:solidFill>
                  <a:schemeClr val="tx1">
                    <a:lumMod val="75000"/>
                    <a:lumOff val="25000"/>
                  </a:schemeClr>
                </a:solidFill>
                <a:latin typeface="+mn-lt"/>
                <a:ea typeface="+mn-ea"/>
              </a:endParaRPr>
            </a:p>
            <a:p>
              <a:pPr marL="227965" indent="-227965" eaLnBrk="1" fontAlgn="t" hangingPunct="1">
                <a:spcBef>
                  <a:spcPts val="255"/>
                </a:spcBef>
                <a:buClr>
                  <a:schemeClr val="tx1">
                    <a:lumMod val="50000"/>
                    <a:lumOff val="50000"/>
                  </a:schemeClr>
                </a:buClr>
                <a:buSzPct val="70000"/>
                <a:defRPr/>
              </a:pPr>
              <a:r>
                <a:rPr lang="zh-CN" altLang="en-US" sz="1500" dirty="0">
                  <a:solidFill>
                    <a:schemeClr val="tx1">
                      <a:lumMod val="75000"/>
                      <a:lumOff val="25000"/>
                    </a:schemeClr>
                  </a:solidFill>
                  <a:latin typeface="+mn-lt"/>
                  <a:ea typeface="+mn-ea"/>
                </a:rPr>
                <a:t>视频不流畅</a:t>
              </a:r>
              <a:endParaRPr lang="en-US" altLang="zh-CN" sz="1500" dirty="0">
                <a:solidFill>
                  <a:schemeClr val="tx1">
                    <a:lumMod val="75000"/>
                    <a:lumOff val="25000"/>
                  </a:schemeClr>
                </a:solidFill>
                <a:latin typeface="+mn-lt"/>
                <a:ea typeface="+mn-ea"/>
              </a:endParaRPr>
            </a:p>
          </p:txBody>
        </p:sp>
        <p:grpSp>
          <p:nvGrpSpPr>
            <p:cNvPr id="70668" name="组合 44"/>
            <p:cNvGrpSpPr/>
            <p:nvPr/>
          </p:nvGrpSpPr>
          <p:grpSpPr bwMode="auto">
            <a:xfrm>
              <a:off x="6293448" y="1248187"/>
              <a:ext cx="2117306" cy="1270727"/>
              <a:chOff x="358451" y="811829"/>
              <a:chExt cx="2757062" cy="2276220"/>
            </a:xfrm>
          </p:grpSpPr>
          <p:sp>
            <p:nvSpPr>
              <p:cNvPr id="46" name="同侧圆角矩形 45"/>
              <p:cNvSpPr/>
              <p:nvPr/>
            </p:nvSpPr>
            <p:spPr bwMode="auto">
              <a:xfrm>
                <a:off x="358451" y="1208286"/>
                <a:ext cx="2754000" cy="1879763"/>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878840" fontAlgn="auto">
                  <a:spcBef>
                    <a:spcPts val="0"/>
                  </a:spcBef>
                  <a:spcAft>
                    <a:spcPts val="0"/>
                  </a:spcAft>
                  <a:buSzPct val="60000"/>
                  <a:defRPr/>
                </a:pPr>
                <a:endParaRPr lang="en-US" altLang="zh-CN" kern="0" dirty="0">
                  <a:solidFill>
                    <a:srgbClr val="5F5F5F"/>
                  </a:solidFill>
                  <a:latin typeface="+mn-lt"/>
                  <a:ea typeface="+mn-ea"/>
                  <a:cs typeface="Arial" panose="020B0604020202020204" pitchFamily="34" charset="0"/>
                </a:endParaRPr>
              </a:p>
            </p:txBody>
          </p:sp>
          <p:sp>
            <p:nvSpPr>
              <p:cNvPr id="47" name="AutoShape 44"/>
              <p:cNvSpPr>
                <a:spLocks noChangeArrowheads="1"/>
              </p:cNvSpPr>
              <p:nvPr/>
            </p:nvSpPr>
            <p:spPr bwMode="auto">
              <a:xfrm>
                <a:off x="361513" y="811829"/>
                <a:ext cx="2754000" cy="572726"/>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753745" fontAlgn="t">
                  <a:buSzPct val="60000"/>
                  <a:defRPr/>
                </a:pPr>
                <a:r>
                  <a:rPr lang="zh-CN" altLang="en-US" sz="2100" dirty="0">
                    <a:solidFill>
                      <a:prstClr val="white"/>
                    </a:solidFill>
                    <a:cs typeface="Arial" panose="020B0604020202020204" pitchFamily="34" charset="0"/>
                  </a:rPr>
                  <a:t>管理难</a:t>
                </a:r>
                <a:endParaRPr lang="zh-CN" altLang="en-US" sz="2100" dirty="0">
                  <a:solidFill>
                    <a:prstClr val="white"/>
                  </a:solidFill>
                  <a:cs typeface="Arial" panose="020B0604020202020204" pitchFamily="34" charset="0"/>
                </a:endParaRPr>
              </a:p>
            </p:txBody>
          </p:sp>
        </p:grpSp>
        <p:sp>
          <p:nvSpPr>
            <p:cNvPr id="38" name="矩形 37"/>
            <p:cNvSpPr/>
            <p:nvPr/>
          </p:nvSpPr>
          <p:spPr>
            <a:xfrm>
              <a:off x="6297733" y="1684348"/>
              <a:ext cx="2090795" cy="819120"/>
            </a:xfrm>
            <a:prstGeom prst="rect">
              <a:avLst/>
            </a:prstGeom>
          </p:spPr>
          <p:txBody>
            <a:bodyPr>
              <a:spAutoFit/>
            </a:bodyPr>
            <a:lstStyle/>
            <a:p>
              <a:pPr marL="227965" indent="-227965" eaLnBrk="1" fontAlgn="t" hangingPunct="1">
                <a:spcBef>
                  <a:spcPts val="255"/>
                </a:spcBef>
                <a:buClr>
                  <a:schemeClr val="tx1">
                    <a:lumMod val="50000"/>
                    <a:lumOff val="50000"/>
                  </a:schemeClr>
                </a:buClr>
                <a:buSzPct val="70000"/>
                <a:defRPr/>
              </a:pPr>
              <a:r>
                <a:rPr lang="zh-CN" altLang="en-US" sz="1500" dirty="0">
                  <a:solidFill>
                    <a:schemeClr val="tx1">
                      <a:lumMod val="75000"/>
                      <a:lumOff val="25000"/>
                    </a:schemeClr>
                  </a:solidFill>
                  <a:latin typeface="+mn-lt"/>
                  <a:ea typeface="+mn-ea"/>
                </a:rPr>
                <a:t>缺少管理工具</a:t>
              </a:r>
              <a:endParaRPr lang="en-US" altLang="zh-CN" sz="1500" dirty="0">
                <a:solidFill>
                  <a:schemeClr val="tx1">
                    <a:lumMod val="75000"/>
                    <a:lumOff val="25000"/>
                  </a:schemeClr>
                </a:solidFill>
                <a:latin typeface="+mn-lt"/>
                <a:ea typeface="+mn-ea"/>
              </a:endParaRPr>
            </a:p>
            <a:p>
              <a:pPr marL="227965" indent="-227965" eaLnBrk="1" fontAlgn="t" hangingPunct="1">
                <a:spcBef>
                  <a:spcPts val="255"/>
                </a:spcBef>
                <a:buClr>
                  <a:schemeClr val="tx1">
                    <a:lumMod val="50000"/>
                    <a:lumOff val="50000"/>
                  </a:schemeClr>
                </a:buClr>
                <a:buSzPct val="70000"/>
                <a:defRPr/>
              </a:pPr>
              <a:r>
                <a:rPr lang="zh-CN" altLang="en-US" sz="1500" dirty="0">
                  <a:solidFill>
                    <a:schemeClr val="tx1">
                      <a:lumMod val="75000"/>
                      <a:lumOff val="25000"/>
                    </a:schemeClr>
                  </a:solidFill>
                  <a:latin typeface="+mn-lt"/>
                  <a:ea typeface="+mn-ea"/>
                </a:rPr>
                <a:t>大量来自用户的请求</a:t>
              </a:r>
              <a:endParaRPr lang="en-US" altLang="zh-CN" sz="1500" dirty="0">
                <a:solidFill>
                  <a:schemeClr val="tx1">
                    <a:lumMod val="75000"/>
                    <a:lumOff val="25000"/>
                  </a:schemeClr>
                </a:solidFill>
                <a:latin typeface="+mn-lt"/>
                <a:ea typeface="+mn-ea"/>
              </a:endParaRPr>
            </a:p>
            <a:p>
              <a:pPr marL="227965" indent="-227965" eaLnBrk="1" fontAlgn="t" hangingPunct="1">
                <a:spcBef>
                  <a:spcPts val="255"/>
                </a:spcBef>
                <a:buClr>
                  <a:schemeClr val="tx1">
                    <a:lumMod val="50000"/>
                    <a:lumOff val="50000"/>
                  </a:schemeClr>
                </a:buClr>
                <a:buSzPct val="70000"/>
                <a:defRPr/>
              </a:pPr>
              <a:r>
                <a:rPr lang="zh-CN" altLang="en-US" sz="1500" dirty="0">
                  <a:solidFill>
                    <a:schemeClr val="tx1">
                      <a:lumMod val="75000"/>
                      <a:lumOff val="25000"/>
                    </a:schemeClr>
                  </a:solidFill>
                  <a:latin typeface="+mn-lt"/>
                  <a:ea typeface="+mn-ea"/>
                </a:rPr>
                <a:t>系统复杂，故障定位困难</a:t>
              </a:r>
              <a:endParaRPr lang="en-US" altLang="zh-CN" sz="1500" dirty="0">
                <a:solidFill>
                  <a:schemeClr val="tx1">
                    <a:lumMod val="75000"/>
                    <a:lumOff val="25000"/>
                  </a:schemeClr>
                </a:solidFill>
                <a:latin typeface="+mn-lt"/>
                <a:ea typeface="+mn-ea"/>
              </a:endParaRPr>
            </a:p>
          </p:txBody>
        </p:sp>
        <p:grpSp>
          <p:nvGrpSpPr>
            <p:cNvPr id="70670" name="组合 57"/>
            <p:cNvGrpSpPr/>
            <p:nvPr/>
          </p:nvGrpSpPr>
          <p:grpSpPr bwMode="auto">
            <a:xfrm>
              <a:off x="3008758" y="3798359"/>
              <a:ext cx="3327436" cy="768388"/>
              <a:chOff x="4604644" y="1781678"/>
              <a:chExt cx="3327436" cy="2347963"/>
            </a:xfrm>
          </p:grpSpPr>
          <p:sp>
            <p:nvSpPr>
              <p:cNvPr id="56" name="Rounded Rectangle 104"/>
              <p:cNvSpPr/>
              <p:nvPr/>
            </p:nvSpPr>
            <p:spPr>
              <a:xfrm>
                <a:off x="4604228" y="1783090"/>
                <a:ext cx="3327493" cy="2346551"/>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68562" tIns="34281" rIns="68562" bIns="34281" anchor="ctr"/>
              <a:lstStyle/>
              <a:p>
                <a:pPr algn="ctr" fontAlgn="t">
                  <a:buClr>
                    <a:srgbClr val="990000"/>
                  </a:buClr>
                  <a:buSzPct val="60000"/>
                  <a:defRPr/>
                </a:pPr>
                <a:endParaRPr lang="en-US" sz="1200" dirty="0">
                  <a:solidFill>
                    <a:srgbClr val="000000"/>
                  </a:solidFill>
                  <a:latin typeface="+mn-lt"/>
                  <a:ea typeface="+mn-ea"/>
                  <a:cs typeface="Arial" panose="020B0604020202020204" pitchFamily="34" charset="0"/>
                </a:endParaRPr>
              </a:p>
            </p:txBody>
          </p:sp>
          <p:sp>
            <p:nvSpPr>
              <p:cNvPr id="57" name="Rounded Rectangle 104"/>
              <p:cNvSpPr/>
              <p:nvPr/>
            </p:nvSpPr>
            <p:spPr>
              <a:xfrm>
                <a:off x="4604644" y="1781678"/>
                <a:ext cx="3327436" cy="956587"/>
              </a:xfrm>
              <a:prstGeom prst="rect">
                <a:avLst/>
              </a:prstGeom>
              <a:solidFill>
                <a:srgbClr val="C00000"/>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753745" fontAlgn="t">
                  <a:buSzPct val="60000"/>
                  <a:defRPr/>
                </a:pPr>
                <a:r>
                  <a:rPr lang="zh-CN" altLang="en-US" sz="2000" dirty="0">
                    <a:solidFill>
                      <a:prstClr val="white"/>
                    </a:solidFill>
                    <a:cs typeface="Arial" panose="020B0604020202020204" pitchFamily="34" charset="0"/>
                  </a:rPr>
                  <a:t>风险高</a:t>
                </a:r>
                <a:endParaRPr lang="en-US" altLang="zh-CN" sz="2000" dirty="0">
                  <a:solidFill>
                    <a:prstClr val="white"/>
                  </a:solidFill>
                  <a:cs typeface="Arial" panose="020B0604020202020204" pitchFamily="34" charset="0"/>
                </a:endParaRPr>
              </a:p>
              <a:p>
                <a:pPr defTabSz="753745" fontAlgn="t">
                  <a:buSzPct val="60000"/>
                  <a:defRPr/>
                </a:pPr>
                <a:endParaRPr lang="zh-CN" altLang="en-US" sz="1050" dirty="0">
                  <a:solidFill>
                    <a:prstClr val="white"/>
                  </a:solidFill>
                  <a:cs typeface="Arial" panose="020B0604020202020204" pitchFamily="34" charset="0"/>
                </a:endParaRPr>
              </a:p>
            </p:txBody>
          </p:sp>
        </p:grpSp>
        <p:sp>
          <p:nvSpPr>
            <p:cNvPr id="55" name="矩形 54"/>
            <p:cNvSpPr/>
            <p:nvPr/>
          </p:nvSpPr>
          <p:spPr>
            <a:xfrm>
              <a:off x="3008342" y="4122660"/>
              <a:ext cx="3327493" cy="444087"/>
            </a:xfrm>
            <a:prstGeom prst="rect">
              <a:avLst/>
            </a:prstGeom>
          </p:spPr>
          <p:txBody>
            <a:bodyPr>
              <a:spAutoFit/>
            </a:bodyPr>
            <a:lstStyle/>
            <a:p>
              <a:pPr marL="227965" indent="-227965" eaLnBrk="1" fontAlgn="t" hangingPunct="1">
                <a:spcBef>
                  <a:spcPts val="255"/>
                </a:spcBef>
                <a:buClr>
                  <a:schemeClr val="tx1">
                    <a:lumMod val="50000"/>
                    <a:lumOff val="50000"/>
                  </a:schemeClr>
                </a:buClr>
                <a:buSzPct val="70000"/>
                <a:defRPr/>
              </a:pPr>
              <a:r>
                <a:rPr lang="zh-CN" altLang="en-US" sz="1500" dirty="0">
                  <a:solidFill>
                    <a:schemeClr val="tx1">
                      <a:lumMod val="75000"/>
                      <a:lumOff val="25000"/>
                    </a:schemeClr>
                  </a:solidFill>
                  <a:latin typeface="+mn-lt"/>
                  <a:ea typeface="+mn-ea"/>
                </a:rPr>
                <a:t>引入不可控的安全风险</a:t>
              </a:r>
              <a:endParaRPr lang="en-US" altLang="zh-CN" sz="1500" dirty="0">
                <a:solidFill>
                  <a:schemeClr val="tx1">
                    <a:lumMod val="75000"/>
                    <a:lumOff val="25000"/>
                  </a:schemeClr>
                </a:solidFill>
                <a:latin typeface="+mn-lt"/>
                <a:ea typeface="+mn-ea"/>
              </a:endParaRPr>
            </a:p>
            <a:p>
              <a:pPr marL="227965" indent="-227965" eaLnBrk="1" fontAlgn="t" hangingPunct="1">
                <a:spcBef>
                  <a:spcPts val="255"/>
                </a:spcBef>
                <a:buClr>
                  <a:schemeClr val="tx1">
                    <a:lumMod val="50000"/>
                    <a:lumOff val="50000"/>
                  </a:schemeClr>
                </a:buClr>
                <a:buSzPct val="70000"/>
                <a:defRPr/>
              </a:pPr>
              <a:r>
                <a:rPr lang="zh-CN" altLang="en-US" sz="1500" dirty="0">
                  <a:solidFill>
                    <a:schemeClr val="tx1">
                      <a:lumMod val="75000"/>
                      <a:lumOff val="25000"/>
                    </a:schemeClr>
                  </a:solidFill>
                  <a:latin typeface="+mn-lt"/>
                  <a:ea typeface="+mn-ea"/>
                </a:rPr>
                <a:t>桌面集中管理后，引入灾、备的诉求</a:t>
              </a:r>
              <a:endParaRPr lang="en-US" altLang="zh-CN" sz="1500" dirty="0">
                <a:solidFill>
                  <a:schemeClr val="tx1">
                    <a:lumMod val="75000"/>
                    <a:lumOff val="25000"/>
                  </a:schemeClr>
                </a:solidFill>
                <a:latin typeface="+mn-lt"/>
                <a:ea typeface="+mn-ea"/>
              </a:endParaRPr>
            </a:p>
          </p:txBody>
        </p:sp>
      </p:grpSp>
      <p:sp>
        <p:nvSpPr>
          <p:cNvPr id="29" name="标题 28"/>
          <p:cNvSpPr>
            <a:spLocks noGrp="1"/>
          </p:cNvSpPr>
          <p:nvPr>
            <p:ph type="title"/>
          </p:nvPr>
        </p:nvSpPr>
        <p:spPr/>
        <p:txBody>
          <a:bodyPr/>
          <a:lstStyle/>
          <a:p>
            <a:pPr>
              <a:defRPr/>
            </a:pPr>
            <a:r>
              <a:rPr lang="zh-CN" altLang="en-US" sz="3500" dirty="0">
                <a:latin typeface="+mj-ea"/>
                <a:ea typeface="+mj-ea"/>
              </a:rPr>
              <a:t>早期桌面云发展困境</a:t>
            </a:r>
            <a:endParaRPr lang="zh-CN" altLang="en-US" sz="3500" dirty="0">
              <a:latin typeface="+mj-ea"/>
              <a:ea typeface="+mj-ea"/>
            </a:endParaRPr>
          </a:p>
        </p:txBody>
      </p:sp>
    </p:spTree>
  </p:cSld>
  <p:clrMapOvr>
    <a:masterClrMapping/>
  </p:clrMapOvr>
  <p:transition advClick="0" advTm="8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同侧圆角矩形 135"/>
          <p:cNvSpPr/>
          <p:nvPr/>
        </p:nvSpPr>
        <p:spPr bwMode="auto">
          <a:xfrm>
            <a:off x="330204" y="1166284"/>
            <a:ext cx="1977065" cy="4491076"/>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91389" tIns="45695" rIns="91389" bIns="45695" anchor="ctr"/>
          <a:lstStyle/>
          <a:p>
            <a:pPr algn="ctr" defTabSz="913765" fontAlgn="auto">
              <a:spcBef>
                <a:spcPts val="0"/>
              </a:spcBef>
              <a:spcAft>
                <a:spcPts val="0"/>
              </a:spcAft>
              <a:buSzPct val="60000"/>
              <a:defRPr/>
            </a:pPr>
            <a:endParaRPr lang="en-US" altLang="zh-CN" kern="0" dirty="0">
              <a:solidFill>
                <a:srgbClr val="5F5F5F"/>
              </a:solidFill>
              <a:latin typeface="+mn-lt"/>
              <a:ea typeface="+mn-ea"/>
              <a:cs typeface="Arial" panose="020B0604020202020204" pitchFamily="34" charset="0"/>
            </a:endParaRPr>
          </a:p>
        </p:txBody>
      </p:sp>
      <p:sp>
        <p:nvSpPr>
          <p:cNvPr id="134" name="同侧圆角矩形 133"/>
          <p:cNvSpPr/>
          <p:nvPr/>
        </p:nvSpPr>
        <p:spPr bwMode="auto">
          <a:xfrm>
            <a:off x="2371061" y="1165450"/>
            <a:ext cx="6466554" cy="4491076"/>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91389" tIns="45695" rIns="91389" bIns="45695" anchor="ctr"/>
          <a:lstStyle/>
          <a:p>
            <a:pPr algn="ctr" defTabSz="913765" fontAlgn="auto">
              <a:spcBef>
                <a:spcPts val="0"/>
              </a:spcBef>
              <a:spcAft>
                <a:spcPts val="0"/>
              </a:spcAft>
              <a:buSzPct val="60000"/>
              <a:defRPr/>
            </a:pPr>
            <a:endParaRPr lang="en-US" altLang="zh-CN" kern="0" dirty="0">
              <a:solidFill>
                <a:srgbClr val="5F5F5F"/>
              </a:solidFill>
              <a:latin typeface="+mn-lt"/>
              <a:ea typeface="+mn-ea"/>
              <a:cs typeface="Arial" panose="020B0604020202020204" pitchFamily="34" charset="0"/>
            </a:endParaRPr>
          </a:p>
        </p:txBody>
      </p:sp>
      <p:grpSp>
        <p:nvGrpSpPr>
          <p:cNvPr id="2" name="组合 136"/>
          <p:cNvGrpSpPr/>
          <p:nvPr/>
        </p:nvGrpSpPr>
        <p:grpSpPr>
          <a:xfrm>
            <a:off x="810915" y="1316300"/>
            <a:ext cx="1371600" cy="4173317"/>
            <a:chOff x="381000" y="931653"/>
            <a:chExt cx="1371600" cy="3579732"/>
          </a:xfrm>
          <a:solidFill>
            <a:schemeClr val="accent1">
              <a:lumMod val="60000"/>
              <a:lumOff val="40000"/>
            </a:schemeClr>
          </a:solidFill>
        </p:grpSpPr>
        <p:sp>
          <p:nvSpPr>
            <p:cNvPr id="75" name="Rounded Rectangle 9"/>
            <p:cNvSpPr/>
            <p:nvPr/>
          </p:nvSpPr>
          <p:spPr bwMode="auto">
            <a:xfrm>
              <a:off x="381000" y="931653"/>
              <a:ext cx="1371600" cy="3579732"/>
            </a:xfrm>
            <a:prstGeom prst="roundRect">
              <a:avLst>
                <a:gd name="adj" fmla="val 9435"/>
              </a:avLst>
            </a:prstGeom>
            <a:grp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algn="ctr" eaLnBrk="1" fontAlgn="auto" hangingPunct="1">
                <a:spcBef>
                  <a:spcPts val="0"/>
                </a:spcBef>
                <a:spcAft>
                  <a:spcPts val="0"/>
                </a:spcAft>
                <a:buClr>
                  <a:srgbClr val="000000"/>
                </a:buClr>
                <a:defRPr/>
              </a:pPr>
              <a:endParaRPr lang="zh-CN" altLang="en-US" sz="2700" kern="0" dirty="0">
                <a:solidFill>
                  <a:schemeClr val="tx1">
                    <a:lumMod val="75000"/>
                    <a:lumOff val="25000"/>
                  </a:schemeClr>
                </a:solidFill>
                <a:latin typeface="+mn-lt"/>
                <a:ea typeface="+mn-ea"/>
                <a:cs typeface="Arial" panose="020B0604020202020204" pitchFamily="34" charset="0"/>
              </a:endParaRPr>
            </a:p>
          </p:txBody>
        </p:sp>
        <p:pic>
          <p:nvPicPr>
            <p:cNvPr id="78" name="图片 77"/>
            <p:cNvPicPr/>
            <p:nvPr/>
          </p:nvPicPr>
          <p:blipFill>
            <a:blip r:embed="rId1" cstate="screen">
              <a:extLst>
                <a:ext uri="{28A0092B-C50C-407E-A947-70E740481C1C}">
                  <a14:useLocalDpi xmlns:a14="http://schemas.microsoft.com/office/drawing/2010/main" val="0"/>
                </a:ext>
              </a:extLst>
            </a:blip>
            <a:stretch>
              <a:fillRect/>
            </a:stretch>
          </p:blipFill>
          <p:spPr>
            <a:xfrm>
              <a:off x="775810" y="1466885"/>
              <a:ext cx="603250" cy="331231"/>
            </a:xfrm>
            <a:prstGeom prst="rect">
              <a:avLst/>
            </a:prstGeom>
            <a:noFill/>
          </p:spPr>
        </p:pic>
        <p:sp>
          <p:nvSpPr>
            <p:cNvPr id="100" name="TextBox 99"/>
            <p:cNvSpPr txBox="1"/>
            <p:nvPr/>
          </p:nvSpPr>
          <p:spPr>
            <a:xfrm>
              <a:off x="476733" y="1041537"/>
              <a:ext cx="1170912" cy="310150"/>
            </a:xfrm>
            <a:prstGeom prst="rect">
              <a:avLst/>
            </a:prstGeom>
            <a:noFill/>
          </p:spPr>
          <p:txBody>
            <a:bodyPr lIns="68522" tIns="34261" rIns="68522" bIns="34261">
              <a:spAutoFit/>
            </a:bodyPr>
            <a:lstStyle/>
            <a:p>
              <a:pPr algn="ctr" eaLnBrk="1" fontAlgn="auto" hangingPunct="1">
                <a:spcBef>
                  <a:spcPts val="0"/>
                </a:spcBef>
                <a:spcAft>
                  <a:spcPts val="0"/>
                </a:spcAft>
                <a:defRPr/>
              </a:pPr>
              <a:r>
                <a:rPr lang="zh-CN" altLang="en-US" sz="1900" dirty="0">
                  <a:solidFill>
                    <a:schemeClr val="tx1">
                      <a:lumMod val="85000"/>
                      <a:lumOff val="15000"/>
                    </a:schemeClr>
                  </a:solidFill>
                  <a:latin typeface="+mn-lt"/>
                  <a:ea typeface="+mn-ea"/>
                  <a:cs typeface="Arial" panose="020B0604020202020204" pitchFamily="34" charset="0"/>
                </a:rPr>
                <a:t>瘦终端</a:t>
              </a:r>
              <a:endParaRPr lang="en-US" altLang="zh-CN" sz="1900" dirty="0">
                <a:solidFill>
                  <a:schemeClr val="tx1">
                    <a:lumMod val="85000"/>
                    <a:lumOff val="15000"/>
                  </a:schemeClr>
                </a:solidFill>
                <a:latin typeface="+mn-lt"/>
                <a:ea typeface="+mn-ea"/>
                <a:cs typeface="Arial" panose="020B0604020202020204" pitchFamily="34" charset="0"/>
              </a:endParaRPr>
            </a:p>
          </p:txBody>
        </p:sp>
        <p:sp>
          <p:nvSpPr>
            <p:cNvPr id="120" name="TextBox 119"/>
            <p:cNvSpPr txBox="1"/>
            <p:nvPr/>
          </p:nvSpPr>
          <p:spPr>
            <a:xfrm>
              <a:off x="441956" y="1828343"/>
              <a:ext cx="1275906" cy="257351"/>
            </a:xfrm>
            <a:prstGeom prst="rect">
              <a:avLst/>
            </a:prstGeom>
            <a:noFill/>
          </p:spPr>
          <p:txBody>
            <a:bodyPr lIns="68522" tIns="34261" rIns="68522" bIns="34261">
              <a:spAutoFit/>
            </a:bodyPr>
            <a:lstStyle/>
            <a:p>
              <a:pPr algn="ctr" eaLnBrk="1" fontAlgn="auto" hangingPunct="1">
                <a:spcBef>
                  <a:spcPts val="0"/>
                </a:spcBef>
                <a:spcAft>
                  <a:spcPts val="0"/>
                </a:spcAft>
                <a:defRPr/>
              </a:pPr>
              <a:r>
                <a:rPr lang="en-US" altLang="zh-CN" sz="1500" dirty="0">
                  <a:solidFill>
                    <a:schemeClr val="tx1">
                      <a:lumMod val="85000"/>
                      <a:lumOff val="15000"/>
                    </a:schemeClr>
                  </a:solidFill>
                  <a:latin typeface="+mn-lt"/>
                  <a:ea typeface="+mn-ea"/>
                  <a:cs typeface="Arial" panose="020B0604020202020204" pitchFamily="34" charset="0"/>
                </a:rPr>
                <a:t>CT3100</a:t>
              </a:r>
              <a:endParaRPr lang="en-US" altLang="zh-CN" sz="1500" dirty="0">
                <a:solidFill>
                  <a:schemeClr val="tx1">
                    <a:lumMod val="85000"/>
                    <a:lumOff val="15000"/>
                  </a:schemeClr>
                </a:solidFill>
                <a:latin typeface="+mn-lt"/>
                <a:ea typeface="+mn-ea"/>
                <a:cs typeface="Arial" panose="020B0604020202020204" pitchFamily="34" charset="0"/>
              </a:endParaRPr>
            </a:p>
          </p:txBody>
        </p:sp>
        <p:grpSp>
          <p:nvGrpSpPr>
            <p:cNvPr id="3" name="组合 123"/>
            <p:cNvGrpSpPr/>
            <p:nvPr/>
          </p:nvGrpSpPr>
          <p:grpSpPr>
            <a:xfrm>
              <a:off x="556883" y="2144878"/>
              <a:ext cx="978220" cy="945680"/>
              <a:chOff x="556883" y="2024108"/>
              <a:chExt cx="978220" cy="945680"/>
            </a:xfrm>
            <a:grpFill/>
          </p:grpSpPr>
          <p:sp>
            <p:nvSpPr>
              <p:cNvPr id="121" name="TextBox 120"/>
              <p:cNvSpPr txBox="1"/>
              <p:nvPr/>
            </p:nvSpPr>
            <p:spPr>
              <a:xfrm>
                <a:off x="556883" y="2708488"/>
                <a:ext cx="978220" cy="261300"/>
              </a:xfrm>
              <a:prstGeom prst="rect">
                <a:avLst/>
              </a:prstGeom>
              <a:noFill/>
            </p:spPr>
            <p:txBody>
              <a:bodyPr lIns="68522" tIns="34261" rIns="68522" bIns="34261">
                <a:spAutoFit/>
              </a:bodyPr>
              <a:lstStyle/>
              <a:p>
                <a:pPr algn="ctr" eaLnBrk="1" fontAlgn="auto" hangingPunct="1">
                  <a:spcBef>
                    <a:spcPts val="0"/>
                  </a:spcBef>
                  <a:spcAft>
                    <a:spcPts val="0"/>
                  </a:spcAft>
                  <a:defRPr/>
                </a:pPr>
                <a:r>
                  <a:rPr lang="en-US" altLang="zh-CN" sz="1500" dirty="0">
                    <a:solidFill>
                      <a:schemeClr val="tx1">
                        <a:lumMod val="85000"/>
                        <a:lumOff val="15000"/>
                      </a:schemeClr>
                    </a:solidFill>
                    <a:latin typeface="+mn-lt"/>
                    <a:ea typeface="+mn-ea"/>
                    <a:cs typeface="Arial" panose="020B0604020202020204" pitchFamily="34" charset="0"/>
                  </a:rPr>
                  <a:t>CT5000</a:t>
                </a:r>
                <a:endParaRPr lang="en-US" altLang="zh-CN" sz="1500" dirty="0">
                  <a:solidFill>
                    <a:schemeClr val="tx1">
                      <a:lumMod val="85000"/>
                      <a:lumOff val="15000"/>
                    </a:schemeClr>
                  </a:solidFill>
                  <a:latin typeface="+mn-lt"/>
                  <a:ea typeface="+mn-ea"/>
                  <a:cs typeface="Arial" panose="020B0604020202020204" pitchFamily="34" charset="0"/>
                </a:endParaRPr>
              </a:p>
            </p:txBody>
          </p:sp>
          <p:pic>
            <p:nvPicPr>
              <p:cNvPr id="1026" name="Picture 2" descr="E:\我的工作\上市工作\R3C00\资料\CT系列产品材料\K1_2.png"/>
              <p:cNvPicPr>
                <a:picLocks noChangeAspect="1" noChangeArrowheads="1"/>
              </p:cNvPicPr>
              <p:nvPr/>
            </p:nvPicPr>
            <p:blipFill>
              <a:blip r:embed="rId2" cstate="screen"/>
              <a:srcRect/>
              <a:stretch>
                <a:fillRect/>
              </a:stretch>
            </p:blipFill>
            <p:spPr bwMode="auto">
              <a:xfrm>
                <a:off x="622051" y="2068496"/>
                <a:ext cx="495927" cy="688297"/>
              </a:xfrm>
              <a:prstGeom prst="rect">
                <a:avLst/>
              </a:prstGeom>
              <a:noFill/>
            </p:spPr>
          </p:pic>
          <p:pic>
            <p:nvPicPr>
              <p:cNvPr id="1027" name="Picture 3" descr="E:\我的工作\上市工作\R3C00\资料\CT系列产品材料\K1_4.png"/>
              <p:cNvPicPr>
                <a:picLocks noChangeAspect="1" noChangeArrowheads="1"/>
              </p:cNvPicPr>
              <p:nvPr/>
            </p:nvPicPr>
            <p:blipFill>
              <a:blip r:embed="rId3" cstate="screen"/>
              <a:srcRect/>
              <a:stretch>
                <a:fillRect/>
              </a:stretch>
            </p:blipFill>
            <p:spPr bwMode="auto">
              <a:xfrm>
                <a:off x="1071289" y="2024108"/>
                <a:ext cx="441517" cy="858207"/>
              </a:xfrm>
              <a:prstGeom prst="rect">
                <a:avLst/>
              </a:prstGeom>
              <a:noFill/>
            </p:spPr>
          </p:pic>
        </p:grpSp>
        <p:grpSp>
          <p:nvGrpSpPr>
            <p:cNvPr id="4" name="组合 125"/>
            <p:cNvGrpSpPr/>
            <p:nvPr/>
          </p:nvGrpSpPr>
          <p:grpSpPr>
            <a:xfrm>
              <a:off x="500332" y="3271720"/>
              <a:ext cx="1129898" cy="1110202"/>
              <a:chOff x="483080" y="3099192"/>
              <a:chExt cx="1129898" cy="1110202"/>
            </a:xfrm>
            <a:grpFill/>
          </p:grpSpPr>
          <p:pic>
            <p:nvPicPr>
              <p:cNvPr id="80" name="图片 79" descr="K0_1.png"/>
              <p:cNvPicPr>
                <a:picLocks noChangeAspect="1"/>
              </p:cNvPicPr>
              <p:nvPr/>
            </p:nvPicPr>
            <p:blipFill>
              <a:blip r:embed="rId4" cstate="screen"/>
              <a:stretch>
                <a:fillRect/>
              </a:stretch>
            </p:blipFill>
            <p:spPr>
              <a:xfrm>
                <a:off x="544991" y="3116546"/>
                <a:ext cx="602322" cy="822131"/>
              </a:xfrm>
              <a:prstGeom prst="rect">
                <a:avLst/>
              </a:prstGeom>
              <a:noFill/>
            </p:spPr>
          </p:pic>
          <p:sp>
            <p:nvSpPr>
              <p:cNvPr id="122" name="TextBox 121"/>
              <p:cNvSpPr txBox="1"/>
              <p:nvPr/>
            </p:nvSpPr>
            <p:spPr>
              <a:xfrm>
                <a:off x="483080" y="3948094"/>
                <a:ext cx="1129898" cy="261300"/>
              </a:xfrm>
              <a:prstGeom prst="rect">
                <a:avLst/>
              </a:prstGeom>
              <a:noFill/>
            </p:spPr>
            <p:txBody>
              <a:bodyPr lIns="68522" tIns="34261" rIns="68522" bIns="34261">
                <a:spAutoFit/>
              </a:bodyPr>
              <a:lstStyle/>
              <a:p>
                <a:pPr algn="ctr" eaLnBrk="1" fontAlgn="auto" hangingPunct="1">
                  <a:spcBef>
                    <a:spcPts val="0"/>
                  </a:spcBef>
                  <a:spcAft>
                    <a:spcPts val="0"/>
                  </a:spcAft>
                  <a:defRPr/>
                </a:pPr>
                <a:r>
                  <a:rPr lang="en-US" altLang="zh-CN" sz="1500" dirty="0">
                    <a:solidFill>
                      <a:schemeClr val="tx1">
                        <a:lumMod val="85000"/>
                        <a:lumOff val="15000"/>
                      </a:schemeClr>
                    </a:solidFill>
                    <a:latin typeface="+mn-lt"/>
                    <a:ea typeface="+mn-ea"/>
                    <a:cs typeface="Arial" panose="020B0604020202020204" pitchFamily="34" charset="0"/>
                  </a:rPr>
                  <a:t>CT6000</a:t>
                </a:r>
                <a:endParaRPr lang="en-US" altLang="zh-CN" sz="1500" dirty="0">
                  <a:solidFill>
                    <a:schemeClr val="tx1">
                      <a:lumMod val="85000"/>
                      <a:lumOff val="15000"/>
                    </a:schemeClr>
                  </a:solidFill>
                  <a:latin typeface="+mn-lt"/>
                  <a:ea typeface="+mn-ea"/>
                  <a:cs typeface="Arial" panose="020B0604020202020204" pitchFamily="34" charset="0"/>
                </a:endParaRPr>
              </a:p>
            </p:txBody>
          </p:sp>
          <p:pic>
            <p:nvPicPr>
              <p:cNvPr id="1028" name="Picture 4" descr="E:\我的工作\上市工作\R3C00\资料\CT系列产品材料\K0_3.png"/>
              <p:cNvPicPr>
                <a:picLocks noChangeAspect="1" noChangeArrowheads="1"/>
              </p:cNvPicPr>
              <p:nvPr/>
            </p:nvPicPr>
            <p:blipFill>
              <a:blip r:embed="rId5" cstate="screen"/>
              <a:srcRect/>
              <a:stretch>
                <a:fillRect/>
              </a:stretch>
            </p:blipFill>
            <p:spPr bwMode="auto">
              <a:xfrm>
                <a:off x="988775" y="3099192"/>
                <a:ext cx="563979" cy="900868"/>
              </a:xfrm>
              <a:prstGeom prst="rect">
                <a:avLst/>
              </a:prstGeom>
              <a:noFill/>
            </p:spPr>
          </p:pic>
        </p:grpSp>
      </p:grpSp>
      <p:grpSp>
        <p:nvGrpSpPr>
          <p:cNvPr id="72713" name="组合 81"/>
          <p:cNvGrpSpPr/>
          <p:nvPr/>
        </p:nvGrpSpPr>
        <p:grpSpPr bwMode="auto">
          <a:xfrm>
            <a:off x="2697163" y="1285875"/>
            <a:ext cx="5902325" cy="4276725"/>
            <a:chOff x="2698357" y="964595"/>
            <a:chExt cx="5900834" cy="3207610"/>
          </a:xfrm>
        </p:grpSpPr>
        <p:sp>
          <p:nvSpPr>
            <p:cNvPr id="40" name="Rounded Rectangle 9"/>
            <p:cNvSpPr/>
            <p:nvPr/>
          </p:nvSpPr>
          <p:spPr bwMode="auto">
            <a:xfrm>
              <a:off x="6913566" y="964595"/>
              <a:ext cx="1685625" cy="3190329"/>
            </a:xfrm>
            <a:prstGeom prst="roundRect">
              <a:avLst>
                <a:gd name="adj" fmla="val 12580"/>
              </a:avLst>
            </a:prstGeom>
            <a:solidFill>
              <a:srgbClr val="CCCCFF"/>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indent="1551305" algn="ctr" eaLnBrk="1" fontAlgn="auto" hangingPunct="1">
                <a:spcBef>
                  <a:spcPts val="0"/>
                </a:spcBef>
                <a:spcAft>
                  <a:spcPts val="0"/>
                </a:spcAft>
                <a:buClr>
                  <a:srgbClr val="000000"/>
                </a:buClr>
                <a:defRPr/>
              </a:pPr>
              <a:endParaRPr lang="zh-CN" altLang="en-US" sz="2700" kern="0" dirty="0">
                <a:solidFill>
                  <a:schemeClr val="tx1">
                    <a:lumMod val="75000"/>
                    <a:lumOff val="25000"/>
                  </a:schemeClr>
                </a:solidFill>
                <a:latin typeface="+mn-lt"/>
                <a:ea typeface="+mn-ea"/>
                <a:cs typeface="Arial" panose="020B0604020202020204" pitchFamily="34" charset="0"/>
              </a:endParaRPr>
            </a:p>
          </p:txBody>
        </p:sp>
        <p:sp>
          <p:nvSpPr>
            <p:cNvPr id="42" name="Rounded Rectangle 5"/>
            <p:cNvSpPr/>
            <p:nvPr/>
          </p:nvSpPr>
          <p:spPr bwMode="auto">
            <a:xfrm>
              <a:off x="2910313" y="3200891"/>
              <a:ext cx="3754287" cy="954032"/>
            </a:xfrm>
            <a:prstGeom prst="roundRect">
              <a:avLst>
                <a:gd name="adj" fmla="val 10999"/>
              </a:avLst>
            </a:prstGeom>
            <a:solidFill>
              <a:srgbClr val="CCCCFF"/>
            </a:solidFill>
            <a:ln>
              <a:solidFill>
                <a:srgbClr val="CCCCFF"/>
              </a:solid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indent="1551305" algn="ctr" eaLnBrk="1" fontAlgn="auto" hangingPunct="1">
                <a:spcBef>
                  <a:spcPts val="0"/>
                </a:spcBef>
                <a:spcAft>
                  <a:spcPts val="0"/>
                </a:spcAft>
                <a:buClr>
                  <a:srgbClr val="000000"/>
                </a:buClr>
                <a:defRPr/>
              </a:pPr>
              <a:endParaRPr lang="zh-CN" altLang="en-US" sz="2700" kern="0" dirty="0">
                <a:solidFill>
                  <a:schemeClr val="tx1">
                    <a:lumMod val="75000"/>
                    <a:lumOff val="25000"/>
                  </a:schemeClr>
                </a:solidFill>
                <a:latin typeface="+mn-lt"/>
                <a:ea typeface="+mn-ea"/>
                <a:cs typeface="Arial" panose="020B0604020202020204" pitchFamily="34" charset="0"/>
              </a:endParaRPr>
            </a:p>
          </p:txBody>
        </p:sp>
        <p:sp>
          <p:nvSpPr>
            <p:cNvPr id="43" name="Rounded Rectangle 97"/>
            <p:cNvSpPr/>
            <p:nvPr/>
          </p:nvSpPr>
          <p:spPr bwMode="auto">
            <a:xfrm>
              <a:off x="2910313" y="1889341"/>
              <a:ext cx="3754287" cy="1245548"/>
            </a:xfrm>
            <a:prstGeom prst="roundRect">
              <a:avLst>
                <a:gd name="adj" fmla="val 11067"/>
              </a:avLst>
            </a:prstGeom>
            <a:solidFill>
              <a:srgbClr val="CCCCFF"/>
            </a:solidFill>
            <a:ln>
              <a:solidFill>
                <a:srgbClr val="CCCCFF"/>
              </a:solid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indent="1551305" algn="ctr" eaLnBrk="1" fontAlgn="auto" hangingPunct="1">
                <a:spcBef>
                  <a:spcPts val="0"/>
                </a:spcBef>
                <a:spcAft>
                  <a:spcPts val="0"/>
                </a:spcAft>
                <a:buClr>
                  <a:srgbClr val="000000"/>
                </a:buClr>
                <a:defRPr/>
              </a:pPr>
              <a:endParaRPr lang="en-US" altLang="en-US" sz="2700" kern="0" dirty="0">
                <a:solidFill>
                  <a:schemeClr val="tx1">
                    <a:lumMod val="75000"/>
                    <a:lumOff val="25000"/>
                  </a:schemeClr>
                </a:solidFill>
                <a:latin typeface="+mn-lt"/>
                <a:ea typeface="+mn-ea"/>
                <a:cs typeface="Arial" panose="020B0604020202020204" pitchFamily="34" charset="0"/>
              </a:endParaRPr>
            </a:p>
          </p:txBody>
        </p:sp>
        <p:sp>
          <p:nvSpPr>
            <p:cNvPr id="44" name="Rounded Rectangle 95"/>
            <p:cNvSpPr/>
            <p:nvPr/>
          </p:nvSpPr>
          <p:spPr bwMode="auto">
            <a:xfrm>
              <a:off x="2910315" y="979540"/>
              <a:ext cx="3754286" cy="843799"/>
            </a:xfrm>
            <a:prstGeom prst="roundRect">
              <a:avLst>
                <a:gd name="adj" fmla="val 14085"/>
              </a:avLst>
            </a:prstGeom>
            <a:solidFill>
              <a:srgbClr val="CCCCFF"/>
            </a:solidFill>
            <a:ln>
              <a:solidFill>
                <a:srgbClr val="CCCCFF"/>
              </a:solid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indent="1551305" algn="ctr" eaLnBrk="1" fontAlgn="auto" hangingPunct="1">
                <a:spcBef>
                  <a:spcPts val="0"/>
                </a:spcBef>
                <a:spcAft>
                  <a:spcPts val="0"/>
                </a:spcAft>
                <a:buClr>
                  <a:srgbClr val="000000"/>
                </a:buClr>
                <a:defRPr/>
              </a:pPr>
              <a:endParaRPr lang="en-US" altLang="en-US" sz="2700" kern="0" dirty="0">
                <a:solidFill>
                  <a:schemeClr val="tx1">
                    <a:lumMod val="75000"/>
                    <a:lumOff val="25000"/>
                  </a:schemeClr>
                </a:solidFill>
                <a:latin typeface="+mn-lt"/>
                <a:ea typeface="+mn-ea"/>
                <a:cs typeface="Arial" panose="020B0604020202020204" pitchFamily="34" charset="0"/>
              </a:endParaRPr>
            </a:p>
          </p:txBody>
        </p:sp>
        <p:grpSp>
          <p:nvGrpSpPr>
            <p:cNvPr id="72732" name="组合 14"/>
            <p:cNvGrpSpPr/>
            <p:nvPr/>
          </p:nvGrpSpPr>
          <p:grpSpPr bwMode="auto">
            <a:xfrm>
              <a:off x="3579818" y="1985230"/>
              <a:ext cx="757922" cy="712497"/>
              <a:chOff x="1095375" y="1203750"/>
              <a:chExt cx="485775" cy="815181"/>
            </a:xfrm>
          </p:grpSpPr>
          <p:sp>
            <p:nvSpPr>
              <p:cNvPr id="96" name="Rectangle 8"/>
              <p:cNvSpPr>
                <a:spLocks noChangeArrowheads="1"/>
              </p:cNvSpPr>
              <p:nvPr/>
            </p:nvSpPr>
            <p:spPr bwMode="auto">
              <a:xfrm>
                <a:off x="1094976" y="1203466"/>
                <a:ext cx="486231" cy="815984"/>
              </a:xfrm>
              <a:prstGeom prst="rect">
                <a:avLst/>
              </a:prstGeom>
              <a:gradFill rotWithShape="0">
                <a:gsLst>
                  <a:gs pos="0">
                    <a:srgbClr val="DCDCDC"/>
                  </a:gs>
                  <a:gs pos="100000">
                    <a:srgbClr val="B4B4B4"/>
                  </a:gs>
                </a:gsLst>
                <a:lin ang="5400000"/>
              </a:gradFill>
              <a:ln w="9525" algn="ctr">
                <a:solidFill>
                  <a:srgbClr val="B4B4B4"/>
                </a:solidFill>
                <a:round/>
              </a:ln>
            </p:spPr>
            <p:txBody>
              <a:bodyPr wrap="none" lIns="91391" tIns="45698" rIns="91391" bIns="45698"/>
              <a:lstStyle/>
              <a:p>
                <a:pPr eaLnBrk="1" fontAlgn="t" hangingPunct="1">
                  <a:defRPr/>
                </a:pPr>
                <a:endParaRPr lang="zh-CN" altLang="en-US" sz="2700" dirty="0">
                  <a:solidFill>
                    <a:schemeClr val="tx1">
                      <a:lumMod val="75000"/>
                      <a:lumOff val="25000"/>
                    </a:schemeClr>
                  </a:solidFill>
                  <a:latin typeface="+mn-lt"/>
                  <a:ea typeface="+mn-ea"/>
                  <a:cs typeface="Arial" panose="020B0604020202020204" pitchFamily="34" charset="0"/>
                </a:endParaRPr>
              </a:p>
            </p:txBody>
          </p:sp>
          <p:sp>
            <p:nvSpPr>
              <p:cNvPr id="97" name="TextBox 170"/>
              <p:cNvSpPr txBox="1">
                <a:spLocks noChangeArrowheads="1"/>
              </p:cNvSpPr>
              <p:nvPr/>
            </p:nvSpPr>
            <p:spPr bwMode="auto">
              <a:xfrm>
                <a:off x="1094976" y="1203466"/>
                <a:ext cx="486231" cy="253378"/>
              </a:xfrm>
              <a:prstGeom prst="rect">
                <a:avLst/>
              </a:prstGeom>
              <a:solidFill>
                <a:srgbClr val="99CCFF"/>
              </a:solidFill>
              <a:ln w="9525">
                <a:noFill/>
                <a:miter lim="800000"/>
              </a:ln>
            </p:spPr>
            <p:txBody>
              <a:bodyPr lIns="91433" tIns="45717" rIns="91433" bIns="45717">
                <a:spAutoFit/>
              </a:bodyPr>
              <a:lstStyle/>
              <a:p>
                <a:pPr algn="ctr" eaLnBrk="1" fontAlgn="t" hangingPunct="1">
                  <a:defRPr/>
                </a:pPr>
                <a:r>
                  <a:rPr lang="zh-CN" altLang="en-US" sz="1300" dirty="0">
                    <a:solidFill>
                      <a:schemeClr val="tx1">
                        <a:lumMod val="75000"/>
                        <a:lumOff val="25000"/>
                      </a:schemeClr>
                    </a:solidFill>
                    <a:latin typeface="+mn-lt"/>
                    <a:ea typeface="+mn-ea"/>
                    <a:cs typeface="Arial" panose="020B0604020202020204" pitchFamily="34" charset="0"/>
                  </a:rPr>
                  <a:t>虚拟机</a:t>
                </a:r>
                <a:endParaRPr lang="zh-CN" altLang="en-US" sz="1300" dirty="0">
                  <a:solidFill>
                    <a:schemeClr val="tx1">
                      <a:lumMod val="75000"/>
                      <a:lumOff val="25000"/>
                    </a:schemeClr>
                  </a:solidFill>
                  <a:latin typeface="+mn-lt"/>
                  <a:ea typeface="+mn-ea"/>
                  <a:cs typeface="Arial" panose="020B0604020202020204" pitchFamily="34" charset="0"/>
                </a:endParaRPr>
              </a:p>
            </p:txBody>
          </p:sp>
        </p:grpSp>
        <p:grpSp>
          <p:nvGrpSpPr>
            <p:cNvPr id="72733" name="组合 18"/>
            <p:cNvGrpSpPr/>
            <p:nvPr/>
          </p:nvGrpSpPr>
          <p:grpSpPr bwMode="auto">
            <a:xfrm>
              <a:off x="4461150" y="1970287"/>
              <a:ext cx="762000" cy="724083"/>
              <a:chOff x="495300" y="1203750"/>
              <a:chExt cx="485775" cy="815181"/>
            </a:xfrm>
          </p:grpSpPr>
          <p:sp>
            <p:nvSpPr>
              <p:cNvPr id="94" name="Rectangle 8"/>
              <p:cNvSpPr>
                <a:spLocks noChangeArrowheads="1"/>
              </p:cNvSpPr>
              <p:nvPr/>
            </p:nvSpPr>
            <p:spPr bwMode="auto">
              <a:xfrm>
                <a:off x="495602" y="1204208"/>
                <a:ext cx="485652" cy="814992"/>
              </a:xfrm>
              <a:prstGeom prst="rect">
                <a:avLst/>
              </a:prstGeom>
              <a:gradFill rotWithShape="0">
                <a:gsLst>
                  <a:gs pos="0">
                    <a:srgbClr val="DCDCDC"/>
                  </a:gs>
                  <a:gs pos="100000">
                    <a:srgbClr val="B4B4B4"/>
                  </a:gs>
                </a:gsLst>
                <a:lin ang="5400000"/>
              </a:gradFill>
              <a:ln w="9525" algn="ctr">
                <a:solidFill>
                  <a:srgbClr val="B4B4B4"/>
                </a:solidFill>
                <a:round/>
              </a:ln>
            </p:spPr>
            <p:txBody>
              <a:bodyPr wrap="none" lIns="91391" tIns="45698" rIns="91391" bIns="45698"/>
              <a:lstStyle/>
              <a:p>
                <a:pPr eaLnBrk="1" fontAlgn="t" hangingPunct="1">
                  <a:defRPr/>
                </a:pPr>
                <a:endParaRPr lang="zh-CN" altLang="en-US" sz="2700" dirty="0">
                  <a:solidFill>
                    <a:schemeClr val="tx1">
                      <a:lumMod val="75000"/>
                      <a:lumOff val="25000"/>
                    </a:schemeClr>
                  </a:solidFill>
                  <a:latin typeface="+mn-lt"/>
                  <a:ea typeface="+mn-ea"/>
                  <a:cs typeface="Arial" panose="020B0604020202020204" pitchFamily="34" charset="0"/>
                </a:endParaRPr>
              </a:p>
            </p:txBody>
          </p:sp>
          <p:sp>
            <p:nvSpPr>
              <p:cNvPr id="95" name="TextBox 170"/>
              <p:cNvSpPr txBox="1">
                <a:spLocks noChangeArrowheads="1"/>
              </p:cNvSpPr>
              <p:nvPr/>
            </p:nvSpPr>
            <p:spPr bwMode="auto">
              <a:xfrm>
                <a:off x="495602" y="1204208"/>
                <a:ext cx="485652" cy="249323"/>
              </a:xfrm>
              <a:prstGeom prst="rect">
                <a:avLst/>
              </a:prstGeom>
              <a:solidFill>
                <a:srgbClr val="99CCFF"/>
              </a:solidFill>
              <a:ln w="9525">
                <a:noFill/>
                <a:miter lim="800000"/>
              </a:ln>
            </p:spPr>
            <p:txBody>
              <a:bodyPr lIns="91433" tIns="45717" rIns="91433" bIns="45717">
                <a:spAutoFit/>
              </a:bodyPr>
              <a:lstStyle/>
              <a:p>
                <a:pPr algn="ctr" eaLnBrk="1" fontAlgn="t" hangingPunct="1">
                  <a:defRPr/>
                </a:pPr>
                <a:r>
                  <a:rPr lang="zh-CN" altLang="en-US" sz="1300" dirty="0">
                    <a:solidFill>
                      <a:schemeClr val="tx1">
                        <a:lumMod val="75000"/>
                        <a:lumOff val="25000"/>
                      </a:schemeClr>
                    </a:solidFill>
                    <a:latin typeface="+mn-lt"/>
                    <a:ea typeface="+mn-ea"/>
                    <a:cs typeface="Arial" panose="020B0604020202020204" pitchFamily="34" charset="0"/>
                  </a:rPr>
                  <a:t>虚拟机</a:t>
                </a:r>
                <a:endParaRPr lang="zh-CN" altLang="en-US" sz="1300" dirty="0">
                  <a:solidFill>
                    <a:schemeClr val="tx1">
                      <a:lumMod val="75000"/>
                      <a:lumOff val="25000"/>
                    </a:schemeClr>
                  </a:solidFill>
                  <a:latin typeface="+mn-lt"/>
                  <a:ea typeface="+mn-ea"/>
                  <a:cs typeface="Arial" panose="020B0604020202020204" pitchFamily="34" charset="0"/>
                </a:endParaRPr>
              </a:p>
            </p:txBody>
          </p:sp>
        </p:grpSp>
        <p:sp>
          <p:nvSpPr>
            <p:cNvPr id="53" name="Rounded Rectangle 95"/>
            <p:cNvSpPr/>
            <p:nvPr/>
          </p:nvSpPr>
          <p:spPr bwMode="auto">
            <a:xfrm>
              <a:off x="3576341" y="2747371"/>
              <a:ext cx="2846720" cy="311113"/>
            </a:xfrm>
            <a:prstGeom prst="roundRect">
              <a:avLst>
                <a:gd name="adj" fmla="val 14085"/>
              </a:avLst>
            </a:prstGeom>
            <a:solidFill>
              <a:schemeClr val="tx1">
                <a:lumMod val="65000"/>
                <a:lumOff val="3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algn="ctr" eaLnBrk="1" fontAlgn="auto" hangingPunct="1">
                <a:spcBef>
                  <a:spcPts val="0"/>
                </a:spcBef>
                <a:spcAft>
                  <a:spcPts val="0"/>
                </a:spcAft>
                <a:buClr>
                  <a:srgbClr val="000000"/>
                </a:buClr>
                <a:defRPr/>
              </a:pPr>
              <a:endParaRPr lang="en-US" altLang="en-US" sz="2700" kern="0" dirty="0">
                <a:solidFill>
                  <a:schemeClr val="tx1">
                    <a:lumMod val="75000"/>
                    <a:lumOff val="25000"/>
                  </a:schemeClr>
                </a:solidFill>
                <a:latin typeface="+mn-lt"/>
                <a:ea typeface="+mn-ea"/>
                <a:cs typeface="Arial" panose="020B0604020202020204" pitchFamily="34" charset="0"/>
              </a:endParaRPr>
            </a:p>
          </p:txBody>
        </p:sp>
        <p:grpSp>
          <p:nvGrpSpPr>
            <p:cNvPr id="72737" name="组合 14"/>
            <p:cNvGrpSpPr/>
            <p:nvPr/>
          </p:nvGrpSpPr>
          <p:grpSpPr bwMode="auto">
            <a:xfrm>
              <a:off x="5335293" y="1985230"/>
              <a:ext cx="1066800" cy="712497"/>
              <a:chOff x="1095375" y="1203750"/>
              <a:chExt cx="485775" cy="815181"/>
            </a:xfrm>
          </p:grpSpPr>
          <p:sp>
            <p:nvSpPr>
              <p:cNvPr id="72779" name="Rectangle 8"/>
              <p:cNvSpPr>
                <a:spLocks noChangeArrowheads="1"/>
              </p:cNvSpPr>
              <p:nvPr/>
            </p:nvSpPr>
            <p:spPr bwMode="auto">
              <a:xfrm>
                <a:off x="1095027" y="1203466"/>
                <a:ext cx="486375" cy="815984"/>
              </a:xfrm>
              <a:prstGeom prst="rect">
                <a:avLst/>
              </a:prstGeom>
              <a:gradFill rotWithShape="0">
                <a:gsLst>
                  <a:gs pos="0">
                    <a:srgbClr val="DCDCDC"/>
                  </a:gs>
                  <a:gs pos="100000">
                    <a:srgbClr val="B4B4B4"/>
                  </a:gs>
                </a:gsLst>
                <a:lin ang="5400000"/>
              </a:gradFill>
              <a:ln w="9525" algn="ctr">
                <a:solidFill>
                  <a:srgbClr val="B4B4B4"/>
                </a:solidFill>
                <a:round/>
              </a:ln>
            </p:spPr>
            <p:txBody>
              <a:bodyPr wrap="none" lIns="91391" tIns="45698" rIns="91391" bIns="45698"/>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z="2700" smtClean="0">
                  <a:latin typeface="+mn-lt"/>
                  <a:ea typeface="+mn-ea"/>
                  <a:cs typeface="Arial" panose="020B0604020202020204" pitchFamily="34" charset="0"/>
                </a:endParaRPr>
              </a:p>
            </p:txBody>
          </p:sp>
          <p:sp>
            <p:nvSpPr>
              <p:cNvPr id="72780" name="TextBox 170"/>
              <p:cNvSpPr txBox="1">
                <a:spLocks noChangeArrowheads="1"/>
              </p:cNvSpPr>
              <p:nvPr/>
            </p:nvSpPr>
            <p:spPr bwMode="auto">
              <a:xfrm>
                <a:off x="1095027" y="1203466"/>
                <a:ext cx="486375" cy="25065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45717" rIns="72000" bIns="45717">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300" smtClean="0">
                    <a:solidFill>
                      <a:schemeClr val="bg1"/>
                    </a:solidFill>
                    <a:latin typeface="+mn-lt"/>
                    <a:ea typeface="+mn-ea"/>
                    <a:cs typeface="Arial" panose="020B0604020202020204" pitchFamily="34" charset="0"/>
                  </a:rPr>
                  <a:t>图形虚拟机</a:t>
                </a:r>
                <a:endParaRPr lang="zh-CN" altLang="en-US" sz="1300" smtClean="0">
                  <a:solidFill>
                    <a:schemeClr val="bg1"/>
                  </a:solidFill>
                  <a:latin typeface="+mn-lt"/>
                  <a:ea typeface="+mn-ea"/>
                  <a:cs typeface="Arial" panose="020B0604020202020204" pitchFamily="34" charset="0"/>
                </a:endParaRPr>
              </a:p>
            </p:txBody>
          </p:sp>
        </p:grpSp>
        <p:sp>
          <p:nvSpPr>
            <p:cNvPr id="55" name="Rounded Rectangle 95"/>
            <p:cNvSpPr/>
            <p:nvPr/>
          </p:nvSpPr>
          <p:spPr bwMode="auto">
            <a:xfrm>
              <a:off x="3067384" y="1319512"/>
              <a:ext cx="1104182" cy="441559"/>
            </a:xfrm>
            <a:prstGeom prst="roundRect">
              <a:avLst>
                <a:gd name="adj" fmla="val 14085"/>
              </a:avLst>
            </a:prstGeom>
            <a:solidFill>
              <a:schemeClr val="tx1">
                <a:lumMod val="65000"/>
                <a:lumOff val="3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algn="ctr" eaLnBrk="1" fontAlgn="auto" hangingPunct="1">
                <a:spcBef>
                  <a:spcPts val="0"/>
                </a:spcBef>
                <a:spcAft>
                  <a:spcPts val="0"/>
                </a:spcAft>
                <a:buClr>
                  <a:srgbClr val="000000"/>
                </a:buClr>
                <a:defRPr/>
              </a:pPr>
              <a:endParaRPr lang="en-US" altLang="en-US" sz="2700" kern="0" dirty="0">
                <a:solidFill>
                  <a:schemeClr val="tx1">
                    <a:lumMod val="75000"/>
                    <a:lumOff val="25000"/>
                  </a:schemeClr>
                </a:solidFill>
                <a:latin typeface="+mn-lt"/>
                <a:ea typeface="+mn-ea"/>
                <a:cs typeface="Arial" panose="020B0604020202020204" pitchFamily="34" charset="0"/>
              </a:endParaRPr>
            </a:p>
          </p:txBody>
        </p:sp>
        <p:pic>
          <p:nvPicPr>
            <p:cNvPr id="72741" name="图片 56" descr="windows-7.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13550" y="2249239"/>
              <a:ext cx="457200" cy="39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42" name="图片 58" descr="microsoftwindowsxp2g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6018" y="2249239"/>
              <a:ext cx="609600" cy="3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43" name="图片 59" descr="windows.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40093" y="2249239"/>
              <a:ext cx="457200" cy="39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ounded Rectangle 95"/>
            <p:cNvSpPr/>
            <p:nvPr/>
          </p:nvSpPr>
          <p:spPr bwMode="auto">
            <a:xfrm>
              <a:off x="7017083" y="1694048"/>
              <a:ext cx="1488656" cy="594021"/>
            </a:xfrm>
            <a:prstGeom prst="roundRect">
              <a:avLst>
                <a:gd name="adj" fmla="val 14085"/>
              </a:avLst>
            </a:prstGeom>
            <a:solidFill>
              <a:schemeClr val="tx1">
                <a:lumMod val="65000"/>
                <a:lumOff val="3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algn="ctr" eaLnBrk="1" fontAlgn="auto" hangingPunct="1">
                <a:spcBef>
                  <a:spcPts val="0"/>
                </a:spcBef>
                <a:spcAft>
                  <a:spcPts val="0"/>
                </a:spcAft>
                <a:buClr>
                  <a:srgbClr val="000000"/>
                </a:buClr>
                <a:defRPr/>
              </a:pPr>
              <a:endParaRPr lang="en-US" altLang="zh-CN" sz="2700" kern="0" dirty="0">
                <a:solidFill>
                  <a:schemeClr val="tx1">
                    <a:lumMod val="75000"/>
                    <a:lumOff val="25000"/>
                  </a:schemeClr>
                </a:solidFill>
                <a:latin typeface="+mn-lt"/>
                <a:ea typeface="+mn-ea"/>
                <a:cs typeface="Arial" panose="020B0604020202020204" pitchFamily="34" charset="0"/>
              </a:endParaRPr>
            </a:p>
          </p:txBody>
        </p:sp>
        <p:grpSp>
          <p:nvGrpSpPr>
            <p:cNvPr id="72747" name="组合 6"/>
            <p:cNvGrpSpPr/>
            <p:nvPr/>
          </p:nvGrpSpPr>
          <p:grpSpPr bwMode="auto">
            <a:xfrm>
              <a:off x="3558937" y="3283487"/>
              <a:ext cx="714212" cy="552029"/>
              <a:chOff x="1025525" y="1865394"/>
              <a:chExt cx="2543175" cy="2271631"/>
            </a:xfrm>
          </p:grpSpPr>
          <p:pic>
            <p:nvPicPr>
              <p:cNvPr id="72776" name="Picture 3" descr="C:\Users\y00190999.CHINA\Pictures\华为设备\02 RH2288 V2\02 RH2288 V2(12 Disk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25" y="3135394"/>
                <a:ext cx="2543175" cy="10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77" name="Picture 3" descr="C:\Users\y00190999.CHINA\Pictures\华为设备\02 RH2288 V2\02 RH2288 V2(12 Disk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25" y="2513094"/>
                <a:ext cx="2543175" cy="10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78" name="Picture 3" descr="C:\Users\y00190999.CHINA\Pictures\华为设备\02 RH2288 V2\02 RH2288 V2(12 Disk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25" y="1865394"/>
                <a:ext cx="2543175" cy="10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748" name="Picture 3" descr="E:\产品管理\OSCA\OSCA侧视图-111.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7086" y="3227516"/>
              <a:ext cx="781608" cy="69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49" name="Picture 8"/>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2565" y="3345997"/>
              <a:ext cx="875456" cy="46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50" name="TextBox 106"/>
            <p:cNvSpPr txBox="1">
              <a:spLocks noChangeArrowheads="1"/>
            </p:cNvSpPr>
            <p:nvPr/>
          </p:nvSpPr>
          <p:spPr bwMode="auto">
            <a:xfrm>
              <a:off x="3585545" y="2766048"/>
              <a:ext cx="2837733" cy="2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云操作系统</a:t>
              </a:r>
              <a:r>
                <a:rPr lang="en-US" altLang="zh-CN" sz="1500" smtClean="0">
                  <a:solidFill>
                    <a:schemeClr val="bg1"/>
                  </a:solidFill>
                  <a:latin typeface="+mn-lt"/>
                  <a:ea typeface="+mn-ea"/>
                  <a:cs typeface="Arial" panose="020B0604020202020204" pitchFamily="34" charset="0"/>
                </a:rPr>
                <a:t>FusionSphere</a:t>
              </a:r>
              <a:endParaRPr lang="en-US" altLang="zh-CN" sz="1500" smtClean="0">
                <a:solidFill>
                  <a:schemeClr val="bg1"/>
                </a:solidFill>
                <a:latin typeface="+mn-lt"/>
                <a:ea typeface="+mn-ea"/>
                <a:cs typeface="Arial" panose="020B0604020202020204" pitchFamily="34" charset="0"/>
              </a:endParaRPr>
            </a:p>
          </p:txBody>
        </p:sp>
        <p:sp>
          <p:nvSpPr>
            <p:cNvPr id="108" name="TextBox 107"/>
            <p:cNvSpPr txBox="1"/>
            <p:nvPr/>
          </p:nvSpPr>
          <p:spPr>
            <a:xfrm>
              <a:off x="2698357" y="1973076"/>
              <a:ext cx="723717" cy="1038246"/>
            </a:xfrm>
            <a:prstGeom prst="rect">
              <a:avLst/>
            </a:prstGeom>
            <a:noFill/>
          </p:spPr>
          <p:txBody>
            <a:bodyPr vert="eaVert" lIns="68522" tIns="34261" rIns="68522" bIns="34261">
              <a:spAutoFit/>
            </a:bodyPr>
            <a:lstStyle/>
            <a:p>
              <a:pPr algn="ctr" eaLnBrk="1" fontAlgn="auto" hangingPunct="1">
                <a:spcBef>
                  <a:spcPts val="0"/>
                </a:spcBef>
                <a:spcAft>
                  <a:spcPts val="0"/>
                </a:spcAft>
                <a:defRPr/>
              </a:pPr>
              <a:r>
                <a:rPr lang="zh-CN" altLang="en-US" sz="1900" dirty="0">
                  <a:solidFill>
                    <a:schemeClr val="tx1">
                      <a:lumMod val="85000"/>
                      <a:lumOff val="15000"/>
                    </a:schemeClr>
                  </a:solidFill>
                  <a:latin typeface="+mn-lt"/>
                  <a:ea typeface="+mn-ea"/>
                  <a:cs typeface="Arial" panose="020B0604020202020204" pitchFamily="34" charset="0"/>
                </a:rPr>
                <a:t>云平台软件</a:t>
              </a:r>
              <a:endParaRPr lang="en-US" altLang="zh-CN" sz="1900" dirty="0">
                <a:solidFill>
                  <a:schemeClr val="tx1">
                    <a:lumMod val="85000"/>
                    <a:lumOff val="15000"/>
                  </a:schemeClr>
                </a:solidFill>
                <a:latin typeface="+mn-lt"/>
                <a:ea typeface="+mn-ea"/>
                <a:cs typeface="Arial" panose="020B0604020202020204" pitchFamily="34" charset="0"/>
              </a:endParaRPr>
            </a:p>
          </p:txBody>
        </p:sp>
        <p:sp>
          <p:nvSpPr>
            <p:cNvPr id="110" name="TextBox 109"/>
            <p:cNvSpPr txBox="1"/>
            <p:nvPr/>
          </p:nvSpPr>
          <p:spPr>
            <a:xfrm>
              <a:off x="2980861" y="3280409"/>
              <a:ext cx="431691" cy="777494"/>
            </a:xfrm>
            <a:prstGeom prst="rect">
              <a:avLst/>
            </a:prstGeom>
            <a:noFill/>
          </p:spPr>
          <p:txBody>
            <a:bodyPr vert="eaVert" lIns="68522" tIns="34261" rIns="68522" bIns="34261">
              <a:spAutoFit/>
            </a:bodyPr>
            <a:lstStyle/>
            <a:p>
              <a:pPr algn="ctr" eaLnBrk="1" fontAlgn="auto" hangingPunct="1">
                <a:spcBef>
                  <a:spcPts val="0"/>
                </a:spcBef>
                <a:spcAft>
                  <a:spcPts val="0"/>
                </a:spcAft>
                <a:defRPr/>
              </a:pPr>
              <a:r>
                <a:rPr lang="zh-CN" altLang="en-US" sz="1900" dirty="0">
                  <a:solidFill>
                    <a:schemeClr val="tx1">
                      <a:lumMod val="85000"/>
                      <a:lumOff val="15000"/>
                    </a:schemeClr>
                  </a:solidFill>
                  <a:latin typeface="+mn-lt"/>
                  <a:ea typeface="+mn-ea"/>
                  <a:cs typeface="Arial" panose="020B0604020202020204" pitchFamily="34" charset="0"/>
                </a:rPr>
                <a:t>硬件</a:t>
              </a:r>
              <a:endParaRPr lang="en-US" altLang="zh-CN" sz="1900" dirty="0">
                <a:solidFill>
                  <a:schemeClr val="tx1">
                    <a:lumMod val="85000"/>
                    <a:lumOff val="15000"/>
                  </a:schemeClr>
                </a:solidFill>
                <a:latin typeface="+mn-lt"/>
                <a:ea typeface="+mn-ea"/>
                <a:cs typeface="Arial" panose="020B0604020202020204" pitchFamily="34" charset="0"/>
              </a:endParaRPr>
            </a:p>
          </p:txBody>
        </p:sp>
        <p:sp>
          <p:nvSpPr>
            <p:cNvPr id="72753" name="TextBox 110"/>
            <p:cNvSpPr txBox="1">
              <a:spLocks noChangeArrowheads="1"/>
            </p:cNvSpPr>
            <p:nvPr/>
          </p:nvSpPr>
          <p:spPr bwMode="auto">
            <a:xfrm>
              <a:off x="7197782" y="1801622"/>
              <a:ext cx="1122079" cy="22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业务管理</a:t>
              </a:r>
              <a:endParaRPr lang="en-US" altLang="zh-CN" sz="1500" smtClean="0">
                <a:solidFill>
                  <a:schemeClr val="bg1"/>
                </a:solidFill>
                <a:latin typeface="+mn-lt"/>
                <a:ea typeface="+mn-ea"/>
                <a:cs typeface="Arial" panose="020B0604020202020204" pitchFamily="34" charset="0"/>
              </a:endParaRPr>
            </a:p>
          </p:txBody>
        </p:sp>
        <p:sp>
          <p:nvSpPr>
            <p:cNvPr id="112" name="Rounded Rectangle 95"/>
            <p:cNvSpPr/>
            <p:nvPr/>
          </p:nvSpPr>
          <p:spPr bwMode="auto">
            <a:xfrm>
              <a:off x="7016338" y="2515961"/>
              <a:ext cx="1488656" cy="594021"/>
            </a:xfrm>
            <a:prstGeom prst="roundRect">
              <a:avLst>
                <a:gd name="adj" fmla="val 14085"/>
              </a:avLst>
            </a:prstGeom>
            <a:solidFill>
              <a:schemeClr val="tx1">
                <a:lumMod val="65000"/>
                <a:lumOff val="3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algn="ctr" eaLnBrk="1" fontAlgn="auto" hangingPunct="1">
                <a:spcBef>
                  <a:spcPts val="0"/>
                </a:spcBef>
                <a:spcAft>
                  <a:spcPts val="0"/>
                </a:spcAft>
                <a:buClr>
                  <a:srgbClr val="000000"/>
                </a:buClr>
                <a:defRPr/>
              </a:pPr>
              <a:endParaRPr lang="en-US" altLang="zh-CN" sz="2700" kern="0" dirty="0">
                <a:solidFill>
                  <a:schemeClr val="tx1">
                    <a:lumMod val="75000"/>
                    <a:lumOff val="25000"/>
                  </a:schemeClr>
                </a:solidFill>
                <a:latin typeface="+mn-lt"/>
                <a:ea typeface="+mn-ea"/>
                <a:cs typeface="Arial" panose="020B0604020202020204" pitchFamily="34" charset="0"/>
              </a:endParaRPr>
            </a:p>
          </p:txBody>
        </p:sp>
        <p:sp>
          <p:nvSpPr>
            <p:cNvPr id="113" name="Rounded Rectangle 95"/>
            <p:cNvSpPr/>
            <p:nvPr/>
          </p:nvSpPr>
          <p:spPr bwMode="auto">
            <a:xfrm>
              <a:off x="7016338" y="3307989"/>
              <a:ext cx="1488656" cy="594021"/>
            </a:xfrm>
            <a:prstGeom prst="roundRect">
              <a:avLst>
                <a:gd name="adj" fmla="val 14085"/>
              </a:avLst>
            </a:prstGeom>
            <a:solidFill>
              <a:schemeClr val="tx1">
                <a:lumMod val="65000"/>
                <a:lumOff val="3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algn="ctr" eaLnBrk="1" fontAlgn="auto" hangingPunct="1">
                <a:spcBef>
                  <a:spcPts val="0"/>
                </a:spcBef>
                <a:spcAft>
                  <a:spcPts val="0"/>
                </a:spcAft>
                <a:buClr>
                  <a:srgbClr val="000000"/>
                </a:buClr>
                <a:defRPr/>
              </a:pPr>
              <a:endParaRPr lang="en-US" altLang="zh-CN" sz="2700" kern="0" dirty="0">
                <a:solidFill>
                  <a:schemeClr val="tx1">
                    <a:lumMod val="75000"/>
                    <a:lumOff val="25000"/>
                  </a:schemeClr>
                </a:solidFill>
                <a:latin typeface="+mn-lt"/>
                <a:ea typeface="+mn-ea"/>
                <a:cs typeface="Arial" panose="020B0604020202020204" pitchFamily="34" charset="0"/>
              </a:endParaRPr>
            </a:p>
          </p:txBody>
        </p:sp>
        <p:sp>
          <p:nvSpPr>
            <p:cNvPr id="72760" name="TextBox 113"/>
            <p:cNvSpPr txBox="1">
              <a:spLocks noChangeArrowheads="1"/>
            </p:cNvSpPr>
            <p:nvPr/>
          </p:nvSpPr>
          <p:spPr bwMode="auto">
            <a:xfrm>
              <a:off x="7102556" y="2571972"/>
              <a:ext cx="1372841" cy="2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虚拟资源管理</a:t>
              </a:r>
              <a:endParaRPr lang="en-US" altLang="zh-CN" sz="1500" smtClean="0">
                <a:solidFill>
                  <a:schemeClr val="bg1"/>
                </a:solidFill>
                <a:latin typeface="+mn-lt"/>
                <a:ea typeface="+mn-ea"/>
                <a:cs typeface="Arial" panose="020B0604020202020204" pitchFamily="34" charset="0"/>
              </a:endParaRPr>
            </a:p>
          </p:txBody>
        </p:sp>
        <p:sp>
          <p:nvSpPr>
            <p:cNvPr id="72761" name="TextBox 114"/>
            <p:cNvSpPr txBox="1">
              <a:spLocks noChangeArrowheads="1"/>
            </p:cNvSpPr>
            <p:nvPr/>
          </p:nvSpPr>
          <p:spPr bwMode="auto">
            <a:xfrm>
              <a:off x="7080337" y="3426858"/>
              <a:ext cx="1368079" cy="2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统一硬件管理</a:t>
              </a:r>
              <a:endParaRPr lang="en-US" altLang="zh-CN" sz="1500" smtClean="0">
                <a:solidFill>
                  <a:schemeClr val="bg1"/>
                </a:solidFill>
                <a:latin typeface="+mn-lt"/>
                <a:ea typeface="+mn-ea"/>
                <a:cs typeface="Arial" panose="020B0604020202020204" pitchFamily="34" charset="0"/>
              </a:endParaRPr>
            </a:p>
          </p:txBody>
        </p:sp>
        <p:sp>
          <p:nvSpPr>
            <p:cNvPr id="116" name="TextBox 115"/>
            <p:cNvSpPr txBox="1"/>
            <p:nvPr/>
          </p:nvSpPr>
          <p:spPr>
            <a:xfrm>
              <a:off x="6921627" y="1082470"/>
              <a:ext cx="1669628" cy="456018"/>
            </a:xfrm>
            <a:prstGeom prst="rect">
              <a:avLst/>
            </a:prstGeom>
            <a:noFill/>
          </p:spPr>
          <p:txBody>
            <a:bodyPr lIns="68522" tIns="34261" rIns="68522" bIns="34261">
              <a:spAutoFit/>
            </a:bodyPr>
            <a:lstStyle/>
            <a:p>
              <a:pPr algn="ctr" eaLnBrk="1" fontAlgn="auto" hangingPunct="1">
                <a:spcBef>
                  <a:spcPts val="0"/>
                </a:spcBef>
                <a:spcAft>
                  <a:spcPts val="0"/>
                </a:spcAft>
                <a:defRPr/>
              </a:pPr>
              <a:r>
                <a:rPr lang="zh-CN" altLang="en-US" sz="1900" dirty="0">
                  <a:solidFill>
                    <a:schemeClr val="tx1">
                      <a:lumMod val="85000"/>
                      <a:lumOff val="15000"/>
                    </a:schemeClr>
                  </a:solidFill>
                  <a:latin typeface="+mn-lt"/>
                  <a:ea typeface="+mn-ea"/>
                  <a:cs typeface="Arial" panose="020B0604020202020204" pitchFamily="34" charset="0"/>
                </a:rPr>
                <a:t>统一管理系统</a:t>
              </a:r>
              <a:endParaRPr lang="en-US" altLang="zh-CN" sz="1900" dirty="0">
                <a:solidFill>
                  <a:schemeClr val="tx1">
                    <a:lumMod val="85000"/>
                    <a:lumOff val="15000"/>
                  </a:schemeClr>
                </a:solidFill>
                <a:latin typeface="+mn-lt"/>
                <a:ea typeface="+mn-ea"/>
                <a:cs typeface="Arial" panose="020B0604020202020204" pitchFamily="34" charset="0"/>
              </a:endParaRPr>
            </a:p>
            <a:p>
              <a:pPr algn="ctr" eaLnBrk="1" fontAlgn="auto" hangingPunct="1">
                <a:spcBef>
                  <a:spcPts val="0"/>
                </a:spcBef>
                <a:spcAft>
                  <a:spcPts val="0"/>
                </a:spcAft>
                <a:defRPr/>
              </a:pPr>
              <a:r>
                <a:rPr lang="en-US" altLang="zh-CN" sz="1600" dirty="0">
                  <a:solidFill>
                    <a:schemeClr val="tx1">
                      <a:lumMod val="85000"/>
                      <a:lumOff val="15000"/>
                    </a:schemeClr>
                  </a:solidFill>
                  <a:latin typeface="+mn-lt"/>
                  <a:ea typeface="+mn-ea"/>
                  <a:cs typeface="Arial" panose="020B0604020202020204" pitchFamily="34" charset="0"/>
                </a:rPr>
                <a:t>FusionManager</a:t>
              </a:r>
              <a:endParaRPr lang="en-US" altLang="zh-CN" sz="1600" dirty="0">
                <a:solidFill>
                  <a:schemeClr val="tx1">
                    <a:lumMod val="85000"/>
                    <a:lumOff val="15000"/>
                  </a:schemeClr>
                </a:solidFill>
                <a:latin typeface="+mn-lt"/>
                <a:ea typeface="+mn-ea"/>
                <a:cs typeface="Arial" panose="020B0604020202020204" pitchFamily="34" charset="0"/>
              </a:endParaRPr>
            </a:p>
          </p:txBody>
        </p:sp>
        <p:sp>
          <p:nvSpPr>
            <p:cNvPr id="117" name="TextBox 116"/>
            <p:cNvSpPr txBox="1"/>
            <p:nvPr/>
          </p:nvSpPr>
          <p:spPr>
            <a:xfrm>
              <a:off x="3352242" y="3935266"/>
              <a:ext cx="1074466" cy="228605"/>
            </a:xfrm>
            <a:prstGeom prst="rect">
              <a:avLst/>
            </a:prstGeom>
            <a:noFill/>
          </p:spPr>
          <p:txBody>
            <a:bodyPr lIns="68522" tIns="34261" rIns="68522" bIns="34261">
              <a:spAutoFit/>
            </a:bodyPr>
            <a:lstStyle/>
            <a:p>
              <a:pPr algn="ctr" eaLnBrk="1" fontAlgn="auto" hangingPunct="1">
                <a:spcBef>
                  <a:spcPts val="0"/>
                </a:spcBef>
                <a:spcAft>
                  <a:spcPts val="0"/>
                </a:spcAft>
                <a:defRPr/>
              </a:pPr>
              <a:r>
                <a:rPr lang="en-US" altLang="zh-CN" sz="1500" dirty="0">
                  <a:solidFill>
                    <a:schemeClr val="tx1">
                      <a:lumMod val="85000"/>
                      <a:lumOff val="15000"/>
                    </a:schemeClr>
                  </a:solidFill>
                  <a:latin typeface="+mn-lt"/>
                  <a:ea typeface="+mn-ea"/>
                  <a:cs typeface="Arial" panose="020B0604020202020204" pitchFamily="34" charset="0"/>
                </a:rPr>
                <a:t>RH2288H</a:t>
              </a:r>
              <a:endParaRPr lang="en-US" altLang="zh-CN" sz="1500" dirty="0">
                <a:solidFill>
                  <a:schemeClr val="tx1">
                    <a:lumMod val="85000"/>
                    <a:lumOff val="15000"/>
                  </a:schemeClr>
                </a:solidFill>
                <a:latin typeface="+mn-lt"/>
                <a:ea typeface="+mn-ea"/>
                <a:cs typeface="Arial" panose="020B0604020202020204" pitchFamily="34" charset="0"/>
              </a:endParaRPr>
            </a:p>
          </p:txBody>
        </p:sp>
        <p:sp>
          <p:nvSpPr>
            <p:cNvPr id="118" name="TextBox 117"/>
            <p:cNvSpPr txBox="1"/>
            <p:nvPr/>
          </p:nvSpPr>
          <p:spPr>
            <a:xfrm>
              <a:off x="4375920" y="3935266"/>
              <a:ext cx="979241" cy="236939"/>
            </a:xfrm>
            <a:prstGeom prst="rect">
              <a:avLst/>
            </a:prstGeom>
            <a:noFill/>
          </p:spPr>
          <p:txBody>
            <a:bodyPr lIns="68522" tIns="34261" rIns="68522" bIns="34261">
              <a:spAutoFit/>
            </a:bodyPr>
            <a:lstStyle/>
            <a:p>
              <a:pPr algn="ctr" eaLnBrk="1" fontAlgn="auto" hangingPunct="1">
                <a:spcBef>
                  <a:spcPts val="0"/>
                </a:spcBef>
                <a:spcAft>
                  <a:spcPts val="0"/>
                </a:spcAft>
                <a:defRPr/>
              </a:pPr>
              <a:r>
                <a:rPr lang="en-US" altLang="zh-CN" sz="1600" dirty="0">
                  <a:solidFill>
                    <a:schemeClr val="tx1">
                      <a:lumMod val="85000"/>
                      <a:lumOff val="15000"/>
                    </a:schemeClr>
                  </a:solidFill>
                  <a:latin typeface="+mn-lt"/>
                  <a:ea typeface="+mn-ea"/>
                  <a:cs typeface="Arial" panose="020B0604020202020204" pitchFamily="34" charset="0"/>
                </a:rPr>
                <a:t>E9000</a:t>
              </a:r>
              <a:endParaRPr lang="en-US" altLang="zh-CN" sz="1600" dirty="0">
                <a:solidFill>
                  <a:schemeClr val="tx1">
                    <a:lumMod val="85000"/>
                    <a:lumOff val="15000"/>
                  </a:schemeClr>
                </a:solidFill>
                <a:latin typeface="+mn-lt"/>
                <a:ea typeface="+mn-ea"/>
                <a:cs typeface="Arial" panose="020B0604020202020204" pitchFamily="34" charset="0"/>
              </a:endParaRPr>
            </a:p>
          </p:txBody>
        </p:sp>
        <p:sp>
          <p:nvSpPr>
            <p:cNvPr id="119" name="TextBox 118"/>
            <p:cNvSpPr txBox="1"/>
            <p:nvPr/>
          </p:nvSpPr>
          <p:spPr>
            <a:xfrm>
              <a:off x="5466258" y="3935266"/>
              <a:ext cx="1130014" cy="225032"/>
            </a:xfrm>
            <a:prstGeom prst="rect">
              <a:avLst/>
            </a:prstGeom>
            <a:noFill/>
          </p:spPr>
          <p:txBody>
            <a:bodyPr lIns="68522" tIns="34261" rIns="68522" bIns="34261">
              <a:spAutoFit/>
            </a:bodyPr>
            <a:lstStyle/>
            <a:p>
              <a:pPr algn="ctr" eaLnBrk="1" fontAlgn="auto" hangingPunct="1">
                <a:spcBef>
                  <a:spcPts val="0"/>
                </a:spcBef>
                <a:spcAft>
                  <a:spcPts val="0"/>
                </a:spcAft>
                <a:defRPr/>
              </a:pPr>
              <a:r>
                <a:rPr lang="en-US" altLang="zh-CN" sz="1500" dirty="0">
                  <a:solidFill>
                    <a:schemeClr val="tx1">
                      <a:lumMod val="85000"/>
                      <a:lumOff val="15000"/>
                    </a:schemeClr>
                  </a:solidFill>
                  <a:latin typeface="+mn-lt"/>
                  <a:ea typeface="+mn-ea"/>
                  <a:cs typeface="Arial" panose="020B0604020202020204" pitchFamily="34" charset="0"/>
                </a:rPr>
                <a:t>SAN</a:t>
              </a:r>
              <a:r>
                <a:rPr lang="zh-CN" altLang="en-US" sz="1500" dirty="0">
                  <a:solidFill>
                    <a:schemeClr val="tx1">
                      <a:lumMod val="85000"/>
                      <a:lumOff val="15000"/>
                    </a:schemeClr>
                  </a:solidFill>
                  <a:latin typeface="+mn-lt"/>
                  <a:ea typeface="+mn-ea"/>
                  <a:cs typeface="Arial" panose="020B0604020202020204" pitchFamily="34" charset="0"/>
                </a:rPr>
                <a:t>存储</a:t>
              </a:r>
              <a:endParaRPr lang="en-US" altLang="zh-CN" sz="1500" dirty="0">
                <a:solidFill>
                  <a:schemeClr val="tx1">
                    <a:lumMod val="85000"/>
                    <a:lumOff val="15000"/>
                  </a:schemeClr>
                </a:solidFill>
                <a:latin typeface="+mn-lt"/>
                <a:ea typeface="+mn-ea"/>
                <a:cs typeface="Arial" panose="020B0604020202020204" pitchFamily="34" charset="0"/>
              </a:endParaRPr>
            </a:p>
          </p:txBody>
        </p:sp>
        <p:sp>
          <p:nvSpPr>
            <p:cNvPr id="128" name="TextBox 127"/>
            <p:cNvSpPr txBox="1"/>
            <p:nvPr/>
          </p:nvSpPr>
          <p:spPr>
            <a:xfrm>
              <a:off x="3093544" y="1014602"/>
              <a:ext cx="3390043" cy="270278"/>
            </a:xfrm>
            <a:prstGeom prst="rect">
              <a:avLst/>
            </a:prstGeom>
            <a:noFill/>
          </p:spPr>
          <p:txBody>
            <a:bodyPr lIns="68522" tIns="34261" rIns="68522" bIns="34261">
              <a:spAutoFit/>
            </a:bodyPr>
            <a:lstStyle/>
            <a:p>
              <a:pPr algn="ctr" eaLnBrk="1" fontAlgn="auto" hangingPunct="1">
                <a:spcBef>
                  <a:spcPts val="0"/>
                </a:spcBef>
                <a:spcAft>
                  <a:spcPts val="0"/>
                </a:spcAft>
                <a:defRPr/>
              </a:pPr>
              <a:r>
                <a:rPr lang="zh-CN" altLang="en-US" sz="1900" dirty="0">
                  <a:solidFill>
                    <a:schemeClr val="tx1">
                      <a:lumMod val="85000"/>
                      <a:lumOff val="15000"/>
                    </a:schemeClr>
                  </a:solidFill>
                  <a:latin typeface="+mn-lt"/>
                  <a:ea typeface="+mn-ea"/>
                  <a:cs typeface="Arial" panose="020B0604020202020204" pitchFamily="34" charset="0"/>
                </a:rPr>
                <a:t>桌面管理软件</a:t>
              </a:r>
              <a:r>
                <a:rPr lang="en-US" altLang="zh-CN" sz="1900" dirty="0">
                  <a:solidFill>
                    <a:schemeClr val="tx1">
                      <a:lumMod val="85000"/>
                      <a:lumOff val="15000"/>
                    </a:schemeClr>
                  </a:solidFill>
                  <a:latin typeface="+mn-lt"/>
                  <a:ea typeface="+mn-ea"/>
                  <a:cs typeface="Arial" panose="020B0604020202020204" pitchFamily="34" charset="0"/>
                </a:rPr>
                <a:t>FusionAccess</a:t>
              </a:r>
              <a:endParaRPr lang="en-US" altLang="zh-CN" sz="1900" dirty="0">
                <a:solidFill>
                  <a:schemeClr val="tx1">
                    <a:lumMod val="85000"/>
                    <a:lumOff val="15000"/>
                  </a:schemeClr>
                </a:solidFill>
                <a:latin typeface="+mn-lt"/>
                <a:ea typeface="+mn-ea"/>
                <a:cs typeface="Arial" panose="020B0604020202020204" pitchFamily="34" charset="0"/>
              </a:endParaRPr>
            </a:p>
          </p:txBody>
        </p:sp>
        <p:sp>
          <p:nvSpPr>
            <p:cNvPr id="72767" name="TextBox 128"/>
            <p:cNvSpPr txBox="1">
              <a:spLocks noChangeArrowheads="1"/>
            </p:cNvSpPr>
            <p:nvPr/>
          </p:nvSpPr>
          <p:spPr bwMode="auto">
            <a:xfrm>
              <a:off x="3103067" y="1356319"/>
              <a:ext cx="1061770" cy="39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登录界面</a:t>
              </a:r>
              <a:r>
                <a:rPr lang="en-US" altLang="zh-CN" sz="1500" smtClean="0">
                  <a:solidFill>
                    <a:schemeClr val="bg1"/>
                  </a:solidFill>
                  <a:latin typeface="+mn-lt"/>
                  <a:ea typeface="+mn-ea"/>
                  <a:cs typeface="Arial" panose="020B0604020202020204" pitchFamily="34" charset="0"/>
                </a:rPr>
                <a:t>WI</a:t>
              </a:r>
              <a:endParaRPr lang="en-US" altLang="zh-CN" sz="1500" smtClean="0">
                <a:solidFill>
                  <a:schemeClr val="bg1"/>
                </a:solidFill>
                <a:latin typeface="+mn-lt"/>
                <a:ea typeface="+mn-ea"/>
                <a:cs typeface="Arial" panose="020B0604020202020204" pitchFamily="34" charset="0"/>
              </a:endParaRPr>
            </a:p>
          </p:txBody>
        </p:sp>
        <p:sp>
          <p:nvSpPr>
            <p:cNvPr id="130" name="Rounded Rectangle 95"/>
            <p:cNvSpPr/>
            <p:nvPr/>
          </p:nvSpPr>
          <p:spPr bwMode="auto">
            <a:xfrm>
              <a:off x="4257830" y="1323248"/>
              <a:ext cx="1104182" cy="441559"/>
            </a:xfrm>
            <a:prstGeom prst="roundRect">
              <a:avLst>
                <a:gd name="adj" fmla="val 14085"/>
              </a:avLst>
            </a:prstGeom>
            <a:solidFill>
              <a:schemeClr val="tx1">
                <a:lumMod val="65000"/>
                <a:lumOff val="3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algn="ctr" eaLnBrk="1" fontAlgn="auto" hangingPunct="1">
                <a:spcBef>
                  <a:spcPts val="0"/>
                </a:spcBef>
                <a:spcAft>
                  <a:spcPts val="0"/>
                </a:spcAft>
                <a:buClr>
                  <a:srgbClr val="000000"/>
                </a:buClr>
                <a:defRPr/>
              </a:pPr>
              <a:endParaRPr lang="en-US" altLang="en-US" sz="2700" kern="0" dirty="0">
                <a:solidFill>
                  <a:schemeClr val="tx1">
                    <a:lumMod val="75000"/>
                    <a:lumOff val="25000"/>
                  </a:schemeClr>
                </a:solidFill>
                <a:latin typeface="+mn-lt"/>
                <a:ea typeface="+mn-ea"/>
                <a:cs typeface="Arial" panose="020B0604020202020204" pitchFamily="34" charset="0"/>
              </a:endParaRPr>
            </a:p>
          </p:txBody>
        </p:sp>
        <p:sp>
          <p:nvSpPr>
            <p:cNvPr id="72771" name="TextBox 130"/>
            <p:cNvSpPr txBox="1">
              <a:spLocks noChangeArrowheads="1"/>
            </p:cNvSpPr>
            <p:nvPr/>
          </p:nvSpPr>
          <p:spPr bwMode="auto">
            <a:xfrm>
              <a:off x="4283868" y="1340840"/>
              <a:ext cx="1060182" cy="39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连接控制</a:t>
              </a:r>
              <a:r>
                <a:rPr lang="en-US" altLang="zh-CN" sz="1500" smtClean="0">
                  <a:solidFill>
                    <a:schemeClr val="bg1"/>
                  </a:solidFill>
                  <a:latin typeface="+mn-lt"/>
                  <a:ea typeface="+mn-ea"/>
                  <a:cs typeface="Arial" panose="020B0604020202020204" pitchFamily="34" charset="0"/>
                </a:rPr>
                <a:t>HDC</a:t>
              </a:r>
              <a:endParaRPr lang="en-US" altLang="zh-CN" sz="1500" smtClean="0">
                <a:solidFill>
                  <a:schemeClr val="bg1"/>
                </a:solidFill>
                <a:latin typeface="+mn-lt"/>
                <a:ea typeface="+mn-ea"/>
                <a:cs typeface="Arial" panose="020B0604020202020204" pitchFamily="34" charset="0"/>
              </a:endParaRPr>
            </a:p>
          </p:txBody>
        </p:sp>
        <p:sp>
          <p:nvSpPr>
            <p:cNvPr id="132" name="Rounded Rectangle 95"/>
            <p:cNvSpPr/>
            <p:nvPr/>
          </p:nvSpPr>
          <p:spPr bwMode="auto">
            <a:xfrm>
              <a:off x="5448273" y="1319512"/>
              <a:ext cx="1104182" cy="441559"/>
            </a:xfrm>
            <a:prstGeom prst="roundRect">
              <a:avLst>
                <a:gd name="adj" fmla="val 14085"/>
              </a:avLst>
            </a:prstGeom>
            <a:solidFill>
              <a:schemeClr val="tx1">
                <a:lumMod val="65000"/>
                <a:lumOff val="3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562" tIns="34281" rIns="68562" bIns="34281" anchor="ctr"/>
            <a:lstStyle/>
            <a:p>
              <a:pPr algn="ctr" eaLnBrk="1" fontAlgn="auto" hangingPunct="1">
                <a:spcBef>
                  <a:spcPts val="0"/>
                </a:spcBef>
                <a:spcAft>
                  <a:spcPts val="0"/>
                </a:spcAft>
                <a:buClr>
                  <a:srgbClr val="000000"/>
                </a:buClr>
                <a:defRPr/>
              </a:pPr>
              <a:endParaRPr lang="en-US" altLang="en-US" sz="2700" kern="0" dirty="0">
                <a:solidFill>
                  <a:schemeClr val="tx1">
                    <a:lumMod val="75000"/>
                    <a:lumOff val="25000"/>
                  </a:schemeClr>
                </a:solidFill>
                <a:latin typeface="+mn-lt"/>
                <a:ea typeface="+mn-ea"/>
                <a:cs typeface="Arial" panose="020B0604020202020204" pitchFamily="34" charset="0"/>
              </a:endParaRPr>
            </a:p>
          </p:txBody>
        </p:sp>
        <p:sp>
          <p:nvSpPr>
            <p:cNvPr id="72775" name="TextBox 132"/>
            <p:cNvSpPr txBox="1">
              <a:spLocks noChangeArrowheads="1"/>
            </p:cNvSpPr>
            <p:nvPr/>
          </p:nvSpPr>
          <p:spPr bwMode="auto">
            <a:xfrm>
              <a:off x="5463083" y="1330125"/>
              <a:ext cx="1061769" cy="39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lt"/>
                  <a:ea typeface="+mn-ea"/>
                  <a:cs typeface="Arial" panose="020B0604020202020204" pitchFamily="34" charset="0"/>
                </a:rPr>
                <a:t>用户信息</a:t>
              </a:r>
              <a:r>
                <a:rPr lang="en-US" altLang="zh-CN" sz="1500" smtClean="0">
                  <a:solidFill>
                    <a:schemeClr val="bg1"/>
                  </a:solidFill>
                  <a:latin typeface="+mn-lt"/>
                  <a:ea typeface="+mn-ea"/>
                  <a:cs typeface="Arial" panose="020B0604020202020204" pitchFamily="34" charset="0"/>
                </a:rPr>
                <a:t>DB</a:t>
              </a:r>
              <a:endParaRPr lang="en-US" altLang="zh-CN" sz="1500" smtClean="0">
                <a:solidFill>
                  <a:schemeClr val="bg1"/>
                </a:solidFill>
                <a:latin typeface="+mn-lt"/>
                <a:ea typeface="+mn-ea"/>
                <a:cs typeface="Arial" panose="020B0604020202020204" pitchFamily="34" charset="0"/>
              </a:endParaRPr>
            </a:p>
          </p:txBody>
        </p:sp>
      </p:grpSp>
      <p:sp>
        <p:nvSpPr>
          <p:cNvPr id="138" name="TextBox 137"/>
          <p:cNvSpPr txBox="1"/>
          <p:nvPr/>
        </p:nvSpPr>
        <p:spPr>
          <a:xfrm>
            <a:off x="214549" y="2426595"/>
            <a:ext cx="556222" cy="1698841"/>
          </a:xfrm>
          <a:prstGeom prst="rect">
            <a:avLst/>
          </a:prstGeom>
          <a:noFill/>
        </p:spPr>
        <p:txBody>
          <a:bodyPr vert="wordArtVertRtl" lIns="91335" tIns="45668" rIns="91335" bIns="45668">
            <a:spAutoFit/>
          </a:bodyPr>
          <a:lstStyle/>
          <a:p>
            <a:pPr algn="ctr" eaLnBrk="1" fontAlgn="auto" hangingPunct="1">
              <a:spcBef>
                <a:spcPts val="0"/>
              </a:spcBef>
              <a:spcAft>
                <a:spcPts val="0"/>
              </a:spcAft>
              <a:defRPr/>
            </a:pPr>
            <a:r>
              <a:rPr lang="zh-CN" altLang="en-US" sz="1900" dirty="0">
                <a:solidFill>
                  <a:srgbClr val="C00000"/>
                </a:solidFill>
                <a:latin typeface="+mn-lt"/>
                <a:ea typeface="+mn-ea"/>
                <a:cs typeface="Arial" panose="020B0604020202020204" pitchFamily="34" charset="0"/>
              </a:rPr>
              <a:t>用户侧</a:t>
            </a:r>
            <a:endParaRPr lang="en-US" altLang="zh-CN" sz="1900" dirty="0">
              <a:solidFill>
                <a:srgbClr val="C00000"/>
              </a:solidFill>
              <a:latin typeface="+mn-lt"/>
              <a:ea typeface="+mn-ea"/>
              <a:cs typeface="Arial" panose="020B0604020202020204" pitchFamily="34" charset="0"/>
            </a:endParaRPr>
          </a:p>
        </p:txBody>
      </p:sp>
      <p:sp>
        <p:nvSpPr>
          <p:cNvPr id="139" name="TextBox 138"/>
          <p:cNvSpPr txBox="1"/>
          <p:nvPr/>
        </p:nvSpPr>
        <p:spPr>
          <a:xfrm>
            <a:off x="2276056" y="2090675"/>
            <a:ext cx="556222" cy="2373412"/>
          </a:xfrm>
          <a:prstGeom prst="rect">
            <a:avLst/>
          </a:prstGeom>
          <a:noFill/>
        </p:spPr>
        <p:txBody>
          <a:bodyPr vert="wordArtVertRtl" lIns="91335" tIns="45668" rIns="91335" bIns="45668">
            <a:spAutoFit/>
          </a:bodyPr>
          <a:lstStyle/>
          <a:p>
            <a:pPr algn="ctr" eaLnBrk="1" fontAlgn="auto" hangingPunct="1">
              <a:spcBef>
                <a:spcPts val="0"/>
              </a:spcBef>
              <a:spcAft>
                <a:spcPts val="0"/>
              </a:spcAft>
              <a:defRPr/>
            </a:pPr>
            <a:r>
              <a:rPr lang="zh-CN" altLang="en-US" sz="1900" dirty="0">
                <a:solidFill>
                  <a:srgbClr val="C00000"/>
                </a:solidFill>
                <a:latin typeface="+mn-lt"/>
                <a:ea typeface="+mn-ea"/>
                <a:cs typeface="Arial" panose="020B0604020202020204" pitchFamily="34" charset="0"/>
              </a:rPr>
              <a:t>数据中心侧</a:t>
            </a:r>
            <a:endParaRPr lang="en-US" altLang="zh-CN" sz="1900" dirty="0">
              <a:solidFill>
                <a:srgbClr val="C00000"/>
              </a:solidFill>
              <a:latin typeface="+mn-lt"/>
              <a:ea typeface="+mn-ea"/>
              <a:cs typeface="Arial" panose="020B0604020202020204" pitchFamily="34" charset="0"/>
            </a:endParaRPr>
          </a:p>
        </p:txBody>
      </p:sp>
      <p:sp>
        <p:nvSpPr>
          <p:cNvPr id="79" name="矩形 78"/>
          <p:cNvSpPr/>
          <p:nvPr/>
        </p:nvSpPr>
        <p:spPr bwMode="auto">
          <a:xfrm>
            <a:off x="286833" y="5658073"/>
            <a:ext cx="8507413" cy="542803"/>
          </a:xfrm>
          <a:prstGeom prst="rect">
            <a:avLst/>
          </a:prstGeom>
          <a:solidFill>
            <a:schemeClr val="bg2"/>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2453" tIns="11228" rIns="22453" bIns="11228" anchor="ctr" anchorCtr="1"/>
          <a:lstStyle/>
          <a:p>
            <a:pPr algn="ctr" eaLnBrk="1" fontAlgn="t" hangingPunct="1">
              <a:defRPr/>
            </a:pPr>
            <a:r>
              <a:rPr lang="zh-CN" altLang="en-US" sz="2100" dirty="0">
                <a:solidFill>
                  <a:schemeClr val="tx2"/>
                </a:solidFill>
              </a:rPr>
              <a:t>端到端解决方案整合优化，保证“好体验、高安全、易管理”</a:t>
            </a:r>
            <a:endParaRPr lang="zh-CN" altLang="en-US" sz="2100" dirty="0">
              <a:solidFill>
                <a:schemeClr val="tx2"/>
              </a:solidFill>
            </a:endParaRPr>
          </a:p>
        </p:txBody>
      </p:sp>
      <p:sp>
        <p:nvSpPr>
          <p:cNvPr id="66" name="标题 65"/>
          <p:cNvSpPr>
            <a:spLocks noGrp="1"/>
          </p:cNvSpPr>
          <p:nvPr>
            <p:ph type="title"/>
          </p:nvPr>
        </p:nvSpPr>
        <p:spPr/>
        <p:txBody>
          <a:bodyPr/>
          <a:lstStyle/>
          <a:p>
            <a:r>
              <a:rPr lang="zh-CN" altLang="en-US" smtClean="0"/>
              <a:t>华为</a:t>
            </a:r>
            <a:r>
              <a:rPr lang="en-US" altLang="zh-CN" smtClean="0"/>
              <a:t>FusionCloud</a:t>
            </a:r>
            <a:r>
              <a:rPr lang="zh-CN" altLang="en-US" smtClean="0"/>
              <a:t>桌面云解决方案架构</a:t>
            </a:r>
            <a:endParaRPr lang="zh-CN" altLang="en-US" dirty="0"/>
          </a:p>
        </p:txBody>
      </p:sp>
    </p:spTree>
  </p:cSld>
  <p:clrMapOvr>
    <a:masterClrMapping/>
  </p:clrMapOvr>
  <p:transition advClick="0" advTm="800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2"/>
          <p:cNvGrpSpPr/>
          <p:nvPr/>
        </p:nvGrpSpPr>
        <p:grpSpPr bwMode="auto">
          <a:xfrm>
            <a:off x="3594100" y="3714750"/>
            <a:ext cx="1841500" cy="2324100"/>
            <a:chOff x="1349" y="2203"/>
            <a:chExt cx="924" cy="922"/>
          </a:xfrm>
        </p:grpSpPr>
        <p:sp>
          <p:nvSpPr>
            <p:cNvPr id="74819" name="AutoShape 3"/>
            <p:cNvSpPr>
              <a:spLocks noChangeArrowheads="1"/>
            </p:cNvSpPr>
            <p:nvPr/>
          </p:nvSpPr>
          <p:spPr bwMode="gray">
            <a:xfrm>
              <a:off x="1349" y="2203"/>
              <a:ext cx="924" cy="922"/>
            </a:xfrm>
            <a:prstGeom prst="diamond">
              <a:avLst/>
            </a:prstGeom>
            <a:solidFill>
              <a:srgbClr val="926408"/>
            </a:solidFill>
            <a:ln w="57150" algn="ctr">
              <a:solidFill>
                <a:srgbClr val="CDDCE9"/>
              </a:solidFill>
              <a:miter lim="800000"/>
            </a:ln>
            <a:effectLst>
              <a:prstShdw prst="shdw17" dist="17961" dir="2700000">
                <a:srgbClr val="7B848C"/>
              </a:prstShdw>
            </a:effec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20" name="AutoShape 4"/>
            <p:cNvSpPr>
              <a:spLocks noChangeArrowheads="1"/>
            </p:cNvSpPr>
            <p:nvPr/>
          </p:nvSpPr>
          <p:spPr bwMode="gray">
            <a:xfrm>
              <a:off x="1590" y="2222"/>
              <a:ext cx="440" cy="228"/>
            </a:xfrm>
            <a:prstGeom prst="triangle">
              <a:avLst>
                <a:gd name="adj" fmla="val 50000"/>
              </a:avLst>
            </a:prstGeom>
            <a:gradFill rotWithShape="1">
              <a:gsLst>
                <a:gs pos="0">
                  <a:srgbClr val="F0EADD"/>
                </a:gs>
                <a:gs pos="100000">
                  <a:srgbClr val="92640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21" name="AutoShape 5"/>
            <p:cNvSpPr>
              <a:spLocks noChangeArrowheads="1"/>
            </p:cNvSpPr>
            <p:nvPr/>
          </p:nvSpPr>
          <p:spPr bwMode="gray">
            <a:xfrm flipV="1">
              <a:off x="1593" y="2881"/>
              <a:ext cx="429" cy="216"/>
            </a:xfrm>
            <a:prstGeom prst="triangle">
              <a:avLst>
                <a:gd name="adj" fmla="val 50000"/>
              </a:avLst>
            </a:prstGeom>
            <a:gradFill rotWithShape="1">
              <a:gsLst>
                <a:gs pos="0">
                  <a:srgbClr val="442E04"/>
                </a:gs>
                <a:gs pos="100000">
                  <a:srgbClr val="92640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grpSp>
      <p:grpSp>
        <p:nvGrpSpPr>
          <p:cNvPr id="74755" name="Group 6"/>
          <p:cNvGrpSpPr/>
          <p:nvPr/>
        </p:nvGrpSpPr>
        <p:grpSpPr bwMode="auto">
          <a:xfrm>
            <a:off x="3584575" y="1276350"/>
            <a:ext cx="1843088" cy="2330450"/>
            <a:chOff x="751" y="1531"/>
            <a:chExt cx="1161" cy="1161"/>
          </a:xfrm>
        </p:grpSpPr>
        <p:sp>
          <p:nvSpPr>
            <p:cNvPr id="74816" name="AutoShape 7"/>
            <p:cNvSpPr>
              <a:spLocks noChangeArrowheads="1"/>
            </p:cNvSpPr>
            <p:nvPr/>
          </p:nvSpPr>
          <p:spPr bwMode="gray">
            <a:xfrm>
              <a:off x="751" y="1531"/>
              <a:ext cx="1161" cy="1161"/>
            </a:xfrm>
            <a:prstGeom prst="diamond">
              <a:avLst/>
            </a:prstGeom>
            <a:solidFill>
              <a:srgbClr val="08926B"/>
            </a:solidFill>
            <a:ln w="57150" algn="ctr">
              <a:solidFill>
                <a:srgbClr val="CDDCE9"/>
              </a:solidFill>
              <a:miter lim="800000"/>
            </a:ln>
            <a:effectLst>
              <a:prstShdw prst="shdw17" dist="17961" dir="2700000">
                <a:srgbClr val="7B848C"/>
              </a:prstShdw>
            </a:effec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17" name="AutoShape 8"/>
            <p:cNvSpPr>
              <a:spLocks noChangeArrowheads="1"/>
            </p:cNvSpPr>
            <p:nvPr/>
          </p:nvSpPr>
          <p:spPr bwMode="gray">
            <a:xfrm>
              <a:off x="1061" y="1554"/>
              <a:ext cx="540" cy="272"/>
            </a:xfrm>
            <a:prstGeom prst="triangle">
              <a:avLst>
                <a:gd name="adj" fmla="val 50000"/>
              </a:avLst>
            </a:prstGeom>
            <a:gradFill rotWithShape="1">
              <a:gsLst>
                <a:gs pos="0">
                  <a:srgbClr val="49F5C4"/>
                </a:gs>
                <a:gs pos="100000">
                  <a:srgbClr val="08926B"/>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18" name="AutoShape 9"/>
            <p:cNvSpPr>
              <a:spLocks noChangeArrowheads="1"/>
            </p:cNvSpPr>
            <p:nvPr/>
          </p:nvSpPr>
          <p:spPr bwMode="gray">
            <a:xfrm flipV="1">
              <a:off x="1057" y="2385"/>
              <a:ext cx="540" cy="272"/>
            </a:xfrm>
            <a:prstGeom prst="triangle">
              <a:avLst>
                <a:gd name="adj" fmla="val 50000"/>
              </a:avLst>
            </a:prstGeom>
            <a:gradFill rotWithShape="1">
              <a:gsLst>
                <a:gs pos="0">
                  <a:srgbClr val="044432"/>
                </a:gs>
                <a:gs pos="100000">
                  <a:srgbClr val="08926B"/>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grpSp>
      <p:sp>
        <p:nvSpPr>
          <p:cNvPr id="74756" name="Rectangle 10"/>
          <p:cNvSpPr>
            <a:spLocks noChangeArrowheads="1"/>
          </p:cNvSpPr>
          <p:nvPr/>
        </p:nvSpPr>
        <p:spPr bwMode="gray">
          <a:xfrm>
            <a:off x="3824288" y="1903413"/>
            <a:ext cx="13652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500" smtClean="0">
                <a:solidFill>
                  <a:schemeClr val="bg1"/>
                </a:solidFill>
                <a:latin typeface="+mn-lt"/>
                <a:ea typeface="+mn-ea"/>
              </a:rPr>
              <a:t>显示</a:t>
            </a:r>
            <a:endParaRPr lang="en-US" altLang="zh-CN" sz="1500" smtClean="0">
              <a:solidFill>
                <a:schemeClr val="bg1"/>
              </a:solidFill>
              <a:latin typeface="+mn-lt"/>
              <a:ea typeface="+mn-ea"/>
            </a:endParaRPr>
          </a:p>
        </p:txBody>
      </p:sp>
      <p:grpSp>
        <p:nvGrpSpPr>
          <p:cNvPr id="74757" name="Group 21"/>
          <p:cNvGrpSpPr/>
          <p:nvPr/>
        </p:nvGrpSpPr>
        <p:grpSpPr bwMode="auto">
          <a:xfrm>
            <a:off x="2614613" y="2497138"/>
            <a:ext cx="1843087" cy="2330450"/>
            <a:chOff x="751" y="1531"/>
            <a:chExt cx="1161" cy="1161"/>
          </a:xfrm>
        </p:grpSpPr>
        <p:sp>
          <p:nvSpPr>
            <p:cNvPr id="74813" name="AutoShape 22"/>
            <p:cNvSpPr>
              <a:spLocks noChangeArrowheads="1"/>
            </p:cNvSpPr>
            <p:nvPr/>
          </p:nvSpPr>
          <p:spPr bwMode="gray">
            <a:xfrm>
              <a:off x="751" y="1531"/>
              <a:ext cx="1161" cy="1161"/>
            </a:xfrm>
            <a:prstGeom prst="diamond">
              <a:avLst/>
            </a:prstGeom>
            <a:solidFill>
              <a:srgbClr val="085092"/>
            </a:solidFill>
            <a:ln w="57150" algn="ctr">
              <a:solidFill>
                <a:srgbClr val="CDDCE9"/>
              </a:solidFill>
              <a:miter lim="800000"/>
            </a:ln>
            <a:effectLst>
              <a:prstShdw prst="shdw17" dist="17961" dir="2700000">
                <a:srgbClr val="7B848C"/>
              </a:prstShdw>
            </a:effec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14" name="AutoShape 23"/>
            <p:cNvSpPr>
              <a:spLocks noChangeArrowheads="1"/>
            </p:cNvSpPr>
            <p:nvPr/>
          </p:nvSpPr>
          <p:spPr bwMode="gray">
            <a:xfrm>
              <a:off x="1061" y="1554"/>
              <a:ext cx="540" cy="272"/>
            </a:xfrm>
            <a:prstGeom prst="triangle">
              <a:avLst>
                <a:gd name="adj" fmla="val 50000"/>
              </a:avLst>
            </a:prstGeom>
            <a:gradFill rotWithShape="1">
              <a:gsLst>
                <a:gs pos="0">
                  <a:srgbClr val="DDE7F0"/>
                </a:gs>
                <a:gs pos="100000">
                  <a:srgbClr val="08509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15" name="AutoShape 24"/>
            <p:cNvSpPr>
              <a:spLocks noChangeArrowheads="1"/>
            </p:cNvSpPr>
            <p:nvPr/>
          </p:nvSpPr>
          <p:spPr bwMode="gray">
            <a:xfrm flipV="1">
              <a:off x="1057" y="2385"/>
              <a:ext cx="540" cy="272"/>
            </a:xfrm>
            <a:prstGeom prst="triangle">
              <a:avLst>
                <a:gd name="adj" fmla="val 50000"/>
              </a:avLst>
            </a:prstGeom>
            <a:gradFill rotWithShape="1">
              <a:gsLst>
                <a:gs pos="0">
                  <a:srgbClr val="042544"/>
                </a:gs>
                <a:gs pos="100000">
                  <a:srgbClr val="08509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grpSp>
      <p:grpSp>
        <p:nvGrpSpPr>
          <p:cNvPr id="74758" name="Group 25"/>
          <p:cNvGrpSpPr/>
          <p:nvPr/>
        </p:nvGrpSpPr>
        <p:grpSpPr bwMode="auto">
          <a:xfrm>
            <a:off x="4573588" y="2538413"/>
            <a:ext cx="1828800" cy="2276475"/>
            <a:chOff x="1349" y="2203"/>
            <a:chExt cx="924" cy="922"/>
          </a:xfrm>
        </p:grpSpPr>
        <p:sp>
          <p:nvSpPr>
            <p:cNvPr id="74810" name="AutoShape 26"/>
            <p:cNvSpPr>
              <a:spLocks noChangeArrowheads="1"/>
            </p:cNvSpPr>
            <p:nvPr/>
          </p:nvSpPr>
          <p:spPr bwMode="gray">
            <a:xfrm>
              <a:off x="1349" y="2203"/>
              <a:ext cx="924" cy="922"/>
            </a:xfrm>
            <a:prstGeom prst="diamond">
              <a:avLst/>
            </a:prstGeom>
            <a:solidFill>
              <a:srgbClr val="5A9208"/>
            </a:solidFill>
            <a:ln w="57150" algn="ctr">
              <a:solidFill>
                <a:srgbClr val="CDDCE9"/>
              </a:solidFill>
              <a:miter lim="800000"/>
            </a:ln>
            <a:effectLst>
              <a:prstShdw prst="shdw17" dist="17961" dir="2700000">
                <a:srgbClr val="7B848C"/>
              </a:prstShdw>
            </a:effec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11" name="AutoShape 27"/>
            <p:cNvSpPr>
              <a:spLocks noChangeArrowheads="1"/>
            </p:cNvSpPr>
            <p:nvPr/>
          </p:nvSpPr>
          <p:spPr bwMode="gray">
            <a:xfrm>
              <a:off x="1590" y="2222"/>
              <a:ext cx="444" cy="228"/>
            </a:xfrm>
            <a:prstGeom prst="triangle">
              <a:avLst>
                <a:gd name="adj" fmla="val 50000"/>
              </a:avLst>
            </a:prstGeom>
            <a:gradFill rotWithShape="1">
              <a:gsLst>
                <a:gs pos="0">
                  <a:srgbClr val="E1EBD2"/>
                </a:gs>
                <a:gs pos="100000">
                  <a:srgbClr val="5A920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12" name="AutoShape 28"/>
            <p:cNvSpPr>
              <a:spLocks noChangeArrowheads="1"/>
            </p:cNvSpPr>
            <p:nvPr/>
          </p:nvSpPr>
          <p:spPr bwMode="gray">
            <a:xfrm flipV="1">
              <a:off x="1593" y="2881"/>
              <a:ext cx="429" cy="215"/>
            </a:xfrm>
            <a:prstGeom prst="triangle">
              <a:avLst>
                <a:gd name="adj" fmla="val 50000"/>
              </a:avLst>
            </a:prstGeom>
            <a:gradFill rotWithShape="1">
              <a:gsLst>
                <a:gs pos="0">
                  <a:srgbClr val="2A4404"/>
                </a:gs>
                <a:gs pos="100000">
                  <a:srgbClr val="5A920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grpSp>
      <p:sp>
        <p:nvSpPr>
          <p:cNvPr id="74759" name="Rectangle 29"/>
          <p:cNvSpPr>
            <a:spLocks noChangeArrowheads="1"/>
          </p:cNvSpPr>
          <p:nvPr/>
        </p:nvSpPr>
        <p:spPr bwMode="gray">
          <a:xfrm>
            <a:off x="2949575" y="3138488"/>
            <a:ext cx="11525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500" smtClean="0">
                <a:solidFill>
                  <a:schemeClr val="bg1"/>
                </a:solidFill>
                <a:latin typeface="+mn-lt"/>
                <a:ea typeface="+mn-ea"/>
              </a:rPr>
              <a:t>声音</a:t>
            </a:r>
            <a:r>
              <a:rPr lang="en-US" altLang="zh-CN" sz="1500" smtClean="0">
                <a:solidFill>
                  <a:schemeClr val="bg1"/>
                </a:solidFill>
                <a:latin typeface="+mn-lt"/>
                <a:ea typeface="+mn-ea"/>
              </a:rPr>
              <a:t>&amp;</a:t>
            </a:r>
            <a:r>
              <a:rPr lang="zh-CN" altLang="en-US" sz="1500" smtClean="0">
                <a:solidFill>
                  <a:schemeClr val="bg1"/>
                </a:solidFill>
                <a:latin typeface="+mn-lt"/>
                <a:ea typeface="+mn-ea"/>
              </a:rPr>
              <a:t>视频</a:t>
            </a:r>
            <a:endParaRPr lang="en-US" altLang="zh-CN" sz="1500" smtClean="0">
              <a:solidFill>
                <a:schemeClr val="bg1"/>
              </a:solidFill>
              <a:latin typeface="+mn-lt"/>
              <a:ea typeface="+mn-ea"/>
            </a:endParaRPr>
          </a:p>
        </p:txBody>
      </p:sp>
      <p:sp>
        <p:nvSpPr>
          <p:cNvPr id="74760" name="Rectangle 30"/>
          <p:cNvSpPr>
            <a:spLocks noChangeArrowheads="1"/>
          </p:cNvSpPr>
          <p:nvPr/>
        </p:nvSpPr>
        <p:spPr bwMode="gray">
          <a:xfrm>
            <a:off x="4867275" y="3144838"/>
            <a:ext cx="12319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500" smtClean="0">
                <a:solidFill>
                  <a:schemeClr val="bg1"/>
                </a:solidFill>
                <a:latin typeface="+mn-lt"/>
                <a:ea typeface="+mn-ea"/>
              </a:rPr>
              <a:t>高清制图</a:t>
            </a:r>
            <a:endParaRPr lang="en-US" altLang="zh-CN" sz="1500" smtClean="0">
              <a:solidFill>
                <a:schemeClr val="bg1"/>
              </a:solidFill>
              <a:latin typeface="+mn-lt"/>
              <a:ea typeface="+mn-ea"/>
            </a:endParaRPr>
          </a:p>
        </p:txBody>
      </p:sp>
      <p:sp>
        <p:nvSpPr>
          <p:cNvPr id="74761" name="Rectangle 31"/>
          <p:cNvSpPr>
            <a:spLocks noChangeArrowheads="1"/>
          </p:cNvSpPr>
          <p:nvPr/>
        </p:nvSpPr>
        <p:spPr bwMode="gray">
          <a:xfrm>
            <a:off x="3970338" y="4975225"/>
            <a:ext cx="10922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500" smtClean="0">
                <a:solidFill>
                  <a:schemeClr val="bg1"/>
                </a:solidFill>
                <a:latin typeface="+mn-lt"/>
                <a:ea typeface="+mn-ea"/>
              </a:rPr>
              <a:t>友好界面</a:t>
            </a:r>
            <a:endParaRPr lang="en-US" altLang="zh-CN" sz="1500" smtClean="0">
              <a:solidFill>
                <a:schemeClr val="bg1"/>
              </a:solidFill>
              <a:latin typeface="+mn-lt"/>
              <a:ea typeface="+mn-ea"/>
            </a:endParaRPr>
          </a:p>
        </p:txBody>
      </p:sp>
      <p:grpSp>
        <p:nvGrpSpPr>
          <p:cNvPr id="74762" name="Group 46"/>
          <p:cNvGrpSpPr/>
          <p:nvPr/>
        </p:nvGrpSpPr>
        <p:grpSpPr bwMode="auto">
          <a:xfrm>
            <a:off x="4311650" y="4216400"/>
            <a:ext cx="358775" cy="493713"/>
            <a:chOff x="173" y="1670"/>
            <a:chExt cx="676" cy="727"/>
          </a:xfrm>
        </p:grpSpPr>
        <p:sp>
          <p:nvSpPr>
            <p:cNvPr id="74793" name="Oval 47"/>
            <p:cNvSpPr>
              <a:spLocks noChangeArrowheads="1"/>
            </p:cNvSpPr>
            <p:nvPr/>
          </p:nvSpPr>
          <p:spPr bwMode="gray">
            <a:xfrm>
              <a:off x="442" y="1670"/>
              <a:ext cx="111" cy="105"/>
            </a:xfrm>
            <a:prstGeom prst="ellipse">
              <a:avLst/>
            </a:prstGeom>
            <a:solidFill>
              <a:srgbClr val="FFFFFF">
                <a:alpha val="65097"/>
              </a:srgbClr>
            </a:solidFill>
            <a:ln w="9525" algn="ctr">
              <a:solidFill>
                <a:srgbClr val="FFFFFF"/>
              </a:solidFill>
              <a:round/>
            </a:ln>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794" name="Oval 48"/>
            <p:cNvSpPr>
              <a:spLocks noChangeArrowheads="1"/>
            </p:cNvSpPr>
            <p:nvPr/>
          </p:nvSpPr>
          <p:spPr bwMode="gray">
            <a:xfrm>
              <a:off x="275" y="1958"/>
              <a:ext cx="159" cy="150"/>
            </a:xfrm>
            <a:prstGeom prst="ellipse">
              <a:avLst/>
            </a:prstGeom>
            <a:solidFill>
              <a:srgbClr val="FFFFFF">
                <a:alpha val="65097"/>
              </a:srgbClr>
            </a:solidFill>
            <a:ln w="9525" algn="ctr">
              <a:solidFill>
                <a:srgbClr val="FFFFFF"/>
              </a:solidFill>
              <a:round/>
            </a:ln>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795" name="Oval 49"/>
            <p:cNvSpPr>
              <a:spLocks noChangeArrowheads="1"/>
            </p:cNvSpPr>
            <p:nvPr/>
          </p:nvSpPr>
          <p:spPr bwMode="gray">
            <a:xfrm>
              <a:off x="571" y="1845"/>
              <a:ext cx="117" cy="110"/>
            </a:xfrm>
            <a:prstGeom prst="ellipse">
              <a:avLst/>
            </a:prstGeom>
            <a:solidFill>
              <a:srgbClr val="FFFFFF">
                <a:alpha val="65097"/>
              </a:srgbClr>
            </a:solidFill>
            <a:ln w="9525" algn="ctr">
              <a:solidFill>
                <a:srgbClr val="FFFFFF"/>
              </a:solidFill>
              <a:round/>
            </a:ln>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796" name="Oval 50"/>
            <p:cNvSpPr>
              <a:spLocks noChangeArrowheads="1"/>
            </p:cNvSpPr>
            <p:nvPr/>
          </p:nvSpPr>
          <p:spPr bwMode="gray">
            <a:xfrm>
              <a:off x="323" y="2320"/>
              <a:ext cx="81" cy="77"/>
            </a:xfrm>
            <a:prstGeom prst="ellipse">
              <a:avLst/>
            </a:prstGeom>
            <a:solidFill>
              <a:srgbClr val="FFFFFF">
                <a:alpha val="65097"/>
              </a:srgbClr>
            </a:solidFill>
            <a:ln w="9525" algn="ctr">
              <a:solidFill>
                <a:srgbClr val="FFFFFF"/>
              </a:solidFill>
              <a:round/>
            </a:ln>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797" name="Line 51"/>
            <p:cNvSpPr>
              <a:spLocks noChangeShapeType="1"/>
            </p:cNvSpPr>
            <p:nvPr/>
          </p:nvSpPr>
          <p:spPr bwMode="gray">
            <a:xfrm>
              <a:off x="355" y="2107"/>
              <a:ext cx="0" cy="213"/>
            </a:xfrm>
            <a:prstGeom prst="line">
              <a:avLst/>
            </a:prstGeom>
            <a:noFill/>
            <a:ln w="12700">
              <a:solidFill>
                <a:srgbClr val="FFFFFF"/>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798" name="Line 52"/>
            <p:cNvSpPr>
              <a:spLocks noChangeShapeType="1"/>
            </p:cNvSpPr>
            <p:nvPr/>
          </p:nvSpPr>
          <p:spPr bwMode="gray">
            <a:xfrm flipV="1">
              <a:off x="412" y="1927"/>
              <a:ext cx="176" cy="51"/>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799" name="Line 53"/>
            <p:cNvSpPr>
              <a:spLocks noChangeShapeType="1"/>
            </p:cNvSpPr>
            <p:nvPr/>
          </p:nvSpPr>
          <p:spPr bwMode="gray">
            <a:xfrm flipH="1" flipV="1">
              <a:off x="523" y="1756"/>
              <a:ext cx="69" cy="94"/>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800" name="Oval 54"/>
            <p:cNvSpPr>
              <a:spLocks noChangeArrowheads="1"/>
            </p:cNvSpPr>
            <p:nvPr/>
          </p:nvSpPr>
          <p:spPr bwMode="gray">
            <a:xfrm>
              <a:off x="768" y="1768"/>
              <a:ext cx="81" cy="79"/>
            </a:xfrm>
            <a:prstGeom prst="ellipse">
              <a:avLst/>
            </a:prstGeom>
            <a:solidFill>
              <a:srgbClr val="FFFFFF">
                <a:alpha val="65097"/>
              </a:srgbClr>
            </a:solidFill>
            <a:ln w="9525" algn="ctr">
              <a:solidFill>
                <a:srgbClr val="FFFFFF"/>
              </a:solidFill>
              <a:round/>
            </a:ln>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01" name="Oval 55"/>
            <p:cNvSpPr>
              <a:spLocks noChangeArrowheads="1"/>
            </p:cNvSpPr>
            <p:nvPr/>
          </p:nvSpPr>
          <p:spPr bwMode="gray">
            <a:xfrm>
              <a:off x="652" y="2070"/>
              <a:ext cx="96" cy="89"/>
            </a:xfrm>
            <a:prstGeom prst="ellipse">
              <a:avLst/>
            </a:prstGeom>
            <a:solidFill>
              <a:srgbClr val="FFFFFF">
                <a:alpha val="65097"/>
              </a:srgbClr>
            </a:solidFill>
            <a:ln w="9525" algn="ctr">
              <a:solidFill>
                <a:srgbClr val="FFFFFF"/>
              </a:solidFill>
              <a:round/>
            </a:ln>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02" name="Line 56"/>
            <p:cNvSpPr>
              <a:spLocks noChangeShapeType="1"/>
            </p:cNvSpPr>
            <p:nvPr/>
          </p:nvSpPr>
          <p:spPr bwMode="gray">
            <a:xfrm>
              <a:off x="652" y="1955"/>
              <a:ext cx="30" cy="133"/>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803" name="Line 57"/>
            <p:cNvSpPr>
              <a:spLocks noChangeShapeType="1"/>
            </p:cNvSpPr>
            <p:nvPr/>
          </p:nvSpPr>
          <p:spPr bwMode="gray">
            <a:xfrm flipV="1">
              <a:off x="687" y="1803"/>
              <a:ext cx="87" cy="75"/>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804" name="Oval 58"/>
            <p:cNvSpPr>
              <a:spLocks noChangeArrowheads="1"/>
            </p:cNvSpPr>
            <p:nvPr/>
          </p:nvSpPr>
          <p:spPr bwMode="gray">
            <a:xfrm>
              <a:off x="173" y="1838"/>
              <a:ext cx="81" cy="79"/>
            </a:xfrm>
            <a:prstGeom prst="ellipse">
              <a:avLst/>
            </a:prstGeom>
            <a:solidFill>
              <a:srgbClr val="FFFFFF">
                <a:alpha val="65097"/>
              </a:srgbClr>
            </a:solidFill>
            <a:ln w="9525" algn="ctr">
              <a:solidFill>
                <a:srgbClr val="FFFFFF"/>
              </a:solidFill>
              <a:round/>
            </a:ln>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05" name="Line 59"/>
            <p:cNvSpPr>
              <a:spLocks noChangeShapeType="1"/>
            </p:cNvSpPr>
            <p:nvPr/>
          </p:nvSpPr>
          <p:spPr bwMode="gray">
            <a:xfrm>
              <a:off x="221" y="1908"/>
              <a:ext cx="69" cy="70"/>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806" name="Line 60"/>
            <p:cNvSpPr>
              <a:spLocks noChangeShapeType="1"/>
            </p:cNvSpPr>
            <p:nvPr/>
          </p:nvSpPr>
          <p:spPr bwMode="gray">
            <a:xfrm flipH="1">
              <a:off x="550" y="2133"/>
              <a:ext cx="126" cy="35"/>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807" name="Oval 61"/>
            <p:cNvSpPr>
              <a:spLocks noChangeArrowheads="1"/>
            </p:cNvSpPr>
            <p:nvPr/>
          </p:nvSpPr>
          <p:spPr bwMode="gray">
            <a:xfrm>
              <a:off x="493" y="2135"/>
              <a:ext cx="81" cy="77"/>
            </a:xfrm>
            <a:prstGeom prst="ellipse">
              <a:avLst/>
            </a:prstGeom>
            <a:solidFill>
              <a:srgbClr val="FFFFFF">
                <a:alpha val="65097"/>
              </a:srgbClr>
            </a:solidFill>
            <a:ln w="9525" algn="ctr">
              <a:solidFill>
                <a:srgbClr val="FFFFFF"/>
              </a:solidFill>
              <a:round/>
            </a:ln>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808" name="Line 62"/>
            <p:cNvSpPr>
              <a:spLocks noChangeShapeType="1"/>
            </p:cNvSpPr>
            <p:nvPr/>
          </p:nvSpPr>
          <p:spPr bwMode="gray">
            <a:xfrm>
              <a:off x="726" y="2147"/>
              <a:ext cx="30" cy="35"/>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809" name="Oval 63"/>
            <p:cNvSpPr>
              <a:spLocks noChangeArrowheads="1"/>
            </p:cNvSpPr>
            <p:nvPr/>
          </p:nvSpPr>
          <p:spPr bwMode="gray">
            <a:xfrm>
              <a:off x="741" y="2189"/>
              <a:ext cx="81" cy="79"/>
            </a:xfrm>
            <a:prstGeom prst="ellipse">
              <a:avLst/>
            </a:prstGeom>
            <a:solidFill>
              <a:srgbClr val="FFFFFF">
                <a:alpha val="65097"/>
              </a:srgbClr>
            </a:solidFill>
            <a:ln w="9525" algn="ctr">
              <a:solidFill>
                <a:srgbClr val="FFFFFF"/>
              </a:solidFill>
              <a:round/>
            </a:ln>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grpSp>
      <p:sp>
        <p:nvSpPr>
          <p:cNvPr id="74763" name="Text Box 66"/>
          <p:cNvSpPr txBox="1">
            <a:spLocks noChangeArrowheads="1"/>
          </p:cNvSpPr>
          <p:nvPr/>
        </p:nvSpPr>
        <p:spPr bwMode="gray">
          <a:xfrm>
            <a:off x="439738" y="4792663"/>
            <a:ext cx="25146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spcBef>
                <a:spcPct val="50000"/>
              </a:spcBef>
              <a:defRPr/>
            </a:pPr>
            <a:r>
              <a:rPr lang="en-US" altLang="zh-CN" sz="1500" smtClean="0">
                <a:solidFill>
                  <a:srgbClr val="000000"/>
                </a:solidFill>
                <a:latin typeface="+mn-lt"/>
                <a:ea typeface="+mn-ea"/>
              </a:rPr>
              <a:t> </a:t>
            </a:r>
            <a:r>
              <a:rPr lang="zh-CN" altLang="en-US" sz="1500" smtClean="0">
                <a:solidFill>
                  <a:srgbClr val="000000"/>
                </a:solidFill>
                <a:latin typeface="+mn-lt"/>
                <a:ea typeface="+mn-ea"/>
              </a:rPr>
              <a:t>虚拟化性能业界最佳</a:t>
            </a:r>
            <a:endParaRPr lang="en-US" altLang="zh-CN" sz="1500" smtClean="0">
              <a:solidFill>
                <a:srgbClr val="000000"/>
              </a:solidFill>
              <a:latin typeface="+mn-lt"/>
              <a:ea typeface="+mn-ea"/>
            </a:endParaRPr>
          </a:p>
          <a:p>
            <a:pPr algn="ctr" eaLnBrk="1" fontAlgn="t" hangingPunct="1">
              <a:spcBef>
                <a:spcPct val="50000"/>
              </a:spcBef>
              <a:defRPr/>
            </a:pPr>
            <a:r>
              <a:rPr lang="en-US" altLang="zh-CN" sz="1500" smtClean="0">
                <a:solidFill>
                  <a:srgbClr val="000000"/>
                </a:solidFill>
                <a:latin typeface="+mn-lt"/>
                <a:ea typeface="+mn-ea"/>
              </a:rPr>
              <a:t> </a:t>
            </a:r>
            <a:r>
              <a:rPr lang="zh-CN" altLang="en-US" sz="1500" smtClean="0">
                <a:solidFill>
                  <a:srgbClr val="000000"/>
                </a:solidFill>
                <a:latin typeface="+mn-lt"/>
                <a:ea typeface="+mn-ea"/>
              </a:rPr>
              <a:t>虚拟桌面的密度和规模</a:t>
            </a:r>
            <a:endParaRPr lang="en-US" altLang="zh-CN" sz="1500" smtClean="0">
              <a:solidFill>
                <a:srgbClr val="000000"/>
              </a:solidFill>
              <a:latin typeface="+mn-lt"/>
              <a:ea typeface="+mn-ea"/>
            </a:endParaRPr>
          </a:p>
        </p:txBody>
      </p:sp>
      <p:sp>
        <p:nvSpPr>
          <p:cNvPr id="74764" name="Text Box 67"/>
          <p:cNvSpPr txBox="1">
            <a:spLocks noChangeArrowheads="1"/>
          </p:cNvSpPr>
          <p:nvPr/>
        </p:nvSpPr>
        <p:spPr bwMode="gray">
          <a:xfrm>
            <a:off x="6116638" y="4808538"/>
            <a:ext cx="25146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spcBef>
                <a:spcPct val="50000"/>
              </a:spcBef>
              <a:defRPr/>
            </a:pPr>
            <a:r>
              <a:rPr lang="en-US" altLang="zh-CN" sz="1500" smtClean="0">
                <a:solidFill>
                  <a:srgbClr val="000000"/>
                </a:solidFill>
                <a:latin typeface="+mn-lt"/>
                <a:ea typeface="+mn-ea"/>
              </a:rPr>
              <a:t> </a:t>
            </a:r>
            <a:r>
              <a:rPr lang="zh-CN" altLang="en-US" sz="1500" smtClean="0">
                <a:solidFill>
                  <a:srgbClr val="000000"/>
                </a:solidFill>
                <a:latin typeface="+mn-lt"/>
                <a:ea typeface="+mn-ea"/>
              </a:rPr>
              <a:t>办公体验保障</a:t>
            </a:r>
            <a:endParaRPr lang="en-US" altLang="zh-CN" sz="1500" smtClean="0">
              <a:solidFill>
                <a:srgbClr val="000000"/>
              </a:solidFill>
              <a:latin typeface="+mn-lt"/>
              <a:ea typeface="+mn-ea"/>
            </a:endParaRPr>
          </a:p>
          <a:p>
            <a:pPr algn="ctr" eaLnBrk="1" fontAlgn="t" hangingPunct="1">
              <a:spcBef>
                <a:spcPct val="50000"/>
              </a:spcBef>
              <a:defRPr/>
            </a:pPr>
            <a:r>
              <a:rPr lang="en-US" altLang="zh-CN" sz="1500" smtClean="0">
                <a:solidFill>
                  <a:srgbClr val="000000"/>
                </a:solidFill>
                <a:latin typeface="+mn-lt"/>
                <a:ea typeface="+mn-ea"/>
              </a:rPr>
              <a:t> </a:t>
            </a:r>
            <a:r>
              <a:rPr lang="zh-CN" altLang="en-US" sz="1500" smtClean="0">
                <a:solidFill>
                  <a:srgbClr val="000000"/>
                </a:solidFill>
                <a:latin typeface="+mn-lt"/>
                <a:ea typeface="+mn-ea"/>
              </a:rPr>
              <a:t>安全和效率保障</a:t>
            </a:r>
            <a:endParaRPr lang="en-US" altLang="zh-CN" sz="1500" smtClean="0">
              <a:solidFill>
                <a:srgbClr val="000000"/>
              </a:solidFill>
              <a:latin typeface="+mn-lt"/>
              <a:ea typeface="+mn-ea"/>
            </a:endParaRPr>
          </a:p>
        </p:txBody>
      </p:sp>
      <p:grpSp>
        <p:nvGrpSpPr>
          <p:cNvPr id="74765" name="Group 68"/>
          <p:cNvGrpSpPr/>
          <p:nvPr/>
        </p:nvGrpSpPr>
        <p:grpSpPr bwMode="auto">
          <a:xfrm>
            <a:off x="795338" y="2540000"/>
            <a:ext cx="1733550" cy="2189163"/>
            <a:chOff x="1349" y="2203"/>
            <a:chExt cx="924" cy="922"/>
          </a:xfrm>
        </p:grpSpPr>
        <p:sp>
          <p:nvSpPr>
            <p:cNvPr id="74790" name="AutoShape 69"/>
            <p:cNvSpPr>
              <a:spLocks noChangeArrowheads="1"/>
            </p:cNvSpPr>
            <p:nvPr/>
          </p:nvSpPr>
          <p:spPr bwMode="ltGray">
            <a:xfrm>
              <a:off x="1349" y="2203"/>
              <a:ext cx="924" cy="922"/>
            </a:xfrm>
            <a:prstGeom prst="diamond">
              <a:avLst/>
            </a:prstGeom>
            <a:solidFill>
              <a:srgbClr val="390892"/>
            </a:solidFill>
            <a:ln w="57150" algn="ctr">
              <a:solidFill>
                <a:srgbClr val="CDDCE9"/>
              </a:solidFill>
              <a:miter lim="800000"/>
            </a:ln>
            <a:effectLst>
              <a:prstShdw prst="shdw17" dist="17961" dir="2700000">
                <a:srgbClr val="7B848C"/>
              </a:prstShdw>
            </a:effec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791" name="AutoShape 70"/>
            <p:cNvSpPr>
              <a:spLocks noChangeArrowheads="1"/>
            </p:cNvSpPr>
            <p:nvPr/>
          </p:nvSpPr>
          <p:spPr bwMode="ltGray">
            <a:xfrm>
              <a:off x="1590" y="2222"/>
              <a:ext cx="442" cy="228"/>
            </a:xfrm>
            <a:prstGeom prst="triangle">
              <a:avLst>
                <a:gd name="adj" fmla="val 50000"/>
              </a:avLst>
            </a:prstGeom>
            <a:gradFill rotWithShape="1">
              <a:gsLst>
                <a:gs pos="0">
                  <a:srgbClr val="B09CD3"/>
                </a:gs>
                <a:gs pos="100000">
                  <a:srgbClr val="39089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792" name="AutoShape 71"/>
            <p:cNvSpPr>
              <a:spLocks noChangeArrowheads="1"/>
            </p:cNvSpPr>
            <p:nvPr/>
          </p:nvSpPr>
          <p:spPr bwMode="ltGray">
            <a:xfrm flipV="1">
              <a:off x="1593" y="2881"/>
              <a:ext cx="429" cy="216"/>
            </a:xfrm>
            <a:prstGeom prst="triangle">
              <a:avLst>
                <a:gd name="adj" fmla="val 50000"/>
              </a:avLst>
            </a:prstGeom>
            <a:gradFill rotWithShape="1">
              <a:gsLst>
                <a:gs pos="0">
                  <a:srgbClr val="1A0444"/>
                </a:gs>
                <a:gs pos="100000">
                  <a:srgbClr val="39089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grpSp>
      <p:grpSp>
        <p:nvGrpSpPr>
          <p:cNvPr id="74766" name="Group 72"/>
          <p:cNvGrpSpPr/>
          <p:nvPr/>
        </p:nvGrpSpPr>
        <p:grpSpPr bwMode="auto">
          <a:xfrm>
            <a:off x="6483350" y="2589213"/>
            <a:ext cx="1739900" cy="2195512"/>
            <a:chOff x="751" y="1531"/>
            <a:chExt cx="1161" cy="1161"/>
          </a:xfrm>
        </p:grpSpPr>
        <p:sp>
          <p:nvSpPr>
            <p:cNvPr id="74787" name="AutoShape 73"/>
            <p:cNvSpPr>
              <a:spLocks noChangeArrowheads="1"/>
            </p:cNvSpPr>
            <p:nvPr/>
          </p:nvSpPr>
          <p:spPr bwMode="gray">
            <a:xfrm>
              <a:off x="751" y="1531"/>
              <a:ext cx="1161" cy="1161"/>
            </a:xfrm>
            <a:prstGeom prst="diamond">
              <a:avLst/>
            </a:prstGeom>
            <a:solidFill>
              <a:srgbClr val="959208"/>
            </a:solidFill>
            <a:ln w="57150" algn="ctr">
              <a:solidFill>
                <a:srgbClr val="CDDCE9"/>
              </a:solidFill>
              <a:miter lim="800000"/>
            </a:ln>
            <a:effectLst>
              <a:prstShdw prst="shdw17" dist="17961" dir="2700000">
                <a:srgbClr val="7B848C"/>
              </a:prstShdw>
            </a:effec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788" name="AutoShape 74"/>
            <p:cNvSpPr>
              <a:spLocks noChangeArrowheads="1"/>
            </p:cNvSpPr>
            <p:nvPr/>
          </p:nvSpPr>
          <p:spPr bwMode="gray">
            <a:xfrm>
              <a:off x="1061" y="1554"/>
              <a:ext cx="538" cy="272"/>
            </a:xfrm>
            <a:prstGeom prst="triangle">
              <a:avLst>
                <a:gd name="adj" fmla="val 50000"/>
              </a:avLst>
            </a:prstGeom>
            <a:gradFill rotWithShape="1">
              <a:gsLst>
                <a:gs pos="0">
                  <a:srgbClr val="E6E5C4"/>
                </a:gs>
                <a:gs pos="100000">
                  <a:srgbClr val="95920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sp>
          <p:nvSpPr>
            <p:cNvPr id="74789" name="AutoShape 75"/>
            <p:cNvSpPr>
              <a:spLocks noChangeArrowheads="1"/>
            </p:cNvSpPr>
            <p:nvPr/>
          </p:nvSpPr>
          <p:spPr bwMode="gray">
            <a:xfrm flipV="1">
              <a:off x="1057" y="2385"/>
              <a:ext cx="540" cy="272"/>
            </a:xfrm>
            <a:prstGeom prst="triangle">
              <a:avLst>
                <a:gd name="adj" fmla="val 50000"/>
              </a:avLst>
            </a:prstGeom>
            <a:gradFill rotWithShape="1">
              <a:gsLst>
                <a:gs pos="0">
                  <a:srgbClr val="454404"/>
                </a:gs>
                <a:gs pos="100000">
                  <a:srgbClr val="95920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zh-CN" sz="1500" smtClean="0">
                <a:latin typeface="+mn-lt"/>
                <a:ea typeface="+mn-ea"/>
              </a:endParaRPr>
            </a:p>
          </p:txBody>
        </p:sp>
      </p:grpSp>
      <p:sp>
        <p:nvSpPr>
          <p:cNvPr id="74767" name="Rectangle 76"/>
          <p:cNvSpPr>
            <a:spLocks noChangeArrowheads="1"/>
          </p:cNvSpPr>
          <p:nvPr/>
        </p:nvSpPr>
        <p:spPr bwMode="gray">
          <a:xfrm>
            <a:off x="992188" y="3559175"/>
            <a:ext cx="1325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500" smtClean="0">
                <a:solidFill>
                  <a:schemeClr val="bg1"/>
                </a:solidFill>
                <a:latin typeface="+mn-lt"/>
                <a:ea typeface="+mn-ea"/>
              </a:rPr>
              <a:t>高性能</a:t>
            </a:r>
            <a:endParaRPr lang="en-US" altLang="zh-CN" sz="1500" smtClean="0">
              <a:solidFill>
                <a:schemeClr val="bg1"/>
              </a:solidFill>
              <a:latin typeface="+mn-lt"/>
              <a:ea typeface="+mn-ea"/>
            </a:endParaRPr>
          </a:p>
          <a:p>
            <a:pPr algn="ctr" eaLnBrk="1" fontAlgn="t" hangingPunct="1">
              <a:defRPr/>
            </a:pPr>
            <a:r>
              <a:rPr lang="zh-CN" altLang="en-US" sz="1500" smtClean="0">
                <a:solidFill>
                  <a:schemeClr val="bg1"/>
                </a:solidFill>
                <a:latin typeface="+mn-lt"/>
                <a:ea typeface="+mn-ea"/>
              </a:rPr>
              <a:t>虚拟化平台</a:t>
            </a:r>
            <a:endParaRPr lang="en-US" altLang="zh-CN" sz="1500" smtClean="0">
              <a:solidFill>
                <a:schemeClr val="bg1"/>
              </a:solidFill>
              <a:latin typeface="+mn-lt"/>
              <a:ea typeface="+mn-ea"/>
            </a:endParaRPr>
          </a:p>
        </p:txBody>
      </p:sp>
      <p:sp>
        <p:nvSpPr>
          <p:cNvPr id="74768" name="Rectangle 77"/>
          <p:cNvSpPr>
            <a:spLocks noChangeArrowheads="1"/>
          </p:cNvSpPr>
          <p:nvPr/>
        </p:nvSpPr>
        <p:spPr bwMode="gray">
          <a:xfrm>
            <a:off x="6900863" y="3227388"/>
            <a:ext cx="917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500" smtClean="0">
                <a:solidFill>
                  <a:schemeClr val="bg1"/>
                </a:solidFill>
                <a:latin typeface="+mn-lt"/>
                <a:ea typeface="+mn-ea"/>
              </a:rPr>
              <a:t>HDP</a:t>
            </a:r>
            <a:r>
              <a:rPr lang="zh-CN" altLang="en-US" sz="1500" smtClean="0">
                <a:solidFill>
                  <a:schemeClr val="bg1"/>
                </a:solidFill>
                <a:latin typeface="+mn-lt"/>
                <a:ea typeface="+mn-ea"/>
              </a:rPr>
              <a:t>桌面控制协议</a:t>
            </a:r>
            <a:endParaRPr lang="en-US" altLang="zh-CN" sz="1500" smtClean="0">
              <a:solidFill>
                <a:schemeClr val="bg1"/>
              </a:solidFill>
              <a:latin typeface="+mn-lt"/>
              <a:ea typeface="+mn-ea"/>
            </a:endParaRPr>
          </a:p>
        </p:txBody>
      </p:sp>
      <p:grpSp>
        <p:nvGrpSpPr>
          <p:cNvPr id="74769" name="Group 84"/>
          <p:cNvGrpSpPr/>
          <p:nvPr/>
        </p:nvGrpSpPr>
        <p:grpSpPr bwMode="auto">
          <a:xfrm>
            <a:off x="7254875" y="3906838"/>
            <a:ext cx="428625" cy="446087"/>
            <a:chOff x="3435" y="2922"/>
            <a:chExt cx="357" cy="295"/>
          </a:xfrm>
        </p:grpSpPr>
        <p:sp>
          <p:nvSpPr>
            <p:cNvPr id="74783" name="Freeform 85"/>
            <p:cNvSpPr/>
            <p:nvPr/>
          </p:nvSpPr>
          <p:spPr bwMode="gray">
            <a:xfrm rot="1584055">
              <a:off x="3435" y="2976"/>
              <a:ext cx="152" cy="241"/>
            </a:xfrm>
            <a:custGeom>
              <a:avLst/>
              <a:gdLst>
                <a:gd name="T0" fmla="*/ 0 w 688"/>
                <a:gd name="T1" fmla="*/ 0 h 1090"/>
                <a:gd name="T2" fmla="*/ 0 w 688"/>
                <a:gd name="T3" fmla="*/ 0 h 1090"/>
                <a:gd name="T4" fmla="*/ 0 w 688"/>
                <a:gd name="T5" fmla="*/ 0 h 1090"/>
                <a:gd name="T6" fmla="*/ 0 w 688"/>
                <a:gd name="T7" fmla="*/ 0 h 1090"/>
                <a:gd name="T8" fmla="*/ 0 w 688"/>
                <a:gd name="T9" fmla="*/ 0 h 1090"/>
                <a:gd name="T10" fmla="*/ 0 w 688"/>
                <a:gd name="T11" fmla="*/ 0 h 1090"/>
                <a:gd name="T12" fmla="*/ 0 w 688"/>
                <a:gd name="T13" fmla="*/ 0 h 1090"/>
                <a:gd name="T14" fmla="*/ 0 60000 65536"/>
                <a:gd name="T15" fmla="*/ 0 60000 65536"/>
                <a:gd name="T16" fmla="*/ 0 60000 65536"/>
                <a:gd name="T17" fmla="*/ 0 60000 65536"/>
                <a:gd name="T18" fmla="*/ 0 60000 65536"/>
                <a:gd name="T19" fmla="*/ 0 60000 65536"/>
                <a:gd name="T20" fmla="*/ 0 60000 65536"/>
                <a:gd name="T21" fmla="*/ 0 w 688"/>
                <a:gd name="T22" fmla="*/ 0 h 1090"/>
                <a:gd name="T23" fmla="*/ 688 w 688"/>
                <a:gd name="T24" fmla="*/ 1090 h 10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 h="1090">
                  <a:moveTo>
                    <a:pt x="0" y="190"/>
                  </a:moveTo>
                  <a:cubicBezTo>
                    <a:pt x="6" y="34"/>
                    <a:pt x="235" y="0"/>
                    <a:pt x="341" y="0"/>
                  </a:cubicBezTo>
                  <a:cubicBezTo>
                    <a:pt x="447" y="0"/>
                    <a:pt x="677" y="34"/>
                    <a:pt x="688" y="185"/>
                  </a:cubicBezTo>
                  <a:cubicBezTo>
                    <a:pt x="688" y="185"/>
                    <a:pt x="687" y="448"/>
                    <a:pt x="686" y="711"/>
                  </a:cubicBezTo>
                  <a:cubicBezTo>
                    <a:pt x="688" y="912"/>
                    <a:pt x="531" y="1080"/>
                    <a:pt x="347" y="1085"/>
                  </a:cubicBezTo>
                  <a:cubicBezTo>
                    <a:pt x="163" y="1090"/>
                    <a:pt x="8" y="885"/>
                    <a:pt x="6" y="699"/>
                  </a:cubicBezTo>
                  <a:cubicBezTo>
                    <a:pt x="1" y="450"/>
                    <a:pt x="0" y="190"/>
                    <a:pt x="0" y="190"/>
                  </a:cubicBezTo>
                  <a:close/>
                </a:path>
              </a:pathLst>
            </a:custGeom>
            <a:noFill/>
            <a:ln w="19050">
              <a:solidFill>
                <a:srgbClr val="FFFFFF">
                  <a:alpha val="56862"/>
                </a:srgbClr>
              </a:solidFill>
              <a:rou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US">
                <a:latin typeface="+mn-lt"/>
                <a:ea typeface="+mn-ea"/>
              </a:endParaRPr>
            </a:p>
          </p:txBody>
        </p:sp>
        <p:sp>
          <p:nvSpPr>
            <p:cNvPr id="74784" name="Line 86"/>
            <p:cNvSpPr>
              <a:spLocks noChangeShapeType="1"/>
            </p:cNvSpPr>
            <p:nvPr/>
          </p:nvSpPr>
          <p:spPr bwMode="gray">
            <a:xfrm rot="1584055">
              <a:off x="3461" y="3044"/>
              <a:ext cx="152" cy="0"/>
            </a:xfrm>
            <a:prstGeom prst="line">
              <a:avLst/>
            </a:prstGeom>
            <a:noFill/>
            <a:ln w="19050">
              <a:solidFill>
                <a:schemeClr val="tx1">
                  <a:alpha val="56862"/>
                </a:schemeClr>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785" name="Line 87"/>
            <p:cNvSpPr>
              <a:spLocks noChangeShapeType="1"/>
            </p:cNvSpPr>
            <p:nvPr/>
          </p:nvSpPr>
          <p:spPr bwMode="gray">
            <a:xfrm rot="1584055">
              <a:off x="3551" y="2986"/>
              <a:ext cx="0" cy="62"/>
            </a:xfrm>
            <a:prstGeom prst="line">
              <a:avLst/>
            </a:prstGeom>
            <a:noFill/>
            <a:ln w="19050">
              <a:solidFill>
                <a:schemeClr val="tx1">
                  <a:alpha val="56862"/>
                </a:schemeClr>
              </a:solidFill>
              <a:round/>
            </a:ln>
            <a:extLst>
              <a:ext uri="{909E8E84-426E-40DD-AFC4-6F175D3DCCD1}">
                <a14:hiddenFill xmlns:a14="http://schemas.microsoft.com/office/drawing/2010/main">
                  <a:noFill/>
                </a14:hiddenFill>
              </a:ext>
            </a:extLst>
          </p:spPr>
          <p:txBody>
            <a:bodyPr wrap="none" anchor="ctr"/>
            <a:lstStyle/>
            <a:p>
              <a:pPr>
                <a:defRPr/>
              </a:pPr>
              <a:endParaRPr lang="en-US">
                <a:latin typeface="+mn-lt"/>
                <a:ea typeface="+mn-ea"/>
              </a:endParaRPr>
            </a:p>
          </p:txBody>
        </p:sp>
        <p:sp>
          <p:nvSpPr>
            <p:cNvPr id="74786" name="Freeform 88"/>
            <p:cNvSpPr/>
            <p:nvPr/>
          </p:nvSpPr>
          <p:spPr bwMode="gray">
            <a:xfrm>
              <a:off x="3565" y="2922"/>
              <a:ext cx="227" cy="165"/>
            </a:xfrm>
            <a:custGeom>
              <a:avLst/>
              <a:gdLst>
                <a:gd name="T0" fmla="*/ 0 w 228"/>
                <a:gd name="T1" fmla="*/ 68 h 165"/>
                <a:gd name="T2" fmla="*/ 88 w 228"/>
                <a:gd name="T3" fmla="*/ 8 h 165"/>
                <a:gd name="T4" fmla="*/ 121 w 228"/>
                <a:gd name="T5" fmla="*/ 115 h 165"/>
                <a:gd name="T6" fmla="*/ 228 w 228"/>
                <a:gd name="T7" fmla="*/ 126 h 165"/>
                <a:gd name="T8" fmla="*/ 0 60000 65536"/>
                <a:gd name="T9" fmla="*/ 0 60000 65536"/>
                <a:gd name="T10" fmla="*/ 0 60000 65536"/>
                <a:gd name="T11" fmla="*/ 0 60000 65536"/>
                <a:gd name="T12" fmla="*/ 0 w 228"/>
                <a:gd name="T13" fmla="*/ 0 h 165"/>
                <a:gd name="T14" fmla="*/ 228 w 228"/>
                <a:gd name="T15" fmla="*/ 165 h 165"/>
              </a:gdLst>
              <a:ahLst/>
              <a:cxnLst>
                <a:cxn ang="T8">
                  <a:pos x="T0" y="T1"/>
                </a:cxn>
                <a:cxn ang="T9">
                  <a:pos x="T2" y="T3"/>
                </a:cxn>
                <a:cxn ang="T10">
                  <a:pos x="T4" y="T5"/>
                </a:cxn>
                <a:cxn ang="T11">
                  <a:pos x="T6" y="T7"/>
                </a:cxn>
              </a:cxnLst>
              <a:rect l="T12" t="T13" r="T14" b="T15"/>
              <a:pathLst>
                <a:path w="228" h="165">
                  <a:moveTo>
                    <a:pt x="0" y="68"/>
                  </a:moveTo>
                  <a:cubicBezTo>
                    <a:pt x="4" y="25"/>
                    <a:pt x="68" y="0"/>
                    <a:pt x="88" y="8"/>
                  </a:cubicBezTo>
                  <a:cubicBezTo>
                    <a:pt x="138" y="53"/>
                    <a:pt x="82" y="65"/>
                    <a:pt x="121" y="115"/>
                  </a:cubicBezTo>
                  <a:cubicBezTo>
                    <a:pt x="160" y="165"/>
                    <a:pt x="206" y="124"/>
                    <a:pt x="228" y="126"/>
                  </a:cubicBezTo>
                </a:path>
              </a:pathLst>
            </a:custGeom>
            <a:noFill/>
            <a:ln w="19050">
              <a:solidFill>
                <a:schemeClr val="tx1">
                  <a:alpha val="56862"/>
                </a:schemeClr>
              </a:solidFill>
              <a:rou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US">
                <a:latin typeface="+mn-lt"/>
                <a:ea typeface="+mn-ea"/>
              </a:endParaRPr>
            </a:p>
          </p:txBody>
        </p:sp>
      </p:grpSp>
      <p:pic>
        <p:nvPicPr>
          <p:cNvPr id="74770" name="Picture 12" descr="F:\PIC\16：10_PPT_pic\ICOS\folder-public-pictures-ic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98950" y="2513013"/>
            <a:ext cx="50165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1" name="Picture 7" descr="F:\PIC\16：10_PPT_pic\ICOS\network_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8" y="3743325"/>
            <a:ext cx="62547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2" name="Picture 13" descr="F:\PIC\16：10_PPT_pic\ICOS\folder-tools-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613" y="3797300"/>
            <a:ext cx="477837"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3" name="Picture 2" descr="F:\PIC\16：10_PPT_pic\ICOS\Hard Disk   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2897188"/>
            <a:ext cx="4730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4" name="TextBox 61"/>
          <p:cNvSpPr txBox="1">
            <a:spLocks noChangeArrowheads="1"/>
          </p:cNvSpPr>
          <p:nvPr/>
        </p:nvSpPr>
        <p:spPr bwMode="auto">
          <a:xfrm>
            <a:off x="939800" y="5969000"/>
            <a:ext cx="7461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solidFill>
                  <a:srgbClr val="FF3300"/>
                </a:solidFill>
                <a:latin typeface="+mn-lt"/>
                <a:ea typeface="+mn-ea"/>
              </a:rPr>
              <a:t>基于华为自研“</a:t>
            </a:r>
            <a:r>
              <a:rPr lang="en-US" altLang="zh-CN" sz="1400" smtClean="0">
                <a:solidFill>
                  <a:srgbClr val="FF3300"/>
                </a:solidFill>
                <a:latin typeface="+mn-lt"/>
                <a:ea typeface="+mn-ea"/>
              </a:rPr>
              <a:t>HDP</a:t>
            </a:r>
            <a:r>
              <a:rPr lang="zh-CN" altLang="en-US" sz="1400" smtClean="0">
                <a:solidFill>
                  <a:srgbClr val="FF3300"/>
                </a:solidFill>
                <a:latin typeface="+mn-lt"/>
                <a:ea typeface="+mn-ea"/>
              </a:rPr>
              <a:t>”协议，完美解决早期虚拟桌面体验差、兼容性差、管理难等问题。</a:t>
            </a:r>
            <a:endParaRPr lang="zh-CN" altLang="en-US" sz="1400" smtClean="0">
              <a:solidFill>
                <a:srgbClr val="FF3300"/>
              </a:solidFill>
              <a:latin typeface="+mn-lt"/>
              <a:ea typeface="+mn-ea"/>
            </a:endParaRPr>
          </a:p>
        </p:txBody>
      </p:sp>
      <p:sp>
        <p:nvSpPr>
          <p:cNvPr id="64" name="标题 63"/>
          <p:cNvSpPr>
            <a:spLocks noGrp="1"/>
          </p:cNvSpPr>
          <p:nvPr>
            <p:ph type="title"/>
          </p:nvPr>
        </p:nvSpPr>
        <p:spPr/>
        <p:txBody>
          <a:bodyPr/>
          <a:lstStyle/>
          <a:p>
            <a:r>
              <a:rPr lang="zh-CN" altLang="en-US" dirty="0"/>
              <a:t>保障用户办公体验</a:t>
            </a:r>
            <a:endParaRPr lang="zh-CN" altLang="en-US" dirty="0"/>
          </a:p>
        </p:txBody>
      </p:sp>
      <p:grpSp>
        <p:nvGrpSpPr>
          <p:cNvPr id="74776" name="组合 72"/>
          <p:cNvGrpSpPr/>
          <p:nvPr/>
        </p:nvGrpSpPr>
        <p:grpSpPr bwMode="auto">
          <a:xfrm>
            <a:off x="6878638" y="481013"/>
            <a:ext cx="2003425" cy="287337"/>
            <a:chOff x="9173417" y="480403"/>
            <a:chExt cx="2673289" cy="288000"/>
          </a:xfrm>
        </p:grpSpPr>
        <p:sp>
          <p:nvSpPr>
            <p:cNvPr id="66" name="직사각형 3"/>
            <p:cNvSpPr/>
            <p:nvPr/>
          </p:nvSpPr>
          <p:spPr>
            <a:xfrm>
              <a:off x="10060982" y="480403"/>
              <a:ext cx="891803"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67" name="직사각형 4"/>
            <p:cNvSpPr/>
            <p:nvPr/>
          </p:nvSpPr>
          <p:spPr>
            <a:xfrm>
              <a:off x="10952785"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latin typeface="+mn-ea"/>
                <a:cs typeface="Arial" panose="020B0604020202020204" pitchFamily="34" charset="0"/>
              </a:endParaRPr>
            </a:p>
          </p:txBody>
        </p:sp>
        <p:sp>
          <p:nvSpPr>
            <p:cNvPr id="68" name="직사각형 5"/>
            <p:cNvSpPr/>
            <p:nvPr/>
          </p:nvSpPr>
          <p:spPr>
            <a:xfrm>
              <a:off x="9173417" y="480403"/>
              <a:ext cx="893921" cy="288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69" name="직사각형 23"/>
            <p:cNvSpPr/>
            <p:nvPr/>
          </p:nvSpPr>
          <p:spPr>
            <a:xfrm>
              <a:off x="9258149"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dirty="0" smtClean="0">
                  <a:solidFill>
                    <a:srgbClr val="FFFFFF"/>
                  </a:solidFill>
                  <a:latin typeface="+mn-ea"/>
                  <a:ea typeface="+mn-ea"/>
                  <a:cs typeface="Arial" panose="020B0604020202020204" pitchFamily="34" charset="0"/>
                </a:rPr>
                <a:t>体验</a:t>
              </a:r>
              <a:endParaRPr lang="ko-KR" altLang="en-US" sz="1500" dirty="0" smtClean="0">
                <a:solidFill>
                  <a:srgbClr val="FFFFFF"/>
                </a:solidFill>
                <a:latin typeface="+mn-ea"/>
                <a:ea typeface="+mn-ea"/>
                <a:cs typeface="Arial" panose="020B0604020202020204" pitchFamily="34" charset="0"/>
              </a:endParaRPr>
            </a:p>
          </p:txBody>
        </p:sp>
        <p:sp>
          <p:nvSpPr>
            <p:cNvPr id="70" name="직사각형 24"/>
            <p:cNvSpPr/>
            <p:nvPr/>
          </p:nvSpPr>
          <p:spPr>
            <a:xfrm>
              <a:off x="10103348" y="480403"/>
              <a:ext cx="673618"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dirty="0" smtClean="0">
                  <a:solidFill>
                    <a:srgbClr val="FFFFFF"/>
                  </a:solidFill>
                  <a:latin typeface="+mn-ea"/>
                  <a:ea typeface="+mn-ea"/>
                  <a:cs typeface="Arial" panose="020B0604020202020204" pitchFamily="34" charset="0"/>
                </a:rPr>
                <a:t>安全</a:t>
              </a:r>
              <a:endParaRPr lang="ko-KR" altLang="en-US" sz="1500" dirty="0" smtClean="0">
                <a:solidFill>
                  <a:srgbClr val="FFFFFF"/>
                </a:solidFill>
                <a:latin typeface="+mn-ea"/>
                <a:ea typeface="+mn-ea"/>
                <a:cs typeface="Arial" panose="020B0604020202020204" pitchFamily="34" charset="0"/>
              </a:endParaRPr>
            </a:p>
          </p:txBody>
        </p:sp>
        <p:sp>
          <p:nvSpPr>
            <p:cNvPr id="71" name="직사각형 25"/>
            <p:cNvSpPr/>
            <p:nvPr/>
          </p:nvSpPr>
          <p:spPr>
            <a:xfrm>
              <a:off x="11071410"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管理</a:t>
              </a:r>
              <a:endParaRPr lang="ko-KR" altLang="en-US" sz="1500" smtClean="0">
                <a:solidFill>
                  <a:srgbClr val="FFFFFF"/>
                </a:solidFill>
                <a:latin typeface="+mn-ea"/>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3875" y="1112838"/>
            <a:ext cx="8105775"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标题 64"/>
          <p:cNvSpPr>
            <a:spLocks noGrp="1"/>
          </p:cNvSpPr>
          <p:nvPr>
            <p:ph type="title"/>
          </p:nvPr>
        </p:nvSpPr>
        <p:spPr/>
        <p:txBody>
          <a:bodyPr/>
          <a:lstStyle/>
          <a:p>
            <a:r>
              <a:rPr lang="zh-CN" altLang="en-US" smtClean="0"/>
              <a:t>友好的登录界面</a:t>
            </a:r>
            <a:endParaRPr lang="zh-CN" altLang="en-US" dirty="0"/>
          </a:p>
        </p:txBody>
      </p:sp>
      <p:pic>
        <p:nvPicPr>
          <p:cNvPr id="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025" y="4127500"/>
            <a:ext cx="9382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3" y="4240213"/>
            <a:ext cx="2166937"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圆角矩形 26"/>
          <p:cNvSpPr>
            <a:spLocks noChangeArrowheads="1"/>
          </p:cNvSpPr>
          <p:nvPr/>
        </p:nvSpPr>
        <p:spPr bwMode="auto">
          <a:xfrm>
            <a:off x="1042988" y="3821113"/>
            <a:ext cx="2124075" cy="355600"/>
          </a:xfrm>
          <a:prstGeom prst="roundRect">
            <a:avLst>
              <a:gd name="adj" fmla="val 16667"/>
            </a:avLst>
          </a:prstGeom>
          <a:noFill/>
          <a:ln w="19050">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35" tIns="60968" rIns="121935" bIns="60968"/>
          <a:lstStyle>
            <a:lvl1pPr defTabSz="1219200">
              <a:defRPr sz="1000">
                <a:solidFill>
                  <a:schemeClr val="tx1"/>
                </a:solidFill>
                <a:latin typeface="FrutigerNext LT Regular"/>
                <a:ea typeface="宋体" panose="02010600030101010101" pitchFamily="2" charset="-122"/>
              </a:defRPr>
            </a:lvl1pPr>
            <a:lvl2pPr marL="742950" indent="-285750" defTabSz="1219200">
              <a:defRPr sz="1000">
                <a:solidFill>
                  <a:schemeClr val="tx1"/>
                </a:solidFill>
                <a:latin typeface="FrutigerNext LT Regular"/>
                <a:ea typeface="宋体" panose="02010600030101010101" pitchFamily="2" charset="-122"/>
              </a:defRPr>
            </a:lvl2pPr>
            <a:lvl3pPr marL="1143000" indent="-228600" defTabSz="1219200">
              <a:defRPr sz="1000">
                <a:solidFill>
                  <a:schemeClr val="tx1"/>
                </a:solidFill>
                <a:latin typeface="FrutigerNext LT Regular"/>
                <a:ea typeface="宋体" panose="02010600030101010101" pitchFamily="2" charset="-122"/>
              </a:defRPr>
            </a:lvl3pPr>
            <a:lvl4pPr marL="1600200" indent="-228600" defTabSz="1219200">
              <a:defRPr sz="1000">
                <a:solidFill>
                  <a:schemeClr val="tx1"/>
                </a:solidFill>
                <a:latin typeface="FrutigerNext LT Regular"/>
                <a:ea typeface="宋体" panose="02010600030101010101" pitchFamily="2" charset="-122"/>
              </a:defRPr>
            </a:lvl4pPr>
            <a:lvl5pPr marL="2057400" indent="-228600" defTabSz="1219200">
              <a:defRPr sz="1000">
                <a:solidFill>
                  <a:schemeClr val="tx1"/>
                </a:solidFill>
                <a:latin typeface="FrutigerNext LT Regular"/>
                <a:ea typeface="宋体" panose="02010600030101010101" pitchFamily="2" charset="-122"/>
              </a:defRPr>
            </a:lvl5pPr>
            <a:lvl6pPr marL="25146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solidFill>
                  <a:schemeClr val="bg1"/>
                </a:solidFill>
                <a:latin typeface="+mn-lt"/>
                <a:ea typeface="+mn-ea"/>
              </a:rPr>
              <a:t>丰富的电源管理策略</a:t>
            </a:r>
            <a:endParaRPr lang="zh-CN" altLang="en-US" sz="1500" smtClean="0">
              <a:solidFill>
                <a:schemeClr val="bg1"/>
              </a:solidFill>
              <a:latin typeface="+mn-lt"/>
              <a:ea typeface="+mn-ea"/>
            </a:endParaRPr>
          </a:p>
        </p:txBody>
      </p:sp>
      <p:pic>
        <p:nvPicPr>
          <p:cNvPr id="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088" y="1990725"/>
            <a:ext cx="127158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 descr="D:\tools.PNG"/>
          <p:cNvPicPr>
            <a:picLocks noChangeAspect="1" noChangeArrowheads="1"/>
          </p:cNvPicPr>
          <p:nvPr/>
        </p:nvPicPr>
        <p:blipFill>
          <a:blip r:embed="rId5"/>
          <a:srcRect/>
          <a:stretch>
            <a:fillRect/>
          </a:stretch>
        </p:blipFill>
        <p:spPr bwMode="auto">
          <a:xfrm>
            <a:off x="5911850" y="4256088"/>
            <a:ext cx="2068513" cy="1700212"/>
          </a:xfrm>
          <a:prstGeom prst="rect">
            <a:avLst/>
          </a:prstGeom>
          <a:ln>
            <a:noFill/>
          </a:ln>
          <a:effectLst>
            <a:outerShdw blurRad="292100" dist="139700" dir="2700000" algn="tl" rotWithShape="0">
              <a:srgbClr val="333333">
                <a:alpha val="65000"/>
              </a:srgbClr>
            </a:outerShdw>
          </a:effectLst>
        </p:spPr>
      </p:pic>
      <p:pic>
        <p:nvPicPr>
          <p:cNvPr id="3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0888" y="1995488"/>
            <a:ext cx="14128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810" name="直接连接符 364"/>
          <p:cNvCxnSpPr>
            <a:cxnSpLocks noChangeShapeType="1"/>
          </p:cNvCxnSpPr>
          <p:nvPr/>
        </p:nvCxnSpPr>
        <p:spPr bwMode="auto">
          <a:xfrm>
            <a:off x="3106738" y="4418013"/>
            <a:ext cx="1376362" cy="0"/>
          </a:xfrm>
          <a:prstGeom prst="line">
            <a:avLst/>
          </a:prstGeom>
          <a:noFill/>
          <a:ln w="9525">
            <a:solidFill>
              <a:srgbClr val="C00000"/>
            </a:solidFill>
            <a:round/>
            <a:headEnd type="oval" w="med" len="med"/>
            <a:tailEnd type="oval" w="med" len="med"/>
          </a:ln>
          <a:extLst>
            <a:ext uri="{909E8E84-426E-40DD-AFC4-6F175D3DCCD1}">
              <a14:hiddenFill xmlns:a14="http://schemas.microsoft.com/office/drawing/2010/main">
                <a:noFill/>
              </a14:hiddenFill>
            </a:ext>
          </a:extLst>
        </p:spPr>
      </p:cxnSp>
      <p:cxnSp>
        <p:nvCxnSpPr>
          <p:cNvPr id="76811" name="肘形连接符 445"/>
          <p:cNvCxnSpPr>
            <a:cxnSpLocks noChangeShapeType="1"/>
          </p:cNvCxnSpPr>
          <p:nvPr/>
        </p:nvCxnSpPr>
        <p:spPr bwMode="auto">
          <a:xfrm>
            <a:off x="2254250" y="2286000"/>
            <a:ext cx="1855788" cy="982663"/>
          </a:xfrm>
          <a:prstGeom prst="bentConnector3">
            <a:avLst>
              <a:gd name="adj1" fmla="val 100241"/>
            </a:avLst>
          </a:prstGeom>
          <a:noFill/>
          <a:ln w="9525">
            <a:solidFill>
              <a:srgbClr val="C00000"/>
            </a:solidFill>
            <a:miter lim="800000"/>
            <a:headEnd type="oval" w="med" len="med"/>
            <a:tailEnd type="oval" w="med" len="med"/>
          </a:ln>
          <a:extLst>
            <a:ext uri="{909E8E84-426E-40DD-AFC4-6F175D3DCCD1}">
              <a14:hiddenFill xmlns:a14="http://schemas.microsoft.com/office/drawing/2010/main">
                <a:noFill/>
              </a14:hiddenFill>
            </a:ext>
          </a:extLst>
        </p:spPr>
      </p:cxnSp>
      <p:sp>
        <p:nvSpPr>
          <p:cNvPr id="76812" name="圆角矩形 40"/>
          <p:cNvSpPr>
            <a:spLocks noChangeArrowheads="1"/>
          </p:cNvSpPr>
          <p:nvPr/>
        </p:nvSpPr>
        <p:spPr bwMode="auto">
          <a:xfrm>
            <a:off x="2482850" y="1460500"/>
            <a:ext cx="2305050" cy="533400"/>
          </a:xfrm>
          <a:prstGeom prst="roundRect">
            <a:avLst>
              <a:gd name="adj" fmla="val 16667"/>
            </a:avLst>
          </a:prstGeom>
          <a:noFill/>
          <a:ln w="19050">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35" tIns="60968" rIns="121935" bIns="60968" anchor="ctr"/>
          <a:lstStyle>
            <a:lvl1pPr defTabSz="1219200">
              <a:defRPr sz="1000">
                <a:solidFill>
                  <a:schemeClr val="tx1"/>
                </a:solidFill>
                <a:latin typeface="FrutigerNext LT Regular"/>
                <a:ea typeface="宋体" panose="02010600030101010101" pitchFamily="2" charset="-122"/>
              </a:defRPr>
            </a:lvl1pPr>
            <a:lvl2pPr marL="742950" indent="-285750" defTabSz="1219200">
              <a:defRPr sz="1000">
                <a:solidFill>
                  <a:schemeClr val="tx1"/>
                </a:solidFill>
                <a:latin typeface="FrutigerNext LT Regular"/>
                <a:ea typeface="宋体" panose="02010600030101010101" pitchFamily="2" charset="-122"/>
              </a:defRPr>
            </a:lvl2pPr>
            <a:lvl3pPr marL="1143000" indent="-228600" defTabSz="1219200">
              <a:defRPr sz="1000">
                <a:solidFill>
                  <a:schemeClr val="tx1"/>
                </a:solidFill>
                <a:latin typeface="FrutigerNext LT Regular"/>
                <a:ea typeface="宋体" panose="02010600030101010101" pitchFamily="2" charset="-122"/>
              </a:defRPr>
            </a:lvl3pPr>
            <a:lvl4pPr marL="1600200" indent="-228600" defTabSz="1219200">
              <a:defRPr sz="1000">
                <a:solidFill>
                  <a:schemeClr val="tx1"/>
                </a:solidFill>
                <a:latin typeface="FrutigerNext LT Regular"/>
                <a:ea typeface="宋体" panose="02010600030101010101" pitchFamily="2" charset="-122"/>
              </a:defRPr>
            </a:lvl4pPr>
            <a:lvl5pPr marL="2057400" indent="-228600" defTabSz="1219200">
              <a:defRPr sz="1000">
                <a:solidFill>
                  <a:schemeClr val="tx1"/>
                </a:solidFill>
                <a:latin typeface="FrutigerNext LT Regular"/>
                <a:ea typeface="宋体" panose="02010600030101010101" pitchFamily="2" charset="-122"/>
              </a:defRPr>
            </a:lvl5pPr>
            <a:lvl6pPr marL="25146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solidFill>
                  <a:schemeClr val="bg1"/>
                </a:solidFill>
                <a:latin typeface="+mn-lt"/>
                <a:ea typeface="+mn-ea"/>
              </a:rPr>
              <a:t>网络状态灯：</a:t>
            </a:r>
            <a:endParaRPr lang="en-US" altLang="zh-CN" sz="1400" smtClean="0">
              <a:solidFill>
                <a:schemeClr val="bg1"/>
              </a:solidFill>
              <a:latin typeface="+mn-lt"/>
              <a:ea typeface="+mn-ea"/>
            </a:endParaRPr>
          </a:p>
          <a:p>
            <a:pPr eaLnBrk="1" fontAlgn="t" hangingPunct="1">
              <a:defRPr/>
            </a:pPr>
            <a:r>
              <a:rPr lang="zh-CN" altLang="en-US" sz="1400" smtClean="0">
                <a:solidFill>
                  <a:schemeClr val="bg1"/>
                </a:solidFill>
                <a:latin typeface="+mn-lt"/>
                <a:ea typeface="+mn-ea"/>
              </a:rPr>
              <a:t>直观的虚拟桌面状态显示</a:t>
            </a:r>
            <a:endParaRPr lang="zh-CN" altLang="en-US" sz="1400" smtClean="0">
              <a:solidFill>
                <a:schemeClr val="bg1"/>
              </a:solidFill>
              <a:latin typeface="+mn-lt"/>
              <a:ea typeface="+mn-ea"/>
            </a:endParaRPr>
          </a:p>
        </p:txBody>
      </p:sp>
      <p:cxnSp>
        <p:nvCxnSpPr>
          <p:cNvPr id="76813" name="肘形连接符 333"/>
          <p:cNvCxnSpPr>
            <a:cxnSpLocks noChangeShapeType="1"/>
          </p:cNvCxnSpPr>
          <p:nvPr/>
        </p:nvCxnSpPr>
        <p:spPr bwMode="auto">
          <a:xfrm>
            <a:off x="4767263" y="4494213"/>
            <a:ext cx="1643062" cy="620712"/>
          </a:xfrm>
          <a:prstGeom prst="bentConnector3">
            <a:avLst>
              <a:gd name="adj1" fmla="val 255"/>
            </a:avLst>
          </a:prstGeom>
          <a:noFill/>
          <a:ln w="9525">
            <a:solidFill>
              <a:srgbClr val="C00000"/>
            </a:solidFill>
            <a:miter lim="800000"/>
            <a:headEnd type="oval" w="med" len="med"/>
            <a:tailEnd type="oval" w="med" len="med"/>
          </a:ln>
          <a:extLst>
            <a:ext uri="{909E8E84-426E-40DD-AFC4-6F175D3DCCD1}">
              <a14:hiddenFill xmlns:a14="http://schemas.microsoft.com/office/drawing/2010/main">
                <a:noFill/>
              </a14:hiddenFill>
            </a:ext>
          </a:extLst>
        </p:spPr>
      </p:cxnSp>
      <p:sp>
        <p:nvSpPr>
          <p:cNvPr id="76814" name="圆角矩形 44"/>
          <p:cNvSpPr>
            <a:spLocks noChangeArrowheads="1"/>
          </p:cNvSpPr>
          <p:nvPr/>
        </p:nvSpPr>
        <p:spPr bwMode="auto">
          <a:xfrm>
            <a:off x="5724525" y="3844925"/>
            <a:ext cx="2609850" cy="355600"/>
          </a:xfrm>
          <a:prstGeom prst="roundRect">
            <a:avLst>
              <a:gd name="adj" fmla="val 16667"/>
            </a:avLst>
          </a:prstGeom>
          <a:noFill/>
          <a:ln w="19050">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35" tIns="60968" rIns="121935" bIns="60968"/>
          <a:lstStyle>
            <a:lvl1pPr defTabSz="1219200">
              <a:defRPr sz="1000">
                <a:solidFill>
                  <a:schemeClr val="tx1"/>
                </a:solidFill>
                <a:latin typeface="FrutigerNext LT Regular"/>
                <a:ea typeface="宋体" panose="02010600030101010101" pitchFamily="2" charset="-122"/>
              </a:defRPr>
            </a:lvl1pPr>
            <a:lvl2pPr marL="742950" indent="-285750" defTabSz="1219200">
              <a:defRPr sz="1000">
                <a:solidFill>
                  <a:schemeClr val="tx1"/>
                </a:solidFill>
                <a:latin typeface="FrutigerNext LT Regular"/>
                <a:ea typeface="宋体" panose="02010600030101010101" pitchFamily="2" charset="-122"/>
              </a:defRPr>
            </a:lvl2pPr>
            <a:lvl3pPr marL="1143000" indent="-228600" defTabSz="1219200">
              <a:defRPr sz="1000">
                <a:solidFill>
                  <a:schemeClr val="tx1"/>
                </a:solidFill>
                <a:latin typeface="FrutigerNext LT Regular"/>
                <a:ea typeface="宋体" panose="02010600030101010101" pitchFamily="2" charset="-122"/>
              </a:defRPr>
            </a:lvl3pPr>
            <a:lvl4pPr marL="1600200" indent="-228600" defTabSz="1219200">
              <a:defRPr sz="1000">
                <a:solidFill>
                  <a:schemeClr val="tx1"/>
                </a:solidFill>
                <a:latin typeface="FrutigerNext LT Regular"/>
                <a:ea typeface="宋体" panose="02010600030101010101" pitchFamily="2" charset="-122"/>
              </a:defRPr>
            </a:lvl4pPr>
            <a:lvl5pPr marL="2057400" indent="-228600" defTabSz="1219200">
              <a:defRPr sz="1000">
                <a:solidFill>
                  <a:schemeClr val="tx1"/>
                </a:solidFill>
                <a:latin typeface="FrutigerNext LT Regular"/>
                <a:ea typeface="宋体" panose="02010600030101010101" pitchFamily="2" charset="-122"/>
              </a:defRPr>
            </a:lvl5pPr>
            <a:lvl6pPr marL="25146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solidFill>
                  <a:schemeClr val="bg1"/>
                </a:solidFill>
                <a:latin typeface="+mn-lt"/>
                <a:ea typeface="+mn-ea"/>
              </a:rPr>
              <a:t>强大的一键式连接检修工具</a:t>
            </a:r>
            <a:endParaRPr lang="zh-CN" altLang="en-US" sz="1400" smtClean="0">
              <a:solidFill>
                <a:schemeClr val="bg1"/>
              </a:solidFill>
              <a:latin typeface="+mn-lt"/>
              <a:ea typeface="+mn-ea"/>
            </a:endParaRPr>
          </a:p>
        </p:txBody>
      </p:sp>
      <p:cxnSp>
        <p:nvCxnSpPr>
          <p:cNvPr id="76815" name="肘形连接符 445"/>
          <p:cNvCxnSpPr>
            <a:cxnSpLocks noChangeShapeType="1"/>
          </p:cNvCxnSpPr>
          <p:nvPr/>
        </p:nvCxnSpPr>
        <p:spPr bwMode="auto">
          <a:xfrm rot="10800000" flipV="1">
            <a:off x="4598988" y="2570163"/>
            <a:ext cx="1490662" cy="735012"/>
          </a:xfrm>
          <a:prstGeom prst="bentConnector3">
            <a:avLst>
              <a:gd name="adj1" fmla="val 100000"/>
            </a:avLst>
          </a:prstGeom>
          <a:noFill/>
          <a:ln w="9525">
            <a:solidFill>
              <a:srgbClr val="C00000"/>
            </a:solidFill>
            <a:miter lim="800000"/>
            <a:headEnd type="oval" w="med" len="med"/>
            <a:tailEnd type="oval" w="med" len="med"/>
          </a:ln>
          <a:extLst>
            <a:ext uri="{909E8E84-426E-40DD-AFC4-6F175D3DCCD1}">
              <a14:hiddenFill xmlns:a14="http://schemas.microsoft.com/office/drawing/2010/main">
                <a:noFill/>
              </a14:hiddenFill>
            </a:ext>
          </a:extLst>
        </p:spPr>
      </p:cxnSp>
      <p:sp>
        <p:nvSpPr>
          <p:cNvPr id="76816" name="圆角矩形 73"/>
          <p:cNvSpPr>
            <a:spLocks noChangeArrowheads="1"/>
          </p:cNvSpPr>
          <p:nvPr/>
        </p:nvSpPr>
        <p:spPr bwMode="auto">
          <a:xfrm>
            <a:off x="4140200" y="2128838"/>
            <a:ext cx="1639888" cy="355600"/>
          </a:xfrm>
          <a:prstGeom prst="roundRect">
            <a:avLst>
              <a:gd name="adj" fmla="val 16667"/>
            </a:avLst>
          </a:prstGeom>
          <a:noFill/>
          <a:ln w="19050">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35" tIns="60968" rIns="121935" bIns="60968"/>
          <a:lstStyle>
            <a:lvl1pPr defTabSz="1219200">
              <a:defRPr sz="1000">
                <a:solidFill>
                  <a:schemeClr val="tx1"/>
                </a:solidFill>
                <a:latin typeface="FrutigerNext LT Regular"/>
                <a:ea typeface="宋体" panose="02010600030101010101" pitchFamily="2" charset="-122"/>
              </a:defRPr>
            </a:lvl1pPr>
            <a:lvl2pPr marL="742950" indent="-285750" defTabSz="1219200">
              <a:defRPr sz="1000">
                <a:solidFill>
                  <a:schemeClr val="tx1"/>
                </a:solidFill>
                <a:latin typeface="FrutigerNext LT Regular"/>
                <a:ea typeface="宋体" panose="02010600030101010101" pitchFamily="2" charset="-122"/>
              </a:defRPr>
            </a:lvl2pPr>
            <a:lvl3pPr marL="1143000" indent="-228600" defTabSz="1219200">
              <a:defRPr sz="1000">
                <a:solidFill>
                  <a:schemeClr val="tx1"/>
                </a:solidFill>
                <a:latin typeface="FrutigerNext LT Regular"/>
                <a:ea typeface="宋体" panose="02010600030101010101" pitchFamily="2" charset="-122"/>
              </a:defRPr>
            </a:lvl3pPr>
            <a:lvl4pPr marL="1600200" indent="-228600" defTabSz="1219200">
              <a:defRPr sz="1000">
                <a:solidFill>
                  <a:schemeClr val="tx1"/>
                </a:solidFill>
                <a:latin typeface="FrutigerNext LT Regular"/>
                <a:ea typeface="宋体" panose="02010600030101010101" pitchFamily="2" charset="-122"/>
              </a:defRPr>
            </a:lvl4pPr>
            <a:lvl5pPr marL="2057400" indent="-228600" defTabSz="1219200">
              <a:defRPr sz="1000">
                <a:solidFill>
                  <a:schemeClr val="tx1"/>
                </a:solidFill>
                <a:latin typeface="FrutigerNext LT Regular"/>
                <a:ea typeface="宋体" panose="02010600030101010101" pitchFamily="2" charset="-122"/>
              </a:defRPr>
            </a:lvl5pPr>
            <a:lvl6pPr marL="25146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2192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solidFill>
                  <a:schemeClr val="bg1"/>
                </a:solidFill>
                <a:latin typeface="+mn-lt"/>
                <a:ea typeface="+mn-ea"/>
              </a:rPr>
              <a:t>可视化启动过程</a:t>
            </a:r>
            <a:endParaRPr lang="zh-CN" altLang="en-US" sz="1400" smtClean="0">
              <a:solidFill>
                <a:schemeClr val="bg1"/>
              </a:solidFill>
              <a:latin typeface="+mn-lt"/>
              <a:ea typeface="+mn-ea"/>
            </a:endParaRPr>
          </a:p>
        </p:txBody>
      </p:sp>
      <p:grpSp>
        <p:nvGrpSpPr>
          <p:cNvPr id="76817" name="组合 21"/>
          <p:cNvGrpSpPr/>
          <p:nvPr/>
        </p:nvGrpSpPr>
        <p:grpSpPr bwMode="auto">
          <a:xfrm>
            <a:off x="6878638" y="481013"/>
            <a:ext cx="2003425" cy="287337"/>
            <a:chOff x="9173417" y="480403"/>
            <a:chExt cx="2673289" cy="288000"/>
          </a:xfrm>
        </p:grpSpPr>
        <p:sp>
          <p:nvSpPr>
            <p:cNvPr id="26" name="직사각형 3"/>
            <p:cNvSpPr/>
            <p:nvPr/>
          </p:nvSpPr>
          <p:spPr>
            <a:xfrm>
              <a:off x="10060982" y="480403"/>
              <a:ext cx="891803"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28" name="직사각형 4"/>
            <p:cNvSpPr/>
            <p:nvPr/>
          </p:nvSpPr>
          <p:spPr>
            <a:xfrm>
              <a:off x="10952785"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latin typeface="+mn-ea"/>
                <a:cs typeface="Arial" panose="020B0604020202020204" pitchFamily="34" charset="0"/>
              </a:endParaRPr>
            </a:p>
          </p:txBody>
        </p:sp>
        <p:sp>
          <p:nvSpPr>
            <p:cNvPr id="29" name="직사각형 5"/>
            <p:cNvSpPr/>
            <p:nvPr/>
          </p:nvSpPr>
          <p:spPr>
            <a:xfrm>
              <a:off x="9173417" y="480403"/>
              <a:ext cx="893921" cy="288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34" name="직사각형 23"/>
            <p:cNvSpPr/>
            <p:nvPr/>
          </p:nvSpPr>
          <p:spPr>
            <a:xfrm>
              <a:off x="9258149"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dirty="0" smtClean="0">
                  <a:solidFill>
                    <a:srgbClr val="FFFFFF"/>
                  </a:solidFill>
                  <a:latin typeface="+mn-ea"/>
                  <a:ea typeface="+mn-ea"/>
                  <a:cs typeface="Arial" panose="020B0604020202020204" pitchFamily="34" charset="0"/>
                </a:rPr>
                <a:t>体验</a:t>
              </a:r>
              <a:endParaRPr lang="ko-KR" altLang="en-US" sz="1500" dirty="0" smtClean="0">
                <a:solidFill>
                  <a:srgbClr val="FFFFFF"/>
                </a:solidFill>
                <a:latin typeface="+mn-ea"/>
                <a:ea typeface="+mn-ea"/>
                <a:cs typeface="Arial" panose="020B0604020202020204" pitchFamily="34" charset="0"/>
              </a:endParaRPr>
            </a:p>
          </p:txBody>
        </p:sp>
        <p:sp>
          <p:nvSpPr>
            <p:cNvPr id="35" name="직사각형 24"/>
            <p:cNvSpPr/>
            <p:nvPr/>
          </p:nvSpPr>
          <p:spPr>
            <a:xfrm>
              <a:off x="10103348" y="480403"/>
              <a:ext cx="673618"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安全</a:t>
              </a:r>
              <a:endParaRPr lang="ko-KR" altLang="en-US" sz="1500" smtClean="0">
                <a:solidFill>
                  <a:srgbClr val="FFFFFF"/>
                </a:solidFill>
                <a:latin typeface="+mn-ea"/>
                <a:ea typeface="+mn-ea"/>
                <a:cs typeface="Arial" panose="020B0604020202020204" pitchFamily="34" charset="0"/>
              </a:endParaRPr>
            </a:p>
          </p:txBody>
        </p:sp>
        <p:sp>
          <p:nvSpPr>
            <p:cNvPr id="37" name="직사각형 25"/>
            <p:cNvSpPr/>
            <p:nvPr/>
          </p:nvSpPr>
          <p:spPr>
            <a:xfrm>
              <a:off x="11071410"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管理</a:t>
              </a:r>
              <a:endParaRPr lang="ko-KR" altLang="en-US" sz="1500" smtClean="0">
                <a:solidFill>
                  <a:srgbClr val="FFFFFF"/>
                </a:solidFill>
                <a:latin typeface="+mn-ea"/>
                <a:ea typeface="+mn-ea"/>
                <a:cs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linds(horizontal)">
                                      <p:cBhvr>
                                        <p:cTn id="22" dur="500"/>
                                        <p:tgtEl>
                                          <p:spTgt spid="31"/>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完善的</a:t>
            </a:r>
            <a:r>
              <a:rPr lang="en-US" altLang="zh-CN" smtClean="0"/>
              <a:t>GPU</a:t>
            </a:r>
            <a:r>
              <a:rPr lang="zh-CN" altLang="en-US" smtClean="0"/>
              <a:t>支撑方案</a:t>
            </a:r>
            <a:endParaRPr lang="zh-CN" altLang="en-US" dirty="0"/>
          </a:p>
        </p:txBody>
      </p:sp>
      <p:pic>
        <p:nvPicPr>
          <p:cNvPr id="78851" name="图片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938" y="1179513"/>
            <a:ext cx="3786187"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2" name="组合 18"/>
          <p:cNvGrpSpPr/>
          <p:nvPr/>
        </p:nvGrpSpPr>
        <p:grpSpPr bwMode="auto">
          <a:xfrm>
            <a:off x="4416425" y="1133475"/>
            <a:ext cx="5195888" cy="2736850"/>
            <a:chOff x="90968" y="9649372"/>
            <a:chExt cx="11041081" cy="2925311"/>
          </a:xfrm>
        </p:grpSpPr>
        <p:sp>
          <p:nvSpPr>
            <p:cNvPr id="78886" name="圆角矩形 4"/>
            <p:cNvSpPr>
              <a:spLocks noChangeArrowheads="1"/>
            </p:cNvSpPr>
            <p:nvPr/>
          </p:nvSpPr>
          <p:spPr bwMode="auto">
            <a:xfrm>
              <a:off x="5363565" y="9759666"/>
              <a:ext cx="2304019" cy="2791262"/>
            </a:xfrm>
            <a:prstGeom prst="roundRect">
              <a:avLst>
                <a:gd name="adj" fmla="val 8639"/>
              </a:avLst>
            </a:prstGeom>
            <a:solidFill>
              <a:srgbClr val="0070C0"/>
            </a:solidFill>
            <a:ln w="9525" algn="ctr">
              <a:solidFill>
                <a:schemeClr val="tx1"/>
              </a:solidFill>
              <a:round/>
            </a:ln>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z="1100" smtClean="0">
                <a:latin typeface="+mn-lt"/>
                <a:ea typeface="+mn-ea"/>
              </a:endParaRPr>
            </a:p>
          </p:txBody>
        </p:sp>
        <p:sp>
          <p:nvSpPr>
            <p:cNvPr id="78887" name="圆角矩形 5"/>
            <p:cNvSpPr>
              <a:spLocks noChangeArrowheads="1"/>
            </p:cNvSpPr>
            <p:nvPr/>
          </p:nvSpPr>
          <p:spPr bwMode="auto">
            <a:xfrm>
              <a:off x="897207" y="9785117"/>
              <a:ext cx="2307393" cy="2789566"/>
            </a:xfrm>
            <a:prstGeom prst="roundRect">
              <a:avLst>
                <a:gd name="adj" fmla="val 8639"/>
              </a:avLst>
            </a:prstGeom>
            <a:solidFill>
              <a:srgbClr val="0070C0"/>
            </a:solidFill>
            <a:ln w="9525" algn="ctr">
              <a:solidFill>
                <a:schemeClr val="tx1"/>
              </a:solidFill>
              <a:round/>
            </a:ln>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z="1100" smtClean="0">
                <a:latin typeface="+mn-lt"/>
                <a:ea typeface="+mn-ea"/>
              </a:endParaRPr>
            </a:p>
          </p:txBody>
        </p:sp>
        <p:sp>
          <p:nvSpPr>
            <p:cNvPr id="78888" name="圆角矩形 6"/>
            <p:cNvSpPr>
              <a:spLocks noChangeArrowheads="1"/>
            </p:cNvSpPr>
            <p:nvPr/>
          </p:nvSpPr>
          <p:spPr bwMode="auto">
            <a:xfrm>
              <a:off x="3346283" y="9751181"/>
              <a:ext cx="1872226" cy="2787869"/>
            </a:xfrm>
            <a:prstGeom prst="roundRect">
              <a:avLst>
                <a:gd name="adj" fmla="val 8639"/>
              </a:avLst>
            </a:prstGeom>
            <a:solidFill>
              <a:srgbClr val="0070C0"/>
            </a:solidFill>
            <a:ln w="9525" algn="ctr">
              <a:solidFill>
                <a:schemeClr val="tx1"/>
              </a:solidFill>
              <a:round/>
            </a:ln>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z="1100" smtClean="0">
                <a:latin typeface="+mn-lt"/>
                <a:ea typeface="+mn-ea"/>
              </a:endParaRPr>
            </a:p>
          </p:txBody>
        </p:sp>
        <p:cxnSp>
          <p:nvCxnSpPr>
            <p:cNvPr id="23" name="直接连接符 22"/>
            <p:cNvCxnSpPr/>
            <p:nvPr/>
          </p:nvCxnSpPr>
          <p:spPr bwMode="auto">
            <a:xfrm flipV="1">
              <a:off x="249518" y="10200838"/>
              <a:ext cx="8713445"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4" name="直接连接符 23"/>
            <p:cNvCxnSpPr/>
            <p:nvPr/>
          </p:nvCxnSpPr>
          <p:spPr bwMode="auto">
            <a:xfrm flipV="1">
              <a:off x="249518" y="10770968"/>
              <a:ext cx="8713445"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5" name="直接连接符 24"/>
            <p:cNvCxnSpPr/>
            <p:nvPr/>
          </p:nvCxnSpPr>
          <p:spPr bwMode="auto">
            <a:xfrm flipV="1">
              <a:off x="249518" y="11330917"/>
              <a:ext cx="8713445"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6" name="直接连接符 25"/>
            <p:cNvCxnSpPr/>
            <p:nvPr/>
          </p:nvCxnSpPr>
          <p:spPr bwMode="auto">
            <a:xfrm flipV="1">
              <a:off x="249518" y="11982495"/>
              <a:ext cx="8713445"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7" name="直接连接符 26"/>
            <p:cNvCxnSpPr/>
            <p:nvPr/>
          </p:nvCxnSpPr>
          <p:spPr bwMode="auto">
            <a:xfrm flipV="1">
              <a:off x="249518" y="12550928"/>
              <a:ext cx="8713445"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78894" name="TextBox 12"/>
            <p:cNvSpPr txBox="1">
              <a:spLocks noChangeArrowheads="1"/>
            </p:cNvSpPr>
            <p:nvPr/>
          </p:nvSpPr>
          <p:spPr bwMode="auto">
            <a:xfrm>
              <a:off x="90968" y="10211019"/>
              <a:ext cx="812986" cy="64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100" smtClean="0">
                  <a:latin typeface="+mn-lt"/>
                  <a:ea typeface="+mn-ea"/>
                </a:rPr>
                <a:t>超高端</a:t>
              </a:r>
              <a:endParaRPr lang="en-US" altLang="zh-CN" sz="1100" smtClean="0">
                <a:latin typeface="+mn-lt"/>
                <a:ea typeface="+mn-ea"/>
              </a:endParaRPr>
            </a:p>
          </p:txBody>
        </p:sp>
        <p:sp>
          <p:nvSpPr>
            <p:cNvPr id="78895" name="TextBox 13"/>
            <p:cNvSpPr txBox="1">
              <a:spLocks noChangeArrowheads="1"/>
            </p:cNvSpPr>
            <p:nvPr/>
          </p:nvSpPr>
          <p:spPr bwMode="auto">
            <a:xfrm>
              <a:off x="107836" y="10894835"/>
              <a:ext cx="718529" cy="45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100" smtClean="0">
                  <a:latin typeface="+mn-lt"/>
                  <a:ea typeface="+mn-ea"/>
                </a:rPr>
                <a:t>高端</a:t>
              </a:r>
              <a:endParaRPr lang="en-US" altLang="zh-CN" sz="1100" smtClean="0">
                <a:latin typeface="+mn-lt"/>
                <a:ea typeface="+mn-ea"/>
              </a:endParaRPr>
            </a:p>
          </p:txBody>
        </p:sp>
        <p:sp>
          <p:nvSpPr>
            <p:cNvPr id="78896" name="TextBox 14"/>
            <p:cNvSpPr txBox="1">
              <a:spLocks noChangeArrowheads="1"/>
            </p:cNvSpPr>
            <p:nvPr/>
          </p:nvSpPr>
          <p:spPr bwMode="auto">
            <a:xfrm>
              <a:off x="107836" y="11485327"/>
              <a:ext cx="667930" cy="45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100" smtClean="0">
                  <a:latin typeface="+mn-lt"/>
                  <a:ea typeface="+mn-ea"/>
                </a:rPr>
                <a:t>中端</a:t>
              </a:r>
              <a:endParaRPr lang="en-US" altLang="zh-CN" sz="1100" smtClean="0">
                <a:latin typeface="+mn-lt"/>
                <a:ea typeface="+mn-ea"/>
              </a:endParaRPr>
            </a:p>
          </p:txBody>
        </p:sp>
        <p:sp>
          <p:nvSpPr>
            <p:cNvPr id="78897" name="TextBox 15"/>
            <p:cNvSpPr txBox="1">
              <a:spLocks noChangeArrowheads="1"/>
            </p:cNvSpPr>
            <p:nvPr/>
          </p:nvSpPr>
          <p:spPr bwMode="auto">
            <a:xfrm>
              <a:off x="107836" y="12041883"/>
              <a:ext cx="667930" cy="46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100" smtClean="0">
                  <a:latin typeface="+mn-lt"/>
                  <a:ea typeface="+mn-ea"/>
                </a:rPr>
                <a:t>入门</a:t>
              </a:r>
              <a:endParaRPr lang="en-US" altLang="zh-CN" sz="1100" smtClean="0">
                <a:latin typeface="+mn-lt"/>
                <a:ea typeface="+mn-ea"/>
              </a:endParaRPr>
            </a:p>
          </p:txBody>
        </p:sp>
        <p:sp>
          <p:nvSpPr>
            <p:cNvPr id="78898" name="TextBox 16"/>
            <p:cNvSpPr txBox="1">
              <a:spLocks noChangeArrowheads="1"/>
            </p:cNvSpPr>
            <p:nvPr/>
          </p:nvSpPr>
          <p:spPr bwMode="auto">
            <a:xfrm>
              <a:off x="1234546" y="9856384"/>
              <a:ext cx="1487660" cy="2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100" smtClean="0">
                  <a:solidFill>
                    <a:schemeClr val="bg1"/>
                  </a:solidFill>
                  <a:latin typeface="+mn-lt"/>
                  <a:ea typeface="+mn-ea"/>
                </a:rPr>
                <a:t>GPU</a:t>
              </a:r>
              <a:r>
                <a:rPr lang="zh-CN" altLang="en-US" sz="1100" smtClean="0">
                  <a:solidFill>
                    <a:schemeClr val="bg1"/>
                  </a:solidFill>
                  <a:latin typeface="+mn-lt"/>
                  <a:ea typeface="+mn-ea"/>
                </a:rPr>
                <a:t>直通</a:t>
              </a:r>
              <a:endParaRPr lang="en-US" altLang="zh-CN" sz="1100" smtClean="0">
                <a:solidFill>
                  <a:schemeClr val="bg1"/>
                </a:solidFill>
                <a:latin typeface="+mn-lt"/>
                <a:ea typeface="+mn-ea"/>
              </a:endParaRPr>
            </a:p>
          </p:txBody>
        </p:sp>
        <p:sp>
          <p:nvSpPr>
            <p:cNvPr id="78899" name="TextBox 18"/>
            <p:cNvSpPr txBox="1">
              <a:spLocks noChangeArrowheads="1"/>
            </p:cNvSpPr>
            <p:nvPr/>
          </p:nvSpPr>
          <p:spPr bwMode="auto">
            <a:xfrm>
              <a:off x="5650302" y="9817357"/>
              <a:ext cx="1784520" cy="278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100" smtClean="0">
                  <a:solidFill>
                    <a:schemeClr val="bg1"/>
                  </a:solidFill>
                  <a:latin typeface="+mn-lt"/>
                  <a:ea typeface="+mn-ea"/>
                </a:rPr>
                <a:t>GPU</a:t>
              </a:r>
              <a:r>
                <a:rPr lang="zh-CN" altLang="en-US" sz="1100" smtClean="0">
                  <a:solidFill>
                    <a:schemeClr val="bg1"/>
                  </a:solidFill>
                  <a:latin typeface="+mn-lt"/>
                  <a:ea typeface="+mn-ea"/>
                </a:rPr>
                <a:t>共享</a:t>
              </a:r>
              <a:endParaRPr lang="en-US" altLang="zh-CN" sz="1100" smtClean="0">
                <a:solidFill>
                  <a:schemeClr val="bg1"/>
                </a:solidFill>
                <a:latin typeface="+mn-lt"/>
                <a:ea typeface="+mn-ea"/>
              </a:endParaRPr>
            </a:p>
          </p:txBody>
        </p:sp>
        <p:sp>
          <p:nvSpPr>
            <p:cNvPr id="78900" name="矩形 18"/>
            <p:cNvSpPr>
              <a:spLocks noChangeArrowheads="1"/>
            </p:cNvSpPr>
            <p:nvPr/>
          </p:nvSpPr>
          <p:spPr bwMode="auto">
            <a:xfrm rot="-5400000">
              <a:off x="580150" y="11830723"/>
              <a:ext cx="1116505" cy="313726"/>
            </a:xfrm>
            <a:prstGeom prst="rect">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Quadro 2000</a:t>
              </a:r>
              <a:endParaRPr lang="zh-CN" altLang="en-US" sz="900" smtClean="0">
                <a:latin typeface="+mn-lt"/>
                <a:ea typeface="+mn-ea"/>
              </a:endParaRPr>
            </a:p>
          </p:txBody>
        </p:sp>
        <p:sp>
          <p:nvSpPr>
            <p:cNvPr id="78901" name="矩形 19"/>
            <p:cNvSpPr>
              <a:spLocks noChangeArrowheads="1"/>
            </p:cNvSpPr>
            <p:nvPr/>
          </p:nvSpPr>
          <p:spPr bwMode="auto">
            <a:xfrm rot="-5400000">
              <a:off x="941103" y="11343737"/>
              <a:ext cx="1116505" cy="313723"/>
            </a:xfrm>
            <a:prstGeom prst="rect">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Quadro 4000</a:t>
              </a:r>
              <a:endParaRPr lang="zh-CN" altLang="en-US" sz="900" smtClean="0">
                <a:latin typeface="+mn-lt"/>
                <a:ea typeface="+mn-ea"/>
              </a:endParaRPr>
            </a:p>
          </p:txBody>
        </p:sp>
        <p:sp>
          <p:nvSpPr>
            <p:cNvPr id="78902" name="矩形 20"/>
            <p:cNvSpPr>
              <a:spLocks noChangeArrowheads="1"/>
            </p:cNvSpPr>
            <p:nvPr/>
          </p:nvSpPr>
          <p:spPr bwMode="auto">
            <a:xfrm rot="-5400000">
              <a:off x="1252020" y="11784060"/>
              <a:ext cx="1209830" cy="313723"/>
            </a:xfrm>
            <a:prstGeom prst="rect">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100" smtClean="0">
                  <a:latin typeface="+mn-lt"/>
                  <a:ea typeface="+mn-ea"/>
                </a:rPr>
                <a:t>GRID K1</a:t>
              </a:r>
              <a:endParaRPr lang="zh-CN" altLang="en-US" sz="1100" smtClean="0">
                <a:latin typeface="+mn-lt"/>
                <a:ea typeface="+mn-ea"/>
              </a:endParaRPr>
            </a:p>
          </p:txBody>
        </p:sp>
        <p:sp>
          <p:nvSpPr>
            <p:cNvPr id="78903" name="矩形 21"/>
            <p:cNvSpPr>
              <a:spLocks noChangeArrowheads="1"/>
            </p:cNvSpPr>
            <p:nvPr/>
          </p:nvSpPr>
          <p:spPr bwMode="auto">
            <a:xfrm rot="-5400000">
              <a:off x="1549340" y="10727791"/>
              <a:ext cx="1337091" cy="313726"/>
            </a:xfrm>
            <a:prstGeom prst="rect">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GRID K2</a:t>
              </a:r>
              <a:endParaRPr lang="zh-CN" altLang="en-US" sz="900" smtClean="0">
                <a:latin typeface="+mn-lt"/>
                <a:ea typeface="+mn-ea"/>
              </a:endParaRPr>
            </a:p>
          </p:txBody>
        </p:sp>
        <p:cxnSp>
          <p:nvCxnSpPr>
            <p:cNvPr id="38" name="直接连接符 37"/>
            <p:cNvCxnSpPr/>
            <p:nvPr/>
          </p:nvCxnSpPr>
          <p:spPr bwMode="auto">
            <a:xfrm flipH="1" flipV="1">
              <a:off x="7738427" y="9649372"/>
              <a:ext cx="13494" cy="2879497"/>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39" name="直接连接符 38"/>
            <p:cNvCxnSpPr/>
            <p:nvPr/>
          </p:nvCxnSpPr>
          <p:spPr bwMode="auto">
            <a:xfrm flipH="1" flipV="1">
              <a:off x="8146605" y="9649372"/>
              <a:ext cx="13494" cy="2879497"/>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40" name="直接连接符 39"/>
            <p:cNvCxnSpPr/>
            <p:nvPr/>
          </p:nvCxnSpPr>
          <p:spPr bwMode="auto">
            <a:xfrm flipV="1">
              <a:off x="8554785" y="9649372"/>
              <a:ext cx="6747" cy="2879497"/>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78907" name="矩形 40"/>
            <p:cNvSpPr>
              <a:spLocks noChangeArrowheads="1"/>
            </p:cNvSpPr>
            <p:nvPr/>
          </p:nvSpPr>
          <p:spPr bwMode="auto">
            <a:xfrm rot="-5400000">
              <a:off x="7431601" y="10641285"/>
              <a:ext cx="1079175" cy="323845"/>
            </a:xfrm>
            <a:prstGeom prst="rect">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a:ea typeface="华文细黑" panose="02010600040101010101" pitchFamily="2" charset="-122"/>
                </a:defRPr>
              </a:lvl1pPr>
              <a:lvl2pPr marL="654050" indent="-252730" defTabSz="13347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a:ea typeface="华文细黑" panose="02010600040101010101" pitchFamily="2" charset="-122"/>
                </a:defRPr>
              </a:lvl2pPr>
              <a:lvl3pPr marL="1003300" indent="-201930" defTabSz="1334770">
                <a:lnSpc>
                  <a:spcPct val="140000"/>
                </a:lnSpc>
                <a:spcBef>
                  <a:spcPct val="30000"/>
                </a:spcBef>
                <a:buSzPct val="50000"/>
                <a:buFont typeface="Wingdings" panose="05000000000000000000" pitchFamily="2" charset="2"/>
                <a:buChar char="n"/>
                <a:defRPr>
                  <a:solidFill>
                    <a:schemeClr val="tx1"/>
                  </a:solidFill>
                  <a:latin typeface="FrutigerNext LT Light"/>
                  <a:ea typeface="华文细黑" panose="02010600040101010101" pitchFamily="2" charset="-122"/>
                </a:defRPr>
              </a:lvl3pPr>
              <a:lvl4pPr marL="1400175" indent="-198755" defTabSz="1334770">
                <a:lnSpc>
                  <a:spcPct val="140000"/>
                </a:lnSpc>
                <a:spcBef>
                  <a:spcPct val="30000"/>
                </a:spcBef>
                <a:buChar char="–"/>
                <a:defRPr sz="1600">
                  <a:solidFill>
                    <a:schemeClr val="tx1"/>
                  </a:solidFill>
                  <a:latin typeface="FrutigerNext LT Medium"/>
                  <a:ea typeface="华文细黑" panose="02010600040101010101" pitchFamily="2" charset="-122"/>
                </a:defRPr>
              </a:lvl4pPr>
              <a:lvl5pPr marL="1802130" indent="-201930" defTabSz="1334770">
                <a:lnSpc>
                  <a:spcPct val="140000"/>
                </a:lnSpc>
                <a:spcBef>
                  <a:spcPct val="30000"/>
                </a:spcBef>
                <a:buFont typeface="FrutigerNext LT Medium"/>
                <a:buChar char="~"/>
                <a:defRPr sz="1600">
                  <a:solidFill>
                    <a:schemeClr val="tx1"/>
                  </a:solidFill>
                  <a:latin typeface="FrutigerNext LT Medium"/>
                  <a:ea typeface="华文细黑" panose="02010600040101010101" pitchFamily="2" charset="-122"/>
                </a:defRPr>
              </a:lvl5pPr>
              <a:lvl6pPr marL="22593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6pPr>
              <a:lvl7pPr marL="27165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7pPr>
              <a:lvl8pPr marL="31737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8pPr>
              <a:lvl9pPr marL="36309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9pPr>
            </a:lstStyle>
            <a:p>
              <a:pPr algn="ctr" eaLnBrk="1" hangingPunct="1">
                <a:lnSpc>
                  <a:spcPct val="100000"/>
                </a:lnSpc>
                <a:spcBef>
                  <a:spcPct val="0"/>
                </a:spcBef>
                <a:buClrTx/>
                <a:buSzTx/>
                <a:buFontTx/>
                <a:buNone/>
                <a:defRPr/>
              </a:pPr>
              <a:endParaRPr lang="zh-CN" altLang="en-US" sz="1100" b="1" smtClean="0">
                <a:latin typeface="+mn-lt"/>
                <a:ea typeface="+mn-ea"/>
              </a:endParaRPr>
            </a:p>
          </p:txBody>
        </p:sp>
        <p:sp>
          <p:nvSpPr>
            <p:cNvPr id="78908" name="矩形 41"/>
            <p:cNvSpPr>
              <a:spLocks noChangeArrowheads="1"/>
            </p:cNvSpPr>
            <p:nvPr/>
          </p:nvSpPr>
          <p:spPr bwMode="auto">
            <a:xfrm rot="-5400000">
              <a:off x="7793178" y="11244504"/>
              <a:ext cx="1152139" cy="323845"/>
            </a:xfrm>
            <a:prstGeom prst="rect">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a:ea typeface="华文细黑" panose="02010600040101010101" pitchFamily="2" charset="-122"/>
                </a:defRPr>
              </a:lvl1pPr>
              <a:lvl2pPr marL="654050" indent="-252730" defTabSz="13347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a:ea typeface="华文细黑" panose="02010600040101010101" pitchFamily="2" charset="-122"/>
                </a:defRPr>
              </a:lvl2pPr>
              <a:lvl3pPr marL="1003300" indent="-201930" defTabSz="1334770">
                <a:lnSpc>
                  <a:spcPct val="140000"/>
                </a:lnSpc>
                <a:spcBef>
                  <a:spcPct val="30000"/>
                </a:spcBef>
                <a:buSzPct val="50000"/>
                <a:buFont typeface="Wingdings" panose="05000000000000000000" pitchFamily="2" charset="2"/>
                <a:buChar char="n"/>
                <a:defRPr>
                  <a:solidFill>
                    <a:schemeClr val="tx1"/>
                  </a:solidFill>
                  <a:latin typeface="FrutigerNext LT Light"/>
                  <a:ea typeface="华文细黑" panose="02010600040101010101" pitchFamily="2" charset="-122"/>
                </a:defRPr>
              </a:lvl3pPr>
              <a:lvl4pPr marL="1400175" indent="-198755" defTabSz="1334770">
                <a:lnSpc>
                  <a:spcPct val="140000"/>
                </a:lnSpc>
                <a:spcBef>
                  <a:spcPct val="30000"/>
                </a:spcBef>
                <a:buChar char="–"/>
                <a:defRPr sz="1600">
                  <a:solidFill>
                    <a:schemeClr val="tx1"/>
                  </a:solidFill>
                  <a:latin typeface="FrutigerNext LT Medium"/>
                  <a:ea typeface="华文细黑" panose="02010600040101010101" pitchFamily="2" charset="-122"/>
                </a:defRPr>
              </a:lvl4pPr>
              <a:lvl5pPr marL="1802130" indent="-201930" defTabSz="1334770">
                <a:lnSpc>
                  <a:spcPct val="140000"/>
                </a:lnSpc>
                <a:spcBef>
                  <a:spcPct val="30000"/>
                </a:spcBef>
                <a:buFont typeface="FrutigerNext LT Medium"/>
                <a:buChar char="~"/>
                <a:defRPr sz="1600">
                  <a:solidFill>
                    <a:schemeClr val="tx1"/>
                  </a:solidFill>
                  <a:latin typeface="FrutigerNext LT Medium"/>
                  <a:ea typeface="华文细黑" panose="02010600040101010101" pitchFamily="2" charset="-122"/>
                </a:defRPr>
              </a:lvl5pPr>
              <a:lvl6pPr marL="22593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6pPr>
              <a:lvl7pPr marL="27165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7pPr>
              <a:lvl8pPr marL="31737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8pPr>
              <a:lvl9pPr marL="36309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9pPr>
            </a:lstStyle>
            <a:p>
              <a:pPr algn="ctr" eaLnBrk="1" hangingPunct="1">
                <a:lnSpc>
                  <a:spcPct val="100000"/>
                </a:lnSpc>
                <a:spcBef>
                  <a:spcPct val="0"/>
                </a:spcBef>
                <a:buClrTx/>
                <a:buSzTx/>
                <a:buFontTx/>
                <a:buNone/>
                <a:defRPr/>
              </a:pPr>
              <a:endParaRPr lang="zh-CN" altLang="en-US" sz="1100" b="1" smtClean="0">
                <a:latin typeface="+mn-lt"/>
                <a:ea typeface="+mn-ea"/>
              </a:endParaRPr>
            </a:p>
          </p:txBody>
        </p:sp>
        <p:sp>
          <p:nvSpPr>
            <p:cNvPr id="43" name="矩形 42"/>
            <p:cNvSpPr/>
            <p:nvPr/>
          </p:nvSpPr>
          <p:spPr bwMode="auto">
            <a:xfrm rot="16200000">
              <a:off x="2010989" y="11778970"/>
              <a:ext cx="1223404" cy="313726"/>
            </a:xfrm>
            <a:prstGeom prst="rect">
              <a:avLst/>
            </a:prstGeom>
            <a:solidFill>
              <a:schemeClr val="bg1">
                <a:lumMod val="50000"/>
              </a:schemeClr>
            </a:solidFill>
            <a:ln w="9525" cap="flat" cmpd="sng" algn="ctr">
              <a:noFill/>
              <a:prstDash val="solid"/>
              <a:round/>
              <a:headEnd type="none" w="med" len="med"/>
              <a:tailEnd type="none" w="med" len="med"/>
            </a:ln>
            <a:effectLst/>
          </p:spPr>
          <p:txBody>
            <a:bodyPr anchor="ct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ctr" defTabSz="1335405" eaLnBrk="1" hangingPunct="1">
                <a:defRPr/>
              </a:pPr>
              <a:r>
                <a:rPr lang="en-US" altLang="zh-CN" sz="900" dirty="0" smtClean="0">
                  <a:latin typeface="+mn-lt"/>
                  <a:ea typeface="+mn-ea"/>
                </a:rPr>
                <a:t>Quadro K2000</a:t>
              </a:r>
              <a:endParaRPr lang="zh-CN" altLang="en-US" sz="900" dirty="0" smtClean="0">
                <a:latin typeface="+mn-lt"/>
                <a:ea typeface="+mn-ea"/>
              </a:endParaRPr>
            </a:p>
          </p:txBody>
        </p:sp>
        <p:sp>
          <p:nvSpPr>
            <p:cNvPr id="44" name="矩形 43"/>
            <p:cNvSpPr/>
            <p:nvPr/>
          </p:nvSpPr>
          <p:spPr bwMode="auto">
            <a:xfrm rot="16200000">
              <a:off x="2370255" y="10774444"/>
              <a:ext cx="1223405" cy="310351"/>
            </a:xfrm>
            <a:prstGeom prst="rect">
              <a:avLst/>
            </a:prstGeom>
            <a:solidFill>
              <a:schemeClr val="bg1">
                <a:lumMod val="50000"/>
              </a:schemeClr>
            </a:solidFill>
            <a:ln w="9525" cap="flat" cmpd="sng" algn="ctr">
              <a:noFill/>
              <a:prstDash val="solid"/>
              <a:round/>
              <a:headEnd type="none" w="med" len="med"/>
              <a:tailEnd type="none" w="med" len="med"/>
            </a:ln>
            <a:effectLst/>
          </p:spPr>
          <p:txBody>
            <a:bodyPr anchor="ct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ctr" defTabSz="1335405" eaLnBrk="1" hangingPunct="1">
                <a:defRPr/>
              </a:pPr>
              <a:r>
                <a:rPr lang="en-US" altLang="zh-CN" sz="900" dirty="0" smtClean="0">
                  <a:latin typeface="+mn-lt"/>
                  <a:ea typeface="+mn-ea"/>
                </a:rPr>
                <a:t>Quadro K4000</a:t>
              </a:r>
              <a:endParaRPr lang="zh-CN" altLang="en-US" sz="900" dirty="0" smtClean="0">
                <a:latin typeface="+mn-lt"/>
                <a:ea typeface="+mn-ea"/>
              </a:endParaRPr>
            </a:p>
          </p:txBody>
        </p:sp>
        <p:sp>
          <p:nvSpPr>
            <p:cNvPr id="78911" name="TextBox 18"/>
            <p:cNvSpPr txBox="1">
              <a:spLocks noChangeArrowheads="1"/>
            </p:cNvSpPr>
            <p:nvPr/>
          </p:nvSpPr>
          <p:spPr bwMode="auto">
            <a:xfrm>
              <a:off x="3292309" y="9769846"/>
              <a:ext cx="2034148" cy="45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100" smtClean="0">
                  <a:solidFill>
                    <a:schemeClr val="bg1"/>
                  </a:solidFill>
                  <a:latin typeface="+mn-lt"/>
                  <a:ea typeface="+mn-ea"/>
                </a:rPr>
                <a:t>GPU</a:t>
              </a:r>
              <a:r>
                <a:rPr lang="zh-CN" altLang="en-US" sz="1100" smtClean="0">
                  <a:solidFill>
                    <a:schemeClr val="bg1"/>
                  </a:solidFill>
                  <a:latin typeface="+mn-lt"/>
                  <a:ea typeface="+mn-ea"/>
                </a:rPr>
                <a:t>硬件虚拟化</a:t>
              </a:r>
              <a:endParaRPr lang="en-US" altLang="zh-CN" sz="1100" smtClean="0">
                <a:solidFill>
                  <a:schemeClr val="bg1"/>
                </a:solidFill>
                <a:latin typeface="+mn-lt"/>
                <a:ea typeface="+mn-ea"/>
              </a:endParaRPr>
            </a:p>
          </p:txBody>
        </p:sp>
        <p:sp>
          <p:nvSpPr>
            <p:cNvPr id="78912" name="矩形 32"/>
            <p:cNvSpPr>
              <a:spLocks noChangeArrowheads="1"/>
            </p:cNvSpPr>
            <p:nvPr/>
          </p:nvSpPr>
          <p:spPr bwMode="auto">
            <a:xfrm rot="-5400000">
              <a:off x="3306408" y="11782363"/>
              <a:ext cx="1209829" cy="313726"/>
            </a:xfrm>
            <a:prstGeom prst="rect">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GRID K1</a:t>
              </a:r>
              <a:endParaRPr lang="zh-CN" altLang="en-US" sz="900" smtClean="0">
                <a:latin typeface="+mn-lt"/>
                <a:ea typeface="+mn-ea"/>
              </a:endParaRPr>
            </a:p>
          </p:txBody>
        </p:sp>
        <p:sp>
          <p:nvSpPr>
            <p:cNvPr id="78913" name="矩形 33"/>
            <p:cNvSpPr>
              <a:spLocks noChangeArrowheads="1"/>
            </p:cNvSpPr>
            <p:nvPr/>
          </p:nvSpPr>
          <p:spPr bwMode="auto">
            <a:xfrm rot="-5400000">
              <a:off x="3888770" y="10724399"/>
              <a:ext cx="1340485" cy="313726"/>
            </a:xfrm>
            <a:prstGeom prst="rect">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GRID K2</a:t>
              </a:r>
              <a:endParaRPr lang="zh-CN" altLang="en-US" sz="900" smtClean="0">
                <a:latin typeface="+mn-lt"/>
                <a:ea typeface="+mn-ea"/>
              </a:endParaRPr>
            </a:p>
          </p:txBody>
        </p:sp>
        <p:cxnSp>
          <p:nvCxnSpPr>
            <p:cNvPr id="48" name="直接连接符 47"/>
            <p:cNvCxnSpPr/>
            <p:nvPr/>
          </p:nvCxnSpPr>
          <p:spPr bwMode="auto">
            <a:xfrm flipV="1">
              <a:off x="8956216" y="9649372"/>
              <a:ext cx="6747" cy="2879497"/>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78915" name="矩形 48"/>
            <p:cNvSpPr>
              <a:spLocks noChangeArrowheads="1"/>
            </p:cNvSpPr>
            <p:nvPr/>
          </p:nvSpPr>
          <p:spPr bwMode="auto">
            <a:xfrm rot="-5400000">
              <a:off x="8187017" y="11820572"/>
              <a:ext cx="1153835" cy="323845"/>
            </a:xfrm>
            <a:prstGeom prst="rect">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a:ea typeface="华文细黑" panose="02010600040101010101" pitchFamily="2" charset="-122"/>
                </a:defRPr>
              </a:lvl1pPr>
              <a:lvl2pPr marL="654050" indent="-252730" defTabSz="133477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a:ea typeface="华文细黑" panose="02010600040101010101" pitchFamily="2" charset="-122"/>
                </a:defRPr>
              </a:lvl2pPr>
              <a:lvl3pPr marL="1003300" indent="-201930" defTabSz="1334770">
                <a:lnSpc>
                  <a:spcPct val="140000"/>
                </a:lnSpc>
                <a:spcBef>
                  <a:spcPct val="30000"/>
                </a:spcBef>
                <a:buSzPct val="50000"/>
                <a:buFont typeface="Wingdings" panose="05000000000000000000" pitchFamily="2" charset="2"/>
                <a:buChar char="n"/>
                <a:defRPr>
                  <a:solidFill>
                    <a:schemeClr val="tx1"/>
                  </a:solidFill>
                  <a:latin typeface="FrutigerNext LT Light"/>
                  <a:ea typeface="华文细黑" panose="02010600040101010101" pitchFamily="2" charset="-122"/>
                </a:defRPr>
              </a:lvl3pPr>
              <a:lvl4pPr marL="1400175" indent="-198755" defTabSz="1334770">
                <a:lnSpc>
                  <a:spcPct val="140000"/>
                </a:lnSpc>
                <a:spcBef>
                  <a:spcPct val="30000"/>
                </a:spcBef>
                <a:buChar char="–"/>
                <a:defRPr sz="1600">
                  <a:solidFill>
                    <a:schemeClr val="tx1"/>
                  </a:solidFill>
                  <a:latin typeface="FrutigerNext LT Medium"/>
                  <a:ea typeface="华文细黑" panose="02010600040101010101" pitchFamily="2" charset="-122"/>
                </a:defRPr>
              </a:lvl4pPr>
              <a:lvl5pPr marL="1802130" indent="-201930" defTabSz="1334770">
                <a:lnSpc>
                  <a:spcPct val="140000"/>
                </a:lnSpc>
                <a:spcBef>
                  <a:spcPct val="30000"/>
                </a:spcBef>
                <a:buFont typeface="FrutigerNext LT Medium"/>
                <a:buChar char="~"/>
                <a:defRPr sz="1600">
                  <a:solidFill>
                    <a:schemeClr val="tx1"/>
                  </a:solidFill>
                  <a:latin typeface="FrutigerNext LT Medium"/>
                  <a:ea typeface="华文细黑" panose="02010600040101010101" pitchFamily="2" charset="-122"/>
                </a:defRPr>
              </a:lvl5pPr>
              <a:lvl6pPr marL="22593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6pPr>
              <a:lvl7pPr marL="27165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7pPr>
              <a:lvl8pPr marL="31737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8pPr>
              <a:lvl9pPr marL="3630930" indent="-201930" defTabSz="1334770"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9pPr>
            </a:lstStyle>
            <a:p>
              <a:pPr algn="ctr" eaLnBrk="1" hangingPunct="1">
                <a:lnSpc>
                  <a:spcPct val="100000"/>
                </a:lnSpc>
                <a:spcBef>
                  <a:spcPct val="0"/>
                </a:spcBef>
                <a:buClrTx/>
                <a:buSzTx/>
                <a:buFontTx/>
                <a:buNone/>
                <a:defRPr/>
              </a:pPr>
              <a:endParaRPr lang="zh-CN" altLang="en-US" sz="1100" b="1" smtClean="0">
                <a:latin typeface="+mn-lt"/>
                <a:ea typeface="+mn-ea"/>
              </a:endParaRPr>
            </a:p>
          </p:txBody>
        </p:sp>
        <p:sp>
          <p:nvSpPr>
            <p:cNvPr id="78916" name="矩形 38"/>
            <p:cNvSpPr>
              <a:spLocks noChangeArrowheads="1"/>
            </p:cNvSpPr>
            <p:nvPr/>
          </p:nvSpPr>
          <p:spPr bwMode="auto">
            <a:xfrm rot="-5400000">
              <a:off x="5110603" y="11839207"/>
              <a:ext cx="1116505" cy="313723"/>
            </a:xfrm>
            <a:prstGeom prst="rect">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Quadro 2000</a:t>
              </a:r>
              <a:endParaRPr lang="zh-CN" altLang="en-US" sz="900" smtClean="0">
                <a:latin typeface="+mn-lt"/>
                <a:ea typeface="+mn-ea"/>
              </a:endParaRPr>
            </a:p>
          </p:txBody>
        </p:sp>
        <p:sp>
          <p:nvSpPr>
            <p:cNvPr id="78917" name="矩形 39"/>
            <p:cNvSpPr>
              <a:spLocks noChangeArrowheads="1"/>
            </p:cNvSpPr>
            <p:nvPr/>
          </p:nvSpPr>
          <p:spPr bwMode="auto">
            <a:xfrm rot="-5400000">
              <a:off x="5584562" y="11840894"/>
              <a:ext cx="1116505" cy="310351"/>
            </a:xfrm>
            <a:prstGeom prst="rect">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34770">
                <a:defRPr sz="1000">
                  <a:solidFill>
                    <a:schemeClr val="tx1"/>
                  </a:solidFill>
                  <a:latin typeface="FrutigerNext LT Regular"/>
                  <a:ea typeface="宋体" panose="02010600030101010101" pitchFamily="2" charset="-122"/>
                </a:defRPr>
              </a:lvl1pPr>
              <a:lvl2pPr marL="742950" indent="-285750" defTabSz="1334770">
                <a:defRPr sz="1000">
                  <a:solidFill>
                    <a:schemeClr val="tx1"/>
                  </a:solidFill>
                  <a:latin typeface="FrutigerNext LT Regular"/>
                  <a:ea typeface="宋体" panose="02010600030101010101" pitchFamily="2" charset="-122"/>
                </a:defRPr>
              </a:lvl2pPr>
              <a:lvl3pPr marL="1143000" indent="-228600" defTabSz="1334770">
                <a:defRPr sz="1000">
                  <a:solidFill>
                    <a:schemeClr val="tx1"/>
                  </a:solidFill>
                  <a:latin typeface="FrutigerNext LT Regular"/>
                  <a:ea typeface="宋体" panose="02010600030101010101" pitchFamily="2" charset="-122"/>
                </a:defRPr>
              </a:lvl3pPr>
              <a:lvl4pPr marL="1600200" indent="-228600" defTabSz="1334770">
                <a:defRPr sz="1000">
                  <a:solidFill>
                    <a:schemeClr val="tx1"/>
                  </a:solidFill>
                  <a:latin typeface="FrutigerNext LT Regular"/>
                  <a:ea typeface="宋体" panose="02010600030101010101" pitchFamily="2" charset="-122"/>
                </a:defRPr>
              </a:lvl4pPr>
              <a:lvl5pPr marL="2057400" indent="-228600" defTabSz="1334770">
                <a:defRPr sz="1000">
                  <a:solidFill>
                    <a:schemeClr val="tx1"/>
                  </a:solidFill>
                  <a:latin typeface="FrutigerNext LT Regular"/>
                  <a:ea typeface="宋体" panose="02010600030101010101" pitchFamily="2" charset="-122"/>
                </a:defRPr>
              </a:lvl5pPr>
              <a:lvl6pPr marL="25146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33477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900" smtClean="0">
                  <a:latin typeface="+mn-lt"/>
                  <a:ea typeface="+mn-ea"/>
                </a:rPr>
                <a:t>Quadro 4000</a:t>
              </a:r>
              <a:endParaRPr lang="zh-CN" altLang="en-US" sz="900" smtClean="0">
                <a:latin typeface="+mn-lt"/>
                <a:ea typeface="+mn-ea"/>
              </a:endParaRPr>
            </a:p>
          </p:txBody>
        </p:sp>
        <p:sp>
          <p:nvSpPr>
            <p:cNvPr id="52" name="矩形 51"/>
            <p:cNvSpPr/>
            <p:nvPr/>
          </p:nvSpPr>
          <p:spPr bwMode="auto">
            <a:xfrm rot="16200000">
              <a:off x="6209164" y="11787444"/>
              <a:ext cx="1223404" cy="310351"/>
            </a:xfrm>
            <a:prstGeom prst="rect">
              <a:avLst/>
            </a:prstGeom>
            <a:solidFill>
              <a:schemeClr val="bg1">
                <a:lumMod val="50000"/>
              </a:schemeClr>
            </a:solidFill>
            <a:ln w="9525" cap="flat" cmpd="sng" algn="ctr">
              <a:noFill/>
              <a:prstDash val="solid"/>
              <a:round/>
              <a:headEnd type="none" w="med" len="med"/>
              <a:tailEnd type="none" w="med" len="med"/>
            </a:ln>
            <a:effectLst/>
          </p:spPr>
          <p:txBody>
            <a:bodyPr anchor="ct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ctr" defTabSz="1335405" eaLnBrk="1" hangingPunct="1">
                <a:defRPr/>
              </a:pPr>
              <a:r>
                <a:rPr lang="en-US" altLang="zh-CN" sz="900" dirty="0" smtClean="0">
                  <a:latin typeface="+mn-lt"/>
                  <a:ea typeface="+mn-ea"/>
                </a:rPr>
                <a:t>Quadro K2000</a:t>
              </a:r>
              <a:endParaRPr lang="zh-CN" altLang="en-US" sz="900" dirty="0" smtClean="0">
                <a:latin typeface="+mn-lt"/>
                <a:ea typeface="+mn-ea"/>
              </a:endParaRPr>
            </a:p>
          </p:txBody>
        </p:sp>
        <p:sp>
          <p:nvSpPr>
            <p:cNvPr id="53" name="矩形 52"/>
            <p:cNvSpPr/>
            <p:nvPr/>
          </p:nvSpPr>
          <p:spPr bwMode="auto">
            <a:xfrm rot="16200000">
              <a:off x="6693243" y="11785757"/>
              <a:ext cx="1223404" cy="313726"/>
            </a:xfrm>
            <a:prstGeom prst="rect">
              <a:avLst/>
            </a:prstGeom>
            <a:solidFill>
              <a:schemeClr val="bg1">
                <a:lumMod val="50000"/>
              </a:schemeClr>
            </a:solidFill>
            <a:ln w="9525" cap="flat" cmpd="sng" algn="ctr">
              <a:noFill/>
              <a:prstDash val="solid"/>
              <a:round/>
              <a:headEnd type="none" w="med" len="med"/>
              <a:tailEnd type="none" w="med" len="med"/>
            </a:ln>
            <a:effectLst/>
          </p:spPr>
          <p:txBody>
            <a:bodyPr anchor="ct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ctr" defTabSz="1335405" eaLnBrk="1" hangingPunct="1">
                <a:defRPr/>
              </a:pPr>
              <a:r>
                <a:rPr lang="en-US" altLang="zh-CN" sz="900" dirty="0" smtClean="0">
                  <a:latin typeface="+mn-lt"/>
                  <a:ea typeface="+mn-ea"/>
                </a:rPr>
                <a:t>Quadro K4000</a:t>
              </a:r>
              <a:endParaRPr lang="zh-CN" altLang="en-US" sz="900" dirty="0" smtClean="0">
                <a:latin typeface="+mn-lt"/>
                <a:ea typeface="+mn-ea"/>
              </a:endParaRPr>
            </a:p>
          </p:txBody>
        </p:sp>
        <p:sp>
          <p:nvSpPr>
            <p:cNvPr id="78920" name="TextBox 53"/>
            <p:cNvSpPr txBox="1">
              <a:spLocks noChangeArrowheads="1"/>
            </p:cNvSpPr>
            <p:nvPr/>
          </p:nvSpPr>
          <p:spPr bwMode="auto">
            <a:xfrm>
              <a:off x="7509037" y="10022672"/>
              <a:ext cx="1791265" cy="24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900" smtClean="0">
                  <a:latin typeface="+mn-lt"/>
                  <a:ea typeface="+mn-ea"/>
                </a:rPr>
                <a:t>Designer</a:t>
              </a:r>
              <a:endParaRPr lang="zh-CN" altLang="en-US" sz="900" smtClean="0">
                <a:latin typeface="+mn-lt"/>
                <a:ea typeface="+mn-ea"/>
              </a:endParaRPr>
            </a:p>
          </p:txBody>
        </p:sp>
        <p:sp>
          <p:nvSpPr>
            <p:cNvPr id="78921" name="TextBox 54"/>
            <p:cNvSpPr txBox="1">
              <a:spLocks noChangeArrowheads="1"/>
            </p:cNvSpPr>
            <p:nvPr/>
          </p:nvSpPr>
          <p:spPr bwMode="auto">
            <a:xfrm>
              <a:off x="7944202" y="10475722"/>
              <a:ext cx="2735814" cy="39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900" smtClean="0">
                  <a:latin typeface="+mn-lt"/>
                  <a:ea typeface="+mn-ea"/>
                </a:rPr>
                <a:t>Power</a:t>
              </a:r>
              <a:endParaRPr lang="en-US" altLang="zh-CN" sz="900" smtClean="0">
                <a:latin typeface="+mn-lt"/>
                <a:ea typeface="+mn-ea"/>
              </a:endParaRPr>
            </a:p>
            <a:p>
              <a:pPr eaLnBrk="1" fontAlgn="t" hangingPunct="1">
                <a:defRPr/>
              </a:pPr>
              <a:r>
                <a:rPr lang="en-US" altLang="zh-CN" sz="900" smtClean="0">
                  <a:latin typeface="+mn-lt"/>
                  <a:ea typeface="+mn-ea"/>
                </a:rPr>
                <a:t>user</a:t>
              </a:r>
              <a:endParaRPr lang="en-US" altLang="zh-CN" sz="900" smtClean="0">
                <a:latin typeface="+mn-lt"/>
                <a:ea typeface="+mn-ea"/>
              </a:endParaRPr>
            </a:p>
          </p:txBody>
        </p:sp>
        <p:sp>
          <p:nvSpPr>
            <p:cNvPr id="78922" name="TextBox 55"/>
            <p:cNvSpPr txBox="1">
              <a:spLocks noChangeArrowheads="1"/>
            </p:cNvSpPr>
            <p:nvPr/>
          </p:nvSpPr>
          <p:spPr bwMode="auto">
            <a:xfrm>
              <a:off x="8261300" y="11108634"/>
              <a:ext cx="2870749" cy="39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900" smtClean="0">
                  <a:latin typeface="+mn-lt"/>
                  <a:ea typeface="+mn-ea"/>
                </a:rPr>
                <a:t>Knowledge</a:t>
              </a:r>
              <a:endParaRPr lang="en-US" altLang="zh-CN" sz="900" smtClean="0">
                <a:latin typeface="+mn-lt"/>
                <a:ea typeface="+mn-ea"/>
              </a:endParaRPr>
            </a:p>
            <a:p>
              <a:pPr eaLnBrk="1" fontAlgn="t" hangingPunct="1">
                <a:defRPr/>
              </a:pPr>
              <a:r>
                <a:rPr lang="en-US" altLang="zh-CN" sz="900" smtClean="0">
                  <a:latin typeface="+mn-lt"/>
                  <a:ea typeface="+mn-ea"/>
                </a:rPr>
                <a:t>worker</a:t>
              </a:r>
              <a:endParaRPr lang="en-US" altLang="zh-CN" sz="900" smtClean="0">
                <a:latin typeface="+mn-lt"/>
                <a:ea typeface="+mn-ea"/>
              </a:endParaRPr>
            </a:p>
          </p:txBody>
        </p:sp>
      </p:grpSp>
      <p:graphicFrame>
        <p:nvGraphicFramePr>
          <p:cNvPr id="57" name="表格 56"/>
          <p:cNvGraphicFramePr>
            <a:graphicFrameLocks noGrp="1"/>
          </p:cNvGraphicFramePr>
          <p:nvPr/>
        </p:nvGraphicFramePr>
        <p:xfrm>
          <a:off x="4433888" y="4025900"/>
          <a:ext cx="4157661" cy="2414597"/>
        </p:xfrm>
        <a:graphic>
          <a:graphicData uri="http://schemas.openxmlformats.org/drawingml/2006/table">
            <a:tbl>
              <a:tblPr firstRow="1" bandRow="1">
                <a:tableStyleId>{5C22544A-7EE6-4342-B048-85BDC9FD1C3A}</a:tableStyleId>
              </a:tblPr>
              <a:tblGrid>
                <a:gridCol w="620002"/>
                <a:gridCol w="1057651"/>
                <a:gridCol w="1422358"/>
                <a:gridCol w="1057650"/>
              </a:tblGrid>
              <a:tr h="494389">
                <a:tc>
                  <a:txBody>
                    <a:bodyPr/>
                    <a:lstStyle/>
                    <a:p>
                      <a:endParaRPr lang="zh-CN" altLang="en-US" sz="1100" b="0" dirty="0">
                        <a:solidFill>
                          <a:schemeClr val="tx1"/>
                        </a:solidFill>
                        <a:latin typeface="微软雅黑" panose="020B0503020204020204" pitchFamily="34" charset="-122"/>
                        <a:ea typeface="微软雅黑" panose="020B0503020204020204" pitchFamily="34" charset="-122"/>
                      </a:endParaRPr>
                    </a:p>
                  </a:txBody>
                  <a:tcPr marL="91447" marR="91447" marT="60952" marB="60952" anchor="ctr">
                    <a:solidFill>
                      <a:srgbClr val="74D2FC"/>
                    </a:solidFill>
                  </a:tcPr>
                </a:tc>
                <a:tc>
                  <a:txBody>
                    <a:bodyPr/>
                    <a:lstStyle/>
                    <a:p>
                      <a:pPr algn="ctr"/>
                      <a:r>
                        <a:rPr lang="en-US" altLang="zh-CN" sz="1100" b="0" dirty="0" smtClean="0">
                          <a:solidFill>
                            <a:schemeClr val="tx1"/>
                          </a:solidFill>
                          <a:latin typeface="微软雅黑" panose="020B0503020204020204" pitchFamily="34" charset="-122"/>
                          <a:ea typeface="微软雅黑" panose="020B0503020204020204" pitchFamily="34" charset="-122"/>
                        </a:rPr>
                        <a:t>GPU</a:t>
                      </a:r>
                      <a:r>
                        <a:rPr lang="zh-CN" altLang="en-US" sz="1100" b="0" dirty="0" smtClean="0">
                          <a:solidFill>
                            <a:schemeClr val="tx1"/>
                          </a:solidFill>
                          <a:latin typeface="微软雅黑" panose="020B0503020204020204" pitchFamily="34" charset="-122"/>
                          <a:ea typeface="微软雅黑" panose="020B0503020204020204" pitchFamily="34" charset="-122"/>
                        </a:rPr>
                        <a:t>直通</a:t>
                      </a:r>
                      <a:endParaRPr lang="zh-CN" altLang="en-US" sz="1100" b="0" dirty="0">
                        <a:solidFill>
                          <a:schemeClr val="tx1"/>
                        </a:solidFill>
                        <a:latin typeface="微软雅黑" panose="020B0503020204020204" pitchFamily="34" charset="-122"/>
                        <a:ea typeface="微软雅黑" panose="020B0503020204020204" pitchFamily="34" charset="-122"/>
                      </a:endParaRPr>
                    </a:p>
                  </a:txBody>
                  <a:tcPr marL="91447" marR="91447" marT="60952" marB="60952" anchor="ctr">
                    <a:solidFill>
                      <a:srgbClr val="74D2FC"/>
                    </a:solidFill>
                  </a:tcPr>
                </a:tc>
                <a:tc>
                  <a:txBody>
                    <a:bodyPr/>
                    <a:lstStyle/>
                    <a:p>
                      <a:pPr algn="ctr"/>
                      <a:r>
                        <a:rPr lang="en-US" altLang="zh-CN" sz="1100" b="0" dirty="0" smtClean="0">
                          <a:solidFill>
                            <a:schemeClr val="tx1"/>
                          </a:solidFill>
                          <a:latin typeface="微软雅黑" panose="020B0503020204020204" pitchFamily="34" charset="-122"/>
                          <a:ea typeface="微软雅黑" panose="020B0503020204020204" pitchFamily="34" charset="-122"/>
                        </a:rPr>
                        <a:t>GPU</a:t>
                      </a:r>
                      <a:r>
                        <a:rPr lang="zh-CN" altLang="en-US" sz="1100" b="0" dirty="0" smtClean="0">
                          <a:solidFill>
                            <a:schemeClr val="tx1"/>
                          </a:solidFill>
                          <a:latin typeface="微软雅黑" panose="020B0503020204020204" pitchFamily="34" charset="-122"/>
                          <a:ea typeface="微软雅黑" panose="020B0503020204020204" pitchFamily="34" charset="-122"/>
                        </a:rPr>
                        <a:t>硬件虚拟化</a:t>
                      </a:r>
                      <a:endParaRPr lang="zh-CN" altLang="en-US" sz="1100" b="0" dirty="0">
                        <a:solidFill>
                          <a:schemeClr val="tx1"/>
                        </a:solidFill>
                        <a:latin typeface="微软雅黑" panose="020B0503020204020204" pitchFamily="34" charset="-122"/>
                        <a:ea typeface="微软雅黑" panose="020B0503020204020204" pitchFamily="34" charset="-122"/>
                      </a:endParaRPr>
                    </a:p>
                  </a:txBody>
                  <a:tcPr marL="91447" marR="91447" marT="60952" marB="60952" anchor="ctr">
                    <a:solidFill>
                      <a:srgbClr val="74D2FC"/>
                    </a:solidFill>
                  </a:tcPr>
                </a:tc>
                <a:tc>
                  <a:txBody>
                    <a:bodyPr/>
                    <a:lstStyle/>
                    <a:p>
                      <a:pPr algn="ctr"/>
                      <a:r>
                        <a:rPr lang="en-US" altLang="zh-CN" sz="1100" b="0" dirty="0" smtClean="0">
                          <a:solidFill>
                            <a:schemeClr val="tx1"/>
                          </a:solidFill>
                          <a:latin typeface="微软雅黑" panose="020B0503020204020204" pitchFamily="34" charset="-122"/>
                          <a:ea typeface="微软雅黑" panose="020B0503020204020204" pitchFamily="34" charset="-122"/>
                        </a:rPr>
                        <a:t>GPU</a:t>
                      </a:r>
                      <a:r>
                        <a:rPr lang="zh-CN" altLang="en-US" sz="1100" b="0" dirty="0" smtClean="0">
                          <a:solidFill>
                            <a:schemeClr val="tx1"/>
                          </a:solidFill>
                          <a:latin typeface="微软雅黑" panose="020B0503020204020204" pitchFamily="34" charset="-122"/>
                          <a:ea typeface="微软雅黑" panose="020B0503020204020204" pitchFamily="34" charset="-122"/>
                        </a:rPr>
                        <a:t>共享</a:t>
                      </a:r>
                      <a:endParaRPr lang="zh-CN" altLang="en-US" sz="1100" b="0" dirty="0">
                        <a:solidFill>
                          <a:schemeClr val="tx1"/>
                        </a:solidFill>
                        <a:latin typeface="微软雅黑" panose="020B0503020204020204" pitchFamily="34" charset="-122"/>
                        <a:ea typeface="微软雅黑" panose="020B0503020204020204" pitchFamily="34" charset="-122"/>
                      </a:endParaRPr>
                    </a:p>
                  </a:txBody>
                  <a:tcPr marL="91447" marR="91447" marT="60952" marB="60952" anchor="ctr">
                    <a:solidFill>
                      <a:srgbClr val="74D2FC"/>
                    </a:solidFill>
                  </a:tcPr>
                </a:tc>
              </a:tr>
              <a:tr h="960100">
                <a:tc>
                  <a:txBody>
                    <a:bodyPr/>
                    <a:lstStyle/>
                    <a:p>
                      <a:r>
                        <a:rPr lang="zh-CN" altLang="en-US" sz="1100" b="0" dirty="0" smtClean="0">
                          <a:latin typeface="微软雅黑" panose="020B0503020204020204" pitchFamily="34" charset="-122"/>
                          <a:ea typeface="微软雅黑" panose="020B0503020204020204" pitchFamily="34" charset="-122"/>
                        </a:rPr>
                        <a:t>适用场景</a:t>
                      </a:r>
                      <a:endParaRPr lang="zh-CN" altLang="en-US" sz="1100" b="0" dirty="0">
                        <a:latin typeface="微软雅黑" panose="020B0503020204020204" pitchFamily="34" charset="-122"/>
                        <a:ea typeface="微软雅黑" panose="020B0503020204020204" pitchFamily="34" charset="-122"/>
                      </a:endParaRPr>
                    </a:p>
                  </a:txBody>
                  <a:tcPr marL="91447" marR="91447" marT="60952" marB="60952" anchor="ctr"/>
                </a:tc>
                <a:tc>
                  <a:txBody>
                    <a:bodyPr/>
                    <a:lstStyle/>
                    <a:p>
                      <a:pPr>
                        <a:buFont typeface="Arial" panose="020B0604020202020204" pitchFamily="34" charset="0"/>
                        <a:buChar char="•"/>
                      </a:pPr>
                      <a:r>
                        <a:rPr lang="zh-CN" altLang="en-US" sz="1100" b="0" dirty="0" smtClean="0">
                          <a:latin typeface="微软雅黑" panose="020B0503020204020204" pitchFamily="34" charset="-122"/>
                          <a:ea typeface="微软雅黑" panose="020B0503020204020204" pitchFamily="34" charset="-122"/>
                        </a:rPr>
                        <a:t> 复杂图纸编辑，图纸总装</a:t>
                      </a:r>
                      <a:endParaRPr lang="en-US" altLang="zh-CN" sz="1100" b="0" dirty="0" smtClean="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100" b="0" dirty="0" smtClean="0">
                          <a:latin typeface="微软雅黑" panose="020B0503020204020204" pitchFamily="34" charset="-122"/>
                          <a:ea typeface="微软雅黑" panose="020B0503020204020204" pitchFamily="34" charset="-122"/>
                        </a:rPr>
                        <a:t> 复杂视频编辑，中高端游戏</a:t>
                      </a:r>
                      <a:endParaRPr lang="zh-CN" altLang="en-US" sz="1100" b="0" dirty="0">
                        <a:latin typeface="微软雅黑" panose="020B0503020204020204" pitchFamily="34" charset="-122"/>
                        <a:ea typeface="微软雅黑" panose="020B0503020204020204" pitchFamily="34" charset="-122"/>
                      </a:endParaRPr>
                    </a:p>
                  </a:txBody>
                  <a:tcPr marL="91447" marR="91447" marT="60952" marB="60952" anchor="ctr"/>
                </a:tc>
                <a:tc>
                  <a:txBody>
                    <a:bodyPr/>
                    <a:lstStyle/>
                    <a:p>
                      <a:pPr>
                        <a:buFont typeface="Arial" panose="020B0604020202020204" pitchFamily="34" charset="0"/>
                        <a:buChar char="•"/>
                      </a:pPr>
                      <a:r>
                        <a:rPr lang="zh-CN" altLang="en-US" sz="1100" b="0" dirty="0" smtClean="0">
                          <a:latin typeface="微软雅黑" panose="020B0503020204020204" pitchFamily="34" charset="-122"/>
                          <a:ea typeface="微软雅黑" panose="020B0503020204020204" pitchFamily="34" charset="-122"/>
                        </a:rPr>
                        <a:t> 中等复杂度图纸编辑</a:t>
                      </a:r>
                      <a:endParaRPr lang="en-US" altLang="zh-CN" sz="1100" b="0" dirty="0" smtClean="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100" b="0" dirty="0" smtClean="0">
                          <a:latin typeface="微软雅黑" panose="020B0503020204020204" pitchFamily="34" charset="-122"/>
                          <a:ea typeface="微软雅黑" panose="020B0503020204020204" pitchFamily="34" charset="-122"/>
                        </a:rPr>
                        <a:t> 视频编辑，中端游戏</a:t>
                      </a:r>
                      <a:endParaRPr lang="zh-CN" altLang="en-US" sz="1100" b="0" dirty="0">
                        <a:latin typeface="微软雅黑" panose="020B0503020204020204" pitchFamily="34" charset="-122"/>
                        <a:ea typeface="微软雅黑" panose="020B0503020204020204" pitchFamily="34" charset="-122"/>
                      </a:endParaRPr>
                    </a:p>
                  </a:txBody>
                  <a:tcPr marL="91447" marR="91447" marT="60952" marB="60952" anchor="ctr"/>
                </a:tc>
                <a:tc>
                  <a:txBody>
                    <a:bodyPr/>
                    <a:lstStyle/>
                    <a:p>
                      <a:pPr>
                        <a:buFont typeface="Arial" panose="020B0604020202020204" pitchFamily="34" charset="0"/>
                        <a:buChar char="•"/>
                      </a:pPr>
                      <a:r>
                        <a:rPr lang="zh-CN" altLang="en-US" sz="1100" b="0" dirty="0" smtClean="0">
                          <a:latin typeface="微软雅黑" panose="020B0503020204020204" pitchFamily="34" charset="-122"/>
                          <a:ea typeface="微软雅黑" panose="020B0503020204020204" pitchFamily="34" charset="-122"/>
                        </a:rPr>
                        <a:t> 查阅图纸，轻量编辑</a:t>
                      </a:r>
                      <a:endParaRPr lang="en-US" altLang="zh-CN" sz="1100" b="0" dirty="0" smtClean="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100" b="0" dirty="0" smtClean="0">
                          <a:latin typeface="微软雅黑" panose="020B0503020204020204" pitchFamily="34" charset="-122"/>
                          <a:ea typeface="微软雅黑" panose="020B0503020204020204" pitchFamily="34" charset="-122"/>
                        </a:rPr>
                        <a:t> 中低端游戏</a:t>
                      </a:r>
                      <a:endParaRPr lang="zh-CN" altLang="en-US" sz="1100" b="0" dirty="0">
                        <a:latin typeface="微软雅黑" panose="020B0503020204020204" pitchFamily="34" charset="-122"/>
                        <a:ea typeface="微软雅黑" panose="020B0503020204020204" pitchFamily="34" charset="-122"/>
                      </a:endParaRPr>
                    </a:p>
                  </a:txBody>
                  <a:tcPr marL="91447" marR="91447" marT="60952" marB="60952" anchor="ctr"/>
                </a:tc>
              </a:tr>
              <a:tr h="960100">
                <a:tc>
                  <a:txBody>
                    <a:bodyPr/>
                    <a:lstStyle/>
                    <a:p>
                      <a:pPr marL="0" marR="0" indent="0" algn="l" defTabSz="913765" rtl="0" eaLnBrk="1" fontAlgn="auto" latinLnBrk="0" hangingPunct="1">
                        <a:lnSpc>
                          <a:spcPct val="100000"/>
                        </a:lnSpc>
                        <a:spcBef>
                          <a:spcPts val="0"/>
                        </a:spcBef>
                        <a:spcAft>
                          <a:spcPts val="0"/>
                        </a:spcAft>
                        <a:buClrTx/>
                        <a:buSzTx/>
                        <a:buFontTx/>
                        <a:buNone/>
                        <a:defRPr/>
                      </a:pPr>
                      <a:r>
                        <a:rPr lang="en-US" altLang="zh-CN" sz="1100" b="0" dirty="0" smtClean="0">
                          <a:latin typeface="微软雅黑" panose="020B0503020204020204" pitchFamily="34" charset="-122"/>
                          <a:ea typeface="微软雅黑" panose="020B0503020204020204" pitchFamily="34" charset="-122"/>
                        </a:rPr>
                        <a:t>DirectX</a:t>
                      </a:r>
                      <a:r>
                        <a:rPr lang="zh-CN" altLang="en-US" sz="1100" b="0" dirty="0" smtClean="0">
                          <a:latin typeface="微软雅黑" panose="020B0503020204020204" pitchFamily="34" charset="-122"/>
                          <a:ea typeface="微软雅黑" panose="020B0503020204020204" pitchFamily="34" charset="-122"/>
                        </a:rPr>
                        <a:t>、</a:t>
                      </a:r>
                      <a:r>
                        <a:rPr lang="en-US" altLang="zh-CN" sz="1100" b="0" dirty="0" smtClean="0">
                          <a:latin typeface="微软雅黑" panose="020B0503020204020204" pitchFamily="34" charset="-122"/>
                          <a:ea typeface="微软雅黑" panose="020B0503020204020204" pitchFamily="34" charset="-122"/>
                        </a:rPr>
                        <a:t>OpenGL</a:t>
                      </a:r>
                      <a:r>
                        <a:rPr lang="zh-CN" altLang="en-US" sz="1100" b="0" dirty="0" smtClean="0">
                          <a:latin typeface="微软雅黑" panose="020B0503020204020204" pitchFamily="34" charset="-122"/>
                          <a:ea typeface="微软雅黑" panose="020B0503020204020204" pitchFamily="34" charset="-122"/>
                        </a:rPr>
                        <a:t>图形规范</a:t>
                      </a:r>
                      <a:endParaRPr lang="zh-CN" altLang="en-US" sz="1100" b="0" dirty="0">
                        <a:latin typeface="微软雅黑" panose="020B0503020204020204" pitchFamily="34" charset="-122"/>
                        <a:ea typeface="微软雅黑" panose="020B0503020204020204" pitchFamily="34" charset="-122"/>
                      </a:endParaRPr>
                    </a:p>
                  </a:txBody>
                  <a:tcPr marL="91447" marR="91447" marT="60952" marB="60952" anchor="ctr">
                    <a:solidFill>
                      <a:srgbClr val="CCECFF"/>
                    </a:solidFill>
                  </a:tcPr>
                </a:tc>
                <a:tc>
                  <a:txBody>
                    <a:bodyPr/>
                    <a:lstStyle/>
                    <a:p>
                      <a:pPr>
                        <a:buFont typeface="Arial" panose="020B0604020202020204" pitchFamily="34" charset="0"/>
                        <a:buChar char="•"/>
                      </a:pPr>
                      <a:r>
                        <a:rPr lang="en-US" altLang="zh-CN" sz="1100" b="0" dirty="0" smtClean="0">
                          <a:latin typeface="微软雅黑" panose="020B0503020204020204" pitchFamily="34" charset="-122"/>
                          <a:ea typeface="微软雅黑" panose="020B0503020204020204" pitchFamily="34" charset="-122"/>
                        </a:rPr>
                        <a:t> OpenGL 4.4</a:t>
                      </a:r>
                      <a:endParaRPr lang="en-US" altLang="zh-CN" sz="1100" b="0" dirty="0" smtClean="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1100" b="0" dirty="0" smtClean="0">
                          <a:latin typeface="微软雅黑" panose="020B0503020204020204" pitchFamily="34" charset="-122"/>
                          <a:ea typeface="微软雅黑" panose="020B0503020204020204" pitchFamily="34" charset="-122"/>
                        </a:rPr>
                        <a:t> DirectX 9/10/11</a:t>
                      </a:r>
                      <a:endParaRPr lang="zh-CN" altLang="en-US" sz="1100" b="0" dirty="0">
                        <a:latin typeface="微软雅黑" panose="020B0503020204020204" pitchFamily="34" charset="-122"/>
                        <a:ea typeface="微软雅黑" panose="020B0503020204020204" pitchFamily="34" charset="-122"/>
                      </a:endParaRPr>
                    </a:p>
                  </a:txBody>
                  <a:tcPr marL="91447" marR="91447" marT="60952" marB="60952" anchor="ctr">
                    <a:solidFill>
                      <a:srgbClr val="CCECFF"/>
                    </a:solidFill>
                  </a:tcPr>
                </a:tc>
                <a:tc>
                  <a:txBody>
                    <a:bodyPr/>
                    <a:lstStyle/>
                    <a:p>
                      <a:pPr>
                        <a:buFont typeface="Arial" panose="020B0604020202020204" pitchFamily="34" charset="0"/>
                        <a:buChar char="•"/>
                      </a:pPr>
                      <a:r>
                        <a:rPr lang="en-US" altLang="zh-CN" sz="1100" b="0" dirty="0" smtClean="0">
                          <a:latin typeface="微软雅黑" panose="020B0503020204020204" pitchFamily="34" charset="-122"/>
                          <a:ea typeface="微软雅黑" panose="020B0503020204020204" pitchFamily="34" charset="-122"/>
                        </a:rPr>
                        <a:t> OpenGL 4.4</a:t>
                      </a:r>
                      <a:endParaRPr lang="en-US" altLang="zh-CN" sz="1100" b="0" dirty="0" smtClean="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1100" b="0" dirty="0" smtClean="0">
                          <a:latin typeface="微软雅黑" panose="020B0503020204020204" pitchFamily="34" charset="-122"/>
                          <a:ea typeface="微软雅黑" panose="020B0503020204020204" pitchFamily="34" charset="-122"/>
                        </a:rPr>
                        <a:t> DirectX 9/10/11</a:t>
                      </a:r>
                      <a:endParaRPr lang="zh-CN" altLang="en-US" sz="1100" b="0" dirty="0" smtClean="0">
                        <a:latin typeface="微软雅黑" panose="020B0503020204020204" pitchFamily="34" charset="-122"/>
                        <a:ea typeface="微软雅黑" panose="020B0503020204020204" pitchFamily="34" charset="-122"/>
                      </a:endParaRPr>
                    </a:p>
                  </a:txBody>
                  <a:tcPr marL="91447" marR="91447" marT="60952" marB="60952" anchor="ctr">
                    <a:solidFill>
                      <a:srgbClr val="CCECFF"/>
                    </a:solidFill>
                  </a:tcPr>
                </a:tc>
                <a:tc>
                  <a:txBody>
                    <a:bodyPr/>
                    <a:lstStyle/>
                    <a:p>
                      <a:pPr>
                        <a:buFont typeface="Arial" panose="020B0604020202020204" pitchFamily="34" charset="0"/>
                        <a:buChar char="•"/>
                      </a:pPr>
                      <a:r>
                        <a:rPr lang="en-US" altLang="zh-CN" sz="1100" b="0" dirty="0" smtClean="0">
                          <a:latin typeface="微软雅黑" panose="020B0503020204020204" pitchFamily="34" charset="-122"/>
                          <a:ea typeface="微软雅黑" panose="020B0503020204020204" pitchFamily="34" charset="-122"/>
                        </a:rPr>
                        <a:t> OpenGL 2.1</a:t>
                      </a:r>
                      <a:endParaRPr lang="en-US" altLang="zh-CN" sz="1100" b="0" dirty="0" smtClean="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1100" b="0" dirty="0" smtClean="0">
                          <a:latin typeface="微软雅黑" panose="020B0503020204020204" pitchFamily="34" charset="-122"/>
                          <a:ea typeface="微软雅黑" panose="020B0503020204020204" pitchFamily="34" charset="-122"/>
                        </a:rPr>
                        <a:t> DirectX 9</a:t>
                      </a:r>
                      <a:endParaRPr lang="zh-CN" altLang="en-US" sz="1100" b="0" dirty="0" smtClean="0">
                        <a:latin typeface="微软雅黑" panose="020B0503020204020204" pitchFamily="34" charset="-122"/>
                        <a:ea typeface="微软雅黑" panose="020B0503020204020204" pitchFamily="34" charset="-122"/>
                      </a:endParaRPr>
                    </a:p>
                  </a:txBody>
                  <a:tcPr marL="91447" marR="91447" marT="60952" marB="60952" anchor="ctr">
                    <a:solidFill>
                      <a:srgbClr val="CCECFF"/>
                    </a:solidFill>
                  </a:tcPr>
                </a:tc>
              </a:tr>
            </a:tbl>
          </a:graphicData>
        </a:graphic>
      </p:graphicFrame>
      <p:sp>
        <p:nvSpPr>
          <p:cNvPr id="58" name="Rounded Rectangle 41"/>
          <p:cNvSpPr/>
          <p:nvPr/>
        </p:nvSpPr>
        <p:spPr>
          <a:xfrm>
            <a:off x="2374789" y="5208731"/>
            <a:ext cx="1795892" cy="874817"/>
          </a:xfrm>
          <a:prstGeom prst="roundRect">
            <a:avLst>
              <a:gd name="adj" fmla="val 2738"/>
            </a:avLst>
          </a:prstGeom>
          <a:gradFill flip="none" rotWithShape="1">
            <a:gsLst>
              <a:gs pos="0">
                <a:srgbClr val="4F81BD">
                  <a:lumMod val="40000"/>
                  <a:lumOff val="60000"/>
                </a:srgbClr>
              </a:gs>
              <a:gs pos="10000">
                <a:srgbClr val="226F9E"/>
              </a:gs>
              <a:gs pos="62000">
                <a:srgbClr val="3E6CA4">
                  <a:alpha val="72000"/>
                </a:srgbClr>
              </a:gs>
              <a:gs pos="35000">
                <a:srgbClr val="4F81BD">
                  <a:lumMod val="75000"/>
                  <a:alpha val="56000"/>
                </a:srgbClr>
              </a:gs>
              <a:gs pos="98000">
                <a:srgbClr val="4F81BD">
                  <a:lumMod val="5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96771" tIns="48385" rIns="96771" bIns="48385"/>
          <a:lstStyle/>
          <a:p>
            <a:pPr eaLnBrk="1" fontAlgn="t" hangingPunct="1">
              <a:defRPr/>
            </a:pPr>
            <a:endParaRPr lang="zh-CN" altLang="en-US" dirty="0">
              <a:latin typeface="+mn-lt"/>
              <a:ea typeface="+mn-ea"/>
            </a:endParaRPr>
          </a:p>
        </p:txBody>
      </p:sp>
      <p:sp>
        <p:nvSpPr>
          <p:cNvPr id="59" name="Rounded Rectangle 41"/>
          <p:cNvSpPr/>
          <p:nvPr/>
        </p:nvSpPr>
        <p:spPr>
          <a:xfrm>
            <a:off x="445014" y="5208731"/>
            <a:ext cx="1690319" cy="874817"/>
          </a:xfrm>
          <a:prstGeom prst="roundRect">
            <a:avLst>
              <a:gd name="adj" fmla="val 2738"/>
            </a:avLst>
          </a:prstGeom>
          <a:gradFill flip="none" rotWithShape="1">
            <a:gsLst>
              <a:gs pos="0">
                <a:srgbClr val="4F81BD">
                  <a:lumMod val="40000"/>
                  <a:lumOff val="60000"/>
                </a:srgbClr>
              </a:gs>
              <a:gs pos="10000">
                <a:srgbClr val="226F9E"/>
              </a:gs>
              <a:gs pos="62000">
                <a:srgbClr val="3E6CA4">
                  <a:alpha val="72000"/>
                </a:srgbClr>
              </a:gs>
              <a:gs pos="35000">
                <a:srgbClr val="4F81BD">
                  <a:lumMod val="75000"/>
                  <a:alpha val="56000"/>
                </a:srgbClr>
              </a:gs>
              <a:gs pos="98000">
                <a:srgbClr val="4F81BD">
                  <a:lumMod val="5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96771" tIns="48385" rIns="96771" bIns="48385"/>
          <a:lstStyle/>
          <a:p>
            <a:pPr eaLnBrk="1" fontAlgn="t" hangingPunct="1">
              <a:defRPr/>
            </a:pPr>
            <a:endParaRPr lang="zh-CN" altLang="en-US" dirty="0">
              <a:latin typeface="+mn-lt"/>
              <a:ea typeface="+mn-ea"/>
            </a:endParaRPr>
          </a:p>
        </p:txBody>
      </p:sp>
      <p:sp>
        <p:nvSpPr>
          <p:cNvPr id="78877" name="TextBox 59"/>
          <p:cNvSpPr txBox="1">
            <a:spLocks noChangeArrowheads="1"/>
          </p:cNvSpPr>
          <p:nvPr/>
        </p:nvSpPr>
        <p:spPr bwMode="auto">
          <a:xfrm>
            <a:off x="519113" y="5289550"/>
            <a:ext cx="16097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57" tIns="48379" rIns="96757" bIns="48379">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2500" smtClean="0">
                <a:solidFill>
                  <a:srgbClr val="FF0000"/>
                </a:solidFill>
                <a:latin typeface="+mn-lt"/>
                <a:ea typeface="+mn-ea"/>
              </a:rPr>
              <a:t>百兆</a:t>
            </a:r>
            <a:r>
              <a:rPr lang="zh-CN" altLang="en-US" sz="1400" smtClean="0">
                <a:solidFill>
                  <a:schemeClr val="bg1"/>
                </a:solidFill>
                <a:latin typeface="+mn-lt"/>
                <a:ea typeface="+mn-ea"/>
              </a:rPr>
              <a:t>码率高清制图</a:t>
            </a:r>
            <a:endParaRPr lang="en-US" altLang="zh-CN" sz="1400" smtClean="0">
              <a:solidFill>
                <a:schemeClr val="bg1"/>
              </a:solidFill>
              <a:latin typeface="+mn-lt"/>
              <a:ea typeface="+mn-ea"/>
            </a:endParaRPr>
          </a:p>
          <a:p>
            <a:pPr eaLnBrk="1" fontAlgn="t" hangingPunct="1">
              <a:defRPr/>
            </a:pPr>
            <a:r>
              <a:rPr lang="zh-CN" altLang="en-US" sz="1400" smtClean="0">
                <a:solidFill>
                  <a:schemeClr val="bg1"/>
                </a:solidFill>
                <a:latin typeface="+mn-lt"/>
                <a:ea typeface="+mn-ea"/>
              </a:rPr>
              <a:t>图像识别技术</a:t>
            </a:r>
            <a:endParaRPr lang="zh-CN" altLang="en-US" sz="1400" smtClean="0">
              <a:solidFill>
                <a:schemeClr val="bg1"/>
              </a:solidFill>
              <a:latin typeface="+mn-lt"/>
              <a:ea typeface="+mn-ea"/>
            </a:endParaRPr>
          </a:p>
        </p:txBody>
      </p:sp>
      <p:sp>
        <p:nvSpPr>
          <p:cNvPr id="78878" name="TextBox 60"/>
          <p:cNvSpPr txBox="1">
            <a:spLocks noChangeArrowheads="1"/>
          </p:cNvSpPr>
          <p:nvPr/>
        </p:nvSpPr>
        <p:spPr bwMode="auto">
          <a:xfrm>
            <a:off x="2387600" y="5340350"/>
            <a:ext cx="17811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4" rIns="91427" bIns="45714">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400" smtClean="0">
                <a:solidFill>
                  <a:schemeClr val="bg1"/>
                </a:solidFill>
                <a:latin typeface="+mn-lt"/>
                <a:ea typeface="+mn-ea"/>
              </a:rPr>
              <a:t>快速</a:t>
            </a:r>
            <a:r>
              <a:rPr lang="zh-CN" altLang="en-US" sz="2500" smtClean="0">
                <a:solidFill>
                  <a:srgbClr val="FF0000"/>
                </a:solidFill>
                <a:latin typeface="+mn-lt"/>
                <a:ea typeface="+mn-ea"/>
              </a:rPr>
              <a:t>外设</a:t>
            </a:r>
            <a:r>
              <a:rPr lang="zh-CN" altLang="en-US" sz="1400" smtClean="0">
                <a:solidFill>
                  <a:schemeClr val="bg1"/>
                </a:solidFill>
                <a:latin typeface="+mn-lt"/>
                <a:ea typeface="+mn-ea"/>
              </a:rPr>
              <a:t>适配能力</a:t>
            </a:r>
            <a:endParaRPr lang="zh-CN" altLang="en-US" sz="1400" smtClean="0">
              <a:solidFill>
                <a:schemeClr val="bg1"/>
              </a:solidFill>
              <a:latin typeface="+mn-lt"/>
              <a:ea typeface="+mn-ea"/>
            </a:endParaRPr>
          </a:p>
        </p:txBody>
      </p:sp>
      <p:grpSp>
        <p:nvGrpSpPr>
          <p:cNvPr id="78879" name="组合 61"/>
          <p:cNvGrpSpPr/>
          <p:nvPr/>
        </p:nvGrpSpPr>
        <p:grpSpPr bwMode="auto">
          <a:xfrm>
            <a:off x="6878638" y="481013"/>
            <a:ext cx="2003425" cy="287337"/>
            <a:chOff x="9173417" y="480403"/>
            <a:chExt cx="2673289" cy="288000"/>
          </a:xfrm>
        </p:grpSpPr>
        <p:sp>
          <p:nvSpPr>
            <p:cNvPr id="63" name="직사각형 3"/>
            <p:cNvSpPr/>
            <p:nvPr/>
          </p:nvSpPr>
          <p:spPr>
            <a:xfrm>
              <a:off x="10060982" y="480403"/>
              <a:ext cx="891803"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64" name="직사각형 4"/>
            <p:cNvSpPr/>
            <p:nvPr/>
          </p:nvSpPr>
          <p:spPr>
            <a:xfrm>
              <a:off x="10952785"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latin typeface="+mn-ea"/>
                <a:cs typeface="Arial" panose="020B0604020202020204" pitchFamily="34" charset="0"/>
              </a:endParaRPr>
            </a:p>
          </p:txBody>
        </p:sp>
        <p:sp>
          <p:nvSpPr>
            <p:cNvPr id="65" name="직사각형 5"/>
            <p:cNvSpPr/>
            <p:nvPr/>
          </p:nvSpPr>
          <p:spPr>
            <a:xfrm>
              <a:off x="9173417" y="480403"/>
              <a:ext cx="893921" cy="288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66" name="직사각형 23"/>
            <p:cNvSpPr/>
            <p:nvPr/>
          </p:nvSpPr>
          <p:spPr>
            <a:xfrm>
              <a:off x="9258149"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体验</a:t>
              </a:r>
              <a:endParaRPr lang="ko-KR" altLang="en-US" sz="1500" smtClean="0">
                <a:solidFill>
                  <a:srgbClr val="FFFFFF"/>
                </a:solidFill>
                <a:latin typeface="+mn-ea"/>
                <a:ea typeface="+mn-ea"/>
                <a:cs typeface="Arial" panose="020B0604020202020204" pitchFamily="34" charset="0"/>
              </a:endParaRPr>
            </a:p>
          </p:txBody>
        </p:sp>
        <p:sp>
          <p:nvSpPr>
            <p:cNvPr id="67" name="직사각형 24"/>
            <p:cNvSpPr/>
            <p:nvPr/>
          </p:nvSpPr>
          <p:spPr>
            <a:xfrm>
              <a:off x="10103348" y="480403"/>
              <a:ext cx="673618"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安全</a:t>
              </a:r>
              <a:endParaRPr lang="ko-KR" altLang="en-US" sz="1500" smtClean="0">
                <a:solidFill>
                  <a:srgbClr val="FFFFFF"/>
                </a:solidFill>
                <a:latin typeface="+mn-ea"/>
                <a:ea typeface="+mn-ea"/>
                <a:cs typeface="Arial" panose="020B0604020202020204" pitchFamily="34" charset="0"/>
              </a:endParaRPr>
            </a:p>
          </p:txBody>
        </p:sp>
        <p:sp>
          <p:nvSpPr>
            <p:cNvPr id="68" name="직사각형 25"/>
            <p:cNvSpPr/>
            <p:nvPr/>
          </p:nvSpPr>
          <p:spPr>
            <a:xfrm>
              <a:off x="11071410"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管理</a:t>
              </a:r>
              <a:endParaRPr lang="ko-KR" altLang="en-US" sz="1500" smtClean="0">
                <a:solidFill>
                  <a:srgbClr val="FFFFFF"/>
                </a:solidFill>
                <a:latin typeface="+mn-ea"/>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342900" y="2393950"/>
            <a:ext cx="5332413" cy="3648075"/>
          </a:xfrm>
          <a:prstGeom prst="rect">
            <a:avLst/>
          </a:prstGeom>
          <a:solidFill>
            <a:schemeClr val="bg1">
              <a:lumMod val="95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a:lstStyle/>
          <a:p>
            <a:pPr eaLnBrk="1" fontAlgn="t" hangingPunct="1">
              <a:buClr>
                <a:srgbClr val="CC9900"/>
              </a:buClr>
              <a:buFont typeface="Wingdings" panose="05000000000000000000" pitchFamily="2" charset="2"/>
              <a:buChar char="n"/>
              <a:defRPr/>
            </a:pPr>
            <a:endParaRPr lang="zh-CN" altLang="en-US">
              <a:solidFill>
                <a:srgbClr val="000000"/>
              </a:solidFill>
              <a:latin typeface="+mn-lt"/>
              <a:ea typeface="+mn-ea"/>
            </a:endParaRPr>
          </a:p>
        </p:txBody>
      </p:sp>
      <p:sp>
        <p:nvSpPr>
          <p:cNvPr id="80899" name="TextBox 34"/>
          <p:cNvSpPr txBox="1">
            <a:spLocks noChangeArrowheads="1"/>
          </p:cNvSpPr>
          <p:nvPr/>
        </p:nvSpPr>
        <p:spPr bwMode="auto">
          <a:xfrm>
            <a:off x="414338" y="2527300"/>
            <a:ext cx="3163887"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just" eaLnBrk="1" fontAlgn="t" hangingPunct="1">
              <a:spcAft>
                <a:spcPts val="400"/>
              </a:spcAft>
              <a:defRPr/>
            </a:pPr>
            <a:r>
              <a:rPr lang="zh-CN" altLang="en-US" sz="1600" smtClean="0">
                <a:solidFill>
                  <a:srgbClr val="C00000"/>
                </a:solidFill>
                <a:latin typeface="+mn-lt"/>
                <a:ea typeface="+mn-ea"/>
                <a:cs typeface="Arial" panose="020B0604020202020204" pitchFamily="34" charset="0"/>
              </a:rPr>
              <a:t>关键技术</a:t>
            </a:r>
            <a:endParaRPr lang="en-US" altLang="zh-CN" sz="1600" smtClean="0">
              <a:solidFill>
                <a:srgbClr val="C00000"/>
              </a:solidFill>
              <a:latin typeface="+mn-lt"/>
              <a:ea typeface="+mn-ea"/>
              <a:cs typeface="Arial" panose="020B0604020202020204" pitchFamily="34" charset="0"/>
            </a:endParaRPr>
          </a:p>
          <a:p>
            <a:pPr algn="just" eaLnBrk="1" fontAlgn="t" hangingPunct="1">
              <a:spcAft>
                <a:spcPts val="400"/>
              </a:spcAft>
              <a:defRPr/>
            </a:pPr>
            <a:endParaRPr lang="en-US" altLang="zh-CN" sz="700" smtClean="0">
              <a:solidFill>
                <a:srgbClr val="C00000"/>
              </a:solidFill>
              <a:latin typeface="+mn-lt"/>
              <a:ea typeface="+mn-ea"/>
              <a:cs typeface="Arial" panose="020B0604020202020204" pitchFamily="34" charset="0"/>
            </a:endParaRPr>
          </a:p>
          <a:p>
            <a:pPr algn="just" eaLnBrk="1" fontAlgn="t" hangingPunct="1">
              <a:lnSpc>
                <a:spcPts val="2665"/>
              </a:lnSpc>
              <a:buFont typeface="Wingdings" panose="05000000000000000000" pitchFamily="2" charset="2"/>
              <a:buChar char="Ø"/>
              <a:defRPr/>
            </a:pPr>
            <a:r>
              <a:rPr lang="zh-CN" altLang="en-US" sz="1200" smtClean="0">
                <a:latin typeface="+mn-lt"/>
                <a:ea typeface="+mn-ea"/>
                <a:cs typeface="Arial" panose="020B0604020202020204" pitchFamily="34" charset="0"/>
              </a:rPr>
              <a:t>内存去重压缩和复用技术，桌面</a:t>
            </a:r>
            <a:r>
              <a:rPr lang="en-US" altLang="zh-CN" sz="1200" smtClean="0">
                <a:latin typeface="+mn-lt"/>
                <a:ea typeface="+mn-ea"/>
                <a:cs typeface="Arial" panose="020B0604020202020204" pitchFamily="34" charset="0"/>
              </a:rPr>
              <a:t>VM</a:t>
            </a:r>
            <a:r>
              <a:rPr lang="zh-CN" altLang="en-US" sz="1200" smtClean="0">
                <a:latin typeface="+mn-lt"/>
                <a:ea typeface="+mn-ea"/>
                <a:cs typeface="Arial" panose="020B0604020202020204" pitchFamily="34" charset="0"/>
              </a:rPr>
              <a:t>的系统盘</a:t>
            </a:r>
            <a:r>
              <a:rPr lang="zh-CN" altLang="en-US" sz="1200" smtClean="0">
                <a:solidFill>
                  <a:srgbClr val="C00000"/>
                </a:solidFill>
                <a:latin typeface="+mn-lt"/>
                <a:ea typeface="+mn-ea"/>
                <a:cs typeface="Arial" panose="020B0604020202020204" pitchFamily="34" charset="0"/>
              </a:rPr>
              <a:t>放到内存</a:t>
            </a:r>
            <a:r>
              <a:rPr lang="zh-CN" altLang="en-US" sz="1200" smtClean="0">
                <a:latin typeface="+mn-lt"/>
                <a:ea typeface="+mn-ea"/>
                <a:cs typeface="Arial" panose="020B0604020202020204" pitchFamily="34" charset="0"/>
              </a:rPr>
              <a:t>中，重启还原初始状态</a:t>
            </a:r>
            <a:endParaRPr lang="en-US" altLang="zh-CN" sz="1200" smtClean="0">
              <a:latin typeface="+mn-lt"/>
              <a:ea typeface="+mn-ea"/>
              <a:cs typeface="Arial" panose="020B0604020202020204" pitchFamily="34" charset="0"/>
            </a:endParaRPr>
          </a:p>
          <a:p>
            <a:pPr algn="just" eaLnBrk="1" fontAlgn="t" hangingPunct="1">
              <a:lnSpc>
                <a:spcPts val="2665"/>
              </a:lnSpc>
              <a:buFont typeface="Wingdings" panose="05000000000000000000" pitchFamily="2" charset="2"/>
              <a:buChar char="Ø"/>
              <a:defRPr/>
            </a:pPr>
            <a:r>
              <a:rPr lang="zh-CN" altLang="en-US" sz="1200" smtClean="0">
                <a:latin typeface="+mn-lt"/>
                <a:ea typeface="+mn-ea"/>
                <a:cs typeface="Arial" panose="020B0604020202020204" pitchFamily="34" charset="0"/>
              </a:rPr>
              <a:t>全内存</a:t>
            </a:r>
            <a:r>
              <a:rPr lang="en-US" altLang="zh-CN" sz="1200" smtClean="0">
                <a:latin typeface="+mn-lt"/>
                <a:ea typeface="+mn-ea"/>
                <a:cs typeface="Arial" panose="020B0604020202020204" pitchFamily="34" charset="0"/>
              </a:rPr>
              <a:t>VDI</a:t>
            </a:r>
            <a:r>
              <a:rPr lang="zh-CN" altLang="en-US" sz="1200" smtClean="0">
                <a:latin typeface="+mn-lt"/>
                <a:ea typeface="+mn-ea"/>
                <a:cs typeface="Arial" panose="020B0604020202020204" pitchFamily="34" charset="0"/>
              </a:rPr>
              <a:t>存储。突破内存介质专用的</a:t>
            </a:r>
            <a:r>
              <a:rPr lang="zh-CN" altLang="en-US" sz="1200" smtClean="0">
                <a:solidFill>
                  <a:srgbClr val="C00000"/>
                </a:solidFill>
                <a:latin typeface="+mn-lt"/>
                <a:ea typeface="+mn-ea"/>
                <a:cs typeface="Arial" panose="020B0604020202020204" pitchFamily="34" charset="0"/>
              </a:rPr>
              <a:t>实时在线重删</a:t>
            </a:r>
            <a:r>
              <a:rPr lang="zh-CN" altLang="en-US" sz="1200" smtClean="0">
                <a:latin typeface="+mn-lt"/>
                <a:ea typeface="+mn-ea"/>
                <a:cs typeface="Arial" panose="020B0604020202020204" pitchFamily="34" charset="0"/>
              </a:rPr>
              <a:t>技术、</a:t>
            </a:r>
            <a:r>
              <a:rPr lang="zh-CN" altLang="en-US" sz="1200" smtClean="0">
                <a:solidFill>
                  <a:srgbClr val="C00000"/>
                </a:solidFill>
                <a:latin typeface="+mn-lt"/>
                <a:ea typeface="+mn-ea"/>
                <a:cs typeface="Arial" panose="020B0604020202020204" pitchFamily="34" charset="0"/>
              </a:rPr>
              <a:t>在线压缩</a:t>
            </a:r>
            <a:r>
              <a:rPr lang="zh-CN" altLang="en-US" sz="1200" smtClean="0">
                <a:latin typeface="+mn-lt"/>
                <a:ea typeface="+mn-ea"/>
                <a:cs typeface="Arial" panose="020B0604020202020204" pitchFamily="34" charset="0"/>
              </a:rPr>
              <a:t>技术；提供高速</a:t>
            </a:r>
            <a:r>
              <a:rPr lang="en-US" altLang="zh-CN" sz="1200" smtClean="0">
                <a:latin typeface="+mn-lt"/>
                <a:ea typeface="+mn-ea"/>
                <a:cs typeface="Arial" panose="020B0604020202020204" pitchFamily="34" charset="0"/>
              </a:rPr>
              <a:t>IO</a:t>
            </a:r>
            <a:r>
              <a:rPr lang="zh-CN" altLang="en-US" sz="1200" smtClean="0">
                <a:latin typeface="+mn-lt"/>
                <a:ea typeface="+mn-ea"/>
                <a:cs typeface="Arial" panose="020B0604020202020204" pitchFamily="34" charset="0"/>
              </a:rPr>
              <a:t>能力和高速克隆能力，提供超过</a:t>
            </a:r>
            <a:r>
              <a:rPr lang="en-US" altLang="zh-CN" sz="1200" smtClean="0">
                <a:solidFill>
                  <a:srgbClr val="C00000"/>
                </a:solidFill>
                <a:latin typeface="+mn-lt"/>
                <a:ea typeface="+mn-ea"/>
                <a:cs typeface="Arial" panose="020B0604020202020204" pitchFamily="34" charset="0"/>
              </a:rPr>
              <a:t>300 IOPS</a:t>
            </a:r>
            <a:r>
              <a:rPr lang="zh-CN" altLang="en-US" sz="1200" smtClean="0">
                <a:latin typeface="+mn-lt"/>
                <a:ea typeface="+mn-ea"/>
                <a:cs typeface="Arial" panose="020B0604020202020204" pitchFamily="34" charset="0"/>
              </a:rPr>
              <a:t>每桌面</a:t>
            </a:r>
            <a:endParaRPr lang="zh-CN" altLang="en-US" sz="1200" smtClean="0">
              <a:latin typeface="+mn-lt"/>
              <a:ea typeface="+mn-ea"/>
              <a:cs typeface="Arial" panose="020B0604020202020204" pitchFamily="34" charset="0"/>
            </a:endParaRPr>
          </a:p>
          <a:p>
            <a:pPr algn="just" eaLnBrk="1" fontAlgn="t" hangingPunct="1">
              <a:lnSpc>
                <a:spcPts val="2665"/>
              </a:lnSpc>
              <a:buFont typeface="Wingdings" panose="05000000000000000000" pitchFamily="2" charset="2"/>
              <a:buChar char="Ø"/>
              <a:defRPr/>
            </a:pPr>
            <a:r>
              <a:rPr lang="en-US" altLang="zh-CN" sz="1200" smtClean="0">
                <a:latin typeface="+mn-lt"/>
                <a:ea typeface="+mn-ea"/>
                <a:cs typeface="Arial" panose="020B0604020202020204" pitchFamily="34" charset="0"/>
              </a:rPr>
              <a:t>VM</a:t>
            </a:r>
            <a:r>
              <a:rPr lang="zh-CN" altLang="en-US" sz="1200" smtClean="0">
                <a:latin typeface="+mn-lt"/>
                <a:ea typeface="+mn-ea"/>
                <a:cs typeface="Arial" panose="020B0604020202020204" pitchFamily="34" charset="0"/>
              </a:rPr>
              <a:t>磁盘读写操作，转化为内存操作，批量创建分发等</a:t>
            </a:r>
            <a:r>
              <a:rPr lang="zh-CN" altLang="en-US" sz="1200" smtClean="0">
                <a:solidFill>
                  <a:srgbClr val="C00000"/>
                </a:solidFill>
                <a:latin typeface="+mn-lt"/>
                <a:ea typeface="+mn-ea"/>
                <a:cs typeface="Arial" panose="020B0604020202020204" pitchFamily="34" charset="0"/>
              </a:rPr>
              <a:t>管理效率</a:t>
            </a:r>
            <a:r>
              <a:rPr lang="zh-CN" altLang="en-US" sz="1200" smtClean="0">
                <a:latin typeface="+mn-lt"/>
                <a:ea typeface="+mn-ea"/>
                <a:cs typeface="Arial" panose="020B0604020202020204" pitchFamily="34" charset="0"/>
              </a:rPr>
              <a:t>大幅提升</a:t>
            </a:r>
            <a:endParaRPr lang="zh-CN" altLang="en-US" sz="1200" smtClean="0">
              <a:latin typeface="+mn-lt"/>
              <a:ea typeface="+mn-ea"/>
              <a:cs typeface="Arial" panose="020B0604020202020204" pitchFamily="34" charset="0"/>
            </a:endParaRPr>
          </a:p>
        </p:txBody>
      </p:sp>
      <p:sp>
        <p:nvSpPr>
          <p:cNvPr id="80900" name="Content Placeholder 3"/>
          <p:cNvSpPr txBox="1"/>
          <p:nvPr/>
        </p:nvSpPr>
        <p:spPr bwMode="auto">
          <a:xfrm>
            <a:off x="1079500" y="1089025"/>
            <a:ext cx="4430713"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947" bIns="0">
            <a:spAutoFit/>
          </a:bodyPr>
          <a:lstStyle>
            <a:lvl1pPr marL="240030" indent="-2400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spcBef>
                <a:spcPts val="800"/>
              </a:spcBef>
              <a:defRPr/>
            </a:pPr>
            <a:r>
              <a:rPr lang="zh-CN" altLang="en-US" sz="1200" smtClean="0">
                <a:solidFill>
                  <a:srgbClr val="262626"/>
                </a:solidFill>
                <a:latin typeface="+mn-lt"/>
                <a:ea typeface="+mn-ea"/>
                <a:cs typeface="Arial" panose="020B0604020202020204" pitchFamily="34" charset="0"/>
              </a:rPr>
              <a:t>对一些呼叫中心、学生电教室等应用型场景，如何提升管理员</a:t>
            </a:r>
            <a:r>
              <a:rPr lang="zh-CN" altLang="en-US" sz="1200" smtClean="0">
                <a:solidFill>
                  <a:srgbClr val="C00000"/>
                </a:solidFill>
                <a:latin typeface="+mn-lt"/>
                <a:ea typeface="+mn-ea"/>
                <a:cs typeface="Arial" panose="020B0604020202020204" pitchFamily="34" charset="0"/>
              </a:rPr>
              <a:t>批量虚拟管理</a:t>
            </a:r>
            <a:r>
              <a:rPr lang="zh-CN" altLang="en-US" sz="1200" smtClean="0">
                <a:solidFill>
                  <a:srgbClr val="262626"/>
                </a:solidFill>
                <a:latin typeface="+mn-lt"/>
                <a:ea typeface="+mn-ea"/>
                <a:cs typeface="Arial" panose="020B0604020202020204" pitchFamily="34" charset="0"/>
              </a:rPr>
              <a:t>的效率？</a:t>
            </a:r>
            <a:endParaRPr lang="en-US" altLang="zh-CN" sz="1200" smtClean="0">
              <a:solidFill>
                <a:srgbClr val="262626"/>
              </a:solidFill>
              <a:latin typeface="+mn-lt"/>
              <a:ea typeface="+mn-ea"/>
              <a:cs typeface="Arial" panose="020B0604020202020204" pitchFamily="34" charset="0"/>
            </a:endParaRPr>
          </a:p>
          <a:p>
            <a:pPr eaLnBrk="1" fontAlgn="t" hangingPunct="1">
              <a:spcBef>
                <a:spcPts val="800"/>
              </a:spcBef>
              <a:defRPr/>
            </a:pPr>
            <a:r>
              <a:rPr lang="zh-CN" altLang="en-US" sz="1200" smtClean="0">
                <a:solidFill>
                  <a:srgbClr val="262626"/>
                </a:solidFill>
                <a:latin typeface="+mn-lt"/>
                <a:ea typeface="+mn-ea"/>
                <a:cs typeface="Arial" panose="020B0604020202020204" pitchFamily="34" charset="0"/>
              </a:rPr>
              <a:t>如何提升批量开关机的效率？如何进行</a:t>
            </a:r>
            <a:r>
              <a:rPr lang="zh-CN" altLang="en-US" sz="1200" smtClean="0">
                <a:solidFill>
                  <a:srgbClr val="C00000"/>
                </a:solidFill>
                <a:latin typeface="+mn-lt"/>
                <a:ea typeface="+mn-ea"/>
                <a:cs typeface="Arial" panose="020B0604020202020204" pitchFamily="34" charset="0"/>
              </a:rPr>
              <a:t>虚机状态还原</a:t>
            </a:r>
            <a:r>
              <a:rPr lang="zh-CN" altLang="en-US" sz="1200" smtClean="0">
                <a:solidFill>
                  <a:srgbClr val="262626"/>
                </a:solidFill>
                <a:latin typeface="+mn-lt"/>
                <a:ea typeface="+mn-ea"/>
                <a:cs typeface="Arial" panose="020B0604020202020204" pitchFamily="34" charset="0"/>
              </a:rPr>
              <a:t>？</a:t>
            </a:r>
            <a:endParaRPr lang="en-US" altLang="zh-CN" sz="1200" smtClean="0">
              <a:solidFill>
                <a:srgbClr val="262626"/>
              </a:solidFill>
              <a:latin typeface="+mn-lt"/>
              <a:ea typeface="+mn-ea"/>
              <a:cs typeface="Arial" panose="020B0604020202020204" pitchFamily="34" charset="0"/>
            </a:endParaRPr>
          </a:p>
          <a:p>
            <a:pPr eaLnBrk="1" fontAlgn="t" hangingPunct="1">
              <a:spcBef>
                <a:spcPts val="800"/>
              </a:spcBef>
              <a:defRPr/>
            </a:pPr>
            <a:r>
              <a:rPr lang="zh-CN" altLang="en-US" sz="1200" smtClean="0">
                <a:solidFill>
                  <a:srgbClr val="262626"/>
                </a:solidFill>
                <a:latin typeface="+mn-lt"/>
                <a:ea typeface="+mn-ea"/>
                <a:cs typeface="Arial" panose="020B0604020202020204" pitchFamily="34" charset="0"/>
              </a:rPr>
              <a:t>虚拟机桌面使用共享的后端存储，如何让虚拟桌面的存储</a:t>
            </a:r>
            <a:r>
              <a:rPr lang="en-US" altLang="zh-CN" sz="1200" smtClean="0">
                <a:solidFill>
                  <a:srgbClr val="262626"/>
                </a:solidFill>
                <a:latin typeface="+mn-lt"/>
                <a:ea typeface="+mn-ea"/>
                <a:cs typeface="Arial" panose="020B0604020202020204" pitchFamily="34" charset="0"/>
              </a:rPr>
              <a:t>IO</a:t>
            </a:r>
            <a:r>
              <a:rPr lang="zh-CN" altLang="en-US" sz="1200" smtClean="0">
                <a:solidFill>
                  <a:srgbClr val="262626"/>
                </a:solidFill>
                <a:latin typeface="+mn-lt"/>
                <a:ea typeface="+mn-ea"/>
                <a:cs typeface="Arial" panose="020B0604020202020204" pitchFamily="34" charset="0"/>
              </a:rPr>
              <a:t>性能追平和超越物理桌面？               </a:t>
            </a:r>
            <a:endParaRPr lang="en-US" altLang="zh-CN" sz="1200" smtClean="0">
              <a:solidFill>
                <a:srgbClr val="262626"/>
              </a:solidFill>
              <a:latin typeface="+mn-lt"/>
              <a:ea typeface="+mn-ea"/>
              <a:cs typeface="Arial" panose="020B0604020202020204" pitchFamily="34" charset="0"/>
            </a:endParaRPr>
          </a:p>
        </p:txBody>
      </p:sp>
      <p:pic>
        <p:nvPicPr>
          <p:cNvPr id="80901" name="Picture 2" descr="http://www.google.com/url?sa=i&amp;source=images&amp;cd=&amp;docid=4zhNnHr2mr1P7M&amp;tbnid=sFvzNUey0r3XYM:&amp;ved=0CAUQjBw4sgE&amp;url=http%3A%2F%2Fwww.blenzabi.com%2Fimages%2Fquestion-icon1.jpg&amp;ei=Qa2iUsuBOsq0rgGRpIHgBA&amp;psig=AFQjCNHeQsBnmdSoPwQxGUk3pYL0V05Sgw&amp;ust=1386479297979389"/>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588" y="1169988"/>
            <a:ext cx="747712"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标题 1"/>
          <p:cNvSpPr>
            <a:spLocks noGrp="1"/>
          </p:cNvSpPr>
          <p:nvPr>
            <p:ph type="title"/>
          </p:nvPr>
        </p:nvSpPr>
        <p:spPr/>
        <p:txBody>
          <a:bodyPr/>
          <a:lstStyle/>
          <a:p>
            <a:r>
              <a:rPr lang="zh-CN" altLang="en-US" sz="3200" dirty="0" smtClean="0"/>
              <a:t>公用桌面最佳方案：全内存桌面</a:t>
            </a:r>
            <a:endParaRPr lang="zh-CN" altLang="en-US" sz="3200" dirty="0"/>
          </a:p>
        </p:txBody>
      </p:sp>
      <p:sp>
        <p:nvSpPr>
          <p:cNvPr id="17" name="圆角矩形 16"/>
          <p:cNvSpPr/>
          <p:nvPr/>
        </p:nvSpPr>
        <p:spPr bwMode="auto">
          <a:xfrm>
            <a:off x="3743325" y="4565650"/>
            <a:ext cx="1795463" cy="1139825"/>
          </a:xfrm>
          <a:prstGeom prst="roundRect">
            <a:avLst/>
          </a:prstGeom>
          <a:solidFill>
            <a:sysClr val="window" lastClr="FFFFFF">
              <a:lumMod val="85000"/>
            </a:sysClr>
          </a:solidFill>
          <a:ln w="9525" cap="flat" cmpd="sng" algn="ctr">
            <a:solidFill>
              <a:sysClr val="window" lastClr="FFFFFF">
                <a:lumMod val="50000"/>
              </a:sysClr>
            </a:solidFill>
            <a:prstDash val="solid"/>
            <a:round/>
            <a:headEnd type="none" w="med" len="med"/>
            <a:tailEnd type="none" w="med" len="med"/>
          </a:ln>
          <a:effectLst>
            <a:outerShdw blurRad="50800" dist="38100" dir="8100000" algn="tr" rotWithShape="0">
              <a:prstClr val="black">
                <a:alpha val="40000"/>
              </a:prstClr>
            </a:outerShdw>
          </a:effectLst>
        </p:spPr>
        <p:txBody>
          <a:bodyPr lIns="79200" tIns="39600" rIns="79200" bIns="39600"/>
          <a:lstStyle/>
          <a:p>
            <a:pPr defTabSz="801370" eaLnBrk="1" hangingPunct="1">
              <a:defRPr/>
            </a:pPr>
            <a:endParaRPr lang="zh-CN" altLang="en-US" sz="800" kern="0">
              <a:solidFill>
                <a:sysClr val="window" lastClr="FFFFFF"/>
              </a:solidFill>
              <a:latin typeface="+mn-lt"/>
              <a:ea typeface="+mn-ea"/>
            </a:endParaRPr>
          </a:p>
        </p:txBody>
      </p:sp>
      <p:sp>
        <p:nvSpPr>
          <p:cNvPr id="18" name="圆角矩形 17"/>
          <p:cNvSpPr/>
          <p:nvPr/>
        </p:nvSpPr>
        <p:spPr bwMode="auto">
          <a:xfrm>
            <a:off x="3743325" y="2665413"/>
            <a:ext cx="1792288" cy="1662112"/>
          </a:xfrm>
          <a:prstGeom prst="roundRect">
            <a:avLst/>
          </a:prstGeom>
          <a:solidFill>
            <a:sysClr val="window" lastClr="FFFFFF">
              <a:lumMod val="85000"/>
            </a:sysClr>
          </a:solidFill>
          <a:ln w="25400" cap="flat" cmpd="sng" algn="ctr">
            <a:solidFill>
              <a:sysClr val="window" lastClr="FFFFFF">
                <a:lumMod val="50000"/>
              </a:sysClr>
            </a:solidFill>
            <a:prstDash val="solid"/>
            <a:round/>
            <a:headEnd type="none" w="med" len="med"/>
            <a:tailEnd type="none" w="med" len="med"/>
          </a:ln>
          <a:effectLst>
            <a:outerShdw blurRad="50800" dist="38100" dir="2700000" algn="tl" rotWithShape="0">
              <a:prstClr val="black">
                <a:alpha val="40000"/>
              </a:prstClr>
            </a:outerShdw>
          </a:effectLst>
        </p:spPr>
        <p:txBody>
          <a:bodyPr lIns="79200" tIns="39600" rIns="79200" bIns="39600"/>
          <a:lstStyle/>
          <a:p>
            <a:pPr algn="ctr" defTabSz="801370" eaLnBrk="1" hangingPunct="1">
              <a:defRPr/>
            </a:pPr>
            <a:endParaRPr lang="zh-CN" altLang="en-US" sz="800" kern="0" dirty="0">
              <a:solidFill>
                <a:sysClr val="windowText" lastClr="000000"/>
              </a:solidFill>
              <a:latin typeface="+mn-lt"/>
              <a:ea typeface="+mn-ea"/>
            </a:endParaRPr>
          </a:p>
        </p:txBody>
      </p:sp>
      <p:pic>
        <p:nvPicPr>
          <p:cNvPr id="80905" name="Picture 2355" descr="图片2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0975" y="4002088"/>
            <a:ext cx="3889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6" name="Picture 2355" descr="图片2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5525" y="4002088"/>
            <a:ext cx="3841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圆角矩形 28"/>
          <p:cNvSpPr/>
          <p:nvPr/>
        </p:nvSpPr>
        <p:spPr>
          <a:xfrm>
            <a:off x="3884613" y="4384675"/>
            <a:ext cx="1490662" cy="136525"/>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eaLnBrk="1" fontAlgn="auto" hangingPunct="1">
              <a:spcBef>
                <a:spcPts val="0"/>
              </a:spcBef>
              <a:spcAft>
                <a:spcPts val="0"/>
              </a:spcAft>
              <a:defRPr/>
            </a:pPr>
            <a:r>
              <a:rPr lang="en-US" altLang="zh-CN" sz="800" kern="0" dirty="0">
                <a:solidFill>
                  <a:sysClr val="windowText" lastClr="000000">
                    <a:lumMod val="95000"/>
                    <a:lumOff val="5000"/>
                  </a:sysClr>
                </a:solidFill>
                <a:latin typeface="+mn-lt"/>
                <a:ea typeface="+mn-ea"/>
              </a:rPr>
              <a:t>NAS</a:t>
            </a:r>
            <a:r>
              <a:rPr lang="zh-CN" altLang="en-US" sz="800" kern="0" dirty="0">
                <a:solidFill>
                  <a:sysClr val="windowText" lastClr="000000">
                    <a:lumMod val="95000"/>
                    <a:lumOff val="5000"/>
                  </a:sysClr>
                </a:solidFill>
                <a:latin typeface="+mn-lt"/>
                <a:ea typeface="+mn-ea"/>
              </a:rPr>
              <a:t>或</a:t>
            </a:r>
            <a:r>
              <a:rPr lang="en-US" altLang="zh-CN" sz="800" kern="0" dirty="0">
                <a:solidFill>
                  <a:sysClr val="windowText" lastClr="000000">
                    <a:lumMod val="95000"/>
                    <a:lumOff val="5000"/>
                  </a:sysClr>
                </a:solidFill>
                <a:latin typeface="+mn-lt"/>
                <a:ea typeface="+mn-ea"/>
              </a:rPr>
              <a:t>SAN</a:t>
            </a:r>
            <a:endParaRPr lang="zh-CN" altLang="en-US" sz="800" kern="0" dirty="0">
              <a:solidFill>
                <a:sysClr val="windowText" lastClr="000000">
                  <a:lumMod val="95000"/>
                  <a:lumOff val="5000"/>
                </a:sysClr>
              </a:solidFill>
              <a:latin typeface="+mn-lt"/>
              <a:ea typeface="+mn-ea"/>
            </a:endParaRPr>
          </a:p>
        </p:txBody>
      </p:sp>
      <p:sp>
        <p:nvSpPr>
          <p:cNvPr id="30" name="Isosceles Triangle 89"/>
          <p:cNvSpPr>
            <a:spLocks noChangeArrowheads="1"/>
          </p:cNvSpPr>
          <p:nvPr/>
        </p:nvSpPr>
        <p:spPr bwMode="auto">
          <a:xfrm rot="10800000">
            <a:off x="3878263" y="3889375"/>
            <a:ext cx="1497012" cy="206375"/>
          </a:xfrm>
          <a:prstGeom prst="triangle">
            <a:avLst>
              <a:gd name="adj" fmla="val 49426"/>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noFill/>
            <a:prstDash val="solid"/>
            <a:headEnd type="none" w="med" len="med"/>
            <a:tailEnd type="none" w="med" len="med"/>
          </a:ln>
          <a:effectLst/>
        </p:spPr>
        <p:txBody>
          <a:bodyPr anchor="ctr">
            <a:normAutofit fontScale="25000" lnSpcReduction="20000"/>
            <a:scene3d>
              <a:camera prst="orthographicFront">
                <a:rot lat="0" lon="10800000" rev="0"/>
              </a:camera>
              <a:lightRig rig="threePt" dir="t"/>
            </a:scene3d>
          </a:bodyPr>
          <a:lstStyle/>
          <a:p>
            <a:pPr eaLnBrk="1" fontAlgn="auto" hangingPunct="1">
              <a:spcBef>
                <a:spcPts val="0"/>
              </a:spcBef>
              <a:spcAft>
                <a:spcPts val="0"/>
              </a:spcAft>
              <a:defRPr/>
            </a:pPr>
            <a:endParaRPr lang="zh-CN" altLang="en-US" sz="800" kern="0" dirty="0">
              <a:solidFill>
                <a:srgbClr val="FFFFFF"/>
              </a:solidFill>
              <a:latin typeface="+mn-lt"/>
              <a:ea typeface="+mn-ea"/>
              <a:cs typeface="Arial" panose="020B0604020202020204" pitchFamily="34" charset="0"/>
            </a:endParaRPr>
          </a:p>
        </p:txBody>
      </p:sp>
      <p:sp>
        <p:nvSpPr>
          <p:cNvPr id="31" name="AutoShape 23"/>
          <p:cNvSpPr>
            <a:spLocks noChangeArrowheads="1"/>
          </p:cNvSpPr>
          <p:nvPr/>
        </p:nvSpPr>
        <p:spPr bwMode="auto">
          <a:xfrm>
            <a:off x="3878263" y="2982913"/>
            <a:ext cx="344487" cy="222250"/>
          </a:xfrm>
          <a:prstGeom prst="roundRect">
            <a:avLst>
              <a:gd name="adj" fmla="val 16667"/>
            </a:avLst>
          </a:prstGeom>
          <a:solidFill>
            <a:srgbClr val="00B050"/>
          </a:solidFill>
          <a:ln w="9525" algn="ctr">
            <a:noFill/>
            <a:round/>
          </a:ln>
          <a:effectLst>
            <a:prstShdw prst="shdw17" dist="17961" dir="2700000">
              <a:srgbClr val="995C00"/>
            </a:prstShdw>
          </a:effectLst>
        </p:spPr>
        <p:txBody>
          <a:bodyPr lIns="79200" tIns="39600" rIns="79200" bIns="39600" anchor="ctr"/>
          <a:lstStyle/>
          <a:p>
            <a:pPr algn="ctr" eaLnBrk="1" fontAlgn="auto" hangingPunct="1">
              <a:spcBef>
                <a:spcPts val="0"/>
              </a:spcBef>
              <a:spcAft>
                <a:spcPts val="0"/>
              </a:spcAft>
              <a:defRPr/>
            </a:pPr>
            <a:r>
              <a:rPr lang="en-US" altLang="zh-CN" sz="800" kern="0" dirty="0">
                <a:solidFill>
                  <a:srgbClr val="000000"/>
                </a:solidFill>
                <a:latin typeface="+mn-lt"/>
                <a:ea typeface="+mn-ea"/>
                <a:cs typeface="Arial Unicode MS" panose="020B0604020202020204" pitchFamily="34" charset="-122"/>
              </a:rPr>
              <a:t>VM</a:t>
            </a:r>
            <a:endParaRPr lang="zh-CN" altLang="en-US" sz="800" kern="0" dirty="0">
              <a:solidFill>
                <a:srgbClr val="000000"/>
              </a:solidFill>
              <a:latin typeface="+mn-lt"/>
              <a:ea typeface="+mn-ea"/>
              <a:cs typeface="Arial Unicode MS" panose="020B0604020202020204" pitchFamily="34" charset="-122"/>
            </a:endParaRPr>
          </a:p>
        </p:txBody>
      </p:sp>
      <p:sp>
        <p:nvSpPr>
          <p:cNvPr id="33" name="TextBox 32"/>
          <p:cNvSpPr txBox="1"/>
          <p:nvPr/>
        </p:nvSpPr>
        <p:spPr>
          <a:xfrm>
            <a:off x="4360863" y="3884613"/>
            <a:ext cx="582612" cy="339725"/>
          </a:xfrm>
          <a:prstGeom prst="rect">
            <a:avLst/>
          </a:prstGeom>
          <a:noFill/>
        </p:spPr>
        <p:txBody>
          <a:bodyPr>
            <a:spAutoFit/>
          </a:bodyPr>
          <a:lstStyle/>
          <a:p>
            <a:pPr eaLnBrk="1" fontAlgn="auto" hangingPunct="1">
              <a:spcBef>
                <a:spcPts val="0"/>
              </a:spcBef>
              <a:spcAft>
                <a:spcPts val="0"/>
              </a:spcAft>
              <a:defRPr/>
            </a:pPr>
            <a:r>
              <a:rPr lang="en-US" altLang="zh-CN" sz="800" kern="0" dirty="0">
                <a:solidFill>
                  <a:sysClr val="windowText" lastClr="000000"/>
                </a:solidFill>
                <a:latin typeface="+mn-lt"/>
                <a:ea typeface="+mn-ea"/>
              </a:rPr>
              <a:t>Hypervisor</a:t>
            </a:r>
            <a:endParaRPr lang="zh-CN" altLang="en-US" sz="800" kern="0" dirty="0">
              <a:solidFill>
                <a:sysClr val="windowText" lastClr="000000"/>
              </a:solidFill>
              <a:latin typeface="+mn-lt"/>
              <a:ea typeface="+mn-ea"/>
            </a:endParaRPr>
          </a:p>
        </p:txBody>
      </p:sp>
      <p:pic>
        <p:nvPicPr>
          <p:cNvPr id="36" name="Picture 1" descr="C:\Users\Administrator.WIN-LEILVHI4IE9\AppData\Roaming\Tencent\Users\270562900\QQ\WinTemp\RichOle\TBRIKP1%C%$HQVN1ROYQKEE.jpg"/>
          <p:cNvPicPr>
            <a:picLocks noChangeAspect="1" noChangeArrowheads="1"/>
          </p:cNvPicPr>
          <p:nvPr/>
        </p:nvPicPr>
        <p:blipFill>
          <a:blip r:embed="rId3" cstate="print"/>
          <a:srcRect/>
          <a:stretch>
            <a:fillRect/>
          </a:stretch>
        </p:blipFill>
        <p:spPr bwMode="auto">
          <a:xfrm>
            <a:off x="3872059" y="2757644"/>
            <a:ext cx="356600" cy="217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Picture 2" descr="C:\Users\Administrator.WIN-LEILVHI4IE9\AppData\Roaming\Tencent\Users\270562900\QQ\WinTemp\RichOle\C{0J`5@BFWFNMG{FQL(QRVF.jpg"/>
          <p:cNvPicPr>
            <a:picLocks noChangeAspect="1" noChangeArrowheads="1"/>
          </p:cNvPicPr>
          <p:nvPr/>
        </p:nvPicPr>
        <p:blipFill>
          <a:blip r:embed="rId4" cstate="print"/>
          <a:srcRect/>
          <a:stretch>
            <a:fillRect/>
          </a:stretch>
        </p:blipFill>
        <p:spPr bwMode="auto">
          <a:xfrm>
            <a:off x="4460422" y="2758612"/>
            <a:ext cx="344061" cy="230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2" descr="C:\Users\Administrator.WIN-LEILVHI4IE9\AppData\Roaming\Tencent\Users\270562900\QQ\WinTemp\RichOle\C{0J`5@BFWFNMG{FQL(QRVF.jpg"/>
          <p:cNvPicPr>
            <a:picLocks noChangeAspect="1" noChangeArrowheads="1"/>
          </p:cNvPicPr>
          <p:nvPr/>
        </p:nvPicPr>
        <p:blipFill>
          <a:blip r:embed="rId4" cstate="print"/>
          <a:srcRect/>
          <a:stretch>
            <a:fillRect/>
          </a:stretch>
        </p:blipFill>
        <p:spPr bwMode="auto">
          <a:xfrm>
            <a:off x="5040870" y="2758612"/>
            <a:ext cx="344061" cy="230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914" name="Picture 67" descr="OS Reg Disk.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68800" y="5348288"/>
            <a:ext cx="5905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5" name="Picture 67" descr="OS Reg Disk.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3150" y="5341938"/>
            <a:ext cx="59848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40"/>
          <p:cNvSpPr/>
          <p:nvPr/>
        </p:nvSpPr>
        <p:spPr>
          <a:xfrm>
            <a:off x="4306888" y="5502275"/>
            <a:ext cx="595312" cy="215900"/>
          </a:xfrm>
          <a:prstGeom prst="rect">
            <a:avLst/>
          </a:prstGeom>
        </p:spPr>
        <p:txBody>
          <a:bodyPr wrap="none">
            <a:spAutoFit/>
          </a:bodyPr>
          <a:lstStyle/>
          <a:p>
            <a:pPr algn="ctr" defTabSz="801370" eaLnBrk="1" hangingPunct="1">
              <a:defRPr/>
            </a:pPr>
            <a:r>
              <a:rPr lang="zh-CN" altLang="en-US" sz="800" kern="0" dirty="0">
                <a:solidFill>
                  <a:sysClr val="windowText" lastClr="000000">
                    <a:lumMod val="95000"/>
                    <a:lumOff val="5000"/>
                  </a:sysClr>
                </a:solidFill>
                <a:latin typeface="+mn-lt"/>
                <a:ea typeface="+mn-ea"/>
              </a:rPr>
              <a:t>存储资源</a:t>
            </a:r>
            <a:endParaRPr lang="zh-CN" altLang="en-US" sz="800" kern="0" dirty="0">
              <a:solidFill>
                <a:sysClr val="windowText" lastClr="000000">
                  <a:lumMod val="95000"/>
                  <a:lumOff val="5000"/>
                </a:sysClr>
              </a:solidFill>
              <a:latin typeface="+mn-lt"/>
              <a:ea typeface="+mn-ea"/>
            </a:endParaRPr>
          </a:p>
        </p:txBody>
      </p:sp>
      <p:sp>
        <p:nvSpPr>
          <p:cNvPr id="43" name="流程图: 磁盘 42"/>
          <p:cNvSpPr/>
          <p:nvPr/>
        </p:nvSpPr>
        <p:spPr bwMode="auto">
          <a:xfrm>
            <a:off x="4286857" y="4750374"/>
            <a:ext cx="814700" cy="241107"/>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lIns="79200" tIns="39600" rIns="79200" bIns="39600" anchor="ctr"/>
          <a:lstStyle/>
          <a:p>
            <a:pPr algn="ctr" defTabSz="801370" eaLnBrk="1" hangingPunct="1">
              <a:defRPr/>
            </a:pPr>
            <a:r>
              <a:rPr lang="zh-CN" altLang="en-US" sz="800" kern="0" dirty="0">
                <a:solidFill>
                  <a:srgbClr val="C00000"/>
                </a:solidFill>
                <a:latin typeface="+mn-lt"/>
                <a:ea typeface="+mn-ea"/>
              </a:rPr>
              <a:t>系统母盘</a:t>
            </a:r>
            <a:r>
              <a:rPr lang="en-US" altLang="zh-CN" sz="800" kern="0" dirty="0">
                <a:solidFill>
                  <a:srgbClr val="C00000"/>
                </a:solidFill>
                <a:latin typeface="+mn-lt"/>
                <a:ea typeface="+mn-ea"/>
              </a:rPr>
              <a:t>(</a:t>
            </a:r>
            <a:r>
              <a:rPr lang="zh-CN" altLang="en-US" sz="800" kern="0" dirty="0">
                <a:solidFill>
                  <a:srgbClr val="C00000"/>
                </a:solidFill>
                <a:latin typeface="+mn-lt"/>
                <a:ea typeface="+mn-ea"/>
              </a:rPr>
              <a:t>共用只读</a:t>
            </a:r>
            <a:r>
              <a:rPr lang="en-US" altLang="zh-CN" sz="800" kern="0" dirty="0">
                <a:solidFill>
                  <a:srgbClr val="C00000"/>
                </a:solidFill>
                <a:latin typeface="+mn-lt"/>
                <a:ea typeface="+mn-ea"/>
              </a:rPr>
              <a:t>)</a:t>
            </a:r>
            <a:endParaRPr lang="zh-CN" altLang="en-US" sz="800" kern="0" dirty="0">
              <a:solidFill>
                <a:srgbClr val="C00000"/>
              </a:solidFill>
              <a:latin typeface="+mn-lt"/>
              <a:ea typeface="+mn-ea"/>
            </a:endParaRPr>
          </a:p>
        </p:txBody>
      </p:sp>
      <p:sp>
        <p:nvSpPr>
          <p:cNvPr id="44" name="流程图: 磁盘 43"/>
          <p:cNvSpPr/>
          <p:nvPr/>
        </p:nvSpPr>
        <p:spPr bwMode="auto">
          <a:xfrm>
            <a:off x="3968061" y="3450942"/>
            <a:ext cx="325489" cy="197267"/>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lIns="79200" tIns="39600" rIns="79200" bIns="39600" anchor="ctr"/>
          <a:lstStyle/>
          <a:p>
            <a:pPr algn="ctr" defTabSz="801370" eaLnBrk="1" hangingPunct="1">
              <a:defRPr/>
            </a:pPr>
            <a:r>
              <a:rPr lang="zh-CN" altLang="en-US" sz="800" kern="0" dirty="0">
                <a:solidFill>
                  <a:srgbClr val="C0504D">
                    <a:lumMod val="75000"/>
                  </a:srgbClr>
                </a:solidFill>
                <a:latin typeface="+mn-lt"/>
                <a:ea typeface="+mn-ea"/>
              </a:rPr>
              <a:t>差分盘</a:t>
            </a:r>
            <a:endParaRPr lang="zh-CN" altLang="en-US" sz="800" kern="0" dirty="0">
              <a:solidFill>
                <a:srgbClr val="C0504D">
                  <a:lumMod val="75000"/>
                </a:srgbClr>
              </a:solidFill>
              <a:latin typeface="+mn-lt"/>
              <a:ea typeface="+mn-ea"/>
            </a:endParaRPr>
          </a:p>
        </p:txBody>
      </p:sp>
      <p:sp>
        <p:nvSpPr>
          <p:cNvPr id="45" name="流程图: 磁盘 44"/>
          <p:cNvSpPr/>
          <p:nvPr/>
        </p:nvSpPr>
        <p:spPr bwMode="auto">
          <a:xfrm>
            <a:off x="3910500" y="4620154"/>
            <a:ext cx="163826" cy="754886"/>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lIns="79200" tIns="39600" rIns="79200" bIns="39600" anchor="ctr"/>
          <a:lstStyle/>
          <a:p>
            <a:pPr algn="ctr" defTabSz="801370" eaLnBrk="1" hangingPunct="1">
              <a:defRPr/>
            </a:pPr>
            <a:r>
              <a:rPr lang="zh-CN" altLang="en-US" sz="800" kern="0" dirty="0">
                <a:solidFill>
                  <a:srgbClr val="C0504D">
                    <a:lumMod val="75000"/>
                  </a:srgbClr>
                </a:solidFill>
                <a:latin typeface="+mn-lt"/>
                <a:ea typeface="+mn-ea"/>
              </a:rPr>
              <a:t>用户盘</a:t>
            </a:r>
            <a:endParaRPr lang="zh-CN" altLang="en-US" sz="800" kern="0" dirty="0">
              <a:solidFill>
                <a:srgbClr val="C0504D">
                  <a:lumMod val="75000"/>
                </a:srgbClr>
              </a:solidFill>
              <a:latin typeface="+mn-lt"/>
              <a:ea typeface="+mn-ea"/>
            </a:endParaRPr>
          </a:p>
        </p:txBody>
      </p:sp>
      <p:sp>
        <p:nvSpPr>
          <p:cNvPr id="47" name="AutoShape 23"/>
          <p:cNvSpPr>
            <a:spLocks noChangeArrowheads="1"/>
          </p:cNvSpPr>
          <p:nvPr/>
        </p:nvSpPr>
        <p:spPr bwMode="auto">
          <a:xfrm>
            <a:off x="4464050" y="2989263"/>
            <a:ext cx="344488" cy="222250"/>
          </a:xfrm>
          <a:prstGeom prst="roundRect">
            <a:avLst>
              <a:gd name="adj" fmla="val 16667"/>
            </a:avLst>
          </a:prstGeom>
          <a:solidFill>
            <a:srgbClr val="00B050"/>
          </a:solidFill>
          <a:ln w="9525" algn="ctr">
            <a:noFill/>
            <a:round/>
          </a:ln>
          <a:effectLst>
            <a:prstShdw prst="shdw17" dist="17961" dir="2700000">
              <a:srgbClr val="995C00"/>
            </a:prstShdw>
          </a:effectLst>
        </p:spPr>
        <p:txBody>
          <a:bodyPr lIns="79200" tIns="39600" rIns="79200" bIns="39600" anchor="ctr"/>
          <a:lstStyle/>
          <a:p>
            <a:pPr algn="ctr" eaLnBrk="1" fontAlgn="auto" hangingPunct="1">
              <a:spcBef>
                <a:spcPts val="0"/>
              </a:spcBef>
              <a:spcAft>
                <a:spcPts val="0"/>
              </a:spcAft>
              <a:defRPr/>
            </a:pPr>
            <a:r>
              <a:rPr lang="en-US" altLang="zh-CN" sz="800" kern="0" dirty="0">
                <a:solidFill>
                  <a:srgbClr val="000000"/>
                </a:solidFill>
                <a:latin typeface="+mn-lt"/>
                <a:ea typeface="+mn-ea"/>
                <a:cs typeface="Arial Unicode MS" panose="020B0604020202020204" pitchFamily="34" charset="-122"/>
              </a:rPr>
              <a:t>VM</a:t>
            </a:r>
            <a:endParaRPr lang="zh-CN" altLang="en-US" sz="800" kern="0" dirty="0">
              <a:solidFill>
                <a:srgbClr val="000000"/>
              </a:solidFill>
              <a:latin typeface="+mn-lt"/>
              <a:ea typeface="+mn-ea"/>
              <a:cs typeface="Arial Unicode MS" panose="020B0604020202020204" pitchFamily="34" charset="-122"/>
            </a:endParaRPr>
          </a:p>
        </p:txBody>
      </p:sp>
      <p:pic>
        <p:nvPicPr>
          <p:cNvPr id="80927" name="Picture 67" descr="OS Reg Disk.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90950" y="5348288"/>
            <a:ext cx="6270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28" name="直接箭头连接符 8"/>
          <p:cNvCxnSpPr>
            <a:cxnSpLocks noChangeShapeType="1"/>
          </p:cNvCxnSpPr>
          <p:nvPr/>
        </p:nvCxnSpPr>
        <p:spPr bwMode="auto">
          <a:xfrm>
            <a:off x="3968750" y="3205163"/>
            <a:ext cx="23813" cy="1414462"/>
          </a:xfrm>
          <a:prstGeom prst="straightConnector1">
            <a:avLst/>
          </a:prstGeom>
          <a:noFill/>
          <a:ln w="22225" algn="ctr">
            <a:solidFill>
              <a:srgbClr val="00B050"/>
            </a:solidFill>
            <a:prstDash val="sysDash"/>
            <a:round/>
            <a:headEnd type="arrow" w="med" len="med"/>
            <a:tailEnd type="arrow" w="med" len="med"/>
          </a:ln>
          <a:extLst>
            <a:ext uri="{909E8E84-426E-40DD-AFC4-6F175D3DCCD1}">
              <a14:hiddenFill xmlns:a14="http://schemas.microsoft.com/office/drawing/2010/main">
                <a:noFill/>
              </a14:hiddenFill>
            </a:ext>
          </a:extLst>
        </p:spPr>
      </p:cxnSp>
      <p:sp>
        <p:nvSpPr>
          <p:cNvPr id="50" name="流程图: 磁盘 49"/>
          <p:cNvSpPr/>
          <p:nvPr/>
        </p:nvSpPr>
        <p:spPr bwMode="auto">
          <a:xfrm>
            <a:off x="5278665" y="4633803"/>
            <a:ext cx="163826" cy="738925"/>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lIns="79200" tIns="39600" rIns="79200" bIns="39600" anchor="ctr"/>
          <a:lstStyle/>
          <a:p>
            <a:pPr algn="ctr" defTabSz="801370" eaLnBrk="1" hangingPunct="1">
              <a:defRPr/>
            </a:pPr>
            <a:r>
              <a:rPr lang="zh-CN" altLang="en-US" sz="800" kern="0" dirty="0">
                <a:solidFill>
                  <a:srgbClr val="C0504D">
                    <a:lumMod val="75000"/>
                  </a:srgbClr>
                </a:solidFill>
                <a:latin typeface="+mn-lt"/>
                <a:ea typeface="+mn-ea"/>
              </a:rPr>
              <a:t>用户盘</a:t>
            </a:r>
            <a:endParaRPr lang="zh-CN" altLang="en-US" sz="800" kern="0" dirty="0">
              <a:solidFill>
                <a:srgbClr val="C0504D">
                  <a:lumMod val="75000"/>
                </a:srgbClr>
              </a:solidFill>
              <a:latin typeface="+mn-lt"/>
              <a:ea typeface="+mn-ea"/>
            </a:endParaRPr>
          </a:p>
        </p:txBody>
      </p:sp>
      <p:cxnSp>
        <p:nvCxnSpPr>
          <p:cNvPr id="80932" name="直接箭头连接符 50"/>
          <p:cNvCxnSpPr>
            <a:cxnSpLocks noChangeShapeType="1"/>
          </p:cNvCxnSpPr>
          <p:nvPr/>
        </p:nvCxnSpPr>
        <p:spPr bwMode="auto">
          <a:xfrm>
            <a:off x="4689475" y="3889375"/>
            <a:ext cx="4763" cy="941388"/>
          </a:xfrm>
          <a:prstGeom prst="straightConnector1">
            <a:avLst/>
          </a:prstGeom>
          <a:noFill/>
          <a:ln w="22225" algn="ctr">
            <a:solidFill>
              <a:srgbClr val="953735"/>
            </a:solidFill>
            <a:prstDash val="sysDash"/>
            <a:round/>
            <a:headEnd type="arrow" w="med" len="med"/>
          </a:ln>
          <a:extLst>
            <a:ext uri="{909E8E84-426E-40DD-AFC4-6F175D3DCCD1}">
              <a14:hiddenFill xmlns:a14="http://schemas.microsoft.com/office/drawing/2010/main">
                <a:noFill/>
              </a14:hiddenFill>
            </a:ext>
          </a:extLst>
        </p:spPr>
      </p:cxnSp>
      <p:sp>
        <p:nvSpPr>
          <p:cNvPr id="52" name="AutoShape 23"/>
          <p:cNvSpPr>
            <a:spLocks noChangeArrowheads="1"/>
          </p:cNvSpPr>
          <p:nvPr/>
        </p:nvSpPr>
        <p:spPr bwMode="auto">
          <a:xfrm>
            <a:off x="5030788" y="2998788"/>
            <a:ext cx="344487" cy="222250"/>
          </a:xfrm>
          <a:prstGeom prst="roundRect">
            <a:avLst>
              <a:gd name="adj" fmla="val 16667"/>
            </a:avLst>
          </a:prstGeom>
          <a:solidFill>
            <a:srgbClr val="00B050"/>
          </a:solidFill>
          <a:ln w="9525" algn="ctr">
            <a:noFill/>
            <a:round/>
          </a:ln>
          <a:effectLst>
            <a:prstShdw prst="shdw17" dist="17961" dir="2700000">
              <a:srgbClr val="995C00"/>
            </a:prstShdw>
          </a:effectLst>
        </p:spPr>
        <p:txBody>
          <a:bodyPr lIns="79200" tIns="39600" rIns="79200" bIns="39600" anchor="ctr"/>
          <a:lstStyle/>
          <a:p>
            <a:pPr algn="ctr" eaLnBrk="1" fontAlgn="auto" hangingPunct="1">
              <a:spcBef>
                <a:spcPts val="0"/>
              </a:spcBef>
              <a:spcAft>
                <a:spcPts val="0"/>
              </a:spcAft>
              <a:defRPr/>
            </a:pPr>
            <a:r>
              <a:rPr lang="en-US" altLang="zh-CN" sz="800" kern="0" dirty="0">
                <a:solidFill>
                  <a:srgbClr val="000000"/>
                </a:solidFill>
                <a:latin typeface="+mn-lt"/>
                <a:ea typeface="+mn-ea"/>
                <a:cs typeface="Arial Unicode MS" panose="020B0604020202020204" pitchFamily="34" charset="-122"/>
              </a:rPr>
              <a:t>VM</a:t>
            </a:r>
            <a:endParaRPr lang="zh-CN" altLang="en-US" sz="800" kern="0" dirty="0">
              <a:solidFill>
                <a:srgbClr val="000000"/>
              </a:solidFill>
              <a:latin typeface="+mn-lt"/>
              <a:ea typeface="+mn-ea"/>
              <a:cs typeface="Arial Unicode MS" panose="020B0604020202020204" pitchFamily="34" charset="-122"/>
            </a:endParaRPr>
          </a:p>
        </p:txBody>
      </p:sp>
      <p:sp>
        <p:nvSpPr>
          <p:cNvPr id="53" name="矩形 52"/>
          <p:cNvSpPr/>
          <p:nvPr/>
        </p:nvSpPr>
        <p:spPr>
          <a:xfrm>
            <a:off x="4313238" y="2465388"/>
            <a:ext cx="595312" cy="214312"/>
          </a:xfrm>
          <a:prstGeom prst="rect">
            <a:avLst/>
          </a:prstGeom>
        </p:spPr>
        <p:txBody>
          <a:bodyPr wrap="none">
            <a:spAutoFit/>
          </a:bodyPr>
          <a:lstStyle/>
          <a:p>
            <a:pPr algn="ctr" defTabSz="801370" eaLnBrk="1" hangingPunct="1">
              <a:defRPr/>
            </a:pPr>
            <a:r>
              <a:rPr lang="zh-CN" altLang="en-US" sz="800" kern="0" dirty="0">
                <a:solidFill>
                  <a:sysClr val="windowText" lastClr="000000"/>
                </a:solidFill>
                <a:latin typeface="+mn-lt"/>
                <a:ea typeface="+mn-ea"/>
              </a:rPr>
              <a:t>计算资源</a:t>
            </a:r>
            <a:endParaRPr lang="zh-CN" altLang="en-US" sz="800" kern="0" dirty="0">
              <a:solidFill>
                <a:sysClr val="windowText" lastClr="000000"/>
              </a:solidFill>
              <a:latin typeface="+mn-lt"/>
              <a:ea typeface="+mn-ea"/>
            </a:endParaRPr>
          </a:p>
        </p:txBody>
      </p:sp>
      <p:sp>
        <p:nvSpPr>
          <p:cNvPr id="54" name="流程图: 磁盘 53"/>
          <p:cNvSpPr/>
          <p:nvPr/>
        </p:nvSpPr>
        <p:spPr bwMode="auto">
          <a:xfrm>
            <a:off x="4322279" y="3648261"/>
            <a:ext cx="733806" cy="241107"/>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lIns="79200" tIns="39600" rIns="79200" bIns="39600" anchor="ctr"/>
          <a:lstStyle/>
          <a:p>
            <a:pPr algn="ctr" defTabSz="801370" eaLnBrk="1" hangingPunct="1">
              <a:defRPr/>
            </a:pPr>
            <a:r>
              <a:rPr lang="zh-CN" altLang="en-US" sz="800" kern="0" dirty="0">
                <a:solidFill>
                  <a:srgbClr val="C00000"/>
                </a:solidFill>
                <a:latin typeface="+mn-lt"/>
                <a:ea typeface="+mn-ea"/>
              </a:rPr>
              <a:t>系统母盘</a:t>
            </a:r>
            <a:r>
              <a:rPr lang="en-US" altLang="zh-CN" sz="800" kern="0" dirty="0">
                <a:solidFill>
                  <a:srgbClr val="C00000"/>
                </a:solidFill>
                <a:latin typeface="+mn-lt"/>
                <a:ea typeface="+mn-ea"/>
              </a:rPr>
              <a:t>(</a:t>
            </a:r>
            <a:r>
              <a:rPr lang="zh-CN" altLang="en-US" sz="800" kern="0" dirty="0">
                <a:solidFill>
                  <a:srgbClr val="C00000"/>
                </a:solidFill>
                <a:latin typeface="+mn-lt"/>
                <a:ea typeface="+mn-ea"/>
              </a:rPr>
              <a:t>压缩去重</a:t>
            </a:r>
            <a:r>
              <a:rPr lang="en-US" altLang="zh-CN" sz="800" kern="0" dirty="0">
                <a:solidFill>
                  <a:srgbClr val="C00000"/>
                </a:solidFill>
                <a:latin typeface="+mn-lt"/>
                <a:ea typeface="+mn-ea"/>
              </a:rPr>
              <a:t>)</a:t>
            </a:r>
            <a:endParaRPr lang="zh-CN" altLang="en-US" sz="800" kern="0" dirty="0">
              <a:solidFill>
                <a:srgbClr val="C00000"/>
              </a:solidFill>
              <a:latin typeface="+mn-lt"/>
              <a:ea typeface="+mn-ea"/>
            </a:endParaRPr>
          </a:p>
        </p:txBody>
      </p:sp>
      <p:sp>
        <p:nvSpPr>
          <p:cNvPr id="55" name="流程图: 磁盘 54"/>
          <p:cNvSpPr/>
          <p:nvPr/>
        </p:nvSpPr>
        <p:spPr bwMode="auto">
          <a:xfrm>
            <a:off x="4428542" y="3448595"/>
            <a:ext cx="336997" cy="194188"/>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lIns="79200" tIns="39600" rIns="79200" bIns="39600" anchor="ctr"/>
          <a:lstStyle/>
          <a:p>
            <a:pPr algn="ctr" defTabSz="801370" eaLnBrk="1" hangingPunct="1">
              <a:defRPr/>
            </a:pPr>
            <a:r>
              <a:rPr lang="zh-CN" altLang="en-US" sz="800" kern="0" dirty="0">
                <a:solidFill>
                  <a:srgbClr val="C0504D">
                    <a:lumMod val="75000"/>
                  </a:srgbClr>
                </a:solidFill>
                <a:latin typeface="+mn-lt"/>
                <a:ea typeface="+mn-ea"/>
              </a:rPr>
              <a:t>差分盘</a:t>
            </a:r>
            <a:endParaRPr lang="zh-CN" altLang="en-US" sz="800" kern="0" dirty="0">
              <a:solidFill>
                <a:srgbClr val="C0504D">
                  <a:lumMod val="75000"/>
                </a:srgbClr>
              </a:solidFill>
              <a:latin typeface="+mn-lt"/>
              <a:ea typeface="+mn-ea"/>
            </a:endParaRPr>
          </a:p>
        </p:txBody>
      </p:sp>
      <p:sp>
        <p:nvSpPr>
          <p:cNvPr id="56" name="流程图: 磁盘 55"/>
          <p:cNvSpPr/>
          <p:nvPr/>
        </p:nvSpPr>
        <p:spPr bwMode="auto">
          <a:xfrm>
            <a:off x="4959869" y="3450504"/>
            <a:ext cx="356600" cy="197267"/>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lIns="79200" tIns="39600" rIns="79200" bIns="39600" anchor="ctr"/>
          <a:lstStyle/>
          <a:p>
            <a:pPr algn="ctr" defTabSz="801370" eaLnBrk="1" hangingPunct="1">
              <a:defRPr/>
            </a:pPr>
            <a:r>
              <a:rPr lang="zh-CN" altLang="en-US" sz="800" kern="0" dirty="0">
                <a:solidFill>
                  <a:srgbClr val="C0504D">
                    <a:lumMod val="75000"/>
                  </a:srgbClr>
                </a:solidFill>
                <a:latin typeface="+mn-lt"/>
                <a:ea typeface="+mn-ea"/>
              </a:rPr>
              <a:t>差分盘</a:t>
            </a:r>
            <a:endParaRPr lang="zh-CN" altLang="en-US" sz="800" kern="0" dirty="0">
              <a:solidFill>
                <a:srgbClr val="C0504D">
                  <a:lumMod val="75000"/>
                </a:srgbClr>
              </a:solidFill>
              <a:latin typeface="+mn-lt"/>
              <a:ea typeface="+mn-ea"/>
            </a:endParaRPr>
          </a:p>
        </p:txBody>
      </p:sp>
      <p:cxnSp>
        <p:nvCxnSpPr>
          <p:cNvPr id="80944" name="直接箭头连接符 8"/>
          <p:cNvCxnSpPr>
            <a:cxnSpLocks noChangeShapeType="1"/>
          </p:cNvCxnSpPr>
          <p:nvPr/>
        </p:nvCxnSpPr>
        <p:spPr bwMode="auto">
          <a:xfrm>
            <a:off x="5349875" y="3224213"/>
            <a:ext cx="11113" cy="1409700"/>
          </a:xfrm>
          <a:prstGeom prst="straightConnector1">
            <a:avLst/>
          </a:prstGeom>
          <a:noFill/>
          <a:ln w="22225" algn="ctr">
            <a:solidFill>
              <a:srgbClr val="00B050"/>
            </a:solidFill>
            <a:prstDash val="sysDash"/>
            <a:round/>
            <a:headEnd type="arrow" w="med" len="med"/>
            <a:tailEnd type="arrow" w="med" len="med"/>
          </a:ln>
          <a:extLst>
            <a:ext uri="{909E8E84-426E-40DD-AFC4-6F175D3DCCD1}">
              <a14:hiddenFill xmlns:a14="http://schemas.microsoft.com/office/drawing/2010/main">
                <a:noFill/>
              </a14:hiddenFill>
            </a:ext>
          </a:extLst>
        </p:spPr>
      </p:cxnSp>
      <p:cxnSp>
        <p:nvCxnSpPr>
          <p:cNvPr id="80945" name="直接箭头连接符 57"/>
          <p:cNvCxnSpPr>
            <a:cxnSpLocks noChangeShapeType="1"/>
          </p:cNvCxnSpPr>
          <p:nvPr/>
        </p:nvCxnSpPr>
        <p:spPr bwMode="auto">
          <a:xfrm flipH="1">
            <a:off x="4835525" y="3240088"/>
            <a:ext cx="230188" cy="395287"/>
          </a:xfrm>
          <a:prstGeom prst="straightConnector1">
            <a:avLst/>
          </a:prstGeom>
          <a:noFill/>
          <a:ln w="22225" algn="ctr">
            <a:solidFill>
              <a:srgbClr val="953735"/>
            </a:solidFill>
            <a:prstDash val="sysDash"/>
            <a:round/>
            <a:headEnd type="arrow" w="med" len="med"/>
          </a:ln>
          <a:extLst>
            <a:ext uri="{909E8E84-426E-40DD-AFC4-6F175D3DCCD1}">
              <a14:hiddenFill xmlns:a14="http://schemas.microsoft.com/office/drawing/2010/main">
                <a:noFill/>
              </a14:hiddenFill>
            </a:ext>
          </a:extLst>
        </p:spPr>
      </p:cxnSp>
      <p:cxnSp>
        <p:nvCxnSpPr>
          <p:cNvPr id="80946" name="直接箭头连接符 58"/>
          <p:cNvCxnSpPr>
            <a:cxnSpLocks noChangeShapeType="1"/>
          </p:cNvCxnSpPr>
          <p:nvPr/>
        </p:nvCxnSpPr>
        <p:spPr bwMode="auto">
          <a:xfrm>
            <a:off x="4144963" y="3214688"/>
            <a:ext cx="284162" cy="433387"/>
          </a:xfrm>
          <a:prstGeom prst="straightConnector1">
            <a:avLst/>
          </a:prstGeom>
          <a:noFill/>
          <a:ln w="22225" algn="ctr">
            <a:solidFill>
              <a:srgbClr val="953735"/>
            </a:solidFill>
            <a:prstDash val="sysDash"/>
            <a:round/>
            <a:headEnd type="arrow" w="med" len="med"/>
          </a:ln>
          <a:extLst>
            <a:ext uri="{909E8E84-426E-40DD-AFC4-6F175D3DCCD1}">
              <a14:hiddenFill xmlns:a14="http://schemas.microsoft.com/office/drawing/2010/main">
                <a:noFill/>
              </a14:hiddenFill>
            </a:ext>
          </a:extLst>
        </p:spPr>
      </p:cxnSp>
      <p:cxnSp>
        <p:nvCxnSpPr>
          <p:cNvPr id="80947" name="直接箭头连接符 59"/>
          <p:cNvCxnSpPr>
            <a:cxnSpLocks noChangeShapeType="1"/>
          </p:cNvCxnSpPr>
          <p:nvPr/>
        </p:nvCxnSpPr>
        <p:spPr bwMode="auto">
          <a:xfrm>
            <a:off x="4783138" y="3205163"/>
            <a:ext cx="12700" cy="473075"/>
          </a:xfrm>
          <a:prstGeom prst="straightConnector1">
            <a:avLst/>
          </a:prstGeom>
          <a:noFill/>
          <a:ln w="22225" algn="ctr">
            <a:solidFill>
              <a:srgbClr val="953735"/>
            </a:solidFill>
            <a:prstDash val="sysDash"/>
            <a:round/>
            <a:headEnd type="arrow" w="med" len="med"/>
          </a:ln>
          <a:extLst>
            <a:ext uri="{909E8E84-426E-40DD-AFC4-6F175D3DCCD1}">
              <a14:hiddenFill xmlns:a14="http://schemas.microsoft.com/office/drawing/2010/main">
                <a:noFill/>
              </a14:hiddenFill>
            </a:ext>
          </a:extLst>
        </p:spPr>
      </p:cxnSp>
      <p:cxnSp>
        <p:nvCxnSpPr>
          <p:cNvPr id="80948" name="直接箭头连接符 60"/>
          <p:cNvCxnSpPr>
            <a:cxnSpLocks noChangeShapeType="1"/>
          </p:cNvCxnSpPr>
          <p:nvPr/>
        </p:nvCxnSpPr>
        <p:spPr bwMode="auto">
          <a:xfrm flipH="1" flipV="1">
            <a:off x="4075113" y="3216275"/>
            <a:ext cx="3175" cy="276225"/>
          </a:xfrm>
          <a:prstGeom prst="straightConnector1">
            <a:avLst/>
          </a:prstGeom>
          <a:noFill/>
          <a:ln w="22225" algn="ctr">
            <a:solidFill>
              <a:srgbClr val="7030A0"/>
            </a:solidFill>
            <a:prstDash val="sysDash"/>
            <a:round/>
            <a:headEnd type="arrow" w="med" len="med"/>
            <a:tailEnd type="arrow" w="med" len="med"/>
          </a:ln>
          <a:extLst>
            <a:ext uri="{909E8E84-426E-40DD-AFC4-6F175D3DCCD1}">
              <a14:hiddenFill xmlns:a14="http://schemas.microsoft.com/office/drawing/2010/main">
                <a:noFill/>
              </a14:hiddenFill>
            </a:ext>
          </a:extLst>
        </p:spPr>
      </p:cxnSp>
      <p:cxnSp>
        <p:nvCxnSpPr>
          <p:cNvPr id="80949" name="直接箭头连接符 61"/>
          <p:cNvCxnSpPr>
            <a:cxnSpLocks noChangeShapeType="1"/>
          </p:cNvCxnSpPr>
          <p:nvPr/>
        </p:nvCxnSpPr>
        <p:spPr bwMode="auto">
          <a:xfrm flipH="1" flipV="1">
            <a:off x="4530725" y="3213100"/>
            <a:ext cx="4763" cy="276225"/>
          </a:xfrm>
          <a:prstGeom prst="straightConnector1">
            <a:avLst/>
          </a:prstGeom>
          <a:noFill/>
          <a:ln w="22225" algn="ctr">
            <a:solidFill>
              <a:srgbClr val="7030A0"/>
            </a:solidFill>
            <a:prstDash val="sysDash"/>
            <a:round/>
            <a:headEnd type="arrow" w="med" len="med"/>
            <a:tailEnd type="arrow" w="med" len="med"/>
          </a:ln>
          <a:extLst>
            <a:ext uri="{909E8E84-426E-40DD-AFC4-6F175D3DCCD1}">
              <a14:hiddenFill xmlns:a14="http://schemas.microsoft.com/office/drawing/2010/main">
                <a:noFill/>
              </a14:hiddenFill>
            </a:ext>
          </a:extLst>
        </p:spPr>
      </p:cxnSp>
      <p:cxnSp>
        <p:nvCxnSpPr>
          <p:cNvPr id="80950" name="直接箭头连接符 62"/>
          <p:cNvCxnSpPr>
            <a:cxnSpLocks noChangeShapeType="1"/>
          </p:cNvCxnSpPr>
          <p:nvPr/>
        </p:nvCxnSpPr>
        <p:spPr bwMode="auto">
          <a:xfrm flipH="1" flipV="1">
            <a:off x="5172075" y="3227388"/>
            <a:ext cx="3175" cy="276225"/>
          </a:xfrm>
          <a:prstGeom prst="straightConnector1">
            <a:avLst/>
          </a:prstGeom>
          <a:noFill/>
          <a:ln w="22225" algn="ctr">
            <a:solidFill>
              <a:srgbClr val="7030A0"/>
            </a:solidFill>
            <a:prstDash val="sysDash"/>
            <a:round/>
            <a:headEnd type="arrow" w="med" len="med"/>
            <a:tailEnd type="arrow" w="med" len="med"/>
          </a:ln>
          <a:extLst>
            <a:ext uri="{909E8E84-426E-40DD-AFC4-6F175D3DCCD1}">
              <a14:hiddenFill xmlns:a14="http://schemas.microsoft.com/office/drawing/2010/main">
                <a:noFill/>
              </a14:hiddenFill>
            </a:ext>
          </a:extLst>
        </p:spPr>
      </p:cxnSp>
      <p:sp>
        <p:nvSpPr>
          <p:cNvPr id="64" name="矩形 63"/>
          <p:cNvSpPr/>
          <p:nvPr/>
        </p:nvSpPr>
        <p:spPr>
          <a:xfrm>
            <a:off x="5335588" y="3273425"/>
            <a:ext cx="227012" cy="584200"/>
          </a:xfrm>
          <a:prstGeom prst="rect">
            <a:avLst/>
          </a:prstGeom>
        </p:spPr>
        <p:txBody>
          <a:bodyPr>
            <a:spAutoFit/>
          </a:bodyPr>
          <a:lstStyle/>
          <a:p>
            <a:pPr algn="ctr" defTabSz="801370" eaLnBrk="1" hangingPunct="1">
              <a:defRPr/>
            </a:pPr>
            <a:r>
              <a:rPr lang="zh-CN" altLang="en-US" sz="800" kern="0" dirty="0">
                <a:solidFill>
                  <a:sysClr val="windowText" lastClr="000000"/>
                </a:solidFill>
                <a:latin typeface="+mn-lt"/>
                <a:ea typeface="+mn-ea"/>
              </a:rPr>
              <a:t>内</a:t>
            </a:r>
            <a:endParaRPr lang="en-US" altLang="zh-CN" sz="800" kern="0" dirty="0">
              <a:solidFill>
                <a:sysClr val="windowText" lastClr="000000"/>
              </a:solidFill>
              <a:latin typeface="+mn-lt"/>
              <a:ea typeface="+mn-ea"/>
            </a:endParaRPr>
          </a:p>
          <a:p>
            <a:pPr algn="ctr" defTabSz="801370" eaLnBrk="1" hangingPunct="1">
              <a:defRPr/>
            </a:pPr>
            <a:r>
              <a:rPr lang="zh-CN" altLang="en-US" sz="800" kern="0" dirty="0">
                <a:solidFill>
                  <a:sysClr val="windowText" lastClr="000000"/>
                </a:solidFill>
                <a:latin typeface="+mn-lt"/>
                <a:ea typeface="+mn-ea"/>
              </a:rPr>
              <a:t>存</a:t>
            </a:r>
            <a:endParaRPr lang="en-US" altLang="zh-CN" sz="800" kern="0" dirty="0">
              <a:solidFill>
                <a:sysClr val="windowText" lastClr="000000"/>
              </a:solidFill>
              <a:latin typeface="+mn-lt"/>
              <a:ea typeface="+mn-ea"/>
            </a:endParaRPr>
          </a:p>
          <a:p>
            <a:pPr algn="ctr" defTabSz="801370" eaLnBrk="1" hangingPunct="1">
              <a:defRPr/>
            </a:pPr>
            <a:r>
              <a:rPr lang="zh-CN" altLang="en-US" sz="800" kern="0" dirty="0">
                <a:solidFill>
                  <a:sysClr val="windowText" lastClr="000000"/>
                </a:solidFill>
                <a:latin typeface="+mn-lt"/>
                <a:ea typeface="+mn-ea"/>
              </a:rPr>
              <a:t>资</a:t>
            </a:r>
            <a:endParaRPr lang="en-US" altLang="zh-CN" sz="800" kern="0" dirty="0">
              <a:solidFill>
                <a:sysClr val="windowText" lastClr="000000"/>
              </a:solidFill>
              <a:latin typeface="+mn-lt"/>
              <a:ea typeface="+mn-ea"/>
            </a:endParaRPr>
          </a:p>
          <a:p>
            <a:pPr algn="ctr" defTabSz="801370" eaLnBrk="1" hangingPunct="1">
              <a:defRPr/>
            </a:pPr>
            <a:r>
              <a:rPr lang="zh-CN" altLang="en-US" sz="800" kern="0" dirty="0">
                <a:solidFill>
                  <a:sysClr val="windowText" lastClr="000000"/>
                </a:solidFill>
                <a:latin typeface="+mn-lt"/>
                <a:ea typeface="+mn-ea"/>
              </a:rPr>
              <a:t>源</a:t>
            </a:r>
            <a:endParaRPr lang="zh-CN" altLang="en-US" sz="800" kern="0" dirty="0">
              <a:solidFill>
                <a:sysClr val="windowText" lastClr="000000"/>
              </a:solidFill>
              <a:latin typeface="+mn-lt"/>
              <a:ea typeface="+mn-ea"/>
            </a:endParaRPr>
          </a:p>
        </p:txBody>
      </p:sp>
      <p:sp>
        <p:nvSpPr>
          <p:cNvPr id="80952" name="Content Placeholder 3"/>
          <p:cNvSpPr txBox="1"/>
          <p:nvPr/>
        </p:nvSpPr>
        <p:spPr bwMode="auto">
          <a:xfrm>
            <a:off x="5432425" y="1998663"/>
            <a:ext cx="34290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809" bIns="0">
            <a:spAutoFit/>
          </a:bodyPr>
          <a:lstStyle>
            <a:lvl1pPr marL="455930" indent="-4559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defRPr/>
            </a:pPr>
            <a:endParaRPr lang="zh-CN" altLang="en-US" sz="1500" smtClean="0">
              <a:solidFill>
                <a:srgbClr val="C00000"/>
              </a:solidFill>
              <a:latin typeface="+mn-lt"/>
              <a:ea typeface="+mn-ea"/>
              <a:cs typeface="Arial" panose="020B0604020202020204" pitchFamily="34" charset="0"/>
            </a:endParaRPr>
          </a:p>
        </p:txBody>
      </p:sp>
      <p:sp>
        <p:nvSpPr>
          <p:cNvPr id="67" name="同侧圆角矩形 66"/>
          <p:cNvSpPr/>
          <p:nvPr/>
        </p:nvSpPr>
        <p:spPr bwMode="auto">
          <a:xfrm rot="5400000">
            <a:off x="6079637" y="947864"/>
            <a:ext cx="2274589" cy="2808998"/>
          </a:xfrm>
          <a:prstGeom prst="round2SameRect">
            <a:avLst>
              <a:gd name="adj1" fmla="val 0"/>
              <a:gd name="adj2" fmla="val 0"/>
            </a:avLst>
          </a:prstGeom>
          <a:solidFill>
            <a:schemeClr val="tx1">
              <a:lumMod val="65000"/>
              <a:lumOff val="35000"/>
            </a:schemeClr>
          </a:solidFill>
          <a:ln w="12700" algn="ctr">
            <a:noFill/>
            <a:round/>
          </a:ln>
          <a:effectLst/>
          <a:scene3d>
            <a:camera prst="orthographicFront">
              <a:rot lat="0" lon="0" rev="0"/>
            </a:camera>
            <a:lightRig rig="chilly" dir="t">
              <a:rot lat="0" lon="0" rev="18480000"/>
            </a:lightRig>
          </a:scene3d>
          <a:sp3d prstMaterial="clear">
            <a:bevelT h="63500"/>
          </a:sp3d>
        </p:spPr>
        <p:txBody>
          <a:bodyPr wrap="none" lIns="68562" tIns="34281" rIns="68562" bIns="34281" anchor="ctr"/>
          <a:lstStyle/>
          <a:p>
            <a:pPr fontAlgn="t">
              <a:buClr>
                <a:srgbClr val="990000"/>
              </a:buClr>
              <a:buSzPct val="60000"/>
              <a:defRPr/>
            </a:pPr>
            <a:endParaRPr lang="zh-CN" altLang="en-US" sz="1600" dirty="0">
              <a:solidFill>
                <a:srgbClr val="000000"/>
              </a:solidFill>
              <a:latin typeface="+mn-lt"/>
              <a:ea typeface="+mn-ea"/>
              <a:cs typeface="Arial" panose="020B0604020202020204" pitchFamily="34" charset="0"/>
              <a:sym typeface="Calibri" panose="020F0502020204030204" pitchFamily="34" charset="0"/>
            </a:endParaRPr>
          </a:p>
        </p:txBody>
      </p:sp>
      <p:sp>
        <p:nvSpPr>
          <p:cNvPr id="80954" name="Content Placeholder 3"/>
          <p:cNvSpPr txBox="1"/>
          <p:nvPr/>
        </p:nvSpPr>
        <p:spPr bwMode="auto">
          <a:xfrm>
            <a:off x="5873750" y="2670175"/>
            <a:ext cx="27336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marL="457200" indent="-45720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defRPr/>
            </a:pPr>
            <a:endParaRPr lang="zh-CN" altLang="en-US" sz="1500" smtClean="0">
              <a:solidFill>
                <a:srgbClr val="C00000"/>
              </a:solidFill>
              <a:latin typeface="+mn-lt"/>
              <a:ea typeface="+mn-ea"/>
              <a:cs typeface="Arial" panose="020B0604020202020204" pitchFamily="34" charset="0"/>
            </a:endParaRPr>
          </a:p>
        </p:txBody>
      </p:sp>
      <p:sp>
        <p:nvSpPr>
          <p:cNvPr id="69" name="同侧圆角矩形 68"/>
          <p:cNvSpPr/>
          <p:nvPr/>
        </p:nvSpPr>
        <p:spPr bwMode="auto">
          <a:xfrm rot="5400000">
            <a:off x="6971473" y="57937"/>
            <a:ext cx="489971" cy="2810690"/>
          </a:xfrm>
          <a:prstGeom prst="round2SameRect">
            <a:avLst>
              <a:gd name="adj1" fmla="val 0"/>
              <a:gd name="adj2" fmla="val 0"/>
            </a:avLst>
          </a:prstGeom>
          <a:solidFill>
            <a:srgbClr val="C00000"/>
          </a:solidFill>
          <a:ln w="9525" algn="ctr">
            <a:noFill/>
            <a:round/>
          </a:ln>
          <a:effectLst>
            <a:outerShdw blurRad="63500" sx="101000" sy="101000" algn="ctr" rotWithShape="0">
              <a:prstClr val="black">
                <a:alpha val="20000"/>
              </a:prstClr>
            </a:outerShdw>
            <a:softEdge rad="12700"/>
          </a:effectLst>
        </p:spPr>
        <p:txBody>
          <a:bodyPr wrap="none" anchor="ctr"/>
          <a:lstStyle/>
          <a:p>
            <a:pPr algn="ctr" eaLnBrk="1" fontAlgn="auto" hangingPunct="1">
              <a:spcBef>
                <a:spcPts val="0"/>
              </a:spcBef>
              <a:spcAft>
                <a:spcPts val="0"/>
              </a:spcAft>
              <a:defRPr/>
            </a:pPr>
            <a:endParaRPr lang="zh-CN" altLang="en-US" sz="500" kern="0" dirty="0">
              <a:solidFill>
                <a:srgbClr val="5F5F5F"/>
              </a:solidFill>
              <a:latin typeface="+mn-lt"/>
              <a:ea typeface="+mn-ea"/>
              <a:cs typeface="Arial" panose="020B0604020202020204" pitchFamily="34" charset="0"/>
            </a:endParaRPr>
          </a:p>
        </p:txBody>
      </p:sp>
      <p:sp>
        <p:nvSpPr>
          <p:cNvPr id="80958" name="Content Placeholder 3"/>
          <p:cNvSpPr txBox="1"/>
          <p:nvPr/>
        </p:nvSpPr>
        <p:spPr bwMode="auto">
          <a:xfrm>
            <a:off x="5956300" y="1392238"/>
            <a:ext cx="24971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lnSpc>
                <a:spcPts val="2000"/>
              </a:lnSpc>
              <a:defRPr/>
            </a:pPr>
            <a:r>
              <a:rPr lang="zh-CN" altLang="en-US" sz="2100" smtClean="0">
                <a:solidFill>
                  <a:srgbClr val="FFFFFF"/>
                </a:solidFill>
                <a:latin typeface="+mn-lt"/>
                <a:ea typeface="+mn-ea"/>
                <a:cs typeface="Arial" panose="020B0604020202020204" pitchFamily="34" charset="0"/>
              </a:rPr>
              <a:t>客户价值</a:t>
            </a:r>
            <a:endParaRPr lang="en-US" altLang="zh-CN" sz="2100" smtClean="0">
              <a:solidFill>
                <a:srgbClr val="FFFFFF"/>
              </a:solidFill>
              <a:latin typeface="+mn-lt"/>
              <a:ea typeface="+mn-ea"/>
              <a:cs typeface="Arial" panose="020B0604020202020204" pitchFamily="34" charset="0"/>
            </a:endParaRPr>
          </a:p>
        </p:txBody>
      </p:sp>
      <p:sp>
        <p:nvSpPr>
          <p:cNvPr id="71" name="Content Placeholder 3"/>
          <p:cNvSpPr txBox="1"/>
          <p:nvPr/>
        </p:nvSpPr>
        <p:spPr bwMode="auto">
          <a:xfrm>
            <a:off x="5894388" y="1800225"/>
            <a:ext cx="2743200" cy="1570038"/>
          </a:xfrm>
          <a:prstGeom prst="rect">
            <a:avLst/>
          </a:prstGeom>
          <a:noFill/>
          <a:ln>
            <a:noFill/>
          </a:ln>
        </p:spPr>
        <p:txBody>
          <a:bodyPr lIns="0" tIns="0" rIns="91449" bIns="0">
            <a:spAutoFit/>
          </a:bodyPr>
          <a:lstStyle/>
          <a:p>
            <a:pPr marL="287655" indent="-287655" eaLnBrk="1" fontAlgn="t" hangingPunct="1">
              <a:spcBef>
                <a:spcPts val="800"/>
              </a:spcBef>
              <a:spcAft>
                <a:spcPts val="400"/>
              </a:spcAft>
              <a:buClr>
                <a:srgbClr val="000000"/>
              </a:buClr>
              <a:buFont typeface="Wingdings" panose="05000000000000000000" pitchFamily="2" charset="2"/>
              <a:buChar char="Ø"/>
              <a:defRPr/>
            </a:pPr>
            <a:r>
              <a:rPr lang="zh-CN" altLang="en-US" sz="1200" dirty="0">
                <a:solidFill>
                  <a:srgbClr val="000000"/>
                </a:solidFill>
                <a:latin typeface="+mn-lt"/>
                <a:ea typeface="+mn-ea"/>
                <a:cs typeface="Arial" panose="020B0604020202020204" pitchFamily="34" charset="0"/>
              </a:rPr>
              <a:t>提高批操作效率，提供系统还原能力，提升管理体验</a:t>
            </a:r>
            <a:endParaRPr lang="zh-CN" altLang="en-US" sz="1200" dirty="0">
              <a:solidFill>
                <a:srgbClr val="000000"/>
              </a:solidFill>
              <a:latin typeface="+mn-lt"/>
              <a:ea typeface="+mn-ea"/>
              <a:cs typeface="Arial" panose="020B0604020202020204" pitchFamily="34" charset="0"/>
            </a:endParaRPr>
          </a:p>
          <a:p>
            <a:pPr marL="287655" indent="-287655" eaLnBrk="1" fontAlgn="t" hangingPunct="1">
              <a:spcBef>
                <a:spcPts val="800"/>
              </a:spcBef>
              <a:spcAft>
                <a:spcPts val="400"/>
              </a:spcAft>
              <a:buClr>
                <a:srgbClr val="000000"/>
              </a:buClr>
              <a:buFont typeface="Wingdings" panose="05000000000000000000" pitchFamily="2" charset="2"/>
              <a:buChar char="Ø"/>
              <a:defRPr/>
            </a:pPr>
            <a:r>
              <a:rPr lang="zh-CN" altLang="en-US" sz="1200" dirty="0">
                <a:solidFill>
                  <a:srgbClr val="000000"/>
                </a:solidFill>
                <a:latin typeface="+mn-lt"/>
                <a:ea typeface="+mn-ea"/>
                <a:cs typeface="Arial" panose="020B0604020202020204" pitchFamily="34" charset="0"/>
              </a:rPr>
              <a:t>提升部署等工程效率</a:t>
            </a:r>
            <a:endParaRPr lang="zh-CN" altLang="en-US" sz="1200" dirty="0">
              <a:solidFill>
                <a:srgbClr val="000000"/>
              </a:solidFill>
              <a:latin typeface="+mn-lt"/>
              <a:ea typeface="+mn-ea"/>
              <a:cs typeface="Arial" panose="020B0604020202020204" pitchFamily="34" charset="0"/>
            </a:endParaRPr>
          </a:p>
          <a:p>
            <a:pPr marL="287655" indent="-287655" eaLnBrk="1" fontAlgn="t" hangingPunct="1">
              <a:spcBef>
                <a:spcPts val="800"/>
              </a:spcBef>
              <a:spcAft>
                <a:spcPts val="400"/>
              </a:spcAft>
              <a:buClr>
                <a:srgbClr val="000000"/>
              </a:buClr>
              <a:buFont typeface="Wingdings" panose="05000000000000000000" pitchFamily="2" charset="2"/>
              <a:buChar char="Ø"/>
              <a:defRPr/>
            </a:pPr>
            <a:r>
              <a:rPr lang="zh-CN" altLang="en-US" sz="1200" dirty="0">
                <a:solidFill>
                  <a:srgbClr val="000000"/>
                </a:solidFill>
                <a:latin typeface="+mn-lt"/>
                <a:ea typeface="+mn-ea"/>
                <a:cs typeface="Arial" panose="020B0604020202020204" pitchFamily="34" charset="0"/>
              </a:rPr>
              <a:t>降低磁盘采购成本</a:t>
            </a:r>
            <a:endParaRPr lang="zh-CN" altLang="en-US" sz="1200" dirty="0">
              <a:solidFill>
                <a:srgbClr val="000000"/>
              </a:solidFill>
              <a:latin typeface="+mn-lt"/>
              <a:ea typeface="+mn-ea"/>
              <a:cs typeface="Arial" panose="020B0604020202020204" pitchFamily="34" charset="0"/>
            </a:endParaRPr>
          </a:p>
          <a:p>
            <a:pPr marL="287655" indent="-287655" eaLnBrk="1" fontAlgn="t" hangingPunct="1">
              <a:spcBef>
                <a:spcPts val="800"/>
              </a:spcBef>
              <a:spcAft>
                <a:spcPts val="400"/>
              </a:spcAft>
              <a:buClr>
                <a:srgbClr val="000000"/>
              </a:buClr>
              <a:buFont typeface="Wingdings" panose="05000000000000000000" pitchFamily="2" charset="2"/>
              <a:buChar char="Ø"/>
              <a:defRPr/>
            </a:pPr>
            <a:r>
              <a:rPr lang="zh-CN" altLang="en-US" sz="1200" dirty="0">
                <a:solidFill>
                  <a:srgbClr val="000000"/>
                </a:solidFill>
                <a:latin typeface="+mn-lt"/>
                <a:ea typeface="+mn-ea"/>
                <a:cs typeface="Arial" panose="020B0604020202020204" pitchFamily="34" charset="0"/>
              </a:rPr>
              <a:t>消除虚拟机对存储的</a:t>
            </a:r>
            <a:r>
              <a:rPr lang="en-US" altLang="zh-CN" sz="1200" dirty="0">
                <a:solidFill>
                  <a:srgbClr val="000000"/>
                </a:solidFill>
                <a:latin typeface="+mn-lt"/>
                <a:ea typeface="+mn-ea"/>
                <a:cs typeface="Arial" panose="020B0604020202020204" pitchFamily="34" charset="0"/>
              </a:rPr>
              <a:t>IO</a:t>
            </a:r>
            <a:r>
              <a:rPr lang="zh-CN" altLang="en-US" sz="1200" dirty="0">
                <a:solidFill>
                  <a:srgbClr val="000000"/>
                </a:solidFill>
                <a:latin typeface="+mn-lt"/>
                <a:ea typeface="+mn-ea"/>
                <a:cs typeface="Arial" panose="020B0604020202020204" pitchFamily="34" charset="0"/>
              </a:rPr>
              <a:t>性能瓶颈，提升用户使用体验</a:t>
            </a:r>
            <a:endParaRPr lang="zh-CN" altLang="en-US" sz="1200" kern="0" dirty="0">
              <a:solidFill>
                <a:srgbClr val="000000">
                  <a:lumMod val="75000"/>
                  <a:lumOff val="25000"/>
                </a:srgbClr>
              </a:solidFill>
              <a:latin typeface="+mn-lt"/>
              <a:ea typeface="+mn-ea"/>
              <a:cs typeface="Arial" panose="020B0604020202020204" pitchFamily="34" charset="0"/>
            </a:endParaRPr>
          </a:p>
        </p:txBody>
      </p:sp>
      <p:sp>
        <p:nvSpPr>
          <p:cNvPr id="72" name="同侧圆角矩形 71"/>
          <p:cNvSpPr/>
          <p:nvPr/>
        </p:nvSpPr>
        <p:spPr bwMode="auto">
          <a:xfrm rot="5400000">
            <a:off x="6025430" y="3459215"/>
            <a:ext cx="2364477" cy="2808998"/>
          </a:xfrm>
          <a:prstGeom prst="round2SameRect">
            <a:avLst>
              <a:gd name="adj1" fmla="val 0"/>
              <a:gd name="adj2" fmla="val 0"/>
            </a:avLst>
          </a:prstGeom>
          <a:solidFill>
            <a:schemeClr val="tx1">
              <a:lumMod val="65000"/>
              <a:lumOff val="35000"/>
            </a:schemeClr>
          </a:solidFill>
          <a:ln w="12700" algn="ctr">
            <a:noFill/>
            <a:round/>
          </a:ln>
          <a:effectLst/>
          <a:scene3d>
            <a:camera prst="orthographicFront">
              <a:rot lat="0" lon="0" rev="0"/>
            </a:camera>
            <a:lightRig rig="chilly" dir="t">
              <a:rot lat="0" lon="0" rev="18480000"/>
            </a:lightRig>
          </a:scene3d>
          <a:sp3d prstMaterial="clear">
            <a:bevelT h="63500"/>
          </a:sp3d>
        </p:spPr>
        <p:txBody>
          <a:bodyPr wrap="none" lIns="68562" tIns="34281" rIns="68562" bIns="34281" anchor="ctr"/>
          <a:lstStyle/>
          <a:p>
            <a:pPr fontAlgn="t">
              <a:buClr>
                <a:srgbClr val="990000"/>
              </a:buClr>
              <a:buSzPct val="60000"/>
              <a:defRPr/>
            </a:pPr>
            <a:endParaRPr lang="zh-CN" altLang="en-US" sz="1600" dirty="0">
              <a:solidFill>
                <a:srgbClr val="000000"/>
              </a:solidFill>
              <a:latin typeface="+mn-lt"/>
              <a:ea typeface="+mn-ea"/>
              <a:cs typeface="Arial" panose="020B0604020202020204" pitchFamily="34" charset="0"/>
              <a:sym typeface="Calibri" panose="020F0502020204030204" pitchFamily="34" charset="0"/>
            </a:endParaRPr>
          </a:p>
        </p:txBody>
      </p:sp>
      <p:sp>
        <p:nvSpPr>
          <p:cNvPr id="80961" name="Content Placeholder 3"/>
          <p:cNvSpPr txBox="1"/>
          <p:nvPr/>
        </p:nvSpPr>
        <p:spPr bwMode="auto">
          <a:xfrm>
            <a:off x="5864225" y="5137150"/>
            <a:ext cx="2733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marL="457200" indent="-45720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defRPr/>
            </a:pPr>
            <a:endParaRPr lang="zh-CN" altLang="en-US" sz="1500" smtClean="0">
              <a:solidFill>
                <a:srgbClr val="C00000"/>
              </a:solidFill>
              <a:latin typeface="+mn-lt"/>
              <a:ea typeface="+mn-ea"/>
              <a:cs typeface="Arial" panose="020B0604020202020204" pitchFamily="34" charset="0"/>
            </a:endParaRPr>
          </a:p>
        </p:txBody>
      </p:sp>
      <p:sp>
        <p:nvSpPr>
          <p:cNvPr id="74" name="同侧圆角矩形 73"/>
          <p:cNvSpPr/>
          <p:nvPr/>
        </p:nvSpPr>
        <p:spPr bwMode="auto">
          <a:xfrm rot="5400000">
            <a:off x="6962210" y="2524344"/>
            <a:ext cx="489971" cy="2810690"/>
          </a:xfrm>
          <a:prstGeom prst="round2SameRect">
            <a:avLst>
              <a:gd name="adj1" fmla="val 0"/>
              <a:gd name="adj2" fmla="val 0"/>
            </a:avLst>
          </a:prstGeom>
          <a:solidFill>
            <a:srgbClr val="C00000"/>
          </a:solidFill>
          <a:ln w="9525" algn="ctr">
            <a:noFill/>
            <a:round/>
          </a:ln>
          <a:effectLst>
            <a:outerShdw blurRad="63500" sx="101000" sy="101000" algn="ctr" rotWithShape="0">
              <a:prstClr val="black">
                <a:alpha val="20000"/>
              </a:prstClr>
            </a:outerShdw>
            <a:softEdge rad="12700"/>
          </a:effectLst>
        </p:spPr>
        <p:txBody>
          <a:bodyPr wrap="none" anchor="ctr"/>
          <a:lstStyle/>
          <a:p>
            <a:pPr algn="ctr" eaLnBrk="1" fontAlgn="auto" hangingPunct="1">
              <a:spcBef>
                <a:spcPts val="0"/>
              </a:spcBef>
              <a:spcAft>
                <a:spcPts val="0"/>
              </a:spcAft>
              <a:defRPr/>
            </a:pPr>
            <a:endParaRPr lang="zh-CN" altLang="en-US" sz="500" kern="0" dirty="0">
              <a:solidFill>
                <a:srgbClr val="5F5F5F"/>
              </a:solidFill>
              <a:latin typeface="+mn-lt"/>
              <a:ea typeface="+mn-ea"/>
              <a:cs typeface="Arial" panose="020B0604020202020204" pitchFamily="34" charset="0"/>
            </a:endParaRPr>
          </a:p>
        </p:txBody>
      </p:sp>
      <p:sp>
        <p:nvSpPr>
          <p:cNvPr id="80965" name="Content Placeholder 3"/>
          <p:cNvSpPr txBox="1"/>
          <p:nvPr/>
        </p:nvSpPr>
        <p:spPr bwMode="auto">
          <a:xfrm>
            <a:off x="5946775" y="3859213"/>
            <a:ext cx="24971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lnSpc>
                <a:spcPts val="2000"/>
              </a:lnSpc>
              <a:defRPr/>
            </a:pPr>
            <a:r>
              <a:rPr lang="zh-CN" altLang="en-US" sz="2100" smtClean="0">
                <a:solidFill>
                  <a:srgbClr val="FFFFFF"/>
                </a:solidFill>
                <a:latin typeface="+mn-lt"/>
                <a:ea typeface="+mn-ea"/>
                <a:cs typeface="Arial" panose="020B0604020202020204" pitchFamily="34" charset="0"/>
              </a:rPr>
              <a:t>行业应用</a:t>
            </a:r>
            <a:endParaRPr lang="en-US" altLang="zh-CN" sz="2100" smtClean="0">
              <a:solidFill>
                <a:srgbClr val="FFFFFF"/>
              </a:solidFill>
              <a:latin typeface="+mn-lt"/>
              <a:ea typeface="+mn-ea"/>
              <a:cs typeface="Arial" panose="020B0604020202020204" pitchFamily="34" charset="0"/>
            </a:endParaRPr>
          </a:p>
        </p:txBody>
      </p:sp>
      <p:sp>
        <p:nvSpPr>
          <p:cNvPr id="80966" name="Content Placeholder 3"/>
          <p:cNvSpPr txBox="1"/>
          <p:nvPr/>
        </p:nvSpPr>
        <p:spPr bwMode="auto">
          <a:xfrm>
            <a:off x="5926138" y="4321175"/>
            <a:ext cx="27432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marL="287655" indent="-287655">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spcBef>
                <a:spcPts val="800"/>
              </a:spcBef>
              <a:spcAft>
                <a:spcPts val="400"/>
              </a:spcAft>
              <a:buClr>
                <a:srgbClr val="000000"/>
              </a:buClr>
              <a:buFont typeface="Wingdings" panose="05000000000000000000" pitchFamily="2" charset="2"/>
              <a:buChar char="Ø"/>
              <a:defRPr/>
            </a:pPr>
            <a:r>
              <a:rPr lang="zh-CN" altLang="en-US" sz="1200" smtClean="0">
                <a:solidFill>
                  <a:srgbClr val="000000"/>
                </a:solidFill>
                <a:latin typeface="+mn-lt"/>
                <a:ea typeface="+mn-ea"/>
                <a:cs typeface="Arial" panose="020B0604020202020204" pitchFamily="34" charset="0"/>
              </a:rPr>
              <a:t>客服、营业厅等任务型工作场景</a:t>
            </a:r>
            <a:endParaRPr lang="en-US" altLang="zh-CN" sz="1200" smtClean="0">
              <a:solidFill>
                <a:srgbClr val="000000"/>
              </a:solidFill>
              <a:latin typeface="+mn-lt"/>
              <a:ea typeface="+mn-ea"/>
              <a:cs typeface="Arial" panose="020B0604020202020204" pitchFamily="34" charset="0"/>
            </a:endParaRPr>
          </a:p>
          <a:p>
            <a:pPr eaLnBrk="1" fontAlgn="t" hangingPunct="1">
              <a:spcBef>
                <a:spcPts val="800"/>
              </a:spcBef>
              <a:spcAft>
                <a:spcPts val="400"/>
              </a:spcAft>
              <a:buClr>
                <a:srgbClr val="000000"/>
              </a:buClr>
              <a:buFont typeface="Wingdings" panose="05000000000000000000" pitchFamily="2" charset="2"/>
              <a:buChar char="Ø"/>
              <a:defRPr/>
            </a:pPr>
            <a:r>
              <a:rPr lang="zh-CN" altLang="en-US" sz="1200" smtClean="0">
                <a:solidFill>
                  <a:srgbClr val="000000"/>
                </a:solidFill>
                <a:latin typeface="+mn-lt"/>
                <a:ea typeface="+mn-ea"/>
                <a:cs typeface="Arial" panose="020B0604020202020204" pitchFamily="34" charset="0"/>
              </a:rPr>
              <a:t>网吧等无本地硬盘场景</a:t>
            </a:r>
            <a:endParaRPr lang="zh-CN" altLang="en-US" sz="1200" smtClean="0">
              <a:solidFill>
                <a:srgbClr val="000000"/>
              </a:solidFill>
              <a:latin typeface="+mn-lt"/>
              <a:ea typeface="+mn-ea"/>
              <a:cs typeface="Arial" panose="020B0604020202020204" pitchFamily="34" charset="0"/>
            </a:endParaRPr>
          </a:p>
          <a:p>
            <a:pPr eaLnBrk="1" fontAlgn="t" hangingPunct="1">
              <a:spcBef>
                <a:spcPts val="800"/>
              </a:spcBef>
              <a:spcAft>
                <a:spcPts val="400"/>
              </a:spcAft>
              <a:buClr>
                <a:srgbClr val="000000"/>
              </a:buClr>
              <a:buFont typeface="Wingdings" panose="05000000000000000000" pitchFamily="2" charset="2"/>
              <a:buChar char="Ø"/>
              <a:defRPr/>
            </a:pPr>
            <a:r>
              <a:rPr lang="zh-CN" altLang="en-US" sz="1200" smtClean="0">
                <a:solidFill>
                  <a:srgbClr val="000000"/>
                </a:solidFill>
                <a:latin typeface="+mn-lt"/>
                <a:ea typeface="+mn-ea"/>
                <a:cs typeface="Arial" panose="020B0604020202020204" pitchFamily="34" charset="0"/>
              </a:rPr>
              <a:t>支持存储空间回收</a:t>
            </a:r>
            <a:endParaRPr lang="en-US" altLang="zh-CN" sz="1200" smtClean="0">
              <a:solidFill>
                <a:srgbClr val="000000"/>
              </a:solidFill>
              <a:latin typeface="+mn-lt"/>
              <a:ea typeface="+mn-ea"/>
              <a:cs typeface="Arial" panose="020B0604020202020204" pitchFamily="34" charset="0"/>
            </a:endParaRPr>
          </a:p>
          <a:p>
            <a:pPr eaLnBrk="1" fontAlgn="t" hangingPunct="1">
              <a:spcBef>
                <a:spcPts val="800"/>
              </a:spcBef>
              <a:spcAft>
                <a:spcPts val="400"/>
              </a:spcAft>
              <a:buClr>
                <a:srgbClr val="000000"/>
              </a:buClr>
              <a:buFont typeface="Wingdings" panose="05000000000000000000" pitchFamily="2" charset="2"/>
              <a:buChar char="Ø"/>
              <a:defRPr/>
            </a:pPr>
            <a:r>
              <a:rPr lang="zh-CN" altLang="en-US" sz="1200" smtClean="0">
                <a:solidFill>
                  <a:srgbClr val="000000"/>
                </a:solidFill>
                <a:latin typeface="+mn-lt"/>
                <a:ea typeface="+mn-ea"/>
                <a:cs typeface="Arial" panose="020B0604020202020204" pitchFamily="34" charset="0"/>
              </a:rPr>
              <a:t>学生机房等需重启还原的场景</a:t>
            </a:r>
            <a:endParaRPr lang="en-US" altLang="zh-CN" sz="1200" smtClean="0">
              <a:solidFill>
                <a:srgbClr val="000000"/>
              </a:solidFill>
              <a:latin typeface="+mn-lt"/>
              <a:ea typeface="+mn-ea"/>
              <a:cs typeface="Arial" panose="020B0604020202020204" pitchFamily="34" charset="0"/>
            </a:endParaRPr>
          </a:p>
          <a:p>
            <a:pPr eaLnBrk="1" fontAlgn="t" hangingPunct="1">
              <a:spcBef>
                <a:spcPts val="800"/>
              </a:spcBef>
              <a:spcAft>
                <a:spcPts val="400"/>
              </a:spcAft>
              <a:buClr>
                <a:srgbClr val="000000"/>
              </a:buClr>
              <a:buFont typeface="Wingdings" panose="05000000000000000000" pitchFamily="2" charset="2"/>
              <a:buChar char="Ø"/>
              <a:defRPr/>
            </a:pPr>
            <a:r>
              <a:rPr lang="zh-CN" altLang="en-US" sz="1200" smtClean="0">
                <a:solidFill>
                  <a:srgbClr val="000000"/>
                </a:solidFill>
                <a:latin typeface="+mn-lt"/>
                <a:ea typeface="+mn-ea"/>
                <a:cs typeface="Arial" panose="020B0604020202020204" pitchFamily="34" charset="0"/>
              </a:rPr>
              <a:t>与办公桌面隔离的专用上网桌面建设</a:t>
            </a:r>
            <a:endParaRPr lang="zh-CN" altLang="en-US" sz="1200" smtClean="0">
              <a:solidFill>
                <a:srgbClr val="000000"/>
              </a:solidFill>
              <a:latin typeface="+mn-lt"/>
              <a:ea typeface="+mn-ea"/>
              <a:cs typeface="Arial" panose="020B0604020202020204" pitchFamily="34" charset="0"/>
            </a:endParaRPr>
          </a:p>
        </p:txBody>
      </p:sp>
      <p:grpSp>
        <p:nvGrpSpPr>
          <p:cNvPr id="80967" name="组合 64"/>
          <p:cNvGrpSpPr/>
          <p:nvPr/>
        </p:nvGrpSpPr>
        <p:grpSpPr bwMode="auto">
          <a:xfrm>
            <a:off x="6878638" y="481013"/>
            <a:ext cx="2003425" cy="287337"/>
            <a:chOff x="9173417" y="480403"/>
            <a:chExt cx="2673289" cy="288000"/>
          </a:xfrm>
        </p:grpSpPr>
        <p:sp>
          <p:nvSpPr>
            <p:cNvPr id="77" name="직사각형 3"/>
            <p:cNvSpPr/>
            <p:nvPr/>
          </p:nvSpPr>
          <p:spPr>
            <a:xfrm>
              <a:off x="10060982" y="480403"/>
              <a:ext cx="891803"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78" name="직사각형 4"/>
            <p:cNvSpPr/>
            <p:nvPr/>
          </p:nvSpPr>
          <p:spPr>
            <a:xfrm>
              <a:off x="10952785"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hangingPunct="1">
                <a:defRPr/>
              </a:pPr>
              <a:endParaRPr lang="ko-KR" altLang="en-US" sz="1500" dirty="0">
                <a:solidFill>
                  <a:srgbClr val="FFFFFF"/>
                </a:solidFill>
                <a:latin typeface="+mn-ea"/>
                <a:cs typeface="Arial" panose="020B0604020202020204" pitchFamily="34" charset="0"/>
              </a:endParaRPr>
            </a:p>
          </p:txBody>
        </p:sp>
        <p:sp>
          <p:nvSpPr>
            <p:cNvPr id="79" name="직사각형 5"/>
            <p:cNvSpPr/>
            <p:nvPr/>
          </p:nvSpPr>
          <p:spPr>
            <a:xfrm>
              <a:off x="9173417" y="480403"/>
              <a:ext cx="893921" cy="288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80" name="직사각형 23"/>
            <p:cNvSpPr/>
            <p:nvPr/>
          </p:nvSpPr>
          <p:spPr>
            <a:xfrm>
              <a:off x="9258149"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dirty="0" smtClean="0">
                  <a:solidFill>
                    <a:srgbClr val="FFFFFF"/>
                  </a:solidFill>
                  <a:latin typeface="+mn-ea"/>
                  <a:ea typeface="+mn-ea"/>
                  <a:cs typeface="Arial" panose="020B0604020202020204" pitchFamily="34" charset="0"/>
                </a:rPr>
                <a:t>体验</a:t>
              </a:r>
              <a:endParaRPr lang="ko-KR" altLang="en-US" sz="1500" dirty="0" smtClean="0">
                <a:solidFill>
                  <a:srgbClr val="FFFFFF"/>
                </a:solidFill>
                <a:latin typeface="+mn-ea"/>
                <a:ea typeface="+mn-ea"/>
                <a:cs typeface="Arial" panose="020B0604020202020204" pitchFamily="34" charset="0"/>
              </a:endParaRPr>
            </a:p>
          </p:txBody>
        </p:sp>
        <p:sp>
          <p:nvSpPr>
            <p:cNvPr id="81" name="직사각형 24"/>
            <p:cNvSpPr/>
            <p:nvPr/>
          </p:nvSpPr>
          <p:spPr>
            <a:xfrm>
              <a:off x="10103348" y="480403"/>
              <a:ext cx="673618"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安全</a:t>
              </a:r>
              <a:endParaRPr lang="ko-KR" altLang="en-US" sz="1500" smtClean="0">
                <a:solidFill>
                  <a:srgbClr val="FFFFFF"/>
                </a:solidFill>
                <a:latin typeface="+mn-ea"/>
                <a:ea typeface="+mn-ea"/>
                <a:cs typeface="Arial" panose="020B0604020202020204" pitchFamily="34" charset="0"/>
              </a:endParaRPr>
            </a:p>
          </p:txBody>
        </p:sp>
        <p:sp>
          <p:nvSpPr>
            <p:cNvPr id="82" name="직사각형 25"/>
            <p:cNvSpPr/>
            <p:nvPr/>
          </p:nvSpPr>
          <p:spPr>
            <a:xfrm>
              <a:off x="11071410"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管理</a:t>
              </a:r>
              <a:endParaRPr lang="ko-KR" altLang="en-US" sz="1500" smtClean="0">
                <a:solidFill>
                  <a:srgbClr val="FFFFFF"/>
                </a:solidFill>
                <a:latin typeface="+mn-ea"/>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4"/>
          <p:cNvSpPr/>
          <p:nvPr/>
        </p:nvSpPr>
        <p:spPr>
          <a:xfrm>
            <a:off x="4572000" y="1077913"/>
            <a:ext cx="4176713" cy="237490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91427" tIns="45714" rIns="91427" bIns="45714" anchor="ctr"/>
          <a:lstStyle/>
          <a:p>
            <a:pPr algn="ctr" fontAlgn="t">
              <a:buClr>
                <a:srgbClr val="990000"/>
              </a:buClr>
              <a:buSzPct val="60000"/>
              <a:defRPr/>
            </a:pPr>
            <a:endParaRPr lang="en-US" sz="1200" dirty="0">
              <a:solidFill>
                <a:srgbClr val="000000"/>
              </a:solidFill>
              <a:latin typeface="+mn-lt"/>
              <a:ea typeface="+mn-ea"/>
              <a:cs typeface="Arial" panose="020B0604020202020204" pitchFamily="34" charset="0"/>
            </a:endParaRPr>
          </a:p>
        </p:txBody>
      </p:sp>
      <p:sp>
        <p:nvSpPr>
          <p:cNvPr id="190" name="Rounded Rectangle 104"/>
          <p:cNvSpPr/>
          <p:nvPr/>
        </p:nvSpPr>
        <p:spPr>
          <a:xfrm>
            <a:off x="239713" y="3625850"/>
            <a:ext cx="4176712" cy="237490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91427" tIns="45714" rIns="91427" bIns="45714" anchor="ctr"/>
          <a:lstStyle/>
          <a:p>
            <a:pPr algn="ctr" fontAlgn="t">
              <a:buClr>
                <a:srgbClr val="990000"/>
              </a:buClr>
              <a:buSzPct val="60000"/>
              <a:defRPr/>
            </a:pPr>
            <a:endParaRPr lang="en-US" sz="1200" dirty="0">
              <a:solidFill>
                <a:srgbClr val="000000"/>
              </a:solidFill>
              <a:latin typeface="+mn-lt"/>
              <a:ea typeface="+mn-ea"/>
              <a:cs typeface="Arial" panose="020B0604020202020204" pitchFamily="34" charset="0"/>
            </a:endParaRPr>
          </a:p>
        </p:txBody>
      </p:sp>
      <p:sp>
        <p:nvSpPr>
          <p:cNvPr id="189" name="Rounded Rectangle 104"/>
          <p:cNvSpPr/>
          <p:nvPr/>
        </p:nvSpPr>
        <p:spPr>
          <a:xfrm>
            <a:off x="4572000" y="3625850"/>
            <a:ext cx="4176713" cy="237490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91427" tIns="45714" rIns="91427" bIns="45714" anchor="ctr"/>
          <a:lstStyle/>
          <a:p>
            <a:pPr algn="ctr" fontAlgn="t">
              <a:buClr>
                <a:srgbClr val="990000"/>
              </a:buClr>
              <a:buSzPct val="60000"/>
              <a:defRPr/>
            </a:pPr>
            <a:endParaRPr lang="en-US" dirty="0">
              <a:solidFill>
                <a:srgbClr val="000000"/>
              </a:solidFill>
              <a:latin typeface="+mn-lt"/>
              <a:ea typeface="+mn-ea"/>
              <a:cs typeface="Arial" panose="020B0604020202020204" pitchFamily="34" charset="0"/>
            </a:endParaRPr>
          </a:p>
        </p:txBody>
      </p:sp>
      <p:sp>
        <p:nvSpPr>
          <p:cNvPr id="183" name="Rounded Rectangle 104"/>
          <p:cNvSpPr/>
          <p:nvPr/>
        </p:nvSpPr>
        <p:spPr>
          <a:xfrm>
            <a:off x="239713" y="1077913"/>
            <a:ext cx="4176712" cy="237490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91427" tIns="45714" rIns="91427" bIns="45714" anchor="ctr"/>
          <a:lstStyle/>
          <a:p>
            <a:pPr algn="ctr" fontAlgn="t">
              <a:buClr>
                <a:srgbClr val="990000"/>
              </a:buClr>
              <a:buSzPct val="60000"/>
              <a:defRPr/>
            </a:pPr>
            <a:endParaRPr lang="en-US" sz="1200" dirty="0">
              <a:solidFill>
                <a:srgbClr val="000000"/>
              </a:solidFill>
              <a:latin typeface="+mn-lt"/>
              <a:ea typeface="+mn-ea"/>
              <a:cs typeface="Arial" panose="020B0604020202020204" pitchFamily="34" charset="0"/>
            </a:endParaRPr>
          </a:p>
        </p:txBody>
      </p:sp>
      <p:sp>
        <p:nvSpPr>
          <p:cNvPr id="218" name="Rounded Rectangle 104"/>
          <p:cNvSpPr/>
          <p:nvPr/>
        </p:nvSpPr>
        <p:spPr>
          <a:xfrm>
            <a:off x="8163292" y="1077974"/>
            <a:ext cx="585243" cy="2373972"/>
          </a:xfrm>
          <a:prstGeom prst="rect">
            <a:avLst/>
          </a:prstGeom>
          <a:solidFill>
            <a:srgbClr val="C00000"/>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2464" tIns="11232" rIns="22464" bIns="11232" anchor="ctr" anchorCtr="1"/>
          <a:lstStyle/>
          <a:p>
            <a:pPr defTabSz="783590" fontAlgn="t">
              <a:buSzPct val="60000"/>
              <a:defRPr/>
            </a:pPr>
            <a:endParaRPr lang="zh-CN" altLang="en-US" sz="1900" dirty="0">
              <a:solidFill>
                <a:prstClr val="white"/>
              </a:solidFill>
              <a:cs typeface="Arial" panose="020B0604020202020204" pitchFamily="34" charset="0"/>
            </a:endParaRPr>
          </a:p>
        </p:txBody>
      </p:sp>
      <p:sp>
        <p:nvSpPr>
          <p:cNvPr id="219" name="Rounded Rectangle 104"/>
          <p:cNvSpPr/>
          <p:nvPr/>
        </p:nvSpPr>
        <p:spPr>
          <a:xfrm>
            <a:off x="8163292" y="3626241"/>
            <a:ext cx="585243" cy="2373972"/>
          </a:xfrm>
          <a:prstGeom prst="rect">
            <a:avLst/>
          </a:prstGeom>
          <a:solidFill>
            <a:srgbClr val="C00000"/>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2464" tIns="11232" rIns="22464" bIns="11232" anchor="ctr" anchorCtr="1"/>
          <a:lstStyle/>
          <a:p>
            <a:pPr defTabSz="783590" fontAlgn="t">
              <a:buSzPct val="60000"/>
              <a:defRPr/>
            </a:pPr>
            <a:endParaRPr lang="zh-CN" altLang="en-US" sz="1900" dirty="0">
              <a:solidFill>
                <a:prstClr val="white"/>
              </a:solidFill>
              <a:cs typeface="Arial" panose="020B0604020202020204" pitchFamily="34" charset="0"/>
            </a:endParaRPr>
          </a:p>
        </p:txBody>
      </p:sp>
      <p:sp>
        <p:nvSpPr>
          <p:cNvPr id="216" name="Rounded Rectangle 104"/>
          <p:cNvSpPr/>
          <p:nvPr/>
        </p:nvSpPr>
        <p:spPr>
          <a:xfrm>
            <a:off x="240469" y="1077975"/>
            <a:ext cx="585243" cy="2366825"/>
          </a:xfrm>
          <a:prstGeom prst="rect">
            <a:avLst/>
          </a:prstGeom>
          <a:solidFill>
            <a:srgbClr val="C00000"/>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2464" tIns="11232" rIns="22464" bIns="11232" anchor="ctr" anchorCtr="1"/>
          <a:lstStyle/>
          <a:p>
            <a:pPr defTabSz="783590" fontAlgn="t">
              <a:buSzPct val="60000"/>
              <a:defRPr/>
            </a:pPr>
            <a:endParaRPr lang="zh-CN" altLang="en-US" sz="1900" dirty="0">
              <a:solidFill>
                <a:prstClr val="white"/>
              </a:solidFill>
              <a:cs typeface="Arial" panose="020B0604020202020204" pitchFamily="34" charset="0"/>
            </a:endParaRPr>
          </a:p>
        </p:txBody>
      </p:sp>
      <p:grpSp>
        <p:nvGrpSpPr>
          <p:cNvPr id="82959" name="组合 12"/>
          <p:cNvGrpSpPr/>
          <p:nvPr/>
        </p:nvGrpSpPr>
        <p:grpSpPr bwMode="auto">
          <a:xfrm>
            <a:off x="5375275" y="3857625"/>
            <a:ext cx="1800225" cy="2006600"/>
            <a:chOff x="2199466" y="1834317"/>
            <a:chExt cx="4945106" cy="3960019"/>
          </a:xfrm>
        </p:grpSpPr>
        <p:sp>
          <p:nvSpPr>
            <p:cNvPr id="14" name="任意多边形 13"/>
            <p:cNvSpPr/>
            <p:nvPr/>
          </p:nvSpPr>
          <p:spPr>
            <a:xfrm>
              <a:off x="2831778" y="2417041"/>
              <a:ext cx="1805356" cy="2763241"/>
            </a:xfrm>
            <a:custGeom>
              <a:avLst/>
              <a:gdLst>
                <a:gd name="connsiteX0" fmla="*/ 2133600 w 2133600"/>
                <a:gd name="connsiteY0" fmla="*/ 0 h 3265714"/>
                <a:gd name="connsiteX1" fmla="*/ 0 w 2133600"/>
                <a:gd name="connsiteY1" fmla="*/ 3265714 h 3265714"/>
                <a:gd name="connsiteX2" fmla="*/ 2119086 w 2133600"/>
                <a:gd name="connsiteY2" fmla="*/ 2061028 h 3265714"/>
                <a:gd name="connsiteX3" fmla="*/ 2133600 w 2133600"/>
                <a:gd name="connsiteY3" fmla="*/ 0 h 3265714"/>
              </a:gdLst>
              <a:ahLst/>
              <a:cxnLst>
                <a:cxn ang="0">
                  <a:pos x="connsiteX0" y="connsiteY0"/>
                </a:cxn>
                <a:cxn ang="0">
                  <a:pos x="connsiteX1" y="connsiteY1"/>
                </a:cxn>
                <a:cxn ang="0">
                  <a:pos x="connsiteX2" y="connsiteY2"/>
                </a:cxn>
                <a:cxn ang="0">
                  <a:pos x="connsiteX3" y="connsiteY3"/>
                </a:cxn>
              </a:cxnLst>
              <a:rect l="l" t="t" r="r" b="b"/>
              <a:pathLst>
                <a:path w="2133600" h="3265714">
                  <a:moveTo>
                    <a:pt x="2133600" y="0"/>
                  </a:moveTo>
                  <a:lnTo>
                    <a:pt x="0" y="3265714"/>
                  </a:lnTo>
                  <a:lnTo>
                    <a:pt x="2119086" y="2061028"/>
                  </a:lnTo>
                  <a:lnTo>
                    <a:pt x="2133600" y="0"/>
                  </a:lnTo>
                  <a:close/>
                </a:path>
              </a:pathLst>
            </a:custGeom>
            <a:solidFill>
              <a:schemeClr val="bg1">
                <a:lumMod val="85000"/>
              </a:schemeClr>
            </a:solidFill>
            <a:ln>
              <a:noFill/>
            </a:ln>
          </p:spPr>
          <p:txBody>
            <a:bodyPr/>
            <a:lstStyle/>
            <a:p>
              <a:pPr defTabSz="1219200" eaLnBrk="1" fontAlgn="t" hangingPunct="1">
                <a:defRPr/>
              </a:pPr>
              <a:endParaRPr lang="en-US" sz="1200" dirty="0">
                <a:solidFill>
                  <a:schemeClr val="tx1">
                    <a:lumMod val="85000"/>
                    <a:lumOff val="15000"/>
                  </a:schemeClr>
                </a:solidFill>
                <a:latin typeface="+mn-lt"/>
                <a:ea typeface="+mn-ea"/>
              </a:endParaRPr>
            </a:p>
          </p:txBody>
        </p:sp>
        <p:sp>
          <p:nvSpPr>
            <p:cNvPr id="15" name="任意多边形 14"/>
            <p:cNvSpPr/>
            <p:nvPr/>
          </p:nvSpPr>
          <p:spPr>
            <a:xfrm>
              <a:off x="4624051" y="2429573"/>
              <a:ext cx="1879491" cy="2750709"/>
            </a:xfrm>
            <a:custGeom>
              <a:avLst/>
              <a:gdLst>
                <a:gd name="connsiteX0" fmla="*/ 29028 w 2220685"/>
                <a:gd name="connsiteY0" fmla="*/ 0 h 3251200"/>
                <a:gd name="connsiteX1" fmla="*/ 2220685 w 2220685"/>
                <a:gd name="connsiteY1" fmla="*/ 3251200 h 3251200"/>
                <a:gd name="connsiteX2" fmla="*/ 0 w 2220685"/>
                <a:gd name="connsiteY2" fmla="*/ 2046514 h 3251200"/>
                <a:gd name="connsiteX3" fmla="*/ 29028 w 2220685"/>
                <a:gd name="connsiteY3" fmla="*/ 0 h 3251200"/>
              </a:gdLst>
              <a:ahLst/>
              <a:cxnLst>
                <a:cxn ang="0">
                  <a:pos x="connsiteX0" y="connsiteY0"/>
                </a:cxn>
                <a:cxn ang="0">
                  <a:pos x="connsiteX1" y="connsiteY1"/>
                </a:cxn>
                <a:cxn ang="0">
                  <a:pos x="connsiteX2" y="connsiteY2"/>
                </a:cxn>
                <a:cxn ang="0">
                  <a:pos x="connsiteX3" y="connsiteY3"/>
                </a:cxn>
              </a:cxnLst>
              <a:rect l="l" t="t" r="r" b="b"/>
              <a:pathLst>
                <a:path w="2220685" h="3251200">
                  <a:moveTo>
                    <a:pt x="29028" y="0"/>
                  </a:moveTo>
                  <a:lnTo>
                    <a:pt x="2220685" y="3251200"/>
                  </a:lnTo>
                  <a:lnTo>
                    <a:pt x="0" y="2046514"/>
                  </a:lnTo>
                  <a:lnTo>
                    <a:pt x="29028" y="0"/>
                  </a:lnTo>
                  <a:close/>
                </a:path>
              </a:pathLst>
            </a:custGeom>
            <a:solidFill>
              <a:schemeClr val="bg1">
                <a:lumMod val="75000"/>
              </a:schemeClr>
            </a:solidFill>
            <a:ln>
              <a:noFill/>
            </a:ln>
          </p:spPr>
          <p:txBody>
            <a:bodyPr/>
            <a:lstStyle/>
            <a:p>
              <a:pPr defTabSz="1219200" eaLnBrk="1" fontAlgn="t" hangingPunct="1">
                <a:defRPr/>
              </a:pPr>
              <a:endParaRPr lang="en-US" sz="1200" dirty="0">
                <a:solidFill>
                  <a:schemeClr val="tx1">
                    <a:lumMod val="85000"/>
                    <a:lumOff val="15000"/>
                  </a:schemeClr>
                </a:solidFill>
                <a:latin typeface="+mn-lt"/>
                <a:ea typeface="+mn-ea"/>
              </a:endParaRPr>
            </a:p>
          </p:txBody>
        </p:sp>
        <p:sp>
          <p:nvSpPr>
            <p:cNvPr id="16" name="任意多边形 15"/>
            <p:cNvSpPr/>
            <p:nvPr/>
          </p:nvSpPr>
          <p:spPr>
            <a:xfrm>
              <a:off x="2831778" y="4162082"/>
              <a:ext cx="3671763" cy="1030732"/>
            </a:xfrm>
            <a:custGeom>
              <a:avLst/>
              <a:gdLst>
                <a:gd name="connsiteX0" fmla="*/ 0 w 4339771"/>
                <a:gd name="connsiteY0" fmla="*/ 1219200 h 1219200"/>
                <a:gd name="connsiteX1" fmla="*/ 4339771 w 4339771"/>
                <a:gd name="connsiteY1" fmla="*/ 1219200 h 1219200"/>
                <a:gd name="connsiteX2" fmla="*/ 2133600 w 4339771"/>
                <a:gd name="connsiteY2" fmla="*/ 0 h 1219200"/>
                <a:gd name="connsiteX3" fmla="*/ 0 w 4339771"/>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4339771" h="1219200">
                  <a:moveTo>
                    <a:pt x="0" y="1219200"/>
                  </a:moveTo>
                  <a:lnTo>
                    <a:pt x="4339771" y="1219200"/>
                  </a:lnTo>
                  <a:lnTo>
                    <a:pt x="2133600" y="0"/>
                  </a:lnTo>
                  <a:lnTo>
                    <a:pt x="0" y="1219200"/>
                  </a:lnTo>
                  <a:close/>
                </a:path>
              </a:pathLst>
            </a:custGeom>
            <a:solidFill>
              <a:schemeClr val="bg1">
                <a:lumMod val="65000"/>
              </a:schemeClr>
            </a:solidFill>
            <a:ln>
              <a:noFill/>
            </a:ln>
          </p:spPr>
          <p:txBody>
            <a:bodyPr/>
            <a:lstStyle/>
            <a:p>
              <a:pPr defTabSz="1219200" eaLnBrk="1" fontAlgn="t" hangingPunct="1">
                <a:defRPr/>
              </a:pPr>
              <a:endParaRPr lang="en-US" sz="1200" dirty="0">
                <a:solidFill>
                  <a:schemeClr val="tx1">
                    <a:lumMod val="85000"/>
                    <a:lumOff val="15000"/>
                  </a:schemeClr>
                </a:solidFill>
                <a:latin typeface="+mn-lt"/>
                <a:ea typeface="+mn-ea"/>
              </a:endParaRPr>
            </a:p>
          </p:txBody>
        </p:sp>
        <p:sp>
          <p:nvSpPr>
            <p:cNvPr id="17" name="Oval 376"/>
            <p:cNvSpPr>
              <a:spLocks noChangeArrowheads="1"/>
            </p:cNvSpPr>
            <p:nvPr/>
          </p:nvSpPr>
          <p:spPr bwMode="auto">
            <a:xfrm>
              <a:off x="4044070" y="1834317"/>
              <a:ext cx="1216652" cy="1218709"/>
            </a:xfrm>
            <a:prstGeom prst="ellipse">
              <a:avLst/>
            </a:prstGeom>
            <a:solidFill>
              <a:schemeClr val="bg1">
                <a:lumMod val="50000"/>
              </a:schemeClr>
            </a:solidFill>
            <a:ln w="57150" cap="rnd" algn="ctr">
              <a:solidFill>
                <a:schemeClr val="bg1">
                  <a:lumMod val="65000"/>
                </a:schemeClr>
              </a:solid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18" name="Oval 381"/>
            <p:cNvSpPr>
              <a:spLocks noChangeArrowheads="1"/>
            </p:cNvSpPr>
            <p:nvPr/>
          </p:nvSpPr>
          <p:spPr bwMode="auto">
            <a:xfrm>
              <a:off x="4039708" y="3538629"/>
              <a:ext cx="1221014" cy="1218709"/>
            </a:xfrm>
            <a:prstGeom prst="ellipse">
              <a:avLst/>
            </a:prstGeom>
            <a:solidFill>
              <a:schemeClr val="bg1"/>
            </a:solidFill>
            <a:ln w="57150" cap="rnd" algn="ctr">
              <a:solidFill>
                <a:schemeClr val="bg1">
                  <a:lumMod val="50000"/>
                </a:schemeClr>
              </a:solid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19" name="Oval 385"/>
            <p:cNvSpPr>
              <a:spLocks noChangeArrowheads="1"/>
            </p:cNvSpPr>
            <p:nvPr/>
          </p:nvSpPr>
          <p:spPr bwMode="auto">
            <a:xfrm>
              <a:off x="2212550" y="4575629"/>
              <a:ext cx="1221014" cy="1218707"/>
            </a:xfrm>
            <a:prstGeom prst="ellipse">
              <a:avLst/>
            </a:prstGeom>
            <a:solidFill>
              <a:schemeClr val="bg1">
                <a:lumMod val="75000"/>
              </a:schemeClr>
            </a:solidFill>
            <a:ln w="57150" cap="rnd" algn="ctr">
              <a:solidFill>
                <a:schemeClr val="bg1">
                  <a:lumMod val="50000"/>
                </a:schemeClr>
              </a:solid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0" name="Oval 390"/>
            <p:cNvSpPr>
              <a:spLocks noChangeArrowheads="1"/>
            </p:cNvSpPr>
            <p:nvPr/>
          </p:nvSpPr>
          <p:spPr bwMode="auto">
            <a:xfrm>
              <a:off x="5871229" y="4575629"/>
              <a:ext cx="1216654" cy="1218707"/>
            </a:xfrm>
            <a:prstGeom prst="ellipse">
              <a:avLst/>
            </a:prstGeom>
            <a:solidFill>
              <a:schemeClr val="bg1">
                <a:lumMod val="65000"/>
              </a:schemeClr>
            </a:solidFill>
            <a:ln w="57150" cap="rnd" algn="ctr">
              <a:solidFill>
                <a:schemeClr val="bg1">
                  <a:lumMod val="50000"/>
                </a:schemeClr>
              </a:solid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1" name="Freeform 394"/>
            <p:cNvSpPr/>
            <p:nvPr/>
          </p:nvSpPr>
          <p:spPr bwMode="auto">
            <a:xfrm rot="3600000">
              <a:off x="3317159" y="4760363"/>
              <a:ext cx="184842" cy="178790"/>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2" name="Freeform 395"/>
            <p:cNvSpPr/>
            <p:nvPr/>
          </p:nvSpPr>
          <p:spPr bwMode="auto">
            <a:xfrm rot="5400000">
              <a:off x="3432718" y="5087140"/>
              <a:ext cx="184844" cy="183152"/>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3" name="Freeform 396"/>
            <p:cNvSpPr/>
            <p:nvPr/>
          </p:nvSpPr>
          <p:spPr bwMode="auto">
            <a:xfrm rot="1800000">
              <a:off x="3128310" y="4516102"/>
              <a:ext cx="183152" cy="181710"/>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4" name="Freeform 397"/>
            <p:cNvSpPr/>
            <p:nvPr/>
          </p:nvSpPr>
          <p:spPr bwMode="auto">
            <a:xfrm>
              <a:off x="4554278" y="3372585"/>
              <a:ext cx="183152" cy="184842"/>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5" name="Freeform 398"/>
            <p:cNvSpPr/>
            <p:nvPr/>
          </p:nvSpPr>
          <p:spPr bwMode="auto">
            <a:xfrm rot="14400000">
              <a:off x="3956009" y="4385365"/>
              <a:ext cx="184844" cy="183152"/>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6" name="Freeform 399"/>
            <p:cNvSpPr/>
            <p:nvPr/>
          </p:nvSpPr>
          <p:spPr bwMode="auto">
            <a:xfrm rot="7200000">
              <a:off x="5155220" y="4401029"/>
              <a:ext cx="184842" cy="183152"/>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7" name="Freeform 400"/>
            <p:cNvSpPr/>
            <p:nvPr/>
          </p:nvSpPr>
          <p:spPr bwMode="auto">
            <a:xfrm rot="10800000">
              <a:off x="4554278" y="3043627"/>
              <a:ext cx="183152" cy="184844"/>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8" name="Freeform 401"/>
            <p:cNvSpPr/>
            <p:nvPr/>
          </p:nvSpPr>
          <p:spPr bwMode="auto">
            <a:xfrm rot="9000000">
              <a:off x="4955469" y="2930841"/>
              <a:ext cx="183152" cy="181710"/>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29" name="Freeform 402"/>
            <p:cNvSpPr/>
            <p:nvPr/>
          </p:nvSpPr>
          <p:spPr bwMode="auto">
            <a:xfrm rot="12600000">
              <a:off x="4161810" y="2930841"/>
              <a:ext cx="183152" cy="181710"/>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30" name="Freeform 403"/>
            <p:cNvSpPr/>
            <p:nvPr/>
          </p:nvSpPr>
          <p:spPr bwMode="auto">
            <a:xfrm rot="19800000">
              <a:off x="5993330" y="4516102"/>
              <a:ext cx="178793" cy="181710"/>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31" name="Freeform 404"/>
            <p:cNvSpPr/>
            <p:nvPr/>
          </p:nvSpPr>
          <p:spPr bwMode="auto">
            <a:xfrm rot="18000000">
              <a:off x="5800613" y="4758182"/>
              <a:ext cx="184842" cy="183152"/>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32" name="Freeform 405"/>
            <p:cNvSpPr/>
            <p:nvPr/>
          </p:nvSpPr>
          <p:spPr bwMode="auto">
            <a:xfrm rot="16200000">
              <a:off x="5678510" y="5087140"/>
              <a:ext cx="184844" cy="183152"/>
            </a:xfrm>
            <a:custGeom>
              <a:avLst/>
              <a:gdLst>
                <a:gd name="T0" fmla="*/ 108188 w 453"/>
                <a:gd name="T1" fmla="*/ 0 h 454"/>
                <a:gd name="T2" fmla="*/ 0 w 453"/>
                <a:gd name="T3" fmla="*/ 215900 h 454"/>
                <a:gd name="T4" fmla="*/ 215900 w 453"/>
                <a:gd name="T5" fmla="*/ 215900 h 454"/>
                <a:gd name="T6" fmla="*/ 108188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227" y="0"/>
                  </a:moveTo>
                  <a:lnTo>
                    <a:pt x="0" y="454"/>
                  </a:lnTo>
                  <a:lnTo>
                    <a:pt x="453" y="454"/>
                  </a:lnTo>
                  <a:lnTo>
                    <a:pt x="227" y="0"/>
                  </a:lnTo>
                  <a:close/>
                </a:path>
              </a:pathLst>
            </a:custGeom>
            <a:solidFill>
              <a:schemeClr val="bg1">
                <a:lumMod val="50000"/>
              </a:schemeClr>
            </a:solidFill>
            <a:ln w="12700" cap="rnd">
              <a:noFill/>
              <a:round/>
            </a:ln>
          </p:spPr>
          <p:txBody>
            <a:bodyPr wrap="none" anchor="ctr"/>
            <a:lstStyle/>
            <a:p>
              <a:pPr eaLnBrk="1" fontAlgn="t" hangingPunct="1">
                <a:defRPr/>
              </a:pPr>
              <a:endParaRPr lang="zh-CN" altLang="en-US" sz="1200" dirty="0">
                <a:solidFill>
                  <a:schemeClr val="tx1">
                    <a:lumMod val="85000"/>
                    <a:lumOff val="15000"/>
                  </a:schemeClr>
                </a:solidFill>
                <a:latin typeface="+mn-lt"/>
                <a:ea typeface="+mn-ea"/>
              </a:endParaRPr>
            </a:p>
          </p:txBody>
        </p:sp>
        <p:sp>
          <p:nvSpPr>
            <p:cNvPr id="33" name="Text Box 412"/>
            <p:cNvSpPr txBox="1">
              <a:spLocks noChangeArrowheads="1"/>
            </p:cNvSpPr>
            <p:nvPr/>
          </p:nvSpPr>
          <p:spPr bwMode="auto">
            <a:xfrm>
              <a:off x="4013544" y="1959634"/>
              <a:ext cx="1282065" cy="908549"/>
            </a:xfrm>
            <a:prstGeom prst="rect">
              <a:avLst/>
            </a:prstGeom>
            <a:noFill/>
            <a:ln w="9525">
              <a:noFill/>
              <a:miter lim="800000"/>
            </a:ln>
          </p:spPr>
          <p:txBody>
            <a:bodyPr>
              <a:spAutoFit/>
            </a:bodyPr>
            <a:lstStyle/>
            <a:p>
              <a:pPr algn="ctr" eaLnBrk="1" fontAlgn="t" hangingPunct="1">
                <a:spcBef>
                  <a:spcPct val="50000"/>
                </a:spcBef>
                <a:defRPr/>
              </a:pPr>
              <a:r>
                <a:rPr lang="zh-CN" altLang="en-US" sz="1200" dirty="0">
                  <a:solidFill>
                    <a:schemeClr val="tx1">
                      <a:lumMod val="85000"/>
                      <a:lumOff val="15000"/>
                    </a:schemeClr>
                  </a:solidFill>
                  <a:latin typeface="+mn-lt"/>
                  <a:ea typeface="+mn-ea"/>
                  <a:cs typeface="HY헤드라인M"/>
                </a:rPr>
                <a:t>系统</a:t>
              </a:r>
              <a:endParaRPr lang="en-US" altLang="ko-KR" sz="1200" dirty="0">
                <a:solidFill>
                  <a:schemeClr val="tx1">
                    <a:lumMod val="85000"/>
                    <a:lumOff val="15000"/>
                  </a:schemeClr>
                </a:solidFill>
                <a:latin typeface="+mn-lt"/>
                <a:ea typeface="+mn-ea"/>
                <a:cs typeface="HY헤드라인M"/>
              </a:endParaRPr>
            </a:p>
          </p:txBody>
        </p:sp>
        <p:sp>
          <p:nvSpPr>
            <p:cNvPr id="34" name="Text Box 413"/>
            <p:cNvSpPr txBox="1">
              <a:spLocks noChangeArrowheads="1"/>
            </p:cNvSpPr>
            <p:nvPr/>
          </p:nvSpPr>
          <p:spPr bwMode="auto">
            <a:xfrm>
              <a:off x="2199466" y="4722875"/>
              <a:ext cx="1282065" cy="911683"/>
            </a:xfrm>
            <a:prstGeom prst="rect">
              <a:avLst/>
            </a:prstGeom>
            <a:noFill/>
            <a:ln w="9525">
              <a:noFill/>
              <a:miter lim="800000"/>
            </a:ln>
          </p:spPr>
          <p:txBody>
            <a:bodyPr>
              <a:spAutoFit/>
            </a:bodyPr>
            <a:lstStyle/>
            <a:p>
              <a:pPr algn="ctr" eaLnBrk="1" fontAlgn="t" hangingPunct="1">
                <a:spcBef>
                  <a:spcPct val="50000"/>
                </a:spcBef>
                <a:defRPr/>
              </a:pPr>
              <a:r>
                <a:rPr lang="zh-CN" altLang="en-US" sz="1200" dirty="0">
                  <a:solidFill>
                    <a:schemeClr val="tx1">
                      <a:lumMod val="85000"/>
                      <a:lumOff val="15000"/>
                    </a:schemeClr>
                  </a:solidFill>
                  <a:latin typeface="+mn-lt"/>
                  <a:ea typeface="+mn-ea"/>
                  <a:cs typeface="HY헤드라인M"/>
                </a:rPr>
                <a:t>安全</a:t>
              </a:r>
              <a:endParaRPr lang="en-US" altLang="ko-KR" sz="1200" dirty="0">
                <a:solidFill>
                  <a:schemeClr val="tx1">
                    <a:lumMod val="85000"/>
                    <a:lumOff val="15000"/>
                  </a:schemeClr>
                </a:solidFill>
                <a:latin typeface="+mn-lt"/>
                <a:ea typeface="+mn-ea"/>
                <a:cs typeface="HY헤드라인M"/>
              </a:endParaRPr>
            </a:p>
          </p:txBody>
        </p:sp>
        <p:sp>
          <p:nvSpPr>
            <p:cNvPr id="35" name="Text Box 414"/>
            <p:cNvSpPr txBox="1">
              <a:spLocks noChangeArrowheads="1"/>
            </p:cNvSpPr>
            <p:nvPr/>
          </p:nvSpPr>
          <p:spPr bwMode="auto">
            <a:xfrm>
              <a:off x="5862507" y="4722875"/>
              <a:ext cx="1282065" cy="911683"/>
            </a:xfrm>
            <a:prstGeom prst="rect">
              <a:avLst/>
            </a:prstGeom>
            <a:noFill/>
            <a:ln w="9525">
              <a:noFill/>
              <a:miter lim="800000"/>
            </a:ln>
          </p:spPr>
          <p:txBody>
            <a:bodyPr>
              <a:spAutoFit/>
            </a:bodyPr>
            <a:lstStyle/>
            <a:p>
              <a:pPr algn="ctr" eaLnBrk="1" fontAlgn="t" hangingPunct="1">
                <a:spcBef>
                  <a:spcPct val="50000"/>
                </a:spcBef>
                <a:defRPr/>
              </a:pPr>
              <a:r>
                <a:rPr lang="zh-CN" altLang="en-US" sz="1200" dirty="0">
                  <a:solidFill>
                    <a:schemeClr val="tx1">
                      <a:lumMod val="85000"/>
                      <a:lumOff val="15000"/>
                    </a:schemeClr>
                  </a:solidFill>
                  <a:latin typeface="+mn-lt"/>
                  <a:ea typeface="+mn-ea"/>
                  <a:cs typeface="HY헤드라인M"/>
                </a:rPr>
                <a:t>审计</a:t>
              </a:r>
              <a:endParaRPr lang="en-US" altLang="ko-KR" sz="1200" dirty="0">
                <a:solidFill>
                  <a:schemeClr val="tx1">
                    <a:lumMod val="85000"/>
                    <a:lumOff val="15000"/>
                  </a:schemeClr>
                </a:solidFill>
                <a:latin typeface="+mn-lt"/>
                <a:ea typeface="+mn-ea"/>
                <a:cs typeface="HY헤드라인M"/>
              </a:endParaRPr>
            </a:p>
          </p:txBody>
        </p:sp>
        <p:sp>
          <p:nvSpPr>
            <p:cNvPr id="36" name="Text Box 415"/>
            <p:cNvSpPr txBox="1">
              <a:spLocks noChangeArrowheads="1"/>
            </p:cNvSpPr>
            <p:nvPr/>
          </p:nvSpPr>
          <p:spPr bwMode="auto">
            <a:xfrm>
              <a:off x="4048430" y="3663946"/>
              <a:ext cx="1221014" cy="1641653"/>
            </a:xfrm>
            <a:prstGeom prst="rect">
              <a:avLst/>
            </a:prstGeom>
            <a:noFill/>
            <a:ln w="9525">
              <a:noFill/>
              <a:miter lim="800000"/>
            </a:ln>
          </p:spPr>
          <p:txBody>
            <a:bodyPr>
              <a:spAutoFit/>
            </a:bodyPr>
            <a:lstStyle/>
            <a:p>
              <a:pPr algn="ctr" eaLnBrk="1" fontAlgn="t" hangingPunct="1">
                <a:spcBef>
                  <a:spcPct val="50000"/>
                </a:spcBef>
                <a:defRPr/>
              </a:pPr>
              <a:r>
                <a:rPr lang="zh-CN" altLang="en-US" sz="1200" dirty="0">
                  <a:solidFill>
                    <a:schemeClr val="tx1">
                      <a:lumMod val="85000"/>
                      <a:lumOff val="15000"/>
                    </a:schemeClr>
                  </a:solidFill>
                  <a:latin typeface="+mn-lt"/>
                  <a:ea typeface="+mn-ea"/>
                  <a:cs typeface="HY헤드라인M"/>
                </a:rPr>
                <a:t>管理角色</a:t>
              </a:r>
              <a:endParaRPr lang="en-US" altLang="ko-KR" sz="1200" dirty="0">
                <a:solidFill>
                  <a:schemeClr val="tx1">
                    <a:lumMod val="85000"/>
                    <a:lumOff val="15000"/>
                  </a:schemeClr>
                </a:solidFill>
                <a:latin typeface="+mn-lt"/>
                <a:ea typeface="+mn-ea"/>
                <a:cs typeface="HY헤드라인M"/>
              </a:endParaRPr>
            </a:p>
          </p:txBody>
        </p:sp>
      </p:grpSp>
      <p:sp>
        <p:nvSpPr>
          <p:cNvPr id="181" name="TextBox 180"/>
          <p:cNvSpPr txBox="1"/>
          <p:nvPr/>
        </p:nvSpPr>
        <p:spPr>
          <a:xfrm>
            <a:off x="2752725" y="3886200"/>
            <a:ext cx="1095375" cy="584200"/>
          </a:xfrm>
          <a:prstGeom prst="rect">
            <a:avLst/>
          </a:prstGeom>
          <a:noFill/>
        </p:spPr>
        <p:txBody>
          <a:bodyPr lIns="121935" tIns="60968" rIns="121935" bIns="60968">
            <a:spAutoFit/>
          </a:bodyPr>
          <a:lstStyle/>
          <a:p>
            <a:pPr marL="228600" indent="-228600" eaLnBrk="1" fontAlgn="t" hangingPunct="1">
              <a:buClr>
                <a:schemeClr val="tx1">
                  <a:lumMod val="50000"/>
                  <a:lumOff val="50000"/>
                </a:schemeClr>
              </a:buClr>
              <a:buSzPct val="60000"/>
              <a:defRPr/>
            </a:pPr>
            <a:r>
              <a:rPr lang="zh-CN" altLang="en-US" dirty="0">
                <a:solidFill>
                  <a:schemeClr val="tx1">
                    <a:lumMod val="85000"/>
                    <a:lumOff val="15000"/>
                  </a:schemeClr>
                </a:solidFill>
                <a:latin typeface="+mn-lt"/>
                <a:ea typeface="+mn-ea"/>
              </a:rPr>
              <a:t>透明加解密</a:t>
            </a:r>
            <a:endParaRPr lang="en-US" altLang="zh-CN" dirty="0">
              <a:solidFill>
                <a:schemeClr val="tx1">
                  <a:lumMod val="85000"/>
                  <a:lumOff val="15000"/>
                </a:schemeClr>
              </a:solidFill>
              <a:latin typeface="+mn-lt"/>
              <a:ea typeface="+mn-ea"/>
            </a:endParaRPr>
          </a:p>
          <a:p>
            <a:pPr marL="228600" indent="-228600" eaLnBrk="1" fontAlgn="t" hangingPunct="1">
              <a:buClr>
                <a:schemeClr val="tx1">
                  <a:lumMod val="50000"/>
                  <a:lumOff val="50000"/>
                </a:schemeClr>
              </a:buClr>
              <a:buSzPct val="60000"/>
              <a:defRPr/>
            </a:pPr>
            <a:r>
              <a:rPr lang="zh-CN" altLang="en-US" dirty="0">
                <a:solidFill>
                  <a:schemeClr val="tx1">
                    <a:lumMod val="85000"/>
                    <a:lumOff val="15000"/>
                  </a:schemeClr>
                </a:solidFill>
                <a:latin typeface="+mn-lt"/>
                <a:ea typeface="+mn-ea"/>
              </a:rPr>
              <a:t>用户无感知</a:t>
            </a:r>
            <a:endParaRPr lang="en-US" altLang="zh-CN" dirty="0">
              <a:solidFill>
                <a:schemeClr val="tx1">
                  <a:lumMod val="85000"/>
                  <a:lumOff val="15000"/>
                </a:schemeClr>
              </a:solidFill>
              <a:latin typeface="+mn-lt"/>
              <a:ea typeface="+mn-ea"/>
            </a:endParaRPr>
          </a:p>
          <a:p>
            <a:pPr marL="228600" indent="-228600" eaLnBrk="1" fontAlgn="t" hangingPunct="1">
              <a:buClr>
                <a:schemeClr val="tx1">
                  <a:lumMod val="50000"/>
                  <a:lumOff val="50000"/>
                </a:schemeClr>
              </a:buClr>
              <a:buSzPct val="60000"/>
              <a:defRPr/>
            </a:pPr>
            <a:r>
              <a:rPr lang="en-US" altLang="zh-CN" dirty="0">
                <a:solidFill>
                  <a:schemeClr val="tx1">
                    <a:lumMod val="85000"/>
                    <a:lumOff val="15000"/>
                  </a:schemeClr>
                </a:solidFill>
                <a:latin typeface="+mn-lt"/>
                <a:ea typeface="+mn-ea"/>
              </a:rPr>
              <a:t>USB Key</a:t>
            </a:r>
            <a:r>
              <a:rPr lang="zh-CN" altLang="en-US" dirty="0">
                <a:solidFill>
                  <a:schemeClr val="tx1">
                    <a:lumMod val="85000"/>
                    <a:lumOff val="15000"/>
                  </a:schemeClr>
                </a:solidFill>
                <a:latin typeface="+mn-lt"/>
                <a:ea typeface="+mn-ea"/>
              </a:rPr>
              <a:t>支持</a:t>
            </a:r>
            <a:endParaRPr lang="zh-CN" altLang="en-US" dirty="0">
              <a:solidFill>
                <a:schemeClr val="tx1">
                  <a:lumMod val="85000"/>
                  <a:lumOff val="15000"/>
                </a:schemeClr>
              </a:solidFill>
              <a:latin typeface="+mn-lt"/>
              <a:ea typeface="+mn-ea"/>
            </a:endParaRPr>
          </a:p>
        </p:txBody>
      </p:sp>
      <p:sp>
        <p:nvSpPr>
          <p:cNvPr id="182" name="TextBox 181"/>
          <p:cNvSpPr txBox="1"/>
          <p:nvPr/>
        </p:nvSpPr>
        <p:spPr>
          <a:xfrm>
            <a:off x="2752725" y="5045075"/>
            <a:ext cx="1333500" cy="585788"/>
          </a:xfrm>
          <a:prstGeom prst="rect">
            <a:avLst/>
          </a:prstGeom>
          <a:noFill/>
        </p:spPr>
        <p:txBody>
          <a:bodyPr lIns="121935" tIns="60968" rIns="121935" bIns="60968">
            <a:spAutoFit/>
          </a:bodyPr>
          <a:lstStyle/>
          <a:p>
            <a:pPr marL="228600" indent="-228600" eaLnBrk="1" fontAlgn="t" hangingPunct="1">
              <a:buClr>
                <a:schemeClr val="tx1">
                  <a:lumMod val="50000"/>
                  <a:lumOff val="50000"/>
                </a:schemeClr>
              </a:buClr>
              <a:buSzPct val="60000"/>
              <a:defRPr/>
            </a:pPr>
            <a:r>
              <a:rPr lang="zh-CN" altLang="en-US" dirty="0">
                <a:solidFill>
                  <a:schemeClr val="tx1">
                    <a:lumMod val="85000"/>
                    <a:lumOff val="15000"/>
                  </a:schemeClr>
                </a:solidFill>
                <a:latin typeface="+mn-lt"/>
                <a:ea typeface="+mn-ea"/>
              </a:rPr>
              <a:t>安全删除虚拟机</a:t>
            </a:r>
            <a:endParaRPr lang="en-US" altLang="zh-CN" dirty="0">
              <a:solidFill>
                <a:schemeClr val="tx1">
                  <a:lumMod val="85000"/>
                  <a:lumOff val="15000"/>
                </a:schemeClr>
              </a:solidFill>
              <a:latin typeface="+mn-lt"/>
              <a:ea typeface="+mn-ea"/>
            </a:endParaRPr>
          </a:p>
          <a:p>
            <a:pPr marL="228600" indent="-228600" eaLnBrk="1" fontAlgn="t" hangingPunct="1">
              <a:buClr>
                <a:schemeClr val="tx1">
                  <a:lumMod val="50000"/>
                  <a:lumOff val="50000"/>
                </a:schemeClr>
              </a:buClr>
              <a:buSzPct val="60000"/>
              <a:defRPr/>
            </a:pPr>
            <a:r>
              <a:rPr lang="zh-CN" altLang="en-US" dirty="0">
                <a:solidFill>
                  <a:schemeClr val="tx1">
                    <a:lumMod val="85000"/>
                    <a:lumOff val="15000"/>
                  </a:schemeClr>
                </a:solidFill>
                <a:latin typeface="+mn-lt"/>
                <a:ea typeface="+mn-ea"/>
              </a:rPr>
              <a:t>剩余信息全</a:t>
            </a:r>
            <a:r>
              <a:rPr lang="en-US" altLang="zh-CN" dirty="0">
                <a:solidFill>
                  <a:schemeClr val="tx1">
                    <a:lumMod val="85000"/>
                    <a:lumOff val="15000"/>
                  </a:schemeClr>
                </a:solidFill>
                <a:latin typeface="+mn-lt"/>
                <a:ea typeface="+mn-ea"/>
              </a:rPr>
              <a:t>0</a:t>
            </a:r>
            <a:r>
              <a:rPr lang="zh-CN" altLang="en-US" dirty="0">
                <a:solidFill>
                  <a:schemeClr val="tx1">
                    <a:lumMod val="85000"/>
                    <a:lumOff val="15000"/>
                  </a:schemeClr>
                </a:solidFill>
                <a:latin typeface="+mn-lt"/>
                <a:ea typeface="+mn-ea"/>
              </a:rPr>
              <a:t>覆写</a:t>
            </a:r>
            <a:endParaRPr lang="en-US" altLang="zh-CN" dirty="0">
              <a:solidFill>
                <a:schemeClr val="tx1">
                  <a:lumMod val="85000"/>
                  <a:lumOff val="15000"/>
                </a:schemeClr>
              </a:solidFill>
              <a:latin typeface="+mn-lt"/>
              <a:ea typeface="+mn-ea"/>
            </a:endParaRPr>
          </a:p>
          <a:p>
            <a:pPr marL="228600" indent="-228600" eaLnBrk="1" fontAlgn="t" hangingPunct="1">
              <a:buClr>
                <a:schemeClr val="tx1">
                  <a:lumMod val="50000"/>
                  <a:lumOff val="50000"/>
                </a:schemeClr>
              </a:buClr>
              <a:buSzPct val="60000"/>
              <a:defRPr/>
            </a:pPr>
            <a:r>
              <a:rPr lang="zh-CN" altLang="en-US" dirty="0">
                <a:solidFill>
                  <a:schemeClr val="tx1">
                    <a:lumMod val="85000"/>
                    <a:lumOff val="15000"/>
                  </a:schemeClr>
                </a:solidFill>
                <a:latin typeface="+mn-lt"/>
                <a:ea typeface="+mn-ea"/>
              </a:rPr>
              <a:t>避免剩余信息泄露</a:t>
            </a:r>
            <a:endParaRPr lang="en-US" altLang="zh-CN" dirty="0">
              <a:solidFill>
                <a:schemeClr val="tx1">
                  <a:lumMod val="85000"/>
                  <a:lumOff val="15000"/>
                </a:schemeClr>
              </a:solidFill>
              <a:latin typeface="+mn-lt"/>
              <a:ea typeface="+mn-ea"/>
            </a:endParaRPr>
          </a:p>
        </p:txBody>
      </p:sp>
      <p:sp>
        <p:nvSpPr>
          <p:cNvPr id="217" name="Rounded Rectangle 104"/>
          <p:cNvSpPr/>
          <p:nvPr/>
        </p:nvSpPr>
        <p:spPr>
          <a:xfrm>
            <a:off x="240469" y="3626241"/>
            <a:ext cx="585243" cy="2373972"/>
          </a:xfrm>
          <a:prstGeom prst="rect">
            <a:avLst/>
          </a:prstGeom>
          <a:solidFill>
            <a:srgbClr val="C00000"/>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2464" tIns="11232" rIns="22464" bIns="11232" anchor="ctr" anchorCtr="1"/>
          <a:lstStyle/>
          <a:p>
            <a:pPr defTabSz="783590" fontAlgn="t">
              <a:buSzPct val="60000"/>
              <a:defRPr/>
            </a:pPr>
            <a:endParaRPr lang="zh-CN" altLang="en-US" sz="1900" dirty="0">
              <a:solidFill>
                <a:prstClr val="white"/>
              </a:solidFill>
              <a:cs typeface="Arial" panose="020B0604020202020204" pitchFamily="34" charset="0"/>
            </a:endParaRPr>
          </a:p>
        </p:txBody>
      </p:sp>
      <p:sp>
        <p:nvSpPr>
          <p:cNvPr id="45" name="矩形 44"/>
          <p:cNvSpPr/>
          <p:nvPr/>
        </p:nvSpPr>
        <p:spPr bwMode="auto">
          <a:xfrm rot="16200000">
            <a:off x="1512888" y="474662"/>
            <a:ext cx="2159000" cy="3540125"/>
          </a:xfrm>
          <a:prstGeom prst="rect">
            <a:avLst/>
          </a:prstGeom>
          <a:solidFill>
            <a:schemeClr val="bg1">
              <a:lumMod val="95000"/>
            </a:schemeClr>
          </a:solidFill>
          <a:ln>
            <a:noFill/>
          </a:ln>
          <a:effectLst/>
        </p:spPr>
        <p:txBody>
          <a:bodyPr lIns="121935" tIns="60968" rIns="121935" bIns="60968" anchor="ctr"/>
          <a:lstStyle/>
          <a:p>
            <a:pPr algn="ctr" eaLnBrk="1" fontAlgn="t" hangingPunct="1">
              <a:buClr>
                <a:srgbClr val="CC9900"/>
              </a:buClr>
              <a:defRPr/>
            </a:pPr>
            <a:endParaRPr lang="zh-CN" altLang="en-US" sz="700" dirty="0">
              <a:solidFill>
                <a:srgbClr val="000000"/>
              </a:solidFill>
              <a:latin typeface="+mn-lt"/>
              <a:ea typeface="+mn-ea"/>
            </a:endParaRPr>
          </a:p>
        </p:txBody>
      </p:sp>
      <p:cxnSp>
        <p:nvCxnSpPr>
          <p:cNvPr id="82966" name="直接连接符 235"/>
          <p:cNvCxnSpPr>
            <a:cxnSpLocks noChangeShapeType="1"/>
          </p:cNvCxnSpPr>
          <p:nvPr/>
        </p:nvCxnSpPr>
        <p:spPr bwMode="auto">
          <a:xfrm>
            <a:off x="5680075" y="1682750"/>
            <a:ext cx="565150" cy="0"/>
          </a:xfrm>
          <a:prstGeom prst="line">
            <a:avLst/>
          </a:prstGeom>
          <a:noFill/>
          <a:ln w="19050" algn="ctr">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椭圆 204"/>
          <p:cNvSpPr/>
          <p:nvPr/>
        </p:nvSpPr>
        <p:spPr bwMode="auto">
          <a:xfrm>
            <a:off x="3713163" y="2486025"/>
            <a:ext cx="1566862" cy="2111375"/>
          </a:xfrm>
          <a:prstGeom prst="ellipse">
            <a:avLst/>
          </a:prstGeom>
          <a:solidFill>
            <a:srgbClr val="C00000"/>
          </a:solidFill>
          <a:ln>
            <a:noFill/>
          </a:ln>
          <a:effectLst/>
        </p:spPr>
        <p:txBody>
          <a:bodyPr lIns="121935" tIns="60968" rIns="121935" bIns="60968"/>
          <a:lstStyle/>
          <a:p>
            <a:pPr defTabSz="1219200" eaLnBrk="1" fontAlgn="t" hangingPunct="1">
              <a:defRPr/>
            </a:pPr>
            <a:endParaRPr lang="zh-CN" altLang="en-US" sz="2400" dirty="0">
              <a:latin typeface="+mn-lt"/>
              <a:ea typeface="+mn-ea"/>
            </a:endParaRPr>
          </a:p>
        </p:txBody>
      </p:sp>
      <p:sp>
        <p:nvSpPr>
          <p:cNvPr id="208" name="椭圆 207"/>
          <p:cNvSpPr/>
          <p:nvPr/>
        </p:nvSpPr>
        <p:spPr bwMode="auto">
          <a:xfrm>
            <a:off x="4110038" y="3021013"/>
            <a:ext cx="773112" cy="1041400"/>
          </a:xfrm>
          <a:prstGeom prst="ellipse">
            <a:avLst/>
          </a:prstGeom>
          <a:noFill/>
          <a:ln w="38100">
            <a:solidFill>
              <a:schemeClr val="bg1"/>
            </a:solidFill>
          </a:ln>
          <a:effectLst/>
        </p:spPr>
        <p:txBody>
          <a:bodyPr lIns="121935" tIns="60968" rIns="121935" bIns="60968"/>
          <a:lstStyle/>
          <a:p>
            <a:pPr defTabSz="1219200" eaLnBrk="1" fontAlgn="t" hangingPunct="1">
              <a:defRPr/>
            </a:pPr>
            <a:endParaRPr lang="zh-CN" altLang="en-US" sz="2400" dirty="0">
              <a:latin typeface="+mn-lt"/>
              <a:ea typeface="+mn-ea"/>
            </a:endParaRPr>
          </a:p>
        </p:txBody>
      </p:sp>
      <p:sp>
        <p:nvSpPr>
          <p:cNvPr id="161" name="TextBox 160"/>
          <p:cNvSpPr txBox="1"/>
          <p:nvPr/>
        </p:nvSpPr>
        <p:spPr>
          <a:xfrm rot="18957511">
            <a:off x="4365625" y="3897313"/>
            <a:ext cx="1036638" cy="368300"/>
          </a:xfrm>
          <a:prstGeom prst="rect">
            <a:avLst/>
          </a:prstGeom>
          <a:noFill/>
        </p:spPr>
        <p:txBody>
          <a:bodyPr lIns="121935" tIns="60968" rIns="121935" bIns="60968">
            <a:spAutoFit/>
          </a:bodyPr>
          <a:lstStyle/>
          <a:p>
            <a:pPr algn="ctr" eaLnBrk="1" fontAlgn="t" hangingPunct="1">
              <a:defRPr/>
            </a:pPr>
            <a:r>
              <a:rPr lang="zh-CN" altLang="en-US" sz="1600" dirty="0">
                <a:solidFill>
                  <a:schemeClr val="bg1"/>
                </a:solidFill>
                <a:latin typeface="+mn-lt"/>
                <a:ea typeface="+mn-ea"/>
              </a:rPr>
              <a:t>管理</a:t>
            </a:r>
            <a:endParaRPr lang="zh-CN" altLang="en-US" sz="1600" dirty="0">
              <a:solidFill>
                <a:schemeClr val="bg1"/>
              </a:solidFill>
              <a:latin typeface="+mn-lt"/>
              <a:ea typeface="+mn-ea"/>
            </a:endParaRPr>
          </a:p>
        </p:txBody>
      </p:sp>
      <p:sp>
        <p:nvSpPr>
          <p:cNvPr id="209" name="TextBox 208"/>
          <p:cNvSpPr txBox="1"/>
          <p:nvPr/>
        </p:nvSpPr>
        <p:spPr>
          <a:xfrm rot="2700000">
            <a:off x="3442494" y="3896519"/>
            <a:ext cx="1397000" cy="369888"/>
          </a:xfrm>
          <a:prstGeom prst="rect">
            <a:avLst/>
          </a:prstGeom>
          <a:noFill/>
        </p:spPr>
        <p:txBody>
          <a:bodyPr lIns="121935" tIns="60968" rIns="121935" bIns="60968">
            <a:spAutoFit/>
          </a:bodyPr>
          <a:lstStyle/>
          <a:p>
            <a:pPr algn="ctr" eaLnBrk="1" fontAlgn="t" hangingPunct="1">
              <a:defRPr/>
            </a:pPr>
            <a:r>
              <a:rPr lang="zh-CN" altLang="en-US" sz="1600" dirty="0">
                <a:solidFill>
                  <a:schemeClr val="bg1"/>
                </a:solidFill>
                <a:latin typeface="+mn-lt"/>
                <a:ea typeface="+mn-ea"/>
              </a:rPr>
              <a:t>平台</a:t>
            </a:r>
            <a:endParaRPr lang="zh-CN" altLang="en-US" sz="1600" dirty="0">
              <a:solidFill>
                <a:schemeClr val="bg1"/>
              </a:solidFill>
              <a:latin typeface="+mn-lt"/>
              <a:ea typeface="+mn-ea"/>
            </a:endParaRPr>
          </a:p>
        </p:txBody>
      </p:sp>
      <p:sp>
        <p:nvSpPr>
          <p:cNvPr id="210" name="TextBox 209"/>
          <p:cNvSpPr txBox="1"/>
          <p:nvPr/>
        </p:nvSpPr>
        <p:spPr>
          <a:xfrm rot="2700000">
            <a:off x="4224338" y="2805113"/>
            <a:ext cx="1398587" cy="369887"/>
          </a:xfrm>
          <a:prstGeom prst="rect">
            <a:avLst/>
          </a:prstGeom>
          <a:noFill/>
        </p:spPr>
        <p:txBody>
          <a:bodyPr lIns="121935" tIns="60968" rIns="121935" bIns="60968">
            <a:spAutoFit/>
          </a:bodyPr>
          <a:lstStyle/>
          <a:p>
            <a:pPr algn="ctr" eaLnBrk="1" fontAlgn="t" hangingPunct="1">
              <a:defRPr/>
            </a:pPr>
            <a:r>
              <a:rPr lang="zh-CN" altLang="en-US" sz="1600" dirty="0">
                <a:solidFill>
                  <a:schemeClr val="bg1"/>
                </a:solidFill>
                <a:latin typeface="+mn-lt"/>
                <a:ea typeface="+mn-ea"/>
              </a:rPr>
              <a:t>防护</a:t>
            </a:r>
            <a:endParaRPr lang="zh-CN" altLang="en-US" sz="1600" dirty="0">
              <a:solidFill>
                <a:schemeClr val="bg1"/>
              </a:solidFill>
              <a:latin typeface="+mn-lt"/>
              <a:ea typeface="+mn-ea"/>
            </a:endParaRPr>
          </a:p>
        </p:txBody>
      </p:sp>
      <p:sp>
        <p:nvSpPr>
          <p:cNvPr id="211" name="TextBox 210"/>
          <p:cNvSpPr txBox="1"/>
          <p:nvPr/>
        </p:nvSpPr>
        <p:spPr>
          <a:xfrm rot="18900000">
            <a:off x="3563938" y="2794000"/>
            <a:ext cx="1036637" cy="369888"/>
          </a:xfrm>
          <a:prstGeom prst="rect">
            <a:avLst/>
          </a:prstGeom>
          <a:noFill/>
        </p:spPr>
        <p:txBody>
          <a:bodyPr lIns="121935" tIns="60968" rIns="121935" bIns="60968">
            <a:spAutoFit/>
          </a:bodyPr>
          <a:lstStyle/>
          <a:p>
            <a:pPr algn="ctr" eaLnBrk="1" fontAlgn="t" hangingPunct="1">
              <a:defRPr/>
            </a:pPr>
            <a:r>
              <a:rPr lang="zh-CN" altLang="en-US" sz="1600" dirty="0">
                <a:solidFill>
                  <a:schemeClr val="bg1"/>
                </a:solidFill>
                <a:latin typeface="+mn-lt"/>
                <a:ea typeface="+mn-ea"/>
              </a:rPr>
              <a:t>终端</a:t>
            </a:r>
            <a:endParaRPr lang="zh-CN" altLang="en-US" sz="1600" dirty="0">
              <a:solidFill>
                <a:schemeClr val="bg1"/>
              </a:solidFill>
              <a:latin typeface="+mn-lt"/>
              <a:ea typeface="+mn-ea"/>
            </a:endParaRPr>
          </a:p>
        </p:txBody>
      </p:sp>
      <p:cxnSp>
        <p:nvCxnSpPr>
          <p:cNvPr id="82973" name="直接连接符 7"/>
          <p:cNvCxnSpPr>
            <a:cxnSpLocks noChangeShapeType="1"/>
            <a:stCxn id="205" idx="0"/>
          </p:cNvCxnSpPr>
          <p:nvPr/>
        </p:nvCxnSpPr>
        <p:spPr bwMode="auto">
          <a:xfrm>
            <a:off x="4495800" y="2486025"/>
            <a:ext cx="0" cy="495300"/>
          </a:xfrm>
          <a:prstGeom prst="line">
            <a:avLst/>
          </a:prstGeom>
          <a:noFill/>
          <a:ln w="9525" algn="ctr">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74" name="直接连接符 198"/>
          <p:cNvCxnSpPr>
            <a:cxnSpLocks noChangeShapeType="1"/>
          </p:cNvCxnSpPr>
          <p:nvPr/>
        </p:nvCxnSpPr>
        <p:spPr bwMode="auto">
          <a:xfrm>
            <a:off x="4495800" y="4094163"/>
            <a:ext cx="0" cy="495300"/>
          </a:xfrm>
          <a:prstGeom prst="line">
            <a:avLst/>
          </a:prstGeom>
          <a:noFill/>
          <a:ln w="9525" algn="ctr">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75" name="直接连接符 199"/>
          <p:cNvCxnSpPr>
            <a:cxnSpLocks noChangeShapeType="1"/>
          </p:cNvCxnSpPr>
          <p:nvPr/>
        </p:nvCxnSpPr>
        <p:spPr bwMode="auto">
          <a:xfrm rot="5400000">
            <a:off x="3886994" y="3358357"/>
            <a:ext cx="0" cy="366712"/>
          </a:xfrm>
          <a:prstGeom prst="line">
            <a:avLst/>
          </a:prstGeom>
          <a:noFill/>
          <a:ln w="9525" algn="ctr">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76" name="直接连接符 200"/>
          <p:cNvCxnSpPr>
            <a:cxnSpLocks noChangeShapeType="1"/>
          </p:cNvCxnSpPr>
          <p:nvPr/>
        </p:nvCxnSpPr>
        <p:spPr bwMode="auto">
          <a:xfrm rot="5400000">
            <a:off x="4856163" y="3357563"/>
            <a:ext cx="0" cy="368300"/>
          </a:xfrm>
          <a:prstGeom prst="line">
            <a:avLst/>
          </a:prstGeom>
          <a:noFill/>
          <a:ln w="9525" algn="ctr">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977" name="组合 232"/>
          <p:cNvGrpSpPr/>
          <p:nvPr/>
        </p:nvGrpSpPr>
        <p:grpSpPr bwMode="auto">
          <a:xfrm>
            <a:off x="4157663" y="3097213"/>
            <a:ext cx="677862" cy="890587"/>
            <a:chOff x="4250425" y="2414194"/>
            <a:chExt cx="651089" cy="634686"/>
          </a:xfrm>
        </p:grpSpPr>
        <p:pic>
          <p:nvPicPr>
            <p:cNvPr id="212" name="图片 211" descr="com200906080003_H.JPG"/>
            <p:cNvPicPr>
              <a:picLocks noChangeAspect="1"/>
            </p:cNvPicPr>
            <p:nvPr/>
          </p:nvPicPr>
          <p:blipFill>
            <a:blip r:embed="rId1" cstate="email"/>
            <a:srcRect/>
            <a:stretch>
              <a:fillRect/>
            </a:stretch>
          </p:blipFill>
          <p:spPr>
            <a:xfrm>
              <a:off x="4250425" y="2414194"/>
              <a:ext cx="651089" cy="634686"/>
            </a:xfrm>
            <a:prstGeom prst="roundRect">
              <a:avLst>
                <a:gd name="adj" fmla="val 49090"/>
              </a:avLst>
            </a:prstGeom>
            <a:solidFill>
              <a:srgbClr val="FFFFFF">
                <a:shade val="85000"/>
              </a:srgbClr>
            </a:solidFill>
            <a:ln>
              <a:noFill/>
            </a:ln>
            <a:effectLst/>
          </p:spPr>
        </p:pic>
        <p:pic>
          <p:nvPicPr>
            <p:cNvPr id="207" name="图片 206" descr="com200906080003_H.JPG"/>
            <p:cNvPicPr>
              <a:picLocks noChangeAspect="1"/>
            </p:cNvPicPr>
            <p:nvPr/>
          </p:nvPicPr>
          <p:blipFill>
            <a:blip r:embed="rId2" cstate="email"/>
            <a:srcRect/>
            <a:stretch>
              <a:fillRect/>
            </a:stretch>
          </p:blipFill>
          <p:spPr>
            <a:xfrm>
              <a:off x="4250425" y="2414194"/>
              <a:ext cx="651089" cy="634686"/>
            </a:xfrm>
            <a:prstGeom prst="roundRect">
              <a:avLst>
                <a:gd name="adj" fmla="val 49090"/>
              </a:avLst>
            </a:prstGeom>
            <a:solidFill>
              <a:srgbClr val="FFFFFF">
                <a:shade val="85000"/>
              </a:srgbClr>
            </a:solidFill>
            <a:ln>
              <a:noFill/>
            </a:ln>
            <a:effectLst>
              <a:softEdge rad="63500"/>
            </a:effectLst>
          </p:spPr>
        </p:pic>
      </p:grpSp>
      <p:sp>
        <p:nvSpPr>
          <p:cNvPr id="82978" name="TextBox 213"/>
          <p:cNvSpPr txBox="1">
            <a:spLocks noChangeArrowheads="1"/>
          </p:cNvSpPr>
          <p:nvPr/>
        </p:nvSpPr>
        <p:spPr bwMode="auto">
          <a:xfrm>
            <a:off x="8091488" y="1079500"/>
            <a:ext cx="739775"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1935" tIns="60968" rIns="121935" bIns="60968"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600" smtClean="0">
                <a:solidFill>
                  <a:schemeClr val="bg1"/>
                </a:solidFill>
                <a:latin typeface="+mn-lt"/>
                <a:ea typeface="+mn-ea"/>
              </a:rPr>
              <a:t>确保接入安全 </a:t>
            </a:r>
            <a:endParaRPr lang="en-US" altLang="zh-CN" sz="1600" smtClean="0">
              <a:solidFill>
                <a:schemeClr val="bg1"/>
              </a:solidFill>
              <a:latin typeface="+mn-lt"/>
              <a:ea typeface="+mn-ea"/>
            </a:endParaRPr>
          </a:p>
          <a:p>
            <a:pPr algn="ctr" eaLnBrk="1" fontAlgn="t" hangingPunct="1">
              <a:defRPr/>
            </a:pPr>
            <a:r>
              <a:rPr lang="zh-CN" altLang="en-US" sz="1600" smtClean="0">
                <a:solidFill>
                  <a:schemeClr val="bg1"/>
                </a:solidFill>
                <a:latin typeface="+mn-lt"/>
                <a:ea typeface="+mn-ea"/>
              </a:rPr>
              <a:t>更多防护手段</a:t>
            </a:r>
            <a:endParaRPr lang="en-US" altLang="zh-CN" sz="1600" smtClean="0">
              <a:solidFill>
                <a:schemeClr val="bg1"/>
              </a:solidFill>
              <a:latin typeface="+mn-lt"/>
              <a:ea typeface="+mn-ea"/>
            </a:endParaRPr>
          </a:p>
        </p:txBody>
      </p:sp>
      <p:sp>
        <p:nvSpPr>
          <p:cNvPr id="82979" name="TextBox 233"/>
          <p:cNvSpPr txBox="1">
            <a:spLocks noChangeArrowheads="1"/>
          </p:cNvSpPr>
          <p:nvPr/>
        </p:nvSpPr>
        <p:spPr bwMode="auto">
          <a:xfrm>
            <a:off x="8091488" y="3621088"/>
            <a:ext cx="739775"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1935" tIns="60968" rIns="121935" bIns="60968"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600" smtClean="0">
                <a:solidFill>
                  <a:schemeClr val="bg1"/>
                </a:solidFill>
                <a:latin typeface="+mn-lt"/>
                <a:ea typeface="+mn-ea"/>
              </a:rPr>
              <a:t>日志审计</a:t>
            </a:r>
            <a:endParaRPr lang="en-US" altLang="zh-CN" sz="1600" smtClean="0">
              <a:solidFill>
                <a:schemeClr val="bg1"/>
              </a:solidFill>
              <a:latin typeface="+mn-lt"/>
              <a:ea typeface="+mn-ea"/>
            </a:endParaRPr>
          </a:p>
          <a:p>
            <a:pPr algn="ctr" eaLnBrk="1" fontAlgn="t" hangingPunct="1">
              <a:defRPr/>
            </a:pPr>
            <a:r>
              <a:rPr lang="zh-CN" altLang="en-US" sz="1600" smtClean="0">
                <a:solidFill>
                  <a:schemeClr val="bg1"/>
                </a:solidFill>
                <a:latin typeface="+mn-lt"/>
                <a:ea typeface="+mn-ea"/>
              </a:rPr>
              <a:t>三员分立</a:t>
            </a:r>
            <a:endParaRPr lang="zh-CN" altLang="en-US" sz="1600" smtClean="0">
              <a:solidFill>
                <a:schemeClr val="bg1"/>
              </a:solidFill>
              <a:latin typeface="+mn-lt"/>
              <a:ea typeface="+mn-ea"/>
            </a:endParaRPr>
          </a:p>
        </p:txBody>
      </p:sp>
      <p:sp>
        <p:nvSpPr>
          <p:cNvPr id="82980" name="TextBox 236"/>
          <p:cNvSpPr txBox="1">
            <a:spLocks noChangeArrowheads="1"/>
          </p:cNvSpPr>
          <p:nvPr/>
        </p:nvSpPr>
        <p:spPr bwMode="auto">
          <a:xfrm>
            <a:off x="169863" y="3635375"/>
            <a:ext cx="738187"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1935" tIns="60968" rIns="121935" bIns="60968" anchor="ct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600" smtClean="0">
                <a:solidFill>
                  <a:schemeClr val="bg1"/>
                </a:solidFill>
                <a:latin typeface="+mn-lt"/>
                <a:ea typeface="+mn-ea"/>
              </a:rPr>
              <a:t>剩余信息擦除 </a:t>
            </a:r>
            <a:endParaRPr lang="en-US" altLang="zh-CN" sz="1600" smtClean="0">
              <a:solidFill>
                <a:schemeClr val="bg1"/>
              </a:solidFill>
              <a:latin typeface="+mn-lt"/>
              <a:ea typeface="+mn-ea"/>
            </a:endParaRPr>
          </a:p>
          <a:p>
            <a:pPr algn="ctr" eaLnBrk="1" fontAlgn="t" hangingPunct="1">
              <a:defRPr/>
            </a:pPr>
            <a:r>
              <a:rPr lang="zh-CN" altLang="en-US" sz="1600" smtClean="0">
                <a:solidFill>
                  <a:schemeClr val="bg1"/>
                </a:solidFill>
                <a:latin typeface="+mn-lt"/>
                <a:ea typeface="+mn-ea"/>
              </a:rPr>
              <a:t>用户数据存储</a:t>
            </a:r>
            <a:endParaRPr lang="en-US" altLang="zh-CN" sz="1600" smtClean="0">
              <a:solidFill>
                <a:schemeClr val="bg1"/>
              </a:solidFill>
              <a:latin typeface="+mn-lt"/>
              <a:ea typeface="+mn-ea"/>
            </a:endParaRPr>
          </a:p>
        </p:txBody>
      </p:sp>
      <p:sp>
        <p:nvSpPr>
          <p:cNvPr id="82981" name="TextBox 191"/>
          <p:cNvSpPr txBox="1">
            <a:spLocks noChangeArrowheads="1"/>
          </p:cNvSpPr>
          <p:nvPr/>
        </p:nvSpPr>
        <p:spPr bwMode="auto">
          <a:xfrm>
            <a:off x="101600" y="1701800"/>
            <a:ext cx="738188"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600" smtClean="0">
                <a:solidFill>
                  <a:schemeClr val="bg1"/>
                </a:solidFill>
                <a:latin typeface="+mn-lt"/>
                <a:ea typeface="+mn-ea"/>
              </a:rPr>
              <a:t>合法认证</a:t>
            </a:r>
            <a:endParaRPr lang="en-US" altLang="zh-CN" sz="1600" smtClean="0">
              <a:solidFill>
                <a:schemeClr val="bg1"/>
              </a:solidFill>
              <a:latin typeface="+mn-lt"/>
              <a:ea typeface="+mn-ea"/>
            </a:endParaRPr>
          </a:p>
          <a:p>
            <a:pPr algn="ctr" eaLnBrk="1" fontAlgn="t" hangingPunct="1">
              <a:defRPr/>
            </a:pPr>
            <a:r>
              <a:rPr lang="zh-CN" altLang="en-US" sz="1600" smtClean="0">
                <a:solidFill>
                  <a:schemeClr val="bg1"/>
                </a:solidFill>
                <a:latin typeface="+mn-lt"/>
                <a:ea typeface="+mn-ea"/>
              </a:rPr>
              <a:t>安全</a:t>
            </a:r>
            <a:r>
              <a:rPr lang="en-US" altLang="zh-CN" sz="1600" smtClean="0">
                <a:solidFill>
                  <a:schemeClr val="bg1"/>
                </a:solidFill>
                <a:latin typeface="+mn-lt"/>
                <a:ea typeface="+mn-ea"/>
              </a:rPr>
              <a:t>TC</a:t>
            </a:r>
            <a:endParaRPr lang="zh-CN" altLang="en-US" sz="1600" smtClean="0">
              <a:solidFill>
                <a:schemeClr val="bg1"/>
              </a:solidFill>
              <a:latin typeface="+mn-lt"/>
              <a:ea typeface="+mn-ea"/>
            </a:endParaRPr>
          </a:p>
        </p:txBody>
      </p:sp>
      <p:grpSp>
        <p:nvGrpSpPr>
          <p:cNvPr id="82982" name="组合 248"/>
          <p:cNvGrpSpPr/>
          <p:nvPr/>
        </p:nvGrpSpPr>
        <p:grpSpPr bwMode="auto">
          <a:xfrm>
            <a:off x="1325563" y="4194175"/>
            <a:ext cx="431800" cy="1454150"/>
            <a:chOff x="1486473" y="3145586"/>
            <a:chExt cx="414900" cy="1035965"/>
          </a:xfrm>
        </p:grpSpPr>
        <p:cxnSp>
          <p:nvCxnSpPr>
            <p:cNvPr id="166" name="肘形连接符 1117"/>
            <p:cNvCxnSpPr/>
            <p:nvPr/>
          </p:nvCxnSpPr>
          <p:spPr bwMode="auto">
            <a:xfrm rot="16200000">
              <a:off x="1549724" y="3082335"/>
              <a:ext cx="288397" cy="414900"/>
            </a:xfrm>
            <a:prstGeom prst="bentConnector2">
              <a:avLst/>
            </a:prstGeom>
            <a:noFill/>
            <a:ln w="19050">
              <a:solidFill>
                <a:schemeClr val="bg1">
                  <a:lumMod val="65000"/>
                </a:schemeClr>
              </a:solidFill>
              <a:tailEnd type="ova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 name="肘形连接符 1117"/>
            <p:cNvCxnSpPr/>
            <p:nvPr/>
          </p:nvCxnSpPr>
          <p:spPr bwMode="auto">
            <a:xfrm rot="16200000" flipH="1">
              <a:off x="1528066" y="3808243"/>
              <a:ext cx="334766" cy="411849"/>
            </a:xfrm>
            <a:prstGeom prst="bentConnector2">
              <a:avLst/>
            </a:prstGeom>
            <a:noFill/>
            <a:ln w="19050">
              <a:solidFill>
                <a:schemeClr val="bg1">
                  <a:lumMod val="65000"/>
                </a:schemeClr>
              </a:solidFill>
              <a:tailEnd type="ova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983" name="组合 258"/>
          <p:cNvGrpSpPr/>
          <p:nvPr/>
        </p:nvGrpSpPr>
        <p:grpSpPr bwMode="auto">
          <a:xfrm>
            <a:off x="1817688" y="3779838"/>
            <a:ext cx="900112" cy="2122487"/>
            <a:chOff x="1941401" y="2826484"/>
            <a:chExt cx="867974" cy="1512982"/>
          </a:xfrm>
        </p:grpSpPr>
        <p:grpSp>
          <p:nvGrpSpPr>
            <p:cNvPr id="83054" name="组合 251"/>
            <p:cNvGrpSpPr/>
            <p:nvPr/>
          </p:nvGrpSpPr>
          <p:grpSpPr bwMode="auto">
            <a:xfrm>
              <a:off x="1941401" y="2826484"/>
              <a:ext cx="857441" cy="671177"/>
              <a:chOff x="4903425" y="975378"/>
              <a:chExt cx="3102029" cy="1119481"/>
            </a:xfrm>
          </p:grpSpPr>
          <p:sp>
            <p:nvSpPr>
              <p:cNvPr id="250" name="Rounded Rectangle 102"/>
              <p:cNvSpPr/>
              <p:nvPr/>
            </p:nvSpPr>
            <p:spPr>
              <a:xfrm>
                <a:off x="4903425" y="975378"/>
                <a:ext cx="3062601" cy="1119274"/>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68562" tIns="34281" rIns="68562" bIns="34281" anchor="ctr"/>
              <a:lstStyle/>
              <a:p>
                <a:pPr algn="ctr" fontAlgn="t">
                  <a:buClr>
                    <a:srgbClr val="990000"/>
                  </a:buClr>
                  <a:buSzPct val="60000"/>
                  <a:defRPr/>
                </a:pPr>
                <a:endParaRPr lang="en-US" sz="900" dirty="0">
                  <a:solidFill>
                    <a:srgbClr val="000000"/>
                  </a:solidFill>
                  <a:latin typeface="+mn-lt"/>
                  <a:ea typeface="+mn-ea"/>
                  <a:cs typeface="Arial" panose="020B0604020202020204" pitchFamily="34" charset="0"/>
                </a:endParaRPr>
              </a:p>
            </p:txBody>
          </p:sp>
          <p:sp>
            <p:nvSpPr>
              <p:cNvPr id="251" name="Rounded Rectangle 104"/>
              <p:cNvSpPr/>
              <p:nvPr/>
            </p:nvSpPr>
            <p:spPr>
              <a:xfrm>
                <a:off x="4903425" y="975378"/>
                <a:ext cx="3101370" cy="213284"/>
              </a:xfrm>
              <a:prstGeom prst="rect">
                <a:avLst/>
              </a:prstGeom>
              <a:solidFill>
                <a:schemeClr val="tx1">
                  <a:lumMod val="50000"/>
                  <a:lumOff val="50000"/>
                </a:schemeClr>
              </a:solidFill>
              <a:ln>
                <a:noFill/>
              </a:ln>
              <a:effectLst/>
            </p:spPr>
            <p:txBody>
              <a:bodyPr anchor="ctr"/>
              <a:lstStyle/>
              <a:p>
                <a:pPr algn="ctr" eaLnBrk="1" fontAlgn="t" hangingPunct="1">
                  <a:buClr>
                    <a:srgbClr val="CC9900"/>
                  </a:buClr>
                  <a:defRPr/>
                </a:pPr>
                <a:r>
                  <a:rPr lang="zh-CN" altLang="en-US" sz="900" dirty="0">
                    <a:solidFill>
                      <a:schemeClr val="bg1"/>
                    </a:solidFill>
                    <a:latin typeface="+mn-lt"/>
                    <a:ea typeface="+mn-ea"/>
                  </a:rPr>
                  <a:t>用户数据加密</a:t>
                </a:r>
                <a:endParaRPr lang="zh-CN" altLang="en-US" sz="900" dirty="0">
                  <a:solidFill>
                    <a:schemeClr val="bg1"/>
                  </a:solidFill>
                  <a:latin typeface="+mn-lt"/>
                  <a:ea typeface="+mn-ea"/>
                </a:endParaRPr>
              </a:p>
            </p:txBody>
          </p:sp>
        </p:grpSp>
        <p:grpSp>
          <p:nvGrpSpPr>
            <p:cNvPr id="83055" name="组合 255"/>
            <p:cNvGrpSpPr/>
            <p:nvPr/>
          </p:nvGrpSpPr>
          <p:grpSpPr bwMode="auto">
            <a:xfrm>
              <a:off x="1941401" y="3678158"/>
              <a:ext cx="867974" cy="661308"/>
              <a:chOff x="4903425" y="975378"/>
              <a:chExt cx="3140136" cy="1103019"/>
            </a:xfrm>
          </p:grpSpPr>
          <p:sp>
            <p:nvSpPr>
              <p:cNvPr id="257" name="Rounded Rectangle 102"/>
              <p:cNvSpPr/>
              <p:nvPr/>
            </p:nvSpPr>
            <p:spPr>
              <a:xfrm>
                <a:off x="4903425" y="976110"/>
                <a:ext cx="3101371" cy="1102287"/>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68562" tIns="34281" rIns="68562" bIns="34281" anchor="ctr"/>
              <a:lstStyle/>
              <a:p>
                <a:pPr algn="ctr" fontAlgn="t">
                  <a:buClr>
                    <a:srgbClr val="990000"/>
                  </a:buClr>
                  <a:buSzPct val="60000"/>
                  <a:defRPr/>
                </a:pPr>
                <a:endParaRPr lang="en-US" sz="900" dirty="0">
                  <a:solidFill>
                    <a:srgbClr val="000000"/>
                  </a:solidFill>
                  <a:latin typeface="+mn-lt"/>
                  <a:ea typeface="+mn-ea"/>
                  <a:cs typeface="Arial" panose="020B0604020202020204" pitchFamily="34" charset="0"/>
                </a:endParaRPr>
              </a:p>
            </p:txBody>
          </p:sp>
          <p:sp>
            <p:nvSpPr>
              <p:cNvPr id="258" name="Rounded Rectangle 104"/>
              <p:cNvSpPr/>
              <p:nvPr/>
            </p:nvSpPr>
            <p:spPr>
              <a:xfrm>
                <a:off x="4903425" y="976110"/>
                <a:ext cx="3140136" cy="317096"/>
              </a:xfrm>
              <a:prstGeom prst="rect">
                <a:avLst/>
              </a:prstGeom>
              <a:solidFill>
                <a:schemeClr val="tx1">
                  <a:lumMod val="50000"/>
                  <a:lumOff val="50000"/>
                </a:schemeClr>
              </a:solidFill>
              <a:ln>
                <a:noFill/>
              </a:ln>
              <a:effectLst/>
            </p:spPr>
            <p:txBody>
              <a:bodyPr anchor="ctr"/>
              <a:lstStyle/>
              <a:p>
                <a:pPr algn="ctr" eaLnBrk="1" fontAlgn="t" hangingPunct="1">
                  <a:buClr>
                    <a:srgbClr val="CC9900"/>
                  </a:buClr>
                  <a:defRPr/>
                </a:pPr>
                <a:r>
                  <a:rPr lang="zh-CN" altLang="en-US" sz="900" dirty="0">
                    <a:solidFill>
                      <a:schemeClr val="bg1"/>
                    </a:solidFill>
                    <a:latin typeface="+mn-lt"/>
                    <a:ea typeface="+mn-ea"/>
                  </a:rPr>
                  <a:t>剩余信息擦除</a:t>
                </a:r>
                <a:endParaRPr lang="zh-CN" altLang="en-US" sz="900" dirty="0">
                  <a:solidFill>
                    <a:schemeClr val="bg1"/>
                  </a:solidFill>
                  <a:latin typeface="+mn-lt"/>
                  <a:ea typeface="+mn-ea"/>
                </a:endParaRPr>
              </a:p>
            </p:txBody>
          </p:sp>
        </p:grpSp>
      </p:grpSp>
      <p:pic>
        <p:nvPicPr>
          <p:cNvPr id="178" name="图片 177" descr="package_system.png"/>
          <p:cNvPicPr>
            <a:picLocks noChangeAspect="1"/>
          </p:cNvPicPr>
          <p:nvPr/>
        </p:nvPicPr>
        <p:blipFill>
          <a:blip r:embed="rId3" cstate="email">
            <a:duotone>
              <a:prstClr val="black"/>
              <a:schemeClr val="bg1">
                <a:lumMod val="50000"/>
                <a:tint val="45000"/>
                <a:satMod val="400000"/>
              </a:schemeClr>
            </a:duotone>
          </a:blip>
          <a:stretch>
            <a:fillRect/>
          </a:stretch>
        </p:blipFill>
        <p:spPr>
          <a:xfrm>
            <a:off x="1976002" y="4053724"/>
            <a:ext cx="589374" cy="591195"/>
          </a:xfrm>
          <a:prstGeom prst="rect">
            <a:avLst/>
          </a:prstGeom>
        </p:spPr>
      </p:pic>
      <p:pic>
        <p:nvPicPr>
          <p:cNvPr id="172" name="图片 171" descr="system_binary.png"/>
          <p:cNvPicPr>
            <a:picLocks noChangeAspect="1"/>
          </p:cNvPicPr>
          <p:nvPr/>
        </p:nvPicPr>
        <p:blipFill>
          <a:blip r:embed="rId4" cstate="email">
            <a:duotone>
              <a:prstClr val="black"/>
              <a:schemeClr val="bg1">
                <a:lumMod val="50000"/>
                <a:tint val="45000"/>
                <a:satMod val="400000"/>
              </a:schemeClr>
            </a:duotone>
          </a:blip>
          <a:stretch>
            <a:fillRect/>
          </a:stretch>
        </p:blipFill>
        <p:spPr>
          <a:xfrm>
            <a:off x="2173682" y="5303278"/>
            <a:ext cx="515519" cy="497340"/>
          </a:xfrm>
          <a:prstGeom prst="rect">
            <a:avLst/>
          </a:prstGeom>
        </p:spPr>
      </p:pic>
      <p:grpSp>
        <p:nvGrpSpPr>
          <p:cNvPr id="82986" name="组合 246"/>
          <p:cNvGrpSpPr/>
          <p:nvPr/>
        </p:nvGrpSpPr>
        <p:grpSpPr bwMode="auto">
          <a:xfrm>
            <a:off x="973138" y="4619625"/>
            <a:ext cx="708025" cy="558800"/>
            <a:chOff x="2559293" y="2934083"/>
            <a:chExt cx="680740" cy="398456"/>
          </a:xfrm>
        </p:grpSpPr>
        <p:sp>
          <p:nvSpPr>
            <p:cNvPr id="245" name="矩形 244"/>
            <p:cNvSpPr/>
            <p:nvPr/>
          </p:nvSpPr>
          <p:spPr bwMode="auto">
            <a:xfrm>
              <a:off x="2565398" y="2934083"/>
              <a:ext cx="668529" cy="398456"/>
            </a:xfrm>
            <a:prstGeom prst="rect">
              <a:avLst/>
            </a:prstGeom>
            <a:solidFill>
              <a:schemeClr val="tx1">
                <a:lumMod val="50000"/>
                <a:lumOff val="50000"/>
              </a:schemeClr>
            </a:solidFill>
            <a:ln>
              <a:noFill/>
            </a:ln>
            <a:effectLst/>
          </p:spPr>
          <p:txBody>
            <a:bodyPr/>
            <a:lstStyle/>
            <a:p>
              <a:pPr defTabSz="1219200" eaLnBrk="1" fontAlgn="t" hangingPunct="1">
                <a:defRPr/>
              </a:pPr>
              <a:endParaRPr lang="zh-CN" altLang="en-US" sz="2400" dirty="0">
                <a:latin typeface="+mn-lt"/>
                <a:ea typeface="+mn-ea"/>
              </a:endParaRPr>
            </a:p>
          </p:txBody>
        </p:sp>
        <p:sp>
          <p:nvSpPr>
            <p:cNvPr id="246" name="TextBox 245"/>
            <p:cNvSpPr txBox="1"/>
            <p:nvPr/>
          </p:nvSpPr>
          <p:spPr>
            <a:xfrm>
              <a:off x="2559293" y="2934083"/>
              <a:ext cx="680740" cy="395060"/>
            </a:xfrm>
            <a:prstGeom prst="rect">
              <a:avLst/>
            </a:prstGeom>
            <a:noFill/>
          </p:spPr>
          <p:txBody>
            <a:bodyPr>
              <a:spAutoFit/>
            </a:bodyPr>
            <a:lstStyle/>
            <a:p>
              <a:pPr algn="ctr" eaLnBrk="1" fontAlgn="t" hangingPunct="1">
                <a:defRPr/>
              </a:pPr>
              <a:r>
                <a:rPr lang="zh-CN" altLang="en-US" sz="1500" dirty="0">
                  <a:solidFill>
                    <a:schemeClr val="bg1"/>
                  </a:solidFill>
                  <a:latin typeface="+mn-lt"/>
                  <a:ea typeface="+mn-ea"/>
                </a:rPr>
                <a:t>数据</a:t>
              </a:r>
              <a:endParaRPr lang="en-US" altLang="zh-CN" sz="1500" dirty="0">
                <a:solidFill>
                  <a:schemeClr val="bg1"/>
                </a:solidFill>
                <a:latin typeface="+mn-lt"/>
                <a:ea typeface="+mn-ea"/>
              </a:endParaRPr>
            </a:p>
            <a:p>
              <a:pPr algn="ctr" eaLnBrk="1" fontAlgn="t" hangingPunct="1">
                <a:defRPr/>
              </a:pPr>
              <a:r>
                <a:rPr lang="zh-CN" altLang="en-US" sz="1500" dirty="0">
                  <a:solidFill>
                    <a:schemeClr val="bg1"/>
                  </a:solidFill>
                  <a:latin typeface="+mn-lt"/>
                  <a:ea typeface="+mn-ea"/>
                </a:rPr>
                <a:t>安全</a:t>
              </a:r>
              <a:endParaRPr lang="zh-CN" altLang="en-US" sz="1500" dirty="0">
                <a:solidFill>
                  <a:schemeClr val="bg1"/>
                </a:solidFill>
                <a:latin typeface="+mn-lt"/>
                <a:ea typeface="+mn-ea"/>
              </a:endParaRPr>
            </a:p>
          </p:txBody>
        </p:sp>
      </p:grpSp>
      <p:cxnSp>
        <p:nvCxnSpPr>
          <p:cNvPr id="194" name="直接连接符 193"/>
          <p:cNvCxnSpPr/>
          <p:nvPr/>
        </p:nvCxnSpPr>
        <p:spPr bwMode="auto">
          <a:xfrm flipH="1">
            <a:off x="2076450" y="5370513"/>
            <a:ext cx="179388" cy="192087"/>
          </a:xfrm>
          <a:prstGeom prst="line">
            <a:avLst/>
          </a:prstGeom>
          <a:noFill/>
          <a:ln>
            <a:solidFill>
              <a:schemeClr val="bg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 name="直接连接符 212"/>
          <p:cNvCxnSpPr/>
          <p:nvPr/>
        </p:nvCxnSpPr>
        <p:spPr bwMode="auto">
          <a:xfrm flipV="1">
            <a:off x="2117725" y="5572125"/>
            <a:ext cx="219075" cy="61913"/>
          </a:xfrm>
          <a:prstGeom prst="line">
            <a:avLst/>
          </a:prstGeom>
          <a:noFill/>
          <a:ln>
            <a:solidFill>
              <a:schemeClr val="bg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2989" name="图片 172" descr="eye_inv.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5516563"/>
            <a:ext cx="20637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 name="TextBox 388"/>
          <p:cNvSpPr txBox="1"/>
          <p:nvPr/>
        </p:nvSpPr>
        <p:spPr>
          <a:xfrm>
            <a:off x="6457950" y="3817938"/>
            <a:ext cx="1603375" cy="631825"/>
          </a:xfrm>
          <a:prstGeom prst="rect">
            <a:avLst/>
          </a:prstGeom>
          <a:noFill/>
        </p:spPr>
        <p:txBody>
          <a:bodyPr lIns="121935" tIns="60968" rIns="121935" bIns="60968">
            <a:spAutoFit/>
          </a:bodyPr>
          <a:lstStyle/>
          <a:p>
            <a:pPr marL="122555" indent="-122555" eaLnBrk="1" fontAlgn="t" hangingPunct="1">
              <a:buClr>
                <a:schemeClr val="tx1">
                  <a:lumMod val="50000"/>
                  <a:lumOff val="50000"/>
                </a:schemeClr>
              </a:buClr>
              <a:buSzPct val="60000"/>
              <a:defRPr/>
            </a:pPr>
            <a:r>
              <a:rPr lang="zh-CN" altLang="en-US" sz="1100" dirty="0">
                <a:solidFill>
                  <a:schemeClr val="tx1">
                    <a:lumMod val="85000"/>
                    <a:lumOff val="15000"/>
                  </a:schemeClr>
                </a:solidFill>
                <a:latin typeface="+mn-lt"/>
                <a:ea typeface="+mn-ea"/>
              </a:rPr>
              <a:t>统一管理入口</a:t>
            </a:r>
            <a:endParaRPr lang="en-US" altLang="zh-CN" sz="1100" dirty="0">
              <a:solidFill>
                <a:schemeClr val="tx1">
                  <a:lumMod val="85000"/>
                  <a:lumOff val="15000"/>
                </a:schemeClr>
              </a:solidFill>
              <a:latin typeface="+mn-lt"/>
              <a:ea typeface="+mn-ea"/>
            </a:endParaRPr>
          </a:p>
          <a:p>
            <a:pPr marL="122555" indent="-122555" eaLnBrk="1" fontAlgn="t" hangingPunct="1">
              <a:buClr>
                <a:schemeClr val="tx1">
                  <a:lumMod val="50000"/>
                  <a:lumOff val="50000"/>
                </a:schemeClr>
              </a:buClr>
              <a:buSzPct val="60000"/>
              <a:defRPr/>
            </a:pPr>
            <a:r>
              <a:rPr lang="zh-CN" altLang="en-US" sz="1100" dirty="0">
                <a:solidFill>
                  <a:schemeClr val="tx1">
                    <a:lumMod val="85000"/>
                    <a:lumOff val="15000"/>
                  </a:schemeClr>
                </a:solidFill>
                <a:latin typeface="+mn-lt"/>
                <a:ea typeface="+mn-ea"/>
              </a:rPr>
              <a:t>管理员行为监控</a:t>
            </a:r>
            <a:endParaRPr lang="en-US" altLang="zh-CN" sz="1100" dirty="0">
              <a:solidFill>
                <a:schemeClr val="tx1">
                  <a:lumMod val="85000"/>
                  <a:lumOff val="15000"/>
                </a:schemeClr>
              </a:solidFill>
              <a:latin typeface="+mn-lt"/>
              <a:ea typeface="+mn-ea"/>
            </a:endParaRPr>
          </a:p>
          <a:p>
            <a:pPr marL="122555" indent="-122555" eaLnBrk="1" fontAlgn="t" hangingPunct="1">
              <a:buClr>
                <a:schemeClr val="tx1">
                  <a:lumMod val="50000"/>
                  <a:lumOff val="50000"/>
                </a:schemeClr>
              </a:buClr>
              <a:buSzPct val="60000"/>
              <a:defRPr/>
            </a:pPr>
            <a:r>
              <a:rPr lang="zh-CN" altLang="en-US" sz="1100" dirty="0">
                <a:solidFill>
                  <a:schemeClr val="tx1">
                    <a:lumMod val="85000"/>
                    <a:lumOff val="15000"/>
                  </a:schemeClr>
                </a:solidFill>
                <a:latin typeface="+mn-lt"/>
                <a:ea typeface="+mn-ea"/>
              </a:rPr>
              <a:t>操作日志记录</a:t>
            </a:r>
            <a:endParaRPr lang="zh-CN" altLang="en-US" sz="1100" dirty="0">
              <a:solidFill>
                <a:schemeClr val="tx1">
                  <a:lumMod val="85000"/>
                  <a:lumOff val="15000"/>
                </a:schemeClr>
              </a:solidFill>
              <a:latin typeface="+mn-lt"/>
              <a:ea typeface="+mn-ea"/>
            </a:endParaRPr>
          </a:p>
        </p:txBody>
      </p:sp>
      <p:sp>
        <p:nvSpPr>
          <p:cNvPr id="390" name="TextBox 389"/>
          <p:cNvSpPr txBox="1"/>
          <p:nvPr/>
        </p:nvSpPr>
        <p:spPr>
          <a:xfrm>
            <a:off x="4581525" y="4862513"/>
            <a:ext cx="1412875" cy="631825"/>
          </a:xfrm>
          <a:prstGeom prst="rect">
            <a:avLst/>
          </a:prstGeom>
          <a:noFill/>
        </p:spPr>
        <p:txBody>
          <a:bodyPr lIns="121935" tIns="60968" rIns="121935" bIns="60968">
            <a:spAutoFit/>
          </a:bodyPr>
          <a:lstStyle/>
          <a:p>
            <a:pPr marL="122555" indent="-122555" eaLnBrk="1" fontAlgn="t" hangingPunct="1">
              <a:buClr>
                <a:schemeClr val="tx1">
                  <a:lumMod val="50000"/>
                  <a:lumOff val="50000"/>
                </a:schemeClr>
              </a:buClr>
              <a:buSzPct val="60000"/>
              <a:defRPr/>
            </a:pPr>
            <a:r>
              <a:rPr lang="zh-CN" altLang="en-US" sz="1100" dirty="0">
                <a:solidFill>
                  <a:schemeClr val="tx1">
                    <a:lumMod val="85000"/>
                    <a:lumOff val="15000"/>
                  </a:schemeClr>
                </a:solidFill>
                <a:latin typeface="+mn-lt"/>
                <a:ea typeface="+mn-ea"/>
              </a:rPr>
              <a:t>安全策略配置</a:t>
            </a:r>
            <a:endParaRPr lang="en-US" altLang="zh-CN" sz="1100" dirty="0">
              <a:solidFill>
                <a:schemeClr val="tx1">
                  <a:lumMod val="85000"/>
                  <a:lumOff val="15000"/>
                </a:schemeClr>
              </a:solidFill>
              <a:latin typeface="+mn-lt"/>
              <a:ea typeface="+mn-ea"/>
            </a:endParaRPr>
          </a:p>
          <a:p>
            <a:pPr marL="122555" indent="-122555" eaLnBrk="1" fontAlgn="t" hangingPunct="1">
              <a:buClr>
                <a:schemeClr val="tx1">
                  <a:lumMod val="50000"/>
                  <a:lumOff val="50000"/>
                </a:schemeClr>
              </a:buClr>
              <a:buSzPct val="60000"/>
              <a:defRPr/>
            </a:pPr>
            <a:r>
              <a:rPr lang="zh-CN" altLang="en-US" sz="1100" dirty="0">
                <a:solidFill>
                  <a:schemeClr val="tx1">
                    <a:lumMod val="85000"/>
                    <a:lumOff val="15000"/>
                  </a:schemeClr>
                </a:solidFill>
                <a:latin typeface="+mn-lt"/>
                <a:ea typeface="+mn-ea"/>
              </a:rPr>
              <a:t>安全操作执行</a:t>
            </a:r>
            <a:endParaRPr lang="en-US" altLang="zh-CN" sz="1100" dirty="0">
              <a:solidFill>
                <a:schemeClr val="tx1">
                  <a:lumMod val="85000"/>
                  <a:lumOff val="15000"/>
                </a:schemeClr>
              </a:solidFill>
              <a:latin typeface="+mn-lt"/>
              <a:ea typeface="+mn-ea"/>
            </a:endParaRPr>
          </a:p>
          <a:p>
            <a:pPr marL="122555" indent="-122555" eaLnBrk="1" fontAlgn="t" hangingPunct="1">
              <a:buClr>
                <a:schemeClr val="tx1">
                  <a:lumMod val="50000"/>
                  <a:lumOff val="50000"/>
                </a:schemeClr>
              </a:buClr>
              <a:buSzPct val="60000"/>
              <a:defRPr/>
            </a:pPr>
            <a:r>
              <a:rPr lang="zh-CN" altLang="en-US" sz="1100" dirty="0">
                <a:solidFill>
                  <a:schemeClr val="tx1">
                    <a:lumMod val="85000"/>
                    <a:lumOff val="15000"/>
                  </a:schemeClr>
                </a:solidFill>
                <a:latin typeface="+mn-lt"/>
                <a:ea typeface="+mn-ea"/>
              </a:rPr>
              <a:t>安全管理日志</a:t>
            </a:r>
            <a:endParaRPr lang="en-US" altLang="zh-CN" sz="1100" dirty="0">
              <a:solidFill>
                <a:schemeClr val="tx1">
                  <a:lumMod val="85000"/>
                  <a:lumOff val="15000"/>
                </a:schemeClr>
              </a:solidFill>
              <a:latin typeface="+mn-lt"/>
              <a:ea typeface="+mn-ea"/>
            </a:endParaRPr>
          </a:p>
        </p:txBody>
      </p:sp>
      <p:sp>
        <p:nvSpPr>
          <p:cNvPr id="391" name="TextBox 390"/>
          <p:cNvSpPr txBox="1"/>
          <p:nvPr/>
        </p:nvSpPr>
        <p:spPr>
          <a:xfrm>
            <a:off x="7029450" y="4941888"/>
            <a:ext cx="1128713" cy="460375"/>
          </a:xfrm>
          <a:prstGeom prst="rect">
            <a:avLst/>
          </a:prstGeom>
          <a:noFill/>
        </p:spPr>
        <p:txBody>
          <a:bodyPr lIns="121935" tIns="60968" rIns="121935" bIns="60968">
            <a:spAutoFit/>
          </a:bodyPr>
          <a:lstStyle/>
          <a:p>
            <a:pPr eaLnBrk="1" fontAlgn="t" hangingPunct="1">
              <a:buClr>
                <a:schemeClr val="tx1">
                  <a:lumMod val="50000"/>
                  <a:lumOff val="50000"/>
                </a:schemeClr>
              </a:buClr>
              <a:buSzPct val="60000"/>
              <a:defRPr/>
            </a:pPr>
            <a:r>
              <a:rPr lang="zh-CN" altLang="en-US" sz="1100" dirty="0">
                <a:solidFill>
                  <a:schemeClr val="tx1">
                    <a:lumMod val="85000"/>
                    <a:lumOff val="15000"/>
                  </a:schemeClr>
                </a:solidFill>
                <a:latin typeface="+mn-lt"/>
                <a:ea typeface="+mn-ea"/>
              </a:rPr>
              <a:t>统一日志管理</a:t>
            </a:r>
            <a:endParaRPr lang="en-US" altLang="zh-CN" sz="1100" dirty="0">
              <a:solidFill>
                <a:schemeClr val="tx1">
                  <a:lumMod val="85000"/>
                  <a:lumOff val="15000"/>
                </a:schemeClr>
              </a:solidFill>
              <a:latin typeface="+mn-lt"/>
              <a:ea typeface="+mn-ea"/>
            </a:endParaRPr>
          </a:p>
          <a:p>
            <a:pPr eaLnBrk="1" fontAlgn="t" hangingPunct="1">
              <a:buClr>
                <a:schemeClr val="tx1">
                  <a:lumMod val="50000"/>
                  <a:lumOff val="50000"/>
                </a:schemeClr>
              </a:buClr>
              <a:buSzPct val="60000"/>
              <a:defRPr/>
            </a:pPr>
            <a:r>
              <a:rPr lang="zh-CN" altLang="en-US" sz="1100" dirty="0">
                <a:solidFill>
                  <a:schemeClr val="tx1">
                    <a:lumMod val="85000"/>
                    <a:lumOff val="15000"/>
                  </a:schemeClr>
                </a:solidFill>
                <a:latin typeface="+mn-lt"/>
                <a:ea typeface="+mn-ea"/>
              </a:rPr>
              <a:t>合规审计增强</a:t>
            </a:r>
            <a:endParaRPr lang="en-US" altLang="zh-CN" sz="1100" dirty="0">
              <a:solidFill>
                <a:schemeClr val="tx1">
                  <a:lumMod val="85000"/>
                  <a:lumOff val="15000"/>
                </a:schemeClr>
              </a:solidFill>
              <a:latin typeface="+mn-lt"/>
              <a:ea typeface="+mn-ea"/>
            </a:endParaRPr>
          </a:p>
        </p:txBody>
      </p:sp>
      <p:grpSp>
        <p:nvGrpSpPr>
          <p:cNvPr id="82993" name="组合 398"/>
          <p:cNvGrpSpPr/>
          <p:nvPr/>
        </p:nvGrpSpPr>
        <p:grpSpPr bwMode="auto">
          <a:xfrm>
            <a:off x="5287963" y="2171700"/>
            <a:ext cx="796925" cy="1195388"/>
            <a:chOff x="6191731" y="1716352"/>
            <a:chExt cx="920014" cy="830771"/>
          </a:xfrm>
        </p:grpSpPr>
        <p:sp>
          <p:nvSpPr>
            <p:cNvPr id="397" name="Rounded Rectangle 102"/>
            <p:cNvSpPr/>
            <p:nvPr/>
          </p:nvSpPr>
          <p:spPr>
            <a:xfrm>
              <a:off x="6195396" y="1751657"/>
              <a:ext cx="877861" cy="70610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68562" tIns="34281" rIns="68562" bIns="34281" anchor="ctr"/>
            <a:lstStyle/>
            <a:p>
              <a:pPr algn="ctr" fontAlgn="t">
                <a:buClr>
                  <a:srgbClr val="990000"/>
                </a:buClr>
                <a:buSzPct val="60000"/>
                <a:defRPr/>
              </a:pPr>
              <a:endParaRPr lang="en-US" dirty="0">
                <a:solidFill>
                  <a:srgbClr val="000000"/>
                </a:solidFill>
                <a:latin typeface="+mn-lt"/>
                <a:ea typeface="+mn-ea"/>
                <a:cs typeface="Arial" panose="020B0604020202020204" pitchFamily="34" charset="0"/>
              </a:endParaRPr>
            </a:p>
          </p:txBody>
        </p:sp>
        <p:sp>
          <p:nvSpPr>
            <p:cNvPr id="398" name="Rounded Rectangle 104"/>
            <p:cNvSpPr/>
            <p:nvPr/>
          </p:nvSpPr>
          <p:spPr>
            <a:xfrm>
              <a:off x="6195396" y="1716352"/>
              <a:ext cx="888858" cy="169905"/>
            </a:xfrm>
            <a:prstGeom prst="rect">
              <a:avLst/>
            </a:prstGeom>
            <a:solidFill>
              <a:schemeClr val="tx1">
                <a:lumMod val="50000"/>
                <a:lumOff val="50000"/>
              </a:schemeClr>
            </a:solidFill>
            <a:ln>
              <a:noFill/>
            </a:ln>
            <a:effectLst/>
          </p:spPr>
          <p:txBody>
            <a:bodyPr anchor="ctr"/>
            <a:lstStyle/>
            <a:p>
              <a:pPr algn="ctr" eaLnBrk="1" fontAlgn="t" hangingPunct="1">
                <a:buClr>
                  <a:srgbClr val="CC9900"/>
                </a:buClr>
                <a:defRPr/>
              </a:pPr>
              <a:r>
                <a:rPr lang="zh-CN" altLang="en-US" dirty="0">
                  <a:solidFill>
                    <a:schemeClr val="bg1"/>
                  </a:solidFill>
                  <a:latin typeface="+mn-lt"/>
                  <a:ea typeface="+mn-ea"/>
                </a:rPr>
                <a:t>接入认证</a:t>
              </a:r>
              <a:endParaRPr lang="zh-CN" altLang="en-US" dirty="0">
                <a:solidFill>
                  <a:schemeClr val="bg1"/>
                </a:solidFill>
                <a:latin typeface="+mn-lt"/>
                <a:ea typeface="+mn-ea"/>
              </a:endParaRPr>
            </a:p>
          </p:txBody>
        </p:sp>
        <p:sp>
          <p:nvSpPr>
            <p:cNvPr id="96" name="TextBox 95"/>
            <p:cNvSpPr txBox="1"/>
            <p:nvPr/>
          </p:nvSpPr>
          <p:spPr>
            <a:xfrm>
              <a:off x="6191731" y="1841023"/>
              <a:ext cx="920014" cy="706100"/>
            </a:xfrm>
            <a:prstGeom prst="rect">
              <a:avLst/>
            </a:prstGeom>
            <a:noFill/>
          </p:spPr>
          <p:txBody>
            <a:bodyPr>
              <a:spAutoFit/>
            </a:bodyPr>
            <a:lstStyle/>
            <a:p>
              <a:pPr eaLnBrk="1" fontAlgn="t" hangingPunct="1">
                <a:defRPr/>
              </a:pPr>
              <a:r>
                <a:rPr lang="zh-CN" altLang="en-US" dirty="0">
                  <a:solidFill>
                    <a:schemeClr val="tx1">
                      <a:lumMod val="85000"/>
                      <a:lumOff val="15000"/>
                    </a:schemeClr>
                  </a:solidFill>
                  <a:latin typeface="+mn-lt"/>
                  <a:ea typeface="+mn-ea"/>
                </a:rPr>
                <a:t>域帐号</a:t>
              </a:r>
              <a:endParaRPr lang="en-US" altLang="zh-CN" dirty="0">
                <a:solidFill>
                  <a:schemeClr val="tx1">
                    <a:lumMod val="85000"/>
                    <a:lumOff val="15000"/>
                  </a:schemeClr>
                </a:solidFill>
                <a:latin typeface="+mn-lt"/>
                <a:ea typeface="+mn-ea"/>
              </a:endParaRPr>
            </a:p>
            <a:p>
              <a:pPr eaLnBrk="1" fontAlgn="t" hangingPunct="1">
                <a:defRPr/>
              </a:pPr>
              <a:r>
                <a:rPr lang="zh-CN" altLang="en-US" dirty="0">
                  <a:solidFill>
                    <a:schemeClr val="tx1">
                      <a:lumMod val="85000"/>
                      <a:lumOff val="15000"/>
                    </a:schemeClr>
                  </a:solidFill>
                  <a:latin typeface="+mn-lt"/>
                  <a:ea typeface="+mn-ea"/>
                </a:rPr>
                <a:t>指纹</a:t>
              </a:r>
              <a:endParaRPr lang="en-US" altLang="zh-CN" dirty="0">
                <a:solidFill>
                  <a:schemeClr val="tx1">
                    <a:lumMod val="85000"/>
                    <a:lumOff val="15000"/>
                  </a:schemeClr>
                </a:solidFill>
                <a:latin typeface="+mn-lt"/>
                <a:ea typeface="+mn-ea"/>
              </a:endParaRPr>
            </a:p>
            <a:p>
              <a:pPr eaLnBrk="1" fontAlgn="t" hangingPunct="1">
                <a:defRPr/>
              </a:pPr>
              <a:r>
                <a:rPr lang="en-US" altLang="zh-CN" dirty="0">
                  <a:solidFill>
                    <a:schemeClr val="tx1">
                      <a:lumMod val="85000"/>
                      <a:lumOff val="15000"/>
                    </a:schemeClr>
                  </a:solidFill>
                  <a:latin typeface="+mn-lt"/>
                  <a:ea typeface="+mn-ea"/>
                </a:rPr>
                <a:t>USB key</a:t>
              </a:r>
              <a:endParaRPr lang="en-US" altLang="zh-CN" dirty="0">
                <a:solidFill>
                  <a:schemeClr val="tx1">
                    <a:lumMod val="85000"/>
                    <a:lumOff val="15000"/>
                  </a:schemeClr>
                </a:solidFill>
                <a:latin typeface="+mn-lt"/>
                <a:ea typeface="+mn-ea"/>
              </a:endParaRPr>
            </a:p>
            <a:p>
              <a:pPr eaLnBrk="1" fontAlgn="t" hangingPunct="1">
                <a:defRPr/>
              </a:pPr>
              <a:r>
                <a:rPr lang="zh-CN" altLang="en-US" dirty="0">
                  <a:solidFill>
                    <a:schemeClr val="tx2"/>
                  </a:solidFill>
                  <a:latin typeface="+mn-lt"/>
                  <a:ea typeface="+mn-ea"/>
                </a:rPr>
                <a:t>动态口令</a:t>
              </a:r>
              <a:endParaRPr lang="en-US" altLang="zh-CN" dirty="0">
                <a:solidFill>
                  <a:schemeClr val="tx2"/>
                </a:solidFill>
                <a:latin typeface="+mn-lt"/>
                <a:ea typeface="+mn-ea"/>
              </a:endParaRPr>
            </a:p>
            <a:p>
              <a:pPr eaLnBrk="1" fontAlgn="t" hangingPunct="1">
                <a:defRPr/>
              </a:pPr>
              <a:r>
                <a:rPr lang="zh-CN" altLang="en-US" dirty="0">
                  <a:solidFill>
                    <a:schemeClr val="tx2"/>
                  </a:solidFill>
                  <a:latin typeface="+mn-lt"/>
                  <a:ea typeface="+mn-ea"/>
                </a:rPr>
                <a:t>无</a:t>
              </a:r>
              <a:r>
                <a:rPr lang="en-US" altLang="zh-CN" dirty="0">
                  <a:solidFill>
                    <a:schemeClr val="tx2"/>
                  </a:solidFill>
                  <a:latin typeface="+mn-lt"/>
                  <a:ea typeface="+mn-ea"/>
                </a:rPr>
                <a:t>AD</a:t>
              </a:r>
              <a:r>
                <a:rPr lang="zh-CN" altLang="en-US" dirty="0">
                  <a:solidFill>
                    <a:schemeClr val="tx2"/>
                  </a:solidFill>
                  <a:latin typeface="+mn-lt"/>
                  <a:ea typeface="+mn-ea"/>
                </a:rPr>
                <a:t>域认证</a:t>
              </a:r>
              <a:endParaRPr lang="zh-CN" altLang="en-US" dirty="0">
                <a:solidFill>
                  <a:schemeClr val="tx2"/>
                </a:solidFill>
                <a:latin typeface="+mn-lt"/>
                <a:ea typeface="+mn-ea"/>
              </a:endParaRPr>
            </a:p>
          </p:txBody>
        </p:sp>
      </p:grpSp>
      <p:grpSp>
        <p:nvGrpSpPr>
          <p:cNvPr id="82994" name="组合 602"/>
          <p:cNvGrpSpPr/>
          <p:nvPr/>
        </p:nvGrpSpPr>
        <p:grpSpPr bwMode="auto">
          <a:xfrm>
            <a:off x="5200650" y="1455738"/>
            <a:ext cx="487363" cy="501650"/>
            <a:chOff x="3409161" y="2571606"/>
            <a:chExt cx="494313" cy="376668"/>
          </a:xfrm>
        </p:grpSpPr>
        <p:sp>
          <p:nvSpPr>
            <p:cNvPr id="106" name="Freeform 6"/>
            <p:cNvSpPr>
              <a:spLocks noEditPoints="1"/>
            </p:cNvSpPr>
            <p:nvPr/>
          </p:nvSpPr>
          <p:spPr bwMode="auto">
            <a:xfrm>
              <a:off x="3549244" y="2602598"/>
              <a:ext cx="230249" cy="218133"/>
            </a:xfrm>
            <a:custGeom>
              <a:avLst/>
              <a:gdLst/>
              <a:ahLst/>
              <a:cxnLst>
                <a:cxn ang="0">
                  <a:pos x="176" y="412"/>
                </a:cxn>
                <a:cxn ang="0">
                  <a:pos x="408" y="412"/>
                </a:cxn>
                <a:cxn ang="0">
                  <a:pos x="334" y="334"/>
                </a:cxn>
                <a:cxn ang="0">
                  <a:pos x="250" y="412"/>
                </a:cxn>
                <a:cxn ang="0">
                  <a:pos x="274" y="0"/>
                </a:cxn>
                <a:cxn ang="0">
                  <a:pos x="302" y="2"/>
                </a:cxn>
                <a:cxn ang="0">
                  <a:pos x="352" y="18"/>
                </a:cxn>
                <a:cxn ang="0">
                  <a:pos x="396" y="48"/>
                </a:cxn>
                <a:cxn ang="0">
                  <a:pos x="428" y="88"/>
                </a:cxn>
                <a:cxn ang="0">
                  <a:pos x="440" y="112"/>
                </a:cxn>
                <a:cxn ang="0">
                  <a:pos x="446" y="112"/>
                </a:cxn>
                <a:cxn ang="0">
                  <a:pos x="474" y="114"/>
                </a:cxn>
                <a:cxn ang="0">
                  <a:pos x="500" y="124"/>
                </a:cxn>
                <a:cxn ang="0">
                  <a:pos x="524" y="136"/>
                </a:cxn>
                <a:cxn ang="0">
                  <a:pos x="546" y="154"/>
                </a:cxn>
                <a:cxn ang="0">
                  <a:pos x="562" y="174"/>
                </a:cxn>
                <a:cxn ang="0">
                  <a:pos x="574" y="198"/>
                </a:cxn>
                <a:cxn ang="0">
                  <a:pos x="584" y="224"/>
                </a:cxn>
                <a:cxn ang="0">
                  <a:pos x="586" y="252"/>
                </a:cxn>
                <a:cxn ang="0">
                  <a:pos x="586" y="266"/>
                </a:cxn>
                <a:cxn ang="0">
                  <a:pos x="580" y="294"/>
                </a:cxn>
                <a:cxn ang="0">
                  <a:pos x="570" y="318"/>
                </a:cxn>
                <a:cxn ang="0">
                  <a:pos x="554" y="340"/>
                </a:cxn>
                <a:cxn ang="0">
                  <a:pos x="536" y="360"/>
                </a:cxn>
                <a:cxn ang="0">
                  <a:pos x="512" y="374"/>
                </a:cxn>
                <a:cxn ang="0">
                  <a:pos x="488" y="384"/>
                </a:cxn>
                <a:cxn ang="0">
                  <a:pos x="460" y="390"/>
                </a:cxn>
                <a:cxn ang="0">
                  <a:pos x="356" y="392"/>
                </a:cxn>
                <a:cxn ang="0">
                  <a:pos x="356" y="276"/>
                </a:cxn>
                <a:cxn ang="0">
                  <a:pos x="292" y="128"/>
                </a:cxn>
                <a:cxn ang="0">
                  <a:pos x="230" y="276"/>
                </a:cxn>
                <a:cxn ang="0">
                  <a:pos x="230" y="390"/>
                </a:cxn>
                <a:cxn ang="0">
                  <a:pos x="132" y="392"/>
                </a:cxn>
                <a:cxn ang="0">
                  <a:pos x="116" y="392"/>
                </a:cxn>
                <a:cxn ang="0">
                  <a:pos x="92" y="388"/>
                </a:cxn>
                <a:cxn ang="0">
                  <a:pos x="50" y="372"/>
                </a:cxn>
                <a:cxn ang="0">
                  <a:pos x="18" y="340"/>
                </a:cxn>
                <a:cxn ang="0">
                  <a:pos x="2" y="298"/>
                </a:cxn>
                <a:cxn ang="0">
                  <a:pos x="0" y="274"/>
                </a:cxn>
                <a:cxn ang="0">
                  <a:pos x="2" y="254"/>
                </a:cxn>
                <a:cxn ang="0">
                  <a:pos x="16" y="216"/>
                </a:cxn>
                <a:cxn ang="0">
                  <a:pos x="42" y="186"/>
                </a:cxn>
                <a:cxn ang="0">
                  <a:pos x="76" y="166"/>
                </a:cxn>
                <a:cxn ang="0">
                  <a:pos x="96" y="160"/>
                </a:cxn>
                <a:cxn ang="0">
                  <a:pos x="102" y="128"/>
                </a:cxn>
                <a:cxn ang="0">
                  <a:pos x="116" y="98"/>
                </a:cxn>
                <a:cxn ang="0">
                  <a:pos x="132" y="70"/>
                </a:cxn>
                <a:cxn ang="0">
                  <a:pos x="154" y="46"/>
                </a:cxn>
                <a:cxn ang="0">
                  <a:pos x="180" y="28"/>
                </a:cxn>
                <a:cxn ang="0">
                  <a:pos x="208" y="14"/>
                </a:cxn>
                <a:cxn ang="0">
                  <a:pos x="240" y="4"/>
                </a:cxn>
                <a:cxn ang="0">
                  <a:pos x="274" y="0"/>
                </a:cxn>
              </a:cxnLst>
              <a:rect l="0" t="0" r="r" b="b"/>
              <a:pathLst>
                <a:path w="586" h="554">
                  <a:moveTo>
                    <a:pt x="250" y="412"/>
                  </a:moveTo>
                  <a:lnTo>
                    <a:pt x="176" y="412"/>
                  </a:lnTo>
                  <a:lnTo>
                    <a:pt x="292" y="554"/>
                  </a:lnTo>
                  <a:lnTo>
                    <a:pt x="408" y="412"/>
                  </a:lnTo>
                  <a:lnTo>
                    <a:pt x="334" y="412"/>
                  </a:lnTo>
                  <a:lnTo>
                    <a:pt x="334" y="334"/>
                  </a:lnTo>
                  <a:lnTo>
                    <a:pt x="250" y="334"/>
                  </a:lnTo>
                  <a:lnTo>
                    <a:pt x="250" y="412"/>
                  </a:lnTo>
                  <a:lnTo>
                    <a:pt x="250" y="412"/>
                  </a:lnTo>
                  <a:close/>
                  <a:moveTo>
                    <a:pt x="274" y="0"/>
                  </a:moveTo>
                  <a:lnTo>
                    <a:pt x="274" y="0"/>
                  </a:lnTo>
                  <a:lnTo>
                    <a:pt x="302" y="2"/>
                  </a:lnTo>
                  <a:lnTo>
                    <a:pt x="328" y="10"/>
                  </a:lnTo>
                  <a:lnTo>
                    <a:pt x="352" y="18"/>
                  </a:lnTo>
                  <a:lnTo>
                    <a:pt x="374" y="32"/>
                  </a:lnTo>
                  <a:lnTo>
                    <a:pt x="396" y="48"/>
                  </a:lnTo>
                  <a:lnTo>
                    <a:pt x="414" y="68"/>
                  </a:lnTo>
                  <a:lnTo>
                    <a:pt x="428" y="88"/>
                  </a:lnTo>
                  <a:lnTo>
                    <a:pt x="440" y="112"/>
                  </a:lnTo>
                  <a:lnTo>
                    <a:pt x="440" y="112"/>
                  </a:lnTo>
                  <a:lnTo>
                    <a:pt x="446" y="112"/>
                  </a:lnTo>
                  <a:lnTo>
                    <a:pt x="446" y="112"/>
                  </a:lnTo>
                  <a:lnTo>
                    <a:pt x="460" y="112"/>
                  </a:lnTo>
                  <a:lnTo>
                    <a:pt x="474" y="114"/>
                  </a:lnTo>
                  <a:lnTo>
                    <a:pt x="488" y="118"/>
                  </a:lnTo>
                  <a:lnTo>
                    <a:pt x="500" y="124"/>
                  </a:lnTo>
                  <a:lnTo>
                    <a:pt x="512" y="128"/>
                  </a:lnTo>
                  <a:lnTo>
                    <a:pt x="524" y="136"/>
                  </a:lnTo>
                  <a:lnTo>
                    <a:pt x="536" y="144"/>
                  </a:lnTo>
                  <a:lnTo>
                    <a:pt x="546" y="154"/>
                  </a:lnTo>
                  <a:lnTo>
                    <a:pt x="554" y="162"/>
                  </a:lnTo>
                  <a:lnTo>
                    <a:pt x="562" y="174"/>
                  </a:lnTo>
                  <a:lnTo>
                    <a:pt x="570" y="186"/>
                  </a:lnTo>
                  <a:lnTo>
                    <a:pt x="574" y="198"/>
                  </a:lnTo>
                  <a:lnTo>
                    <a:pt x="580" y="210"/>
                  </a:lnTo>
                  <a:lnTo>
                    <a:pt x="584" y="224"/>
                  </a:lnTo>
                  <a:lnTo>
                    <a:pt x="586" y="238"/>
                  </a:lnTo>
                  <a:lnTo>
                    <a:pt x="586" y="252"/>
                  </a:lnTo>
                  <a:lnTo>
                    <a:pt x="586" y="252"/>
                  </a:lnTo>
                  <a:lnTo>
                    <a:pt x="586" y="266"/>
                  </a:lnTo>
                  <a:lnTo>
                    <a:pt x="584" y="280"/>
                  </a:lnTo>
                  <a:lnTo>
                    <a:pt x="580" y="294"/>
                  </a:lnTo>
                  <a:lnTo>
                    <a:pt x="574" y="306"/>
                  </a:lnTo>
                  <a:lnTo>
                    <a:pt x="570" y="318"/>
                  </a:lnTo>
                  <a:lnTo>
                    <a:pt x="562" y="330"/>
                  </a:lnTo>
                  <a:lnTo>
                    <a:pt x="554" y="340"/>
                  </a:lnTo>
                  <a:lnTo>
                    <a:pt x="546" y="350"/>
                  </a:lnTo>
                  <a:lnTo>
                    <a:pt x="536" y="360"/>
                  </a:lnTo>
                  <a:lnTo>
                    <a:pt x="524" y="368"/>
                  </a:lnTo>
                  <a:lnTo>
                    <a:pt x="512" y="374"/>
                  </a:lnTo>
                  <a:lnTo>
                    <a:pt x="500" y="380"/>
                  </a:lnTo>
                  <a:lnTo>
                    <a:pt x="488" y="384"/>
                  </a:lnTo>
                  <a:lnTo>
                    <a:pt x="474" y="388"/>
                  </a:lnTo>
                  <a:lnTo>
                    <a:pt x="460" y="390"/>
                  </a:lnTo>
                  <a:lnTo>
                    <a:pt x="446" y="392"/>
                  </a:lnTo>
                  <a:lnTo>
                    <a:pt x="356" y="392"/>
                  </a:lnTo>
                  <a:lnTo>
                    <a:pt x="356" y="392"/>
                  </a:lnTo>
                  <a:lnTo>
                    <a:pt x="356" y="276"/>
                  </a:lnTo>
                  <a:lnTo>
                    <a:pt x="412" y="276"/>
                  </a:lnTo>
                  <a:lnTo>
                    <a:pt x="292" y="128"/>
                  </a:lnTo>
                  <a:lnTo>
                    <a:pt x="172" y="276"/>
                  </a:lnTo>
                  <a:lnTo>
                    <a:pt x="230" y="276"/>
                  </a:lnTo>
                  <a:lnTo>
                    <a:pt x="230" y="276"/>
                  </a:lnTo>
                  <a:lnTo>
                    <a:pt x="230" y="390"/>
                  </a:lnTo>
                  <a:lnTo>
                    <a:pt x="132" y="390"/>
                  </a:lnTo>
                  <a:lnTo>
                    <a:pt x="132" y="392"/>
                  </a:lnTo>
                  <a:lnTo>
                    <a:pt x="116" y="392"/>
                  </a:lnTo>
                  <a:lnTo>
                    <a:pt x="116" y="392"/>
                  </a:lnTo>
                  <a:lnTo>
                    <a:pt x="104" y="390"/>
                  </a:lnTo>
                  <a:lnTo>
                    <a:pt x="92" y="388"/>
                  </a:lnTo>
                  <a:lnTo>
                    <a:pt x="70" y="382"/>
                  </a:lnTo>
                  <a:lnTo>
                    <a:pt x="50" y="372"/>
                  </a:lnTo>
                  <a:lnTo>
                    <a:pt x="34" y="358"/>
                  </a:lnTo>
                  <a:lnTo>
                    <a:pt x="18" y="340"/>
                  </a:lnTo>
                  <a:lnTo>
                    <a:pt x="8" y="320"/>
                  </a:lnTo>
                  <a:lnTo>
                    <a:pt x="2" y="298"/>
                  </a:lnTo>
                  <a:lnTo>
                    <a:pt x="0" y="286"/>
                  </a:lnTo>
                  <a:lnTo>
                    <a:pt x="0" y="274"/>
                  </a:lnTo>
                  <a:lnTo>
                    <a:pt x="0" y="274"/>
                  </a:lnTo>
                  <a:lnTo>
                    <a:pt x="2" y="254"/>
                  </a:lnTo>
                  <a:lnTo>
                    <a:pt x="6" y="234"/>
                  </a:lnTo>
                  <a:lnTo>
                    <a:pt x="16" y="216"/>
                  </a:lnTo>
                  <a:lnTo>
                    <a:pt x="28" y="200"/>
                  </a:lnTo>
                  <a:lnTo>
                    <a:pt x="42" y="186"/>
                  </a:lnTo>
                  <a:lnTo>
                    <a:pt x="58" y="174"/>
                  </a:lnTo>
                  <a:lnTo>
                    <a:pt x="76" y="166"/>
                  </a:lnTo>
                  <a:lnTo>
                    <a:pt x="96" y="160"/>
                  </a:lnTo>
                  <a:lnTo>
                    <a:pt x="96" y="160"/>
                  </a:lnTo>
                  <a:lnTo>
                    <a:pt x="98" y="144"/>
                  </a:lnTo>
                  <a:lnTo>
                    <a:pt x="102" y="128"/>
                  </a:lnTo>
                  <a:lnTo>
                    <a:pt x="108" y="112"/>
                  </a:lnTo>
                  <a:lnTo>
                    <a:pt x="116" y="98"/>
                  </a:lnTo>
                  <a:lnTo>
                    <a:pt x="124" y="84"/>
                  </a:lnTo>
                  <a:lnTo>
                    <a:pt x="132" y="70"/>
                  </a:lnTo>
                  <a:lnTo>
                    <a:pt x="142" y="58"/>
                  </a:lnTo>
                  <a:lnTo>
                    <a:pt x="154" y="46"/>
                  </a:lnTo>
                  <a:lnTo>
                    <a:pt x="166" y="36"/>
                  </a:lnTo>
                  <a:lnTo>
                    <a:pt x="180" y="28"/>
                  </a:lnTo>
                  <a:lnTo>
                    <a:pt x="194" y="20"/>
                  </a:lnTo>
                  <a:lnTo>
                    <a:pt x="208" y="14"/>
                  </a:lnTo>
                  <a:lnTo>
                    <a:pt x="224" y="8"/>
                  </a:lnTo>
                  <a:lnTo>
                    <a:pt x="240" y="4"/>
                  </a:lnTo>
                  <a:lnTo>
                    <a:pt x="256" y="2"/>
                  </a:lnTo>
                  <a:lnTo>
                    <a:pt x="274" y="0"/>
                  </a:lnTo>
                  <a:lnTo>
                    <a:pt x="274" y="0"/>
                  </a:lnTo>
                  <a:close/>
                </a:path>
              </a:pathLst>
            </a:custGeom>
            <a:solidFill>
              <a:schemeClr val="tx1">
                <a:lumMod val="50000"/>
                <a:lumOff val="50000"/>
              </a:schemeClr>
            </a:solidFill>
            <a:ln w="9525">
              <a:noFill/>
              <a:round/>
            </a:ln>
          </p:spPr>
          <p:txBody>
            <a:bodyPr/>
            <a:lstStyle/>
            <a:p>
              <a:pPr eaLnBrk="1" fontAlgn="t" hangingPunct="1">
                <a:defRPr/>
              </a:pPr>
              <a:endParaRPr lang="zh-CN" altLang="en-US">
                <a:latin typeface="+mn-lt"/>
                <a:ea typeface="+mn-ea"/>
                <a:cs typeface="Arial" panose="020B0604020202020204" pitchFamily="34" charset="0"/>
              </a:endParaRPr>
            </a:p>
          </p:txBody>
        </p:sp>
        <p:sp>
          <p:nvSpPr>
            <p:cNvPr id="107" name="Freeform 14"/>
            <p:cNvSpPr>
              <a:spLocks noEditPoints="1"/>
            </p:cNvSpPr>
            <p:nvPr/>
          </p:nvSpPr>
          <p:spPr bwMode="auto">
            <a:xfrm>
              <a:off x="3409161" y="2571606"/>
              <a:ext cx="494313" cy="376668"/>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solidFill>
              <a:schemeClr val="tx1">
                <a:lumMod val="50000"/>
                <a:lumOff val="50000"/>
              </a:schemeClr>
            </a:solidFill>
            <a:ln w="9525">
              <a:noFill/>
              <a:round/>
            </a:ln>
          </p:spPr>
          <p:txBody>
            <a:bodyPr/>
            <a:lstStyle/>
            <a:p>
              <a:pPr eaLnBrk="1" fontAlgn="t" hangingPunct="1">
                <a:defRPr/>
              </a:pPr>
              <a:endParaRPr lang="zh-CN" altLang="en-US">
                <a:latin typeface="+mn-lt"/>
                <a:ea typeface="+mn-ea"/>
                <a:cs typeface="Arial" panose="020B0604020202020204" pitchFamily="34" charset="0"/>
              </a:endParaRPr>
            </a:p>
          </p:txBody>
        </p:sp>
      </p:grpSp>
      <p:cxnSp>
        <p:nvCxnSpPr>
          <p:cNvPr id="82995" name="直接连接符 402"/>
          <p:cNvCxnSpPr>
            <a:cxnSpLocks noChangeShapeType="1"/>
          </p:cNvCxnSpPr>
          <p:nvPr/>
        </p:nvCxnSpPr>
        <p:spPr bwMode="auto">
          <a:xfrm>
            <a:off x="6640513" y="1671638"/>
            <a:ext cx="536575" cy="0"/>
          </a:xfrm>
          <a:prstGeom prst="line">
            <a:avLst/>
          </a:prstGeom>
          <a:noFill/>
          <a:ln w="19050" algn="ctr">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 name="Freeform 6"/>
          <p:cNvSpPr>
            <a:spLocks noEditPoints="1"/>
          </p:cNvSpPr>
          <p:nvPr/>
        </p:nvSpPr>
        <p:spPr bwMode="auto">
          <a:xfrm>
            <a:off x="6151563" y="1311275"/>
            <a:ext cx="568325" cy="717550"/>
          </a:xfrm>
          <a:custGeom>
            <a:avLst/>
            <a:gdLst/>
            <a:ahLst/>
            <a:cxnLst>
              <a:cxn ang="0">
                <a:pos x="176" y="412"/>
              </a:cxn>
              <a:cxn ang="0">
                <a:pos x="408" y="412"/>
              </a:cxn>
              <a:cxn ang="0">
                <a:pos x="334" y="334"/>
              </a:cxn>
              <a:cxn ang="0">
                <a:pos x="250" y="412"/>
              </a:cxn>
              <a:cxn ang="0">
                <a:pos x="274" y="0"/>
              </a:cxn>
              <a:cxn ang="0">
                <a:pos x="302" y="2"/>
              </a:cxn>
              <a:cxn ang="0">
                <a:pos x="352" y="18"/>
              </a:cxn>
              <a:cxn ang="0">
                <a:pos x="396" y="48"/>
              </a:cxn>
              <a:cxn ang="0">
                <a:pos x="428" y="88"/>
              </a:cxn>
              <a:cxn ang="0">
                <a:pos x="440" y="112"/>
              </a:cxn>
              <a:cxn ang="0">
                <a:pos x="446" y="112"/>
              </a:cxn>
              <a:cxn ang="0">
                <a:pos x="474" y="114"/>
              </a:cxn>
              <a:cxn ang="0">
                <a:pos x="500" y="124"/>
              </a:cxn>
              <a:cxn ang="0">
                <a:pos x="524" y="136"/>
              </a:cxn>
              <a:cxn ang="0">
                <a:pos x="546" y="154"/>
              </a:cxn>
              <a:cxn ang="0">
                <a:pos x="562" y="174"/>
              </a:cxn>
              <a:cxn ang="0">
                <a:pos x="574" y="198"/>
              </a:cxn>
              <a:cxn ang="0">
                <a:pos x="584" y="224"/>
              </a:cxn>
              <a:cxn ang="0">
                <a:pos x="586" y="252"/>
              </a:cxn>
              <a:cxn ang="0">
                <a:pos x="586" y="266"/>
              </a:cxn>
              <a:cxn ang="0">
                <a:pos x="580" y="294"/>
              </a:cxn>
              <a:cxn ang="0">
                <a:pos x="570" y="318"/>
              </a:cxn>
              <a:cxn ang="0">
                <a:pos x="554" y="340"/>
              </a:cxn>
              <a:cxn ang="0">
                <a:pos x="536" y="360"/>
              </a:cxn>
              <a:cxn ang="0">
                <a:pos x="512" y="374"/>
              </a:cxn>
              <a:cxn ang="0">
                <a:pos x="488" y="384"/>
              </a:cxn>
              <a:cxn ang="0">
                <a:pos x="460" y="390"/>
              </a:cxn>
              <a:cxn ang="0">
                <a:pos x="356" y="392"/>
              </a:cxn>
              <a:cxn ang="0">
                <a:pos x="356" y="276"/>
              </a:cxn>
              <a:cxn ang="0">
                <a:pos x="292" y="128"/>
              </a:cxn>
              <a:cxn ang="0">
                <a:pos x="230" y="276"/>
              </a:cxn>
              <a:cxn ang="0">
                <a:pos x="230" y="390"/>
              </a:cxn>
              <a:cxn ang="0">
                <a:pos x="132" y="392"/>
              </a:cxn>
              <a:cxn ang="0">
                <a:pos x="116" y="392"/>
              </a:cxn>
              <a:cxn ang="0">
                <a:pos x="92" y="388"/>
              </a:cxn>
              <a:cxn ang="0">
                <a:pos x="50" y="372"/>
              </a:cxn>
              <a:cxn ang="0">
                <a:pos x="18" y="340"/>
              </a:cxn>
              <a:cxn ang="0">
                <a:pos x="2" y="298"/>
              </a:cxn>
              <a:cxn ang="0">
                <a:pos x="0" y="274"/>
              </a:cxn>
              <a:cxn ang="0">
                <a:pos x="2" y="254"/>
              </a:cxn>
              <a:cxn ang="0">
                <a:pos x="16" y="216"/>
              </a:cxn>
              <a:cxn ang="0">
                <a:pos x="42" y="186"/>
              </a:cxn>
              <a:cxn ang="0">
                <a:pos x="76" y="166"/>
              </a:cxn>
              <a:cxn ang="0">
                <a:pos x="96" y="160"/>
              </a:cxn>
              <a:cxn ang="0">
                <a:pos x="102" y="128"/>
              </a:cxn>
              <a:cxn ang="0">
                <a:pos x="116" y="98"/>
              </a:cxn>
              <a:cxn ang="0">
                <a:pos x="132" y="70"/>
              </a:cxn>
              <a:cxn ang="0">
                <a:pos x="154" y="46"/>
              </a:cxn>
              <a:cxn ang="0">
                <a:pos x="180" y="28"/>
              </a:cxn>
              <a:cxn ang="0">
                <a:pos x="208" y="14"/>
              </a:cxn>
              <a:cxn ang="0">
                <a:pos x="240" y="4"/>
              </a:cxn>
              <a:cxn ang="0">
                <a:pos x="274" y="0"/>
              </a:cxn>
            </a:cxnLst>
            <a:rect l="0" t="0" r="r" b="b"/>
            <a:pathLst>
              <a:path w="586" h="554">
                <a:moveTo>
                  <a:pt x="250" y="412"/>
                </a:moveTo>
                <a:lnTo>
                  <a:pt x="176" y="412"/>
                </a:lnTo>
                <a:lnTo>
                  <a:pt x="292" y="554"/>
                </a:lnTo>
                <a:lnTo>
                  <a:pt x="408" y="412"/>
                </a:lnTo>
                <a:lnTo>
                  <a:pt x="334" y="412"/>
                </a:lnTo>
                <a:lnTo>
                  <a:pt x="334" y="334"/>
                </a:lnTo>
                <a:lnTo>
                  <a:pt x="250" y="334"/>
                </a:lnTo>
                <a:lnTo>
                  <a:pt x="250" y="412"/>
                </a:lnTo>
                <a:lnTo>
                  <a:pt x="250" y="412"/>
                </a:lnTo>
                <a:close/>
                <a:moveTo>
                  <a:pt x="274" y="0"/>
                </a:moveTo>
                <a:lnTo>
                  <a:pt x="274" y="0"/>
                </a:lnTo>
                <a:lnTo>
                  <a:pt x="302" y="2"/>
                </a:lnTo>
                <a:lnTo>
                  <a:pt x="328" y="10"/>
                </a:lnTo>
                <a:lnTo>
                  <a:pt x="352" y="18"/>
                </a:lnTo>
                <a:lnTo>
                  <a:pt x="374" y="32"/>
                </a:lnTo>
                <a:lnTo>
                  <a:pt x="396" y="48"/>
                </a:lnTo>
                <a:lnTo>
                  <a:pt x="414" y="68"/>
                </a:lnTo>
                <a:lnTo>
                  <a:pt x="428" y="88"/>
                </a:lnTo>
                <a:lnTo>
                  <a:pt x="440" y="112"/>
                </a:lnTo>
                <a:lnTo>
                  <a:pt x="440" y="112"/>
                </a:lnTo>
                <a:lnTo>
                  <a:pt x="446" y="112"/>
                </a:lnTo>
                <a:lnTo>
                  <a:pt x="446" y="112"/>
                </a:lnTo>
                <a:lnTo>
                  <a:pt x="460" y="112"/>
                </a:lnTo>
                <a:lnTo>
                  <a:pt x="474" y="114"/>
                </a:lnTo>
                <a:lnTo>
                  <a:pt x="488" y="118"/>
                </a:lnTo>
                <a:lnTo>
                  <a:pt x="500" y="124"/>
                </a:lnTo>
                <a:lnTo>
                  <a:pt x="512" y="128"/>
                </a:lnTo>
                <a:lnTo>
                  <a:pt x="524" y="136"/>
                </a:lnTo>
                <a:lnTo>
                  <a:pt x="536" y="144"/>
                </a:lnTo>
                <a:lnTo>
                  <a:pt x="546" y="154"/>
                </a:lnTo>
                <a:lnTo>
                  <a:pt x="554" y="162"/>
                </a:lnTo>
                <a:lnTo>
                  <a:pt x="562" y="174"/>
                </a:lnTo>
                <a:lnTo>
                  <a:pt x="570" y="186"/>
                </a:lnTo>
                <a:lnTo>
                  <a:pt x="574" y="198"/>
                </a:lnTo>
                <a:lnTo>
                  <a:pt x="580" y="210"/>
                </a:lnTo>
                <a:lnTo>
                  <a:pt x="584" y="224"/>
                </a:lnTo>
                <a:lnTo>
                  <a:pt x="586" y="238"/>
                </a:lnTo>
                <a:lnTo>
                  <a:pt x="586" y="252"/>
                </a:lnTo>
                <a:lnTo>
                  <a:pt x="586" y="252"/>
                </a:lnTo>
                <a:lnTo>
                  <a:pt x="586" y="266"/>
                </a:lnTo>
                <a:lnTo>
                  <a:pt x="584" y="280"/>
                </a:lnTo>
                <a:lnTo>
                  <a:pt x="580" y="294"/>
                </a:lnTo>
                <a:lnTo>
                  <a:pt x="574" y="306"/>
                </a:lnTo>
                <a:lnTo>
                  <a:pt x="570" y="318"/>
                </a:lnTo>
                <a:lnTo>
                  <a:pt x="562" y="330"/>
                </a:lnTo>
                <a:lnTo>
                  <a:pt x="554" y="340"/>
                </a:lnTo>
                <a:lnTo>
                  <a:pt x="546" y="350"/>
                </a:lnTo>
                <a:lnTo>
                  <a:pt x="536" y="360"/>
                </a:lnTo>
                <a:lnTo>
                  <a:pt x="524" y="368"/>
                </a:lnTo>
                <a:lnTo>
                  <a:pt x="512" y="374"/>
                </a:lnTo>
                <a:lnTo>
                  <a:pt x="500" y="380"/>
                </a:lnTo>
                <a:lnTo>
                  <a:pt x="488" y="384"/>
                </a:lnTo>
                <a:lnTo>
                  <a:pt x="474" y="388"/>
                </a:lnTo>
                <a:lnTo>
                  <a:pt x="460" y="390"/>
                </a:lnTo>
                <a:lnTo>
                  <a:pt x="446" y="392"/>
                </a:lnTo>
                <a:lnTo>
                  <a:pt x="356" y="392"/>
                </a:lnTo>
                <a:lnTo>
                  <a:pt x="356" y="392"/>
                </a:lnTo>
                <a:lnTo>
                  <a:pt x="356" y="276"/>
                </a:lnTo>
                <a:lnTo>
                  <a:pt x="412" y="276"/>
                </a:lnTo>
                <a:lnTo>
                  <a:pt x="292" y="128"/>
                </a:lnTo>
                <a:lnTo>
                  <a:pt x="172" y="276"/>
                </a:lnTo>
                <a:lnTo>
                  <a:pt x="230" y="276"/>
                </a:lnTo>
                <a:lnTo>
                  <a:pt x="230" y="276"/>
                </a:lnTo>
                <a:lnTo>
                  <a:pt x="230" y="390"/>
                </a:lnTo>
                <a:lnTo>
                  <a:pt x="132" y="390"/>
                </a:lnTo>
                <a:lnTo>
                  <a:pt x="132" y="392"/>
                </a:lnTo>
                <a:lnTo>
                  <a:pt x="116" y="392"/>
                </a:lnTo>
                <a:lnTo>
                  <a:pt x="116" y="392"/>
                </a:lnTo>
                <a:lnTo>
                  <a:pt x="104" y="390"/>
                </a:lnTo>
                <a:lnTo>
                  <a:pt x="92" y="388"/>
                </a:lnTo>
                <a:lnTo>
                  <a:pt x="70" y="382"/>
                </a:lnTo>
                <a:lnTo>
                  <a:pt x="50" y="372"/>
                </a:lnTo>
                <a:lnTo>
                  <a:pt x="34" y="358"/>
                </a:lnTo>
                <a:lnTo>
                  <a:pt x="18" y="340"/>
                </a:lnTo>
                <a:lnTo>
                  <a:pt x="8" y="320"/>
                </a:lnTo>
                <a:lnTo>
                  <a:pt x="2" y="298"/>
                </a:lnTo>
                <a:lnTo>
                  <a:pt x="0" y="286"/>
                </a:lnTo>
                <a:lnTo>
                  <a:pt x="0" y="274"/>
                </a:lnTo>
                <a:lnTo>
                  <a:pt x="0" y="274"/>
                </a:lnTo>
                <a:lnTo>
                  <a:pt x="2" y="254"/>
                </a:lnTo>
                <a:lnTo>
                  <a:pt x="6" y="234"/>
                </a:lnTo>
                <a:lnTo>
                  <a:pt x="16" y="216"/>
                </a:lnTo>
                <a:lnTo>
                  <a:pt x="28" y="200"/>
                </a:lnTo>
                <a:lnTo>
                  <a:pt x="42" y="186"/>
                </a:lnTo>
                <a:lnTo>
                  <a:pt x="58" y="174"/>
                </a:lnTo>
                <a:lnTo>
                  <a:pt x="76" y="166"/>
                </a:lnTo>
                <a:lnTo>
                  <a:pt x="96" y="160"/>
                </a:lnTo>
                <a:lnTo>
                  <a:pt x="96" y="160"/>
                </a:lnTo>
                <a:lnTo>
                  <a:pt x="98" y="144"/>
                </a:lnTo>
                <a:lnTo>
                  <a:pt x="102" y="128"/>
                </a:lnTo>
                <a:lnTo>
                  <a:pt x="108" y="112"/>
                </a:lnTo>
                <a:lnTo>
                  <a:pt x="116" y="98"/>
                </a:lnTo>
                <a:lnTo>
                  <a:pt x="124" y="84"/>
                </a:lnTo>
                <a:lnTo>
                  <a:pt x="132" y="70"/>
                </a:lnTo>
                <a:lnTo>
                  <a:pt x="142" y="58"/>
                </a:lnTo>
                <a:lnTo>
                  <a:pt x="154" y="46"/>
                </a:lnTo>
                <a:lnTo>
                  <a:pt x="166" y="36"/>
                </a:lnTo>
                <a:lnTo>
                  <a:pt x="180" y="28"/>
                </a:lnTo>
                <a:lnTo>
                  <a:pt x="194" y="20"/>
                </a:lnTo>
                <a:lnTo>
                  <a:pt x="208" y="14"/>
                </a:lnTo>
                <a:lnTo>
                  <a:pt x="224" y="8"/>
                </a:lnTo>
                <a:lnTo>
                  <a:pt x="240" y="4"/>
                </a:lnTo>
                <a:lnTo>
                  <a:pt x="256" y="2"/>
                </a:lnTo>
                <a:lnTo>
                  <a:pt x="274" y="0"/>
                </a:lnTo>
                <a:lnTo>
                  <a:pt x="274" y="0"/>
                </a:lnTo>
                <a:close/>
              </a:path>
            </a:pathLst>
          </a:custGeom>
          <a:solidFill>
            <a:schemeClr val="tx1">
              <a:lumMod val="50000"/>
              <a:lumOff val="50000"/>
            </a:schemeClr>
          </a:solidFill>
          <a:ln w="9525">
            <a:noFill/>
            <a:round/>
          </a:ln>
        </p:spPr>
        <p:txBody>
          <a:bodyPr lIns="121935" tIns="60968" rIns="121935" bIns="60968"/>
          <a:lstStyle/>
          <a:p>
            <a:pPr eaLnBrk="1" fontAlgn="t" hangingPunct="1">
              <a:defRPr/>
            </a:pPr>
            <a:endParaRPr lang="zh-CN" altLang="en-US">
              <a:latin typeface="+mn-lt"/>
              <a:ea typeface="+mn-ea"/>
            </a:endParaRPr>
          </a:p>
        </p:txBody>
      </p:sp>
      <p:sp>
        <p:nvSpPr>
          <p:cNvPr id="405" name="Freeform 8"/>
          <p:cNvSpPr>
            <a:spLocks noEditPoints="1"/>
          </p:cNvSpPr>
          <p:nvPr/>
        </p:nvSpPr>
        <p:spPr bwMode="auto">
          <a:xfrm>
            <a:off x="7118350" y="1282700"/>
            <a:ext cx="549275" cy="758825"/>
          </a:xfrm>
          <a:custGeom>
            <a:avLst/>
            <a:gdLst/>
            <a:ahLst/>
            <a:cxnLst>
              <a:cxn ang="0">
                <a:pos x="328" y="8"/>
              </a:cxn>
              <a:cxn ang="0">
                <a:pos x="414" y="66"/>
              </a:cxn>
              <a:cxn ang="0">
                <a:pos x="448" y="110"/>
              </a:cxn>
              <a:cxn ang="0">
                <a:pos x="488" y="118"/>
              </a:cxn>
              <a:cxn ang="0">
                <a:pos x="536" y="142"/>
              </a:cxn>
              <a:cxn ang="0">
                <a:pos x="570" y="184"/>
              </a:cxn>
              <a:cxn ang="0">
                <a:pos x="586" y="236"/>
              </a:cxn>
              <a:cxn ang="0">
                <a:pos x="584" y="278"/>
              </a:cxn>
              <a:cxn ang="0">
                <a:pos x="562" y="328"/>
              </a:cxn>
              <a:cxn ang="0">
                <a:pos x="526" y="366"/>
              </a:cxn>
              <a:cxn ang="0">
                <a:pos x="476" y="386"/>
              </a:cxn>
              <a:cxn ang="0">
                <a:pos x="250" y="372"/>
              </a:cxn>
              <a:cxn ang="0">
                <a:pos x="260" y="358"/>
              </a:cxn>
              <a:cxn ang="0">
                <a:pos x="322" y="356"/>
              </a:cxn>
              <a:cxn ang="0">
                <a:pos x="342" y="326"/>
              </a:cxn>
              <a:cxn ang="0">
                <a:pos x="332" y="270"/>
              </a:cxn>
              <a:cxn ang="0">
                <a:pos x="266" y="262"/>
              </a:cxn>
              <a:cxn ang="0">
                <a:pos x="204" y="282"/>
              </a:cxn>
              <a:cxn ang="0">
                <a:pos x="158" y="350"/>
              </a:cxn>
              <a:cxn ang="0">
                <a:pos x="116" y="390"/>
              </a:cxn>
              <a:cxn ang="0">
                <a:pos x="52" y="370"/>
              </a:cxn>
              <a:cxn ang="0">
                <a:pos x="2" y="298"/>
              </a:cxn>
              <a:cxn ang="0">
                <a:pos x="2" y="252"/>
              </a:cxn>
              <a:cxn ang="0">
                <a:pos x="42" y="184"/>
              </a:cxn>
              <a:cxn ang="0">
                <a:pos x="98" y="160"/>
              </a:cxn>
              <a:cxn ang="0">
                <a:pos x="116" y="96"/>
              </a:cxn>
              <a:cxn ang="0">
                <a:pos x="154" y="46"/>
              </a:cxn>
              <a:cxn ang="0">
                <a:pos x="210" y="12"/>
              </a:cxn>
              <a:cxn ang="0">
                <a:pos x="274" y="0"/>
              </a:cxn>
              <a:cxn ang="0">
                <a:pos x="412" y="452"/>
              </a:cxn>
              <a:cxn ang="0">
                <a:pos x="424" y="462"/>
              </a:cxn>
              <a:cxn ang="0">
                <a:pos x="420" y="602"/>
              </a:cxn>
              <a:cxn ang="0">
                <a:pos x="174" y="606"/>
              </a:cxn>
              <a:cxn ang="0">
                <a:pos x="162" y="594"/>
              </a:cxn>
              <a:cxn ang="0">
                <a:pos x="166" y="454"/>
              </a:cxn>
              <a:cxn ang="0">
                <a:pos x="268" y="486"/>
              </a:cxn>
              <a:cxn ang="0">
                <a:pos x="306" y="570"/>
              </a:cxn>
              <a:cxn ang="0">
                <a:pos x="268" y="486"/>
              </a:cxn>
              <a:cxn ang="0">
                <a:pos x="360" y="432"/>
              </a:cxn>
              <a:cxn ang="0">
                <a:pos x="266" y="284"/>
              </a:cxn>
              <a:cxn ang="0">
                <a:pos x="318" y="292"/>
              </a:cxn>
              <a:cxn ang="0">
                <a:pos x="318" y="326"/>
              </a:cxn>
              <a:cxn ang="0">
                <a:pos x="266" y="334"/>
              </a:cxn>
              <a:cxn ang="0">
                <a:pos x="240" y="346"/>
              </a:cxn>
              <a:cxn ang="0">
                <a:pos x="228" y="372"/>
              </a:cxn>
              <a:cxn ang="0">
                <a:pos x="178" y="372"/>
              </a:cxn>
              <a:cxn ang="0">
                <a:pos x="204" y="310"/>
              </a:cxn>
              <a:cxn ang="0">
                <a:pos x="266" y="284"/>
              </a:cxn>
            </a:cxnLst>
            <a:rect l="0" t="0" r="r" b="b"/>
            <a:pathLst>
              <a:path w="586" h="606">
                <a:moveTo>
                  <a:pt x="274" y="0"/>
                </a:moveTo>
                <a:lnTo>
                  <a:pt x="274" y="0"/>
                </a:lnTo>
                <a:lnTo>
                  <a:pt x="302" y="2"/>
                </a:lnTo>
                <a:lnTo>
                  <a:pt x="328" y="8"/>
                </a:lnTo>
                <a:lnTo>
                  <a:pt x="354" y="18"/>
                </a:lnTo>
                <a:lnTo>
                  <a:pt x="376" y="30"/>
                </a:lnTo>
                <a:lnTo>
                  <a:pt x="396" y="48"/>
                </a:lnTo>
                <a:lnTo>
                  <a:pt x="414" y="66"/>
                </a:lnTo>
                <a:lnTo>
                  <a:pt x="428" y="88"/>
                </a:lnTo>
                <a:lnTo>
                  <a:pt x="440" y="112"/>
                </a:lnTo>
                <a:lnTo>
                  <a:pt x="440" y="112"/>
                </a:lnTo>
                <a:lnTo>
                  <a:pt x="448" y="110"/>
                </a:lnTo>
                <a:lnTo>
                  <a:pt x="448" y="110"/>
                </a:lnTo>
                <a:lnTo>
                  <a:pt x="462" y="112"/>
                </a:lnTo>
                <a:lnTo>
                  <a:pt x="476" y="114"/>
                </a:lnTo>
                <a:lnTo>
                  <a:pt x="488" y="118"/>
                </a:lnTo>
                <a:lnTo>
                  <a:pt x="502" y="122"/>
                </a:lnTo>
                <a:lnTo>
                  <a:pt x="514" y="128"/>
                </a:lnTo>
                <a:lnTo>
                  <a:pt x="526"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6" y="264"/>
                </a:lnTo>
                <a:lnTo>
                  <a:pt x="584" y="278"/>
                </a:lnTo>
                <a:lnTo>
                  <a:pt x="580" y="292"/>
                </a:lnTo>
                <a:lnTo>
                  <a:pt x="576" y="304"/>
                </a:lnTo>
                <a:lnTo>
                  <a:pt x="570" y="316"/>
                </a:lnTo>
                <a:lnTo>
                  <a:pt x="562" y="328"/>
                </a:lnTo>
                <a:lnTo>
                  <a:pt x="554" y="340"/>
                </a:lnTo>
                <a:lnTo>
                  <a:pt x="546" y="348"/>
                </a:lnTo>
                <a:lnTo>
                  <a:pt x="536" y="358"/>
                </a:lnTo>
                <a:lnTo>
                  <a:pt x="526" y="366"/>
                </a:lnTo>
                <a:lnTo>
                  <a:pt x="514" y="372"/>
                </a:lnTo>
                <a:lnTo>
                  <a:pt x="502" y="378"/>
                </a:lnTo>
                <a:lnTo>
                  <a:pt x="488" y="384"/>
                </a:lnTo>
                <a:lnTo>
                  <a:pt x="476" y="386"/>
                </a:lnTo>
                <a:lnTo>
                  <a:pt x="462" y="390"/>
                </a:lnTo>
                <a:lnTo>
                  <a:pt x="448" y="390"/>
                </a:lnTo>
                <a:lnTo>
                  <a:pt x="250" y="390"/>
                </a:lnTo>
                <a:lnTo>
                  <a:pt x="250" y="372"/>
                </a:lnTo>
                <a:lnTo>
                  <a:pt x="250" y="372"/>
                </a:lnTo>
                <a:lnTo>
                  <a:pt x="252" y="366"/>
                </a:lnTo>
                <a:lnTo>
                  <a:pt x="256" y="362"/>
                </a:lnTo>
                <a:lnTo>
                  <a:pt x="260" y="358"/>
                </a:lnTo>
                <a:lnTo>
                  <a:pt x="266" y="356"/>
                </a:lnTo>
                <a:lnTo>
                  <a:pt x="314" y="356"/>
                </a:lnTo>
                <a:lnTo>
                  <a:pt x="314" y="356"/>
                </a:lnTo>
                <a:lnTo>
                  <a:pt x="322" y="356"/>
                </a:lnTo>
                <a:lnTo>
                  <a:pt x="328" y="352"/>
                </a:lnTo>
                <a:lnTo>
                  <a:pt x="332" y="348"/>
                </a:lnTo>
                <a:lnTo>
                  <a:pt x="336" y="342"/>
                </a:lnTo>
                <a:lnTo>
                  <a:pt x="342" y="326"/>
                </a:lnTo>
                <a:lnTo>
                  <a:pt x="344" y="310"/>
                </a:lnTo>
                <a:lnTo>
                  <a:pt x="342" y="292"/>
                </a:lnTo>
                <a:lnTo>
                  <a:pt x="336" y="276"/>
                </a:lnTo>
                <a:lnTo>
                  <a:pt x="332" y="270"/>
                </a:lnTo>
                <a:lnTo>
                  <a:pt x="328" y="266"/>
                </a:lnTo>
                <a:lnTo>
                  <a:pt x="322" y="264"/>
                </a:lnTo>
                <a:lnTo>
                  <a:pt x="314" y="262"/>
                </a:lnTo>
                <a:lnTo>
                  <a:pt x="266" y="262"/>
                </a:lnTo>
                <a:lnTo>
                  <a:pt x="266" y="262"/>
                </a:lnTo>
                <a:lnTo>
                  <a:pt x="244" y="264"/>
                </a:lnTo>
                <a:lnTo>
                  <a:pt x="224" y="270"/>
                </a:lnTo>
                <a:lnTo>
                  <a:pt x="204" y="282"/>
                </a:lnTo>
                <a:lnTo>
                  <a:pt x="188" y="294"/>
                </a:lnTo>
                <a:lnTo>
                  <a:pt x="174" y="310"/>
                </a:lnTo>
                <a:lnTo>
                  <a:pt x="164" y="330"/>
                </a:lnTo>
                <a:lnTo>
                  <a:pt x="158" y="350"/>
                </a:lnTo>
                <a:lnTo>
                  <a:pt x="156" y="372"/>
                </a:lnTo>
                <a:lnTo>
                  <a:pt x="156" y="390"/>
                </a:lnTo>
                <a:lnTo>
                  <a:pt x="116" y="390"/>
                </a:lnTo>
                <a:lnTo>
                  <a:pt x="116" y="390"/>
                </a:lnTo>
                <a:lnTo>
                  <a:pt x="104" y="390"/>
                </a:lnTo>
                <a:lnTo>
                  <a:pt x="92" y="388"/>
                </a:lnTo>
                <a:lnTo>
                  <a:pt x="70" y="380"/>
                </a:lnTo>
                <a:lnTo>
                  <a:pt x="52" y="370"/>
                </a:lnTo>
                <a:lnTo>
                  <a:pt x="34" y="356"/>
                </a:lnTo>
                <a:lnTo>
                  <a:pt x="20" y="338"/>
                </a:lnTo>
                <a:lnTo>
                  <a:pt x="10" y="318"/>
                </a:lnTo>
                <a:lnTo>
                  <a:pt x="2" y="298"/>
                </a:lnTo>
                <a:lnTo>
                  <a:pt x="0" y="286"/>
                </a:lnTo>
                <a:lnTo>
                  <a:pt x="0" y="274"/>
                </a:lnTo>
                <a:lnTo>
                  <a:pt x="0" y="274"/>
                </a:lnTo>
                <a:lnTo>
                  <a:pt x="2" y="252"/>
                </a:lnTo>
                <a:lnTo>
                  <a:pt x="8" y="232"/>
                </a:lnTo>
                <a:lnTo>
                  <a:pt x="16" y="214"/>
                </a:lnTo>
                <a:lnTo>
                  <a:pt x="28" y="198"/>
                </a:lnTo>
                <a:lnTo>
                  <a:pt x="42" y="184"/>
                </a:lnTo>
                <a:lnTo>
                  <a:pt x="58" y="172"/>
                </a:lnTo>
                <a:lnTo>
                  <a:pt x="78" y="164"/>
                </a:lnTo>
                <a:lnTo>
                  <a:pt x="98" y="160"/>
                </a:lnTo>
                <a:lnTo>
                  <a:pt x="98" y="160"/>
                </a:lnTo>
                <a:lnTo>
                  <a:pt x="100" y="142"/>
                </a:lnTo>
                <a:lnTo>
                  <a:pt x="104" y="126"/>
                </a:lnTo>
                <a:lnTo>
                  <a:pt x="110" y="112"/>
                </a:lnTo>
                <a:lnTo>
                  <a:pt x="116" y="96"/>
                </a:lnTo>
                <a:lnTo>
                  <a:pt x="124" y="82"/>
                </a:lnTo>
                <a:lnTo>
                  <a:pt x="134" y="70"/>
                </a:lnTo>
                <a:lnTo>
                  <a:pt x="144" y="56"/>
                </a:lnTo>
                <a:lnTo>
                  <a:pt x="154" y="46"/>
                </a:lnTo>
                <a:lnTo>
                  <a:pt x="168" y="36"/>
                </a:lnTo>
                <a:lnTo>
                  <a:pt x="180" y="26"/>
                </a:lnTo>
                <a:lnTo>
                  <a:pt x="194" y="18"/>
                </a:lnTo>
                <a:lnTo>
                  <a:pt x="210" y="12"/>
                </a:lnTo>
                <a:lnTo>
                  <a:pt x="224" y="6"/>
                </a:lnTo>
                <a:lnTo>
                  <a:pt x="242" y="2"/>
                </a:lnTo>
                <a:lnTo>
                  <a:pt x="258" y="0"/>
                </a:lnTo>
                <a:lnTo>
                  <a:pt x="274" y="0"/>
                </a:lnTo>
                <a:lnTo>
                  <a:pt x="274" y="0"/>
                </a:lnTo>
                <a:close/>
                <a:moveTo>
                  <a:pt x="174" y="452"/>
                </a:moveTo>
                <a:lnTo>
                  <a:pt x="412" y="452"/>
                </a:lnTo>
                <a:lnTo>
                  <a:pt x="412" y="452"/>
                </a:lnTo>
                <a:lnTo>
                  <a:pt x="416" y="452"/>
                </a:lnTo>
                <a:lnTo>
                  <a:pt x="420" y="454"/>
                </a:lnTo>
                <a:lnTo>
                  <a:pt x="424" y="458"/>
                </a:lnTo>
                <a:lnTo>
                  <a:pt x="424" y="462"/>
                </a:lnTo>
                <a:lnTo>
                  <a:pt x="424" y="594"/>
                </a:lnTo>
                <a:lnTo>
                  <a:pt x="424" y="594"/>
                </a:lnTo>
                <a:lnTo>
                  <a:pt x="424" y="598"/>
                </a:lnTo>
                <a:lnTo>
                  <a:pt x="420" y="602"/>
                </a:lnTo>
                <a:lnTo>
                  <a:pt x="416" y="604"/>
                </a:lnTo>
                <a:lnTo>
                  <a:pt x="412" y="606"/>
                </a:lnTo>
                <a:lnTo>
                  <a:pt x="174" y="606"/>
                </a:lnTo>
                <a:lnTo>
                  <a:pt x="174" y="606"/>
                </a:lnTo>
                <a:lnTo>
                  <a:pt x="170" y="604"/>
                </a:lnTo>
                <a:lnTo>
                  <a:pt x="166" y="602"/>
                </a:lnTo>
                <a:lnTo>
                  <a:pt x="164" y="598"/>
                </a:lnTo>
                <a:lnTo>
                  <a:pt x="162" y="594"/>
                </a:lnTo>
                <a:lnTo>
                  <a:pt x="162" y="462"/>
                </a:lnTo>
                <a:lnTo>
                  <a:pt x="162" y="462"/>
                </a:lnTo>
                <a:lnTo>
                  <a:pt x="164" y="458"/>
                </a:lnTo>
                <a:lnTo>
                  <a:pt x="166" y="454"/>
                </a:lnTo>
                <a:lnTo>
                  <a:pt x="170" y="452"/>
                </a:lnTo>
                <a:lnTo>
                  <a:pt x="174" y="452"/>
                </a:lnTo>
                <a:lnTo>
                  <a:pt x="174" y="452"/>
                </a:lnTo>
                <a:close/>
                <a:moveTo>
                  <a:pt x="268" y="486"/>
                </a:moveTo>
                <a:lnTo>
                  <a:pt x="318" y="486"/>
                </a:lnTo>
                <a:lnTo>
                  <a:pt x="318" y="532"/>
                </a:lnTo>
                <a:lnTo>
                  <a:pt x="306" y="532"/>
                </a:lnTo>
                <a:lnTo>
                  <a:pt x="306" y="570"/>
                </a:lnTo>
                <a:lnTo>
                  <a:pt x="280" y="570"/>
                </a:lnTo>
                <a:lnTo>
                  <a:pt x="280" y="532"/>
                </a:lnTo>
                <a:lnTo>
                  <a:pt x="268" y="532"/>
                </a:lnTo>
                <a:lnTo>
                  <a:pt x="268" y="486"/>
                </a:lnTo>
                <a:lnTo>
                  <a:pt x="268" y="486"/>
                </a:lnTo>
                <a:close/>
                <a:moveTo>
                  <a:pt x="410" y="402"/>
                </a:moveTo>
                <a:lnTo>
                  <a:pt x="410" y="432"/>
                </a:lnTo>
                <a:lnTo>
                  <a:pt x="360" y="432"/>
                </a:lnTo>
                <a:lnTo>
                  <a:pt x="360" y="402"/>
                </a:lnTo>
                <a:lnTo>
                  <a:pt x="410" y="402"/>
                </a:lnTo>
                <a:lnTo>
                  <a:pt x="410" y="402"/>
                </a:lnTo>
                <a:close/>
                <a:moveTo>
                  <a:pt x="266" y="284"/>
                </a:moveTo>
                <a:lnTo>
                  <a:pt x="310" y="284"/>
                </a:lnTo>
                <a:lnTo>
                  <a:pt x="310" y="284"/>
                </a:lnTo>
                <a:lnTo>
                  <a:pt x="314" y="286"/>
                </a:lnTo>
                <a:lnTo>
                  <a:pt x="318" y="292"/>
                </a:lnTo>
                <a:lnTo>
                  <a:pt x="320" y="300"/>
                </a:lnTo>
                <a:lnTo>
                  <a:pt x="320" y="310"/>
                </a:lnTo>
                <a:lnTo>
                  <a:pt x="320" y="318"/>
                </a:lnTo>
                <a:lnTo>
                  <a:pt x="318" y="326"/>
                </a:lnTo>
                <a:lnTo>
                  <a:pt x="314" y="332"/>
                </a:lnTo>
                <a:lnTo>
                  <a:pt x="310" y="334"/>
                </a:lnTo>
                <a:lnTo>
                  <a:pt x="266" y="334"/>
                </a:lnTo>
                <a:lnTo>
                  <a:pt x="266" y="334"/>
                </a:lnTo>
                <a:lnTo>
                  <a:pt x="258" y="334"/>
                </a:lnTo>
                <a:lnTo>
                  <a:pt x="252" y="336"/>
                </a:lnTo>
                <a:lnTo>
                  <a:pt x="244" y="340"/>
                </a:lnTo>
                <a:lnTo>
                  <a:pt x="240" y="346"/>
                </a:lnTo>
                <a:lnTo>
                  <a:pt x="234" y="350"/>
                </a:lnTo>
                <a:lnTo>
                  <a:pt x="230" y="358"/>
                </a:lnTo>
                <a:lnTo>
                  <a:pt x="228" y="364"/>
                </a:lnTo>
                <a:lnTo>
                  <a:pt x="228" y="372"/>
                </a:lnTo>
                <a:lnTo>
                  <a:pt x="228" y="432"/>
                </a:lnTo>
                <a:lnTo>
                  <a:pt x="178" y="432"/>
                </a:lnTo>
                <a:lnTo>
                  <a:pt x="178" y="372"/>
                </a:lnTo>
                <a:lnTo>
                  <a:pt x="178" y="372"/>
                </a:lnTo>
                <a:lnTo>
                  <a:pt x="180" y="354"/>
                </a:lnTo>
                <a:lnTo>
                  <a:pt x="186" y="338"/>
                </a:lnTo>
                <a:lnTo>
                  <a:pt x="194" y="324"/>
                </a:lnTo>
                <a:lnTo>
                  <a:pt x="204" y="310"/>
                </a:lnTo>
                <a:lnTo>
                  <a:pt x="218" y="300"/>
                </a:lnTo>
                <a:lnTo>
                  <a:pt x="232" y="292"/>
                </a:lnTo>
                <a:lnTo>
                  <a:pt x="248" y="286"/>
                </a:lnTo>
                <a:lnTo>
                  <a:pt x="266" y="284"/>
                </a:lnTo>
                <a:lnTo>
                  <a:pt x="266" y="284"/>
                </a:lnTo>
                <a:close/>
              </a:path>
            </a:pathLst>
          </a:custGeom>
          <a:solidFill>
            <a:schemeClr val="tx1">
              <a:lumMod val="50000"/>
              <a:lumOff val="50000"/>
            </a:schemeClr>
          </a:solidFill>
          <a:ln w="9525">
            <a:noFill/>
            <a:round/>
          </a:ln>
        </p:spPr>
        <p:txBody>
          <a:bodyPr lIns="121935" tIns="60968" rIns="121935" bIns="60968"/>
          <a:lstStyle/>
          <a:p>
            <a:pPr eaLnBrk="1" fontAlgn="t" hangingPunct="1">
              <a:defRPr/>
            </a:pPr>
            <a:endParaRPr lang="zh-CN" altLang="en-US">
              <a:latin typeface="+mn-lt"/>
              <a:ea typeface="+mn-ea"/>
            </a:endParaRPr>
          </a:p>
        </p:txBody>
      </p:sp>
      <p:grpSp>
        <p:nvGrpSpPr>
          <p:cNvPr id="82998" name="组合 405"/>
          <p:cNvGrpSpPr/>
          <p:nvPr/>
        </p:nvGrpSpPr>
        <p:grpSpPr bwMode="auto">
          <a:xfrm>
            <a:off x="6107113" y="2174875"/>
            <a:ext cx="1060450" cy="965200"/>
            <a:chOff x="6176083" y="1716352"/>
            <a:chExt cx="924370" cy="812464"/>
          </a:xfrm>
        </p:grpSpPr>
        <p:sp>
          <p:nvSpPr>
            <p:cNvPr id="407" name="Rounded Rectangle 102"/>
            <p:cNvSpPr/>
            <p:nvPr/>
          </p:nvSpPr>
          <p:spPr>
            <a:xfrm>
              <a:off x="6194072" y="1751096"/>
              <a:ext cx="878705" cy="706898"/>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68562" tIns="34281" rIns="68562" bIns="34281" anchor="ctr"/>
            <a:lstStyle/>
            <a:p>
              <a:pPr algn="ctr" fontAlgn="t">
                <a:buClr>
                  <a:srgbClr val="990000"/>
                </a:buClr>
                <a:buSzPct val="60000"/>
                <a:defRPr/>
              </a:pPr>
              <a:endParaRPr lang="en-US" dirty="0">
                <a:solidFill>
                  <a:srgbClr val="000000"/>
                </a:solidFill>
                <a:latin typeface="+mn-lt"/>
                <a:ea typeface="+mn-ea"/>
                <a:cs typeface="Arial" panose="020B0604020202020204" pitchFamily="34" charset="0"/>
              </a:endParaRPr>
            </a:p>
          </p:txBody>
        </p:sp>
        <p:sp>
          <p:nvSpPr>
            <p:cNvPr id="408" name="Rounded Rectangle 104"/>
            <p:cNvSpPr/>
            <p:nvPr/>
          </p:nvSpPr>
          <p:spPr>
            <a:xfrm>
              <a:off x="6194072" y="1716352"/>
              <a:ext cx="889776" cy="169709"/>
            </a:xfrm>
            <a:prstGeom prst="rect">
              <a:avLst/>
            </a:prstGeom>
            <a:solidFill>
              <a:schemeClr val="tx1">
                <a:lumMod val="50000"/>
                <a:lumOff val="50000"/>
              </a:schemeClr>
            </a:solidFill>
            <a:ln>
              <a:noFill/>
            </a:ln>
            <a:effectLst/>
          </p:spPr>
          <p:txBody>
            <a:bodyPr anchor="ctr"/>
            <a:lstStyle/>
            <a:p>
              <a:pPr algn="ctr" eaLnBrk="1" fontAlgn="t" hangingPunct="1">
                <a:buClr>
                  <a:srgbClr val="CC9900"/>
                </a:buClr>
                <a:defRPr/>
              </a:pPr>
              <a:r>
                <a:rPr lang="zh-CN" altLang="en-US" dirty="0">
                  <a:solidFill>
                    <a:schemeClr val="bg1"/>
                  </a:solidFill>
                  <a:latin typeface="+mn-lt"/>
                  <a:ea typeface="+mn-ea"/>
                </a:rPr>
                <a:t>安全网关</a:t>
              </a:r>
              <a:endParaRPr lang="zh-CN" altLang="en-US" dirty="0">
                <a:solidFill>
                  <a:schemeClr val="bg1"/>
                </a:solidFill>
                <a:latin typeface="+mn-lt"/>
                <a:ea typeface="+mn-ea"/>
              </a:endParaRPr>
            </a:p>
          </p:txBody>
        </p:sp>
        <p:sp>
          <p:nvSpPr>
            <p:cNvPr id="409" name="TextBox 408"/>
            <p:cNvSpPr txBox="1"/>
            <p:nvPr/>
          </p:nvSpPr>
          <p:spPr>
            <a:xfrm>
              <a:off x="6176083" y="1934168"/>
              <a:ext cx="924370" cy="594648"/>
            </a:xfrm>
            <a:prstGeom prst="rect">
              <a:avLst/>
            </a:prstGeom>
            <a:noFill/>
          </p:spPr>
          <p:txBody>
            <a:bodyPr>
              <a:spAutoFit/>
            </a:bodyPr>
            <a:lstStyle/>
            <a:p>
              <a:pPr eaLnBrk="1" fontAlgn="t" hangingPunct="1">
                <a:defRPr/>
              </a:pPr>
              <a:r>
                <a:rPr lang="zh-CN" altLang="en-US" dirty="0">
                  <a:solidFill>
                    <a:srgbClr val="000000">
                      <a:lumMod val="75000"/>
                      <a:lumOff val="25000"/>
                    </a:srgbClr>
                  </a:solidFill>
                  <a:latin typeface="+mn-lt"/>
                  <a:ea typeface="+mn-ea"/>
                </a:rPr>
                <a:t>国家保密局测评</a:t>
              </a:r>
              <a:endParaRPr lang="en-US" altLang="zh-CN" dirty="0">
                <a:solidFill>
                  <a:srgbClr val="000000">
                    <a:lumMod val="75000"/>
                    <a:lumOff val="25000"/>
                  </a:srgbClr>
                </a:solidFill>
                <a:latin typeface="+mn-lt"/>
                <a:ea typeface="+mn-ea"/>
              </a:endParaRPr>
            </a:p>
            <a:p>
              <a:pPr eaLnBrk="1" fontAlgn="t" hangingPunct="1">
                <a:defRPr/>
              </a:pPr>
              <a:r>
                <a:rPr lang="en-US" altLang="zh-CN" dirty="0">
                  <a:solidFill>
                    <a:schemeClr val="tx1">
                      <a:lumMod val="85000"/>
                      <a:lumOff val="15000"/>
                    </a:schemeClr>
                  </a:solidFill>
                  <a:latin typeface="+mn-lt"/>
                  <a:ea typeface="+mn-ea"/>
                </a:rPr>
                <a:t>SSL</a:t>
              </a:r>
              <a:r>
                <a:rPr lang="zh-CN" altLang="en-US" dirty="0">
                  <a:solidFill>
                    <a:schemeClr val="tx1">
                      <a:lumMod val="85000"/>
                      <a:lumOff val="15000"/>
                    </a:schemeClr>
                  </a:solidFill>
                  <a:latin typeface="+mn-lt"/>
                  <a:ea typeface="+mn-ea"/>
                </a:rPr>
                <a:t>加密传输</a:t>
              </a:r>
              <a:endParaRPr lang="en-US" altLang="zh-CN" dirty="0">
                <a:solidFill>
                  <a:schemeClr val="tx1">
                    <a:lumMod val="85000"/>
                    <a:lumOff val="15000"/>
                  </a:schemeClr>
                </a:solidFill>
                <a:latin typeface="+mn-lt"/>
                <a:ea typeface="+mn-ea"/>
              </a:endParaRPr>
            </a:p>
            <a:p>
              <a:pPr eaLnBrk="1" fontAlgn="t" hangingPunct="1">
                <a:defRPr/>
              </a:pPr>
              <a:r>
                <a:rPr lang="zh-CN" altLang="en-US" dirty="0">
                  <a:solidFill>
                    <a:schemeClr val="tx2"/>
                  </a:solidFill>
                  <a:latin typeface="+mn-lt"/>
                  <a:ea typeface="+mn-ea"/>
                </a:rPr>
                <a:t>支持</a:t>
              </a:r>
              <a:r>
                <a:rPr lang="en-US" altLang="zh-CN" dirty="0">
                  <a:solidFill>
                    <a:schemeClr val="tx2"/>
                  </a:solidFill>
                  <a:latin typeface="+mn-lt"/>
                  <a:ea typeface="+mn-ea"/>
                </a:rPr>
                <a:t>BM17</a:t>
              </a:r>
              <a:r>
                <a:rPr lang="zh-CN" altLang="en-US" dirty="0">
                  <a:solidFill>
                    <a:schemeClr val="tx2"/>
                  </a:solidFill>
                  <a:latin typeface="+mn-lt"/>
                  <a:ea typeface="+mn-ea"/>
                </a:rPr>
                <a:t>加密</a:t>
              </a:r>
              <a:endParaRPr lang="en-US" altLang="zh-CN" dirty="0">
                <a:solidFill>
                  <a:schemeClr val="tx2"/>
                </a:solidFill>
                <a:latin typeface="+mn-lt"/>
                <a:ea typeface="+mn-ea"/>
              </a:endParaRPr>
            </a:p>
          </p:txBody>
        </p:sp>
      </p:grpSp>
      <p:sp>
        <p:nvSpPr>
          <p:cNvPr id="82999" name="Freeform 128"/>
          <p:cNvSpPr>
            <a:spLocks noEditPoints="1"/>
          </p:cNvSpPr>
          <p:nvPr/>
        </p:nvSpPr>
        <p:spPr bwMode="auto">
          <a:xfrm>
            <a:off x="6819900" y="1538288"/>
            <a:ext cx="185738" cy="247650"/>
          </a:xfrm>
          <a:custGeom>
            <a:avLst/>
            <a:gdLst>
              <a:gd name="T0" fmla="*/ 92869 w 144"/>
              <a:gd name="T1" fmla="*/ 0 h 144"/>
              <a:gd name="T2" fmla="*/ 56753 w 144"/>
              <a:gd name="T3" fmla="*/ 6879 h 144"/>
              <a:gd name="T4" fmla="*/ 28377 w 144"/>
              <a:gd name="T5" fmla="*/ 34396 h 144"/>
              <a:gd name="T6" fmla="*/ 7739 w 144"/>
              <a:gd name="T7" fmla="*/ 75671 h 144"/>
              <a:gd name="T8" fmla="*/ 0 w 144"/>
              <a:gd name="T9" fmla="*/ 123825 h 144"/>
              <a:gd name="T10" fmla="*/ 2580 w 144"/>
              <a:gd name="T11" fmla="*/ 147902 h 144"/>
              <a:gd name="T12" fmla="*/ 15478 w 144"/>
              <a:gd name="T13" fmla="*/ 192617 h 144"/>
              <a:gd name="T14" fmla="*/ 41275 w 144"/>
              <a:gd name="T15" fmla="*/ 227013 h 144"/>
              <a:gd name="T16" fmla="*/ 74811 w 144"/>
              <a:gd name="T17" fmla="*/ 244210 h 144"/>
              <a:gd name="T18" fmla="*/ 92869 w 144"/>
              <a:gd name="T19" fmla="*/ 247650 h 144"/>
              <a:gd name="T20" fmla="*/ 128985 w 144"/>
              <a:gd name="T21" fmla="*/ 237331 h 144"/>
              <a:gd name="T22" fmla="*/ 159941 w 144"/>
              <a:gd name="T23" fmla="*/ 209815 h 144"/>
              <a:gd name="T24" fmla="*/ 180579 w 144"/>
              <a:gd name="T25" fmla="*/ 171979 h 144"/>
              <a:gd name="T26" fmla="*/ 185738 w 144"/>
              <a:gd name="T27" fmla="*/ 123825 h 144"/>
              <a:gd name="T28" fmla="*/ 185738 w 144"/>
              <a:gd name="T29" fmla="*/ 99748 h 144"/>
              <a:gd name="T30" fmla="*/ 170260 w 144"/>
              <a:gd name="T31" fmla="*/ 55033 h 144"/>
              <a:gd name="T32" fmla="*/ 144463 w 144"/>
              <a:gd name="T33" fmla="*/ 20638 h 144"/>
              <a:gd name="T34" fmla="*/ 110927 w 144"/>
              <a:gd name="T35" fmla="*/ 0 h 144"/>
              <a:gd name="T36" fmla="*/ 92869 w 144"/>
              <a:gd name="T37" fmla="*/ 0 h 144"/>
              <a:gd name="T38" fmla="*/ 23217 w 144"/>
              <a:gd name="T39" fmla="*/ 123825 h 144"/>
              <a:gd name="T40" fmla="*/ 28377 w 144"/>
              <a:gd name="T41" fmla="*/ 85990 h 144"/>
              <a:gd name="T42" fmla="*/ 43855 w 144"/>
              <a:gd name="T43" fmla="*/ 55033 h 144"/>
              <a:gd name="T44" fmla="*/ 64492 w 144"/>
              <a:gd name="T45" fmla="*/ 34396 h 144"/>
              <a:gd name="T46" fmla="*/ 92869 w 144"/>
              <a:gd name="T47" fmla="*/ 27517 h 144"/>
              <a:gd name="T48" fmla="*/ 103188 w 144"/>
              <a:gd name="T49" fmla="*/ 30956 h 144"/>
              <a:gd name="T50" fmla="*/ 123825 w 144"/>
              <a:gd name="T51" fmla="*/ 37835 h 144"/>
              <a:gd name="T52" fmla="*/ 36116 w 144"/>
              <a:gd name="T53" fmla="*/ 182298 h 144"/>
              <a:gd name="T54" fmla="*/ 30956 w 144"/>
              <a:gd name="T55" fmla="*/ 168540 h 144"/>
              <a:gd name="T56" fmla="*/ 23217 w 144"/>
              <a:gd name="T57" fmla="*/ 137583 h 144"/>
              <a:gd name="T58" fmla="*/ 23217 w 144"/>
              <a:gd name="T59" fmla="*/ 123825 h 144"/>
              <a:gd name="T60" fmla="*/ 92869 w 144"/>
              <a:gd name="T61" fmla="*/ 216694 h 144"/>
              <a:gd name="T62" fmla="*/ 72231 w 144"/>
              <a:gd name="T63" fmla="*/ 213254 h 144"/>
              <a:gd name="T64" fmla="*/ 51594 w 144"/>
              <a:gd name="T65" fmla="*/ 202935 h 144"/>
              <a:gd name="T66" fmla="*/ 149622 w 144"/>
              <a:gd name="T67" fmla="*/ 65352 h 144"/>
              <a:gd name="T68" fmla="*/ 159941 w 144"/>
              <a:gd name="T69" fmla="*/ 92869 h 144"/>
              <a:gd name="T70" fmla="*/ 165100 w 144"/>
              <a:gd name="T71" fmla="*/ 123825 h 144"/>
              <a:gd name="T72" fmla="*/ 162521 w 144"/>
              <a:gd name="T73" fmla="*/ 141023 h 144"/>
              <a:gd name="T74" fmla="*/ 152202 w 144"/>
              <a:gd name="T75" fmla="*/ 175419 h 144"/>
              <a:gd name="T76" fmla="*/ 134144 w 144"/>
              <a:gd name="T77" fmla="*/ 202935 h 144"/>
              <a:gd name="T78" fmla="*/ 108347 w 144"/>
              <a:gd name="T79" fmla="*/ 216694 h 144"/>
              <a:gd name="T80" fmla="*/ 92869 w 144"/>
              <a:gd name="T81" fmla="*/ 216694 h 14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4" h="144">
                <a:moveTo>
                  <a:pt x="72" y="0"/>
                </a:moveTo>
                <a:lnTo>
                  <a:pt x="72" y="0"/>
                </a:lnTo>
                <a:lnTo>
                  <a:pt x="58" y="0"/>
                </a:lnTo>
                <a:lnTo>
                  <a:pt x="44" y="4"/>
                </a:lnTo>
                <a:lnTo>
                  <a:pt x="32" y="12"/>
                </a:lnTo>
                <a:lnTo>
                  <a:pt x="22" y="20"/>
                </a:lnTo>
                <a:lnTo>
                  <a:pt x="12" y="32"/>
                </a:lnTo>
                <a:lnTo>
                  <a:pt x="6" y="44"/>
                </a:lnTo>
                <a:lnTo>
                  <a:pt x="2" y="58"/>
                </a:lnTo>
                <a:lnTo>
                  <a:pt x="0" y="72"/>
                </a:lnTo>
                <a:lnTo>
                  <a:pt x="2" y="86"/>
                </a:lnTo>
                <a:lnTo>
                  <a:pt x="6" y="100"/>
                </a:lnTo>
                <a:lnTo>
                  <a:pt x="12" y="112"/>
                </a:lnTo>
                <a:lnTo>
                  <a:pt x="22" y="122"/>
                </a:lnTo>
                <a:lnTo>
                  <a:pt x="32" y="132"/>
                </a:lnTo>
                <a:lnTo>
                  <a:pt x="44" y="138"/>
                </a:lnTo>
                <a:lnTo>
                  <a:pt x="58" y="142"/>
                </a:lnTo>
                <a:lnTo>
                  <a:pt x="72" y="144"/>
                </a:lnTo>
                <a:lnTo>
                  <a:pt x="86" y="142"/>
                </a:lnTo>
                <a:lnTo>
                  <a:pt x="100" y="138"/>
                </a:lnTo>
                <a:lnTo>
                  <a:pt x="112" y="132"/>
                </a:lnTo>
                <a:lnTo>
                  <a:pt x="124" y="122"/>
                </a:lnTo>
                <a:lnTo>
                  <a:pt x="132" y="112"/>
                </a:lnTo>
                <a:lnTo>
                  <a:pt x="140" y="100"/>
                </a:lnTo>
                <a:lnTo>
                  <a:pt x="144" y="86"/>
                </a:lnTo>
                <a:lnTo>
                  <a:pt x="144" y="72"/>
                </a:lnTo>
                <a:lnTo>
                  <a:pt x="144" y="58"/>
                </a:lnTo>
                <a:lnTo>
                  <a:pt x="140" y="44"/>
                </a:lnTo>
                <a:lnTo>
                  <a:pt x="132" y="32"/>
                </a:lnTo>
                <a:lnTo>
                  <a:pt x="124" y="20"/>
                </a:lnTo>
                <a:lnTo>
                  <a:pt x="112" y="12"/>
                </a:lnTo>
                <a:lnTo>
                  <a:pt x="100" y="4"/>
                </a:lnTo>
                <a:lnTo>
                  <a:pt x="86" y="0"/>
                </a:lnTo>
                <a:lnTo>
                  <a:pt x="72" y="0"/>
                </a:lnTo>
                <a:close/>
                <a:moveTo>
                  <a:pt x="18" y="72"/>
                </a:moveTo>
                <a:lnTo>
                  <a:pt x="18" y="72"/>
                </a:lnTo>
                <a:lnTo>
                  <a:pt x="18" y="60"/>
                </a:lnTo>
                <a:lnTo>
                  <a:pt x="22" y="50"/>
                </a:lnTo>
                <a:lnTo>
                  <a:pt x="26" y="40"/>
                </a:lnTo>
                <a:lnTo>
                  <a:pt x="34" y="32"/>
                </a:lnTo>
                <a:lnTo>
                  <a:pt x="42" y="26"/>
                </a:lnTo>
                <a:lnTo>
                  <a:pt x="50" y="20"/>
                </a:lnTo>
                <a:lnTo>
                  <a:pt x="62" y="18"/>
                </a:lnTo>
                <a:lnTo>
                  <a:pt x="72" y="16"/>
                </a:lnTo>
                <a:lnTo>
                  <a:pt x="80" y="18"/>
                </a:lnTo>
                <a:lnTo>
                  <a:pt x="90" y="20"/>
                </a:lnTo>
                <a:lnTo>
                  <a:pt x="96" y="22"/>
                </a:lnTo>
                <a:lnTo>
                  <a:pt x="104" y="26"/>
                </a:lnTo>
                <a:lnTo>
                  <a:pt x="28" y="106"/>
                </a:lnTo>
                <a:lnTo>
                  <a:pt x="24" y="98"/>
                </a:lnTo>
                <a:lnTo>
                  <a:pt x="20" y="90"/>
                </a:lnTo>
                <a:lnTo>
                  <a:pt x="18" y="80"/>
                </a:lnTo>
                <a:lnTo>
                  <a:pt x="18" y="72"/>
                </a:lnTo>
                <a:close/>
                <a:moveTo>
                  <a:pt x="72" y="126"/>
                </a:moveTo>
                <a:lnTo>
                  <a:pt x="72" y="126"/>
                </a:lnTo>
                <a:lnTo>
                  <a:pt x="64" y="126"/>
                </a:lnTo>
                <a:lnTo>
                  <a:pt x="56" y="124"/>
                </a:lnTo>
                <a:lnTo>
                  <a:pt x="48" y="122"/>
                </a:lnTo>
                <a:lnTo>
                  <a:pt x="40" y="118"/>
                </a:lnTo>
                <a:lnTo>
                  <a:pt x="116" y="38"/>
                </a:lnTo>
                <a:lnTo>
                  <a:pt x="120" y="46"/>
                </a:lnTo>
                <a:lnTo>
                  <a:pt x="124" y="54"/>
                </a:lnTo>
                <a:lnTo>
                  <a:pt x="126" y="62"/>
                </a:lnTo>
                <a:lnTo>
                  <a:pt x="128" y="72"/>
                </a:lnTo>
                <a:lnTo>
                  <a:pt x="126" y="82"/>
                </a:lnTo>
                <a:lnTo>
                  <a:pt x="124" y="94"/>
                </a:lnTo>
                <a:lnTo>
                  <a:pt x="118" y="102"/>
                </a:lnTo>
                <a:lnTo>
                  <a:pt x="112" y="110"/>
                </a:lnTo>
                <a:lnTo>
                  <a:pt x="104" y="118"/>
                </a:lnTo>
                <a:lnTo>
                  <a:pt x="94" y="122"/>
                </a:lnTo>
                <a:lnTo>
                  <a:pt x="84" y="126"/>
                </a:lnTo>
                <a:lnTo>
                  <a:pt x="72" y="126"/>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lIns="121935" tIns="60968" rIns="121935" bIns="60968"/>
          <a:lstStyle/>
          <a:p>
            <a:pPr>
              <a:defRPr/>
            </a:pPr>
            <a:endParaRPr lang="en-US">
              <a:latin typeface="+mn-lt"/>
              <a:ea typeface="+mn-ea"/>
            </a:endParaRPr>
          </a:p>
        </p:txBody>
      </p:sp>
      <p:grpSp>
        <p:nvGrpSpPr>
          <p:cNvPr id="13" name="组合 411"/>
          <p:cNvGrpSpPr/>
          <p:nvPr/>
        </p:nvGrpSpPr>
        <p:grpSpPr>
          <a:xfrm>
            <a:off x="5831313" y="1485935"/>
            <a:ext cx="182706" cy="303825"/>
            <a:chOff x="10201275" y="5540375"/>
            <a:chExt cx="282575" cy="352425"/>
          </a:xfrm>
          <a:solidFill>
            <a:srgbClr val="C00000"/>
          </a:solidFill>
        </p:grpSpPr>
        <p:sp>
          <p:nvSpPr>
            <p:cNvPr id="413" name="Freeform 65"/>
            <p:cNvSpPr>
              <a:spLocks noEditPoints="1"/>
            </p:cNvSpPr>
            <p:nvPr/>
          </p:nvSpPr>
          <p:spPr bwMode="auto">
            <a:xfrm>
              <a:off x="10201275" y="5673725"/>
              <a:ext cx="282575" cy="219075"/>
            </a:xfrm>
            <a:custGeom>
              <a:avLst/>
              <a:gdLst/>
              <a:ahLst/>
              <a:cxnLst>
                <a:cxn ang="0">
                  <a:pos x="178" y="22"/>
                </a:cxn>
                <a:cxn ang="0">
                  <a:pos x="176" y="14"/>
                </a:cxn>
                <a:cxn ang="0">
                  <a:pos x="164" y="2"/>
                </a:cxn>
                <a:cxn ang="0">
                  <a:pos x="22" y="0"/>
                </a:cxn>
                <a:cxn ang="0">
                  <a:pos x="14" y="2"/>
                </a:cxn>
                <a:cxn ang="0">
                  <a:pos x="2" y="14"/>
                </a:cxn>
                <a:cxn ang="0">
                  <a:pos x="0" y="118"/>
                </a:cxn>
                <a:cxn ang="0">
                  <a:pos x="2" y="126"/>
                </a:cxn>
                <a:cxn ang="0">
                  <a:pos x="14" y="138"/>
                </a:cxn>
                <a:cxn ang="0">
                  <a:pos x="156" y="138"/>
                </a:cxn>
                <a:cxn ang="0">
                  <a:pos x="164" y="138"/>
                </a:cxn>
                <a:cxn ang="0">
                  <a:pos x="176" y="126"/>
                </a:cxn>
                <a:cxn ang="0">
                  <a:pos x="178" y="112"/>
                </a:cxn>
                <a:cxn ang="0">
                  <a:pos x="150" y="100"/>
                </a:cxn>
                <a:cxn ang="0">
                  <a:pos x="178" y="84"/>
                </a:cxn>
                <a:cxn ang="0">
                  <a:pos x="150" y="72"/>
                </a:cxn>
                <a:cxn ang="0">
                  <a:pos x="178" y="54"/>
                </a:cxn>
                <a:cxn ang="0">
                  <a:pos x="150" y="44"/>
                </a:cxn>
                <a:cxn ang="0">
                  <a:pos x="96" y="80"/>
                </a:cxn>
                <a:cxn ang="0">
                  <a:pos x="96" y="96"/>
                </a:cxn>
                <a:cxn ang="0">
                  <a:pos x="90" y="102"/>
                </a:cxn>
                <a:cxn ang="0">
                  <a:pos x="84" y="100"/>
                </a:cxn>
                <a:cxn ang="0">
                  <a:pos x="82" y="80"/>
                </a:cxn>
                <a:cxn ang="0">
                  <a:pos x="78" y="78"/>
                </a:cxn>
                <a:cxn ang="0">
                  <a:pos x="72" y="70"/>
                </a:cxn>
                <a:cxn ang="0">
                  <a:pos x="72" y="64"/>
                </a:cxn>
                <a:cxn ang="0">
                  <a:pos x="76" y="52"/>
                </a:cxn>
                <a:cxn ang="0">
                  <a:pos x="90" y="46"/>
                </a:cxn>
                <a:cxn ang="0">
                  <a:pos x="96" y="48"/>
                </a:cxn>
                <a:cxn ang="0">
                  <a:pos x="106" y="58"/>
                </a:cxn>
                <a:cxn ang="0">
                  <a:pos x="108" y="64"/>
                </a:cxn>
                <a:cxn ang="0">
                  <a:pos x="104" y="74"/>
                </a:cxn>
                <a:cxn ang="0">
                  <a:pos x="96" y="80"/>
                </a:cxn>
              </a:cxnLst>
              <a:rect l="0" t="0" r="r" b="b"/>
              <a:pathLst>
                <a:path w="178" h="138">
                  <a:moveTo>
                    <a:pt x="178" y="44"/>
                  </a:moveTo>
                  <a:lnTo>
                    <a:pt x="178" y="22"/>
                  </a:lnTo>
                  <a:lnTo>
                    <a:pt x="178" y="22"/>
                  </a:lnTo>
                  <a:lnTo>
                    <a:pt x="176" y="14"/>
                  </a:lnTo>
                  <a:lnTo>
                    <a:pt x="172" y="6"/>
                  </a:lnTo>
                  <a:lnTo>
                    <a:pt x="164" y="2"/>
                  </a:lnTo>
                  <a:lnTo>
                    <a:pt x="156" y="0"/>
                  </a:lnTo>
                  <a:lnTo>
                    <a:pt x="22" y="0"/>
                  </a:lnTo>
                  <a:lnTo>
                    <a:pt x="22" y="0"/>
                  </a:lnTo>
                  <a:lnTo>
                    <a:pt x="14" y="2"/>
                  </a:lnTo>
                  <a:lnTo>
                    <a:pt x="6" y="6"/>
                  </a:lnTo>
                  <a:lnTo>
                    <a:pt x="2" y="14"/>
                  </a:lnTo>
                  <a:lnTo>
                    <a:pt x="0" y="22"/>
                  </a:lnTo>
                  <a:lnTo>
                    <a:pt x="0" y="118"/>
                  </a:lnTo>
                  <a:lnTo>
                    <a:pt x="0" y="118"/>
                  </a:lnTo>
                  <a:lnTo>
                    <a:pt x="2" y="126"/>
                  </a:lnTo>
                  <a:lnTo>
                    <a:pt x="6" y="132"/>
                  </a:lnTo>
                  <a:lnTo>
                    <a:pt x="14" y="138"/>
                  </a:lnTo>
                  <a:lnTo>
                    <a:pt x="22" y="138"/>
                  </a:lnTo>
                  <a:lnTo>
                    <a:pt x="156" y="138"/>
                  </a:lnTo>
                  <a:lnTo>
                    <a:pt x="156" y="138"/>
                  </a:lnTo>
                  <a:lnTo>
                    <a:pt x="164" y="138"/>
                  </a:lnTo>
                  <a:lnTo>
                    <a:pt x="172" y="132"/>
                  </a:lnTo>
                  <a:lnTo>
                    <a:pt x="176" y="126"/>
                  </a:lnTo>
                  <a:lnTo>
                    <a:pt x="178" y="118"/>
                  </a:lnTo>
                  <a:lnTo>
                    <a:pt x="178" y="112"/>
                  </a:lnTo>
                  <a:lnTo>
                    <a:pt x="150" y="112"/>
                  </a:lnTo>
                  <a:lnTo>
                    <a:pt x="150" y="100"/>
                  </a:lnTo>
                  <a:lnTo>
                    <a:pt x="178" y="100"/>
                  </a:lnTo>
                  <a:lnTo>
                    <a:pt x="178" y="84"/>
                  </a:lnTo>
                  <a:lnTo>
                    <a:pt x="150" y="84"/>
                  </a:lnTo>
                  <a:lnTo>
                    <a:pt x="150" y="72"/>
                  </a:lnTo>
                  <a:lnTo>
                    <a:pt x="178" y="72"/>
                  </a:lnTo>
                  <a:lnTo>
                    <a:pt x="178" y="54"/>
                  </a:lnTo>
                  <a:lnTo>
                    <a:pt x="150" y="54"/>
                  </a:lnTo>
                  <a:lnTo>
                    <a:pt x="150" y="44"/>
                  </a:lnTo>
                  <a:lnTo>
                    <a:pt x="178" y="44"/>
                  </a:lnTo>
                  <a:close/>
                  <a:moveTo>
                    <a:pt x="96" y="80"/>
                  </a:moveTo>
                  <a:lnTo>
                    <a:pt x="96" y="96"/>
                  </a:lnTo>
                  <a:lnTo>
                    <a:pt x="96" y="96"/>
                  </a:lnTo>
                  <a:lnTo>
                    <a:pt x="94" y="100"/>
                  </a:lnTo>
                  <a:lnTo>
                    <a:pt x="90" y="102"/>
                  </a:lnTo>
                  <a:lnTo>
                    <a:pt x="90" y="102"/>
                  </a:lnTo>
                  <a:lnTo>
                    <a:pt x="84" y="100"/>
                  </a:lnTo>
                  <a:lnTo>
                    <a:pt x="82" y="96"/>
                  </a:lnTo>
                  <a:lnTo>
                    <a:pt x="82" y="80"/>
                  </a:lnTo>
                  <a:lnTo>
                    <a:pt x="82" y="80"/>
                  </a:lnTo>
                  <a:lnTo>
                    <a:pt x="78" y="78"/>
                  </a:lnTo>
                  <a:lnTo>
                    <a:pt x="74" y="74"/>
                  </a:lnTo>
                  <a:lnTo>
                    <a:pt x="72" y="70"/>
                  </a:lnTo>
                  <a:lnTo>
                    <a:pt x="72" y="64"/>
                  </a:lnTo>
                  <a:lnTo>
                    <a:pt x="72" y="64"/>
                  </a:lnTo>
                  <a:lnTo>
                    <a:pt x="72" y="58"/>
                  </a:lnTo>
                  <a:lnTo>
                    <a:pt x="76" y="52"/>
                  </a:lnTo>
                  <a:lnTo>
                    <a:pt x="82" y="48"/>
                  </a:lnTo>
                  <a:lnTo>
                    <a:pt x="90" y="46"/>
                  </a:lnTo>
                  <a:lnTo>
                    <a:pt x="90" y="46"/>
                  </a:lnTo>
                  <a:lnTo>
                    <a:pt x="96" y="48"/>
                  </a:lnTo>
                  <a:lnTo>
                    <a:pt x="102" y="52"/>
                  </a:lnTo>
                  <a:lnTo>
                    <a:pt x="106" y="58"/>
                  </a:lnTo>
                  <a:lnTo>
                    <a:pt x="108" y="64"/>
                  </a:lnTo>
                  <a:lnTo>
                    <a:pt x="108" y="64"/>
                  </a:lnTo>
                  <a:lnTo>
                    <a:pt x="106" y="70"/>
                  </a:lnTo>
                  <a:lnTo>
                    <a:pt x="104" y="74"/>
                  </a:lnTo>
                  <a:lnTo>
                    <a:pt x="102" y="78"/>
                  </a:lnTo>
                  <a:lnTo>
                    <a:pt x="96" y="80"/>
                  </a:lnTo>
                  <a:lnTo>
                    <a:pt x="96" y="8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14" name="Freeform 66"/>
            <p:cNvSpPr/>
            <p:nvPr/>
          </p:nvSpPr>
          <p:spPr bwMode="auto">
            <a:xfrm>
              <a:off x="10229850" y="5540375"/>
              <a:ext cx="225425" cy="127000"/>
            </a:xfrm>
            <a:custGeom>
              <a:avLst/>
              <a:gdLst/>
              <a:ahLst/>
              <a:cxnLst>
                <a:cxn ang="0">
                  <a:pos x="24" y="54"/>
                </a:cxn>
                <a:cxn ang="0">
                  <a:pos x="24" y="54"/>
                </a:cxn>
                <a:cxn ang="0">
                  <a:pos x="26" y="48"/>
                </a:cxn>
                <a:cxn ang="0">
                  <a:pos x="28" y="42"/>
                </a:cxn>
                <a:cxn ang="0">
                  <a:pos x="30" y="36"/>
                </a:cxn>
                <a:cxn ang="0">
                  <a:pos x="36" y="30"/>
                </a:cxn>
                <a:cxn ang="0">
                  <a:pos x="40" y="26"/>
                </a:cxn>
                <a:cxn ang="0">
                  <a:pos x="46" y="22"/>
                </a:cxn>
                <a:cxn ang="0">
                  <a:pos x="52" y="20"/>
                </a:cxn>
                <a:cxn ang="0">
                  <a:pos x="60" y="20"/>
                </a:cxn>
                <a:cxn ang="0">
                  <a:pos x="82" y="20"/>
                </a:cxn>
                <a:cxn ang="0">
                  <a:pos x="82" y="20"/>
                </a:cxn>
                <a:cxn ang="0">
                  <a:pos x="90" y="20"/>
                </a:cxn>
                <a:cxn ang="0">
                  <a:pos x="96" y="22"/>
                </a:cxn>
                <a:cxn ang="0">
                  <a:pos x="102" y="26"/>
                </a:cxn>
                <a:cxn ang="0">
                  <a:pos x="108" y="30"/>
                </a:cxn>
                <a:cxn ang="0">
                  <a:pos x="112" y="36"/>
                </a:cxn>
                <a:cxn ang="0">
                  <a:pos x="114" y="42"/>
                </a:cxn>
                <a:cxn ang="0">
                  <a:pos x="116" y="48"/>
                </a:cxn>
                <a:cxn ang="0">
                  <a:pos x="118" y="54"/>
                </a:cxn>
                <a:cxn ang="0">
                  <a:pos x="118" y="80"/>
                </a:cxn>
                <a:cxn ang="0">
                  <a:pos x="142" y="80"/>
                </a:cxn>
                <a:cxn ang="0">
                  <a:pos x="142" y="48"/>
                </a:cxn>
                <a:cxn ang="0">
                  <a:pos x="142" y="48"/>
                </a:cxn>
                <a:cxn ang="0">
                  <a:pos x="142" y="38"/>
                </a:cxn>
                <a:cxn ang="0">
                  <a:pos x="138" y="28"/>
                </a:cxn>
                <a:cxn ang="0">
                  <a:pos x="134" y="20"/>
                </a:cxn>
                <a:cxn ang="0">
                  <a:pos x="128" y="14"/>
                </a:cxn>
                <a:cxn ang="0">
                  <a:pos x="122" y="8"/>
                </a:cxn>
                <a:cxn ang="0">
                  <a:pos x="114" y="4"/>
                </a:cxn>
                <a:cxn ang="0">
                  <a:pos x="104" y="0"/>
                </a:cxn>
                <a:cxn ang="0">
                  <a:pos x="94" y="0"/>
                </a:cxn>
                <a:cxn ang="0">
                  <a:pos x="48" y="0"/>
                </a:cxn>
                <a:cxn ang="0">
                  <a:pos x="48" y="0"/>
                </a:cxn>
                <a:cxn ang="0">
                  <a:pos x="38" y="0"/>
                </a:cxn>
                <a:cxn ang="0">
                  <a:pos x="30" y="4"/>
                </a:cxn>
                <a:cxn ang="0">
                  <a:pos x="22" y="8"/>
                </a:cxn>
                <a:cxn ang="0">
                  <a:pos x="14" y="14"/>
                </a:cxn>
                <a:cxn ang="0">
                  <a:pos x="8" y="20"/>
                </a:cxn>
                <a:cxn ang="0">
                  <a:pos x="4" y="28"/>
                </a:cxn>
                <a:cxn ang="0">
                  <a:pos x="2" y="38"/>
                </a:cxn>
                <a:cxn ang="0">
                  <a:pos x="0" y="48"/>
                </a:cxn>
                <a:cxn ang="0">
                  <a:pos x="0" y="80"/>
                </a:cxn>
                <a:cxn ang="0">
                  <a:pos x="24" y="80"/>
                </a:cxn>
                <a:cxn ang="0">
                  <a:pos x="24" y="54"/>
                </a:cxn>
              </a:cxnLst>
              <a:rect l="0" t="0" r="r" b="b"/>
              <a:pathLst>
                <a:path w="142" h="80">
                  <a:moveTo>
                    <a:pt x="24" y="54"/>
                  </a:moveTo>
                  <a:lnTo>
                    <a:pt x="24" y="54"/>
                  </a:lnTo>
                  <a:lnTo>
                    <a:pt x="26" y="48"/>
                  </a:lnTo>
                  <a:lnTo>
                    <a:pt x="28" y="42"/>
                  </a:lnTo>
                  <a:lnTo>
                    <a:pt x="30" y="36"/>
                  </a:lnTo>
                  <a:lnTo>
                    <a:pt x="36" y="30"/>
                  </a:lnTo>
                  <a:lnTo>
                    <a:pt x="40" y="26"/>
                  </a:lnTo>
                  <a:lnTo>
                    <a:pt x="46" y="22"/>
                  </a:lnTo>
                  <a:lnTo>
                    <a:pt x="52" y="20"/>
                  </a:lnTo>
                  <a:lnTo>
                    <a:pt x="60" y="20"/>
                  </a:lnTo>
                  <a:lnTo>
                    <a:pt x="82" y="20"/>
                  </a:lnTo>
                  <a:lnTo>
                    <a:pt x="82" y="20"/>
                  </a:lnTo>
                  <a:lnTo>
                    <a:pt x="90" y="20"/>
                  </a:lnTo>
                  <a:lnTo>
                    <a:pt x="96" y="22"/>
                  </a:lnTo>
                  <a:lnTo>
                    <a:pt x="102" y="26"/>
                  </a:lnTo>
                  <a:lnTo>
                    <a:pt x="108" y="30"/>
                  </a:lnTo>
                  <a:lnTo>
                    <a:pt x="112" y="36"/>
                  </a:lnTo>
                  <a:lnTo>
                    <a:pt x="114" y="42"/>
                  </a:lnTo>
                  <a:lnTo>
                    <a:pt x="116" y="48"/>
                  </a:lnTo>
                  <a:lnTo>
                    <a:pt x="118" y="54"/>
                  </a:lnTo>
                  <a:lnTo>
                    <a:pt x="118" y="80"/>
                  </a:lnTo>
                  <a:lnTo>
                    <a:pt x="142" y="80"/>
                  </a:lnTo>
                  <a:lnTo>
                    <a:pt x="142" y="48"/>
                  </a:lnTo>
                  <a:lnTo>
                    <a:pt x="142" y="48"/>
                  </a:lnTo>
                  <a:lnTo>
                    <a:pt x="142" y="38"/>
                  </a:lnTo>
                  <a:lnTo>
                    <a:pt x="138" y="28"/>
                  </a:lnTo>
                  <a:lnTo>
                    <a:pt x="134" y="20"/>
                  </a:lnTo>
                  <a:lnTo>
                    <a:pt x="128" y="14"/>
                  </a:lnTo>
                  <a:lnTo>
                    <a:pt x="122" y="8"/>
                  </a:lnTo>
                  <a:lnTo>
                    <a:pt x="114" y="4"/>
                  </a:lnTo>
                  <a:lnTo>
                    <a:pt x="104" y="0"/>
                  </a:lnTo>
                  <a:lnTo>
                    <a:pt x="94" y="0"/>
                  </a:lnTo>
                  <a:lnTo>
                    <a:pt x="48" y="0"/>
                  </a:lnTo>
                  <a:lnTo>
                    <a:pt x="48" y="0"/>
                  </a:lnTo>
                  <a:lnTo>
                    <a:pt x="38" y="0"/>
                  </a:lnTo>
                  <a:lnTo>
                    <a:pt x="30" y="4"/>
                  </a:lnTo>
                  <a:lnTo>
                    <a:pt x="22" y="8"/>
                  </a:lnTo>
                  <a:lnTo>
                    <a:pt x="14" y="14"/>
                  </a:lnTo>
                  <a:lnTo>
                    <a:pt x="8" y="20"/>
                  </a:lnTo>
                  <a:lnTo>
                    <a:pt x="4" y="28"/>
                  </a:lnTo>
                  <a:lnTo>
                    <a:pt x="2" y="38"/>
                  </a:lnTo>
                  <a:lnTo>
                    <a:pt x="0" y="48"/>
                  </a:lnTo>
                  <a:lnTo>
                    <a:pt x="0" y="80"/>
                  </a:lnTo>
                  <a:lnTo>
                    <a:pt x="24" y="80"/>
                  </a:lnTo>
                  <a:lnTo>
                    <a:pt x="24" y="54"/>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83001" name="Freeform 70"/>
          <p:cNvSpPr>
            <a:spLocks noEditPoints="1"/>
          </p:cNvSpPr>
          <p:nvPr/>
        </p:nvSpPr>
        <p:spPr bwMode="auto">
          <a:xfrm>
            <a:off x="4845050" y="1416050"/>
            <a:ext cx="269875" cy="512763"/>
          </a:xfrm>
          <a:custGeom>
            <a:avLst/>
            <a:gdLst>
              <a:gd name="T0" fmla="*/ 179917 w 168"/>
              <a:gd name="T1" fmla="*/ 189593 h 238"/>
              <a:gd name="T2" fmla="*/ 208832 w 168"/>
              <a:gd name="T3" fmla="*/ 155122 h 238"/>
              <a:gd name="T4" fmla="*/ 218470 w 168"/>
              <a:gd name="T5" fmla="*/ 103414 h 238"/>
              <a:gd name="T6" fmla="*/ 218470 w 168"/>
              <a:gd name="T7" fmla="*/ 81870 h 238"/>
              <a:gd name="T8" fmla="*/ 205619 w 168"/>
              <a:gd name="T9" fmla="*/ 47398 h 238"/>
              <a:gd name="T10" fmla="*/ 183129 w 168"/>
              <a:gd name="T11" fmla="*/ 17236 h 238"/>
              <a:gd name="T12" fmla="*/ 151001 w 168"/>
              <a:gd name="T13" fmla="*/ 4309 h 238"/>
              <a:gd name="T14" fmla="*/ 134938 w 168"/>
              <a:gd name="T15" fmla="*/ 0 h 238"/>
              <a:gd name="T16" fmla="*/ 102810 w 168"/>
              <a:gd name="T17" fmla="*/ 8618 h 238"/>
              <a:gd name="T18" fmla="*/ 77107 w 168"/>
              <a:gd name="T19" fmla="*/ 30163 h 238"/>
              <a:gd name="T20" fmla="*/ 57830 w 168"/>
              <a:gd name="T21" fmla="*/ 64634 h 238"/>
              <a:gd name="T22" fmla="*/ 51405 w 168"/>
              <a:gd name="T23" fmla="*/ 103414 h 238"/>
              <a:gd name="T24" fmla="*/ 54618 w 168"/>
              <a:gd name="T25" fmla="*/ 129268 h 238"/>
              <a:gd name="T26" fmla="*/ 73894 w 168"/>
              <a:gd name="T27" fmla="*/ 176666 h 238"/>
              <a:gd name="T28" fmla="*/ 89958 w 168"/>
              <a:gd name="T29" fmla="*/ 189593 h 238"/>
              <a:gd name="T30" fmla="*/ 54618 w 168"/>
              <a:gd name="T31" fmla="*/ 219756 h 238"/>
              <a:gd name="T32" fmla="*/ 25702 w 168"/>
              <a:gd name="T33" fmla="*/ 267154 h 238"/>
              <a:gd name="T34" fmla="*/ 6426 w 168"/>
              <a:gd name="T35" fmla="*/ 318861 h 238"/>
              <a:gd name="T36" fmla="*/ 0 w 168"/>
              <a:gd name="T37" fmla="*/ 383495 h 238"/>
              <a:gd name="T38" fmla="*/ 3213 w 168"/>
              <a:gd name="T39" fmla="*/ 422275 h 238"/>
              <a:gd name="T40" fmla="*/ 16064 w 168"/>
              <a:gd name="T41" fmla="*/ 443820 h 238"/>
              <a:gd name="T42" fmla="*/ 44979 w 168"/>
              <a:gd name="T43" fmla="*/ 473983 h 238"/>
              <a:gd name="T44" fmla="*/ 80320 w 168"/>
              <a:gd name="T45" fmla="*/ 499836 h 238"/>
              <a:gd name="T46" fmla="*/ 115661 w 168"/>
              <a:gd name="T47" fmla="*/ 512763 h 238"/>
              <a:gd name="T48" fmla="*/ 134938 w 168"/>
              <a:gd name="T49" fmla="*/ 512763 h 238"/>
              <a:gd name="T50" fmla="*/ 173491 w 168"/>
              <a:gd name="T51" fmla="*/ 508454 h 238"/>
              <a:gd name="T52" fmla="*/ 208832 w 168"/>
              <a:gd name="T53" fmla="*/ 486909 h 238"/>
              <a:gd name="T54" fmla="*/ 240960 w 168"/>
              <a:gd name="T55" fmla="*/ 461056 h 238"/>
              <a:gd name="T56" fmla="*/ 266662 w 168"/>
              <a:gd name="T57" fmla="*/ 422275 h 238"/>
              <a:gd name="T58" fmla="*/ 269875 w 168"/>
              <a:gd name="T59" fmla="*/ 383495 h 238"/>
              <a:gd name="T60" fmla="*/ 266662 w 168"/>
              <a:gd name="T61" fmla="*/ 353332 h 238"/>
              <a:gd name="T62" fmla="*/ 253811 w 168"/>
              <a:gd name="T63" fmla="*/ 293007 h 238"/>
              <a:gd name="T64" fmla="*/ 231321 w 168"/>
              <a:gd name="T65" fmla="*/ 241300 h 238"/>
              <a:gd name="T66" fmla="*/ 199193 w 168"/>
              <a:gd name="T67" fmla="*/ 202520 h 238"/>
              <a:gd name="T68" fmla="*/ 179917 w 168"/>
              <a:gd name="T69" fmla="*/ 189593 h 238"/>
              <a:gd name="T70" fmla="*/ 134938 w 168"/>
              <a:gd name="T71" fmla="*/ 435202 h 238"/>
              <a:gd name="T72" fmla="*/ 128512 w 168"/>
              <a:gd name="T73" fmla="*/ 443820 h 238"/>
              <a:gd name="T74" fmla="*/ 122086 w 168"/>
              <a:gd name="T75" fmla="*/ 443820 h 238"/>
              <a:gd name="T76" fmla="*/ 115661 w 168"/>
              <a:gd name="T77" fmla="*/ 443820 h 238"/>
              <a:gd name="T78" fmla="*/ 51405 w 168"/>
              <a:gd name="T79" fmla="*/ 331788 h 238"/>
              <a:gd name="T80" fmla="*/ 86746 w 168"/>
              <a:gd name="T81" fmla="*/ 331788 h 238"/>
              <a:gd name="T82" fmla="*/ 192768 w 168"/>
              <a:gd name="T83" fmla="*/ 245609 h 238"/>
              <a:gd name="T84" fmla="*/ 195981 w 168"/>
              <a:gd name="T85" fmla="*/ 241300 h 238"/>
              <a:gd name="T86" fmla="*/ 205619 w 168"/>
              <a:gd name="T87" fmla="*/ 236991 h 238"/>
              <a:gd name="T88" fmla="*/ 212045 w 168"/>
              <a:gd name="T89" fmla="*/ 241300 h 238"/>
              <a:gd name="T90" fmla="*/ 218470 w 168"/>
              <a:gd name="T91" fmla="*/ 249918 h 238"/>
              <a:gd name="T92" fmla="*/ 215257 w 168"/>
              <a:gd name="T93" fmla="*/ 267154 h 23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8" h="238">
                <a:moveTo>
                  <a:pt x="112" y="88"/>
                </a:moveTo>
                <a:lnTo>
                  <a:pt x="112" y="88"/>
                </a:lnTo>
                <a:lnTo>
                  <a:pt x="122" y="82"/>
                </a:lnTo>
                <a:lnTo>
                  <a:pt x="130" y="72"/>
                </a:lnTo>
                <a:lnTo>
                  <a:pt x="134" y="60"/>
                </a:lnTo>
                <a:lnTo>
                  <a:pt x="136" y="48"/>
                </a:lnTo>
                <a:lnTo>
                  <a:pt x="136" y="38"/>
                </a:lnTo>
                <a:lnTo>
                  <a:pt x="132" y="30"/>
                </a:lnTo>
                <a:lnTo>
                  <a:pt x="128" y="22"/>
                </a:lnTo>
                <a:lnTo>
                  <a:pt x="120" y="14"/>
                </a:lnTo>
                <a:lnTo>
                  <a:pt x="114" y="8"/>
                </a:lnTo>
                <a:lnTo>
                  <a:pt x="104" y="4"/>
                </a:lnTo>
                <a:lnTo>
                  <a:pt x="94" y="2"/>
                </a:lnTo>
                <a:lnTo>
                  <a:pt x="84" y="0"/>
                </a:lnTo>
                <a:lnTo>
                  <a:pt x="74" y="2"/>
                </a:lnTo>
                <a:lnTo>
                  <a:pt x="64" y="4"/>
                </a:lnTo>
                <a:lnTo>
                  <a:pt x="56" y="8"/>
                </a:lnTo>
                <a:lnTo>
                  <a:pt x="48" y="14"/>
                </a:lnTo>
                <a:lnTo>
                  <a:pt x="42" y="22"/>
                </a:lnTo>
                <a:lnTo>
                  <a:pt x="36" y="30"/>
                </a:lnTo>
                <a:lnTo>
                  <a:pt x="34" y="38"/>
                </a:lnTo>
                <a:lnTo>
                  <a:pt x="32" y="48"/>
                </a:lnTo>
                <a:lnTo>
                  <a:pt x="34" y="60"/>
                </a:lnTo>
                <a:lnTo>
                  <a:pt x="38" y="72"/>
                </a:lnTo>
                <a:lnTo>
                  <a:pt x="46" y="82"/>
                </a:lnTo>
                <a:lnTo>
                  <a:pt x="56" y="88"/>
                </a:lnTo>
                <a:lnTo>
                  <a:pt x="44" y="94"/>
                </a:lnTo>
                <a:lnTo>
                  <a:pt x="34" y="102"/>
                </a:lnTo>
                <a:lnTo>
                  <a:pt x="24" y="112"/>
                </a:lnTo>
                <a:lnTo>
                  <a:pt x="16" y="124"/>
                </a:lnTo>
                <a:lnTo>
                  <a:pt x="10" y="136"/>
                </a:lnTo>
                <a:lnTo>
                  <a:pt x="4" y="148"/>
                </a:lnTo>
                <a:lnTo>
                  <a:pt x="2" y="164"/>
                </a:lnTo>
                <a:lnTo>
                  <a:pt x="0" y="178"/>
                </a:lnTo>
                <a:lnTo>
                  <a:pt x="2" y="196"/>
                </a:lnTo>
                <a:lnTo>
                  <a:pt x="10" y="206"/>
                </a:lnTo>
                <a:lnTo>
                  <a:pt x="18" y="214"/>
                </a:lnTo>
                <a:lnTo>
                  <a:pt x="28" y="220"/>
                </a:lnTo>
                <a:lnTo>
                  <a:pt x="38" y="226"/>
                </a:lnTo>
                <a:lnTo>
                  <a:pt x="50" y="232"/>
                </a:lnTo>
                <a:lnTo>
                  <a:pt x="60" y="236"/>
                </a:lnTo>
                <a:lnTo>
                  <a:pt x="72" y="238"/>
                </a:lnTo>
                <a:lnTo>
                  <a:pt x="84" y="238"/>
                </a:lnTo>
                <a:lnTo>
                  <a:pt x="96" y="238"/>
                </a:lnTo>
                <a:lnTo>
                  <a:pt x="108" y="236"/>
                </a:lnTo>
                <a:lnTo>
                  <a:pt x="120" y="232"/>
                </a:lnTo>
                <a:lnTo>
                  <a:pt x="130" y="226"/>
                </a:lnTo>
                <a:lnTo>
                  <a:pt x="140" y="220"/>
                </a:lnTo>
                <a:lnTo>
                  <a:pt x="150" y="214"/>
                </a:lnTo>
                <a:lnTo>
                  <a:pt x="158" y="206"/>
                </a:lnTo>
                <a:lnTo>
                  <a:pt x="166" y="196"/>
                </a:lnTo>
                <a:lnTo>
                  <a:pt x="168" y="178"/>
                </a:lnTo>
                <a:lnTo>
                  <a:pt x="166" y="164"/>
                </a:lnTo>
                <a:lnTo>
                  <a:pt x="164" y="148"/>
                </a:lnTo>
                <a:lnTo>
                  <a:pt x="158" y="136"/>
                </a:lnTo>
                <a:lnTo>
                  <a:pt x="152" y="124"/>
                </a:lnTo>
                <a:lnTo>
                  <a:pt x="144" y="112"/>
                </a:lnTo>
                <a:lnTo>
                  <a:pt x="134" y="102"/>
                </a:lnTo>
                <a:lnTo>
                  <a:pt x="124" y="94"/>
                </a:lnTo>
                <a:lnTo>
                  <a:pt x="112" y="88"/>
                </a:lnTo>
                <a:close/>
                <a:moveTo>
                  <a:pt x="134" y="124"/>
                </a:moveTo>
                <a:lnTo>
                  <a:pt x="84" y="202"/>
                </a:lnTo>
                <a:lnTo>
                  <a:pt x="80" y="206"/>
                </a:lnTo>
                <a:lnTo>
                  <a:pt x="76" y="206"/>
                </a:lnTo>
                <a:lnTo>
                  <a:pt x="72" y="206"/>
                </a:lnTo>
                <a:lnTo>
                  <a:pt x="70" y="202"/>
                </a:lnTo>
                <a:lnTo>
                  <a:pt x="32" y="154"/>
                </a:lnTo>
                <a:lnTo>
                  <a:pt x="54" y="154"/>
                </a:lnTo>
                <a:lnTo>
                  <a:pt x="76" y="182"/>
                </a:lnTo>
                <a:lnTo>
                  <a:pt x="120" y="114"/>
                </a:lnTo>
                <a:lnTo>
                  <a:pt x="122" y="112"/>
                </a:lnTo>
                <a:lnTo>
                  <a:pt x="126" y="110"/>
                </a:lnTo>
                <a:lnTo>
                  <a:pt x="128" y="110"/>
                </a:lnTo>
                <a:lnTo>
                  <a:pt x="132" y="112"/>
                </a:lnTo>
                <a:lnTo>
                  <a:pt x="134" y="114"/>
                </a:lnTo>
                <a:lnTo>
                  <a:pt x="136" y="116"/>
                </a:lnTo>
                <a:lnTo>
                  <a:pt x="136" y="120"/>
                </a:lnTo>
                <a:lnTo>
                  <a:pt x="134" y="124"/>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lIns="121935" tIns="60968" rIns="121935" bIns="60968"/>
          <a:lstStyle/>
          <a:p>
            <a:pPr>
              <a:defRPr/>
            </a:pPr>
            <a:endParaRPr lang="en-US">
              <a:latin typeface="+mn-lt"/>
              <a:ea typeface="+mn-ea"/>
            </a:endParaRPr>
          </a:p>
        </p:txBody>
      </p:sp>
      <p:grpSp>
        <p:nvGrpSpPr>
          <p:cNvPr id="83002" name="组合 417"/>
          <p:cNvGrpSpPr/>
          <p:nvPr/>
        </p:nvGrpSpPr>
        <p:grpSpPr bwMode="auto">
          <a:xfrm>
            <a:off x="1279525" y="1346200"/>
            <a:ext cx="211138" cy="546100"/>
            <a:chOff x="10360025" y="454025"/>
            <a:chExt cx="304800" cy="587375"/>
          </a:xfrm>
        </p:grpSpPr>
        <p:sp>
          <p:nvSpPr>
            <p:cNvPr id="83042" name="Freeform 350"/>
            <p:cNvSpPr>
              <a:spLocks noEditPoints="1"/>
            </p:cNvSpPr>
            <p:nvPr/>
          </p:nvSpPr>
          <p:spPr bwMode="auto">
            <a:xfrm>
              <a:off x="10360025" y="454025"/>
              <a:ext cx="304800" cy="587375"/>
            </a:xfrm>
            <a:custGeom>
              <a:avLst/>
              <a:gdLst>
                <a:gd name="T0" fmla="*/ 405745950 w 192"/>
                <a:gd name="T1" fmla="*/ 241935000 h 370"/>
                <a:gd name="T2" fmla="*/ 405745950 w 192"/>
                <a:gd name="T3" fmla="*/ 0 h 370"/>
                <a:gd name="T4" fmla="*/ 75604688 w 192"/>
                <a:gd name="T5" fmla="*/ 0 h 370"/>
                <a:gd name="T6" fmla="*/ 75604688 w 192"/>
                <a:gd name="T7" fmla="*/ 241935000 h 370"/>
                <a:gd name="T8" fmla="*/ 0 w 192"/>
                <a:gd name="T9" fmla="*/ 241935000 h 370"/>
                <a:gd name="T10" fmla="*/ 0 w 192"/>
                <a:gd name="T11" fmla="*/ 808970950 h 370"/>
                <a:gd name="T12" fmla="*/ 0 w 192"/>
                <a:gd name="T13" fmla="*/ 808970950 h 370"/>
                <a:gd name="T14" fmla="*/ 2520950 w 192"/>
                <a:gd name="T15" fmla="*/ 834172513 h 370"/>
                <a:gd name="T16" fmla="*/ 12601575 w 192"/>
                <a:gd name="T17" fmla="*/ 856853125 h 370"/>
                <a:gd name="T18" fmla="*/ 22682200 w 192"/>
                <a:gd name="T19" fmla="*/ 879535325 h 370"/>
                <a:gd name="T20" fmla="*/ 37803138 w 192"/>
                <a:gd name="T21" fmla="*/ 897175625 h 370"/>
                <a:gd name="T22" fmla="*/ 37803138 w 192"/>
                <a:gd name="T23" fmla="*/ 897175625 h 370"/>
                <a:gd name="T24" fmla="*/ 37803138 w 192"/>
                <a:gd name="T25" fmla="*/ 897175625 h 370"/>
                <a:gd name="T26" fmla="*/ 57964388 w 192"/>
                <a:gd name="T27" fmla="*/ 914817513 h 370"/>
                <a:gd name="T28" fmla="*/ 78125638 w 192"/>
                <a:gd name="T29" fmla="*/ 924898138 h 370"/>
                <a:gd name="T30" fmla="*/ 103327200 w 192"/>
                <a:gd name="T31" fmla="*/ 932457813 h 370"/>
                <a:gd name="T32" fmla="*/ 128528763 w 192"/>
                <a:gd name="T33" fmla="*/ 932457813 h 370"/>
                <a:gd name="T34" fmla="*/ 360383138 w 192"/>
                <a:gd name="T35" fmla="*/ 932457813 h 370"/>
                <a:gd name="T36" fmla="*/ 360383138 w 192"/>
                <a:gd name="T37" fmla="*/ 932457813 h 370"/>
                <a:gd name="T38" fmla="*/ 385584700 w 192"/>
                <a:gd name="T39" fmla="*/ 932457813 h 370"/>
                <a:gd name="T40" fmla="*/ 410786263 w 192"/>
                <a:gd name="T41" fmla="*/ 924898138 h 370"/>
                <a:gd name="T42" fmla="*/ 430947513 w 192"/>
                <a:gd name="T43" fmla="*/ 909777200 h 370"/>
                <a:gd name="T44" fmla="*/ 446068450 w 192"/>
                <a:gd name="T45" fmla="*/ 897175625 h 370"/>
                <a:gd name="T46" fmla="*/ 451108763 w 192"/>
                <a:gd name="T47" fmla="*/ 894656263 h 370"/>
                <a:gd name="T48" fmla="*/ 451108763 w 192"/>
                <a:gd name="T49" fmla="*/ 894656263 h 370"/>
                <a:gd name="T50" fmla="*/ 463708750 w 192"/>
                <a:gd name="T51" fmla="*/ 877014375 h 370"/>
                <a:gd name="T52" fmla="*/ 473789375 w 192"/>
                <a:gd name="T53" fmla="*/ 856853125 h 370"/>
                <a:gd name="T54" fmla="*/ 481350638 w 192"/>
                <a:gd name="T55" fmla="*/ 834172513 h 370"/>
                <a:gd name="T56" fmla="*/ 483870000 w 192"/>
                <a:gd name="T57" fmla="*/ 808970950 h 370"/>
                <a:gd name="T58" fmla="*/ 483870000 w 192"/>
                <a:gd name="T59" fmla="*/ 241935000 h 370"/>
                <a:gd name="T60" fmla="*/ 405745950 w 192"/>
                <a:gd name="T61" fmla="*/ 241935000 h 370"/>
                <a:gd name="T62" fmla="*/ 269657513 w 192"/>
                <a:gd name="T63" fmla="*/ 874495013 h 370"/>
                <a:gd name="T64" fmla="*/ 269657513 w 192"/>
                <a:gd name="T65" fmla="*/ 874495013 h 370"/>
                <a:gd name="T66" fmla="*/ 257055938 w 192"/>
                <a:gd name="T67" fmla="*/ 882054688 h 370"/>
                <a:gd name="T68" fmla="*/ 241935000 w 192"/>
                <a:gd name="T69" fmla="*/ 884575638 h 370"/>
                <a:gd name="T70" fmla="*/ 229335013 w 192"/>
                <a:gd name="T71" fmla="*/ 882054688 h 370"/>
                <a:gd name="T72" fmla="*/ 219254388 w 192"/>
                <a:gd name="T73" fmla="*/ 874495013 h 370"/>
                <a:gd name="T74" fmla="*/ 219254388 w 192"/>
                <a:gd name="T75" fmla="*/ 874495013 h 370"/>
                <a:gd name="T76" fmla="*/ 211693125 w 192"/>
                <a:gd name="T77" fmla="*/ 861893438 h 370"/>
                <a:gd name="T78" fmla="*/ 209173763 w 192"/>
                <a:gd name="T79" fmla="*/ 849293450 h 370"/>
                <a:gd name="T80" fmla="*/ 211693125 w 192"/>
                <a:gd name="T81" fmla="*/ 836691875 h 370"/>
                <a:gd name="T82" fmla="*/ 219254388 w 192"/>
                <a:gd name="T83" fmla="*/ 824091888 h 370"/>
                <a:gd name="T84" fmla="*/ 219254388 w 192"/>
                <a:gd name="T85" fmla="*/ 824091888 h 370"/>
                <a:gd name="T86" fmla="*/ 229335013 w 192"/>
                <a:gd name="T87" fmla="*/ 816530625 h 370"/>
                <a:gd name="T88" fmla="*/ 241935000 w 192"/>
                <a:gd name="T89" fmla="*/ 814011263 h 370"/>
                <a:gd name="T90" fmla="*/ 257055938 w 192"/>
                <a:gd name="T91" fmla="*/ 816530625 h 370"/>
                <a:gd name="T92" fmla="*/ 269657513 w 192"/>
                <a:gd name="T93" fmla="*/ 821570938 h 370"/>
                <a:gd name="T94" fmla="*/ 269657513 w 192"/>
                <a:gd name="T95" fmla="*/ 821570938 h 370"/>
                <a:gd name="T96" fmla="*/ 277217188 w 192"/>
                <a:gd name="T97" fmla="*/ 836691875 h 370"/>
                <a:gd name="T98" fmla="*/ 279738138 w 192"/>
                <a:gd name="T99" fmla="*/ 849293450 h 370"/>
                <a:gd name="T100" fmla="*/ 277217188 w 192"/>
                <a:gd name="T101" fmla="*/ 861893438 h 370"/>
                <a:gd name="T102" fmla="*/ 269657513 w 192"/>
                <a:gd name="T103" fmla="*/ 874495013 h 370"/>
                <a:gd name="T104" fmla="*/ 269657513 w 192"/>
                <a:gd name="T105" fmla="*/ 874495013 h 370"/>
                <a:gd name="T106" fmla="*/ 380544388 w 192"/>
                <a:gd name="T107" fmla="*/ 241935000 h 370"/>
                <a:gd name="T108" fmla="*/ 100806250 w 192"/>
                <a:gd name="T109" fmla="*/ 241935000 h 370"/>
                <a:gd name="T110" fmla="*/ 100806250 w 192"/>
                <a:gd name="T111" fmla="*/ 25201563 h 370"/>
                <a:gd name="T112" fmla="*/ 380544388 w 192"/>
                <a:gd name="T113" fmla="*/ 25201563 h 370"/>
                <a:gd name="T114" fmla="*/ 380544388 w 192"/>
                <a:gd name="T115" fmla="*/ 241935000 h 3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92" h="370">
                  <a:moveTo>
                    <a:pt x="161" y="96"/>
                  </a:moveTo>
                  <a:lnTo>
                    <a:pt x="161" y="0"/>
                  </a:lnTo>
                  <a:lnTo>
                    <a:pt x="30" y="0"/>
                  </a:lnTo>
                  <a:lnTo>
                    <a:pt x="30" y="96"/>
                  </a:lnTo>
                  <a:lnTo>
                    <a:pt x="0" y="96"/>
                  </a:lnTo>
                  <a:lnTo>
                    <a:pt x="0" y="321"/>
                  </a:lnTo>
                  <a:lnTo>
                    <a:pt x="1" y="331"/>
                  </a:lnTo>
                  <a:lnTo>
                    <a:pt x="5" y="340"/>
                  </a:lnTo>
                  <a:lnTo>
                    <a:pt x="9" y="349"/>
                  </a:lnTo>
                  <a:lnTo>
                    <a:pt x="15" y="356"/>
                  </a:lnTo>
                  <a:lnTo>
                    <a:pt x="23" y="363"/>
                  </a:lnTo>
                  <a:lnTo>
                    <a:pt x="31" y="367"/>
                  </a:lnTo>
                  <a:lnTo>
                    <a:pt x="41" y="370"/>
                  </a:lnTo>
                  <a:lnTo>
                    <a:pt x="51" y="370"/>
                  </a:lnTo>
                  <a:lnTo>
                    <a:pt x="143" y="370"/>
                  </a:lnTo>
                  <a:lnTo>
                    <a:pt x="153" y="370"/>
                  </a:lnTo>
                  <a:lnTo>
                    <a:pt x="163" y="367"/>
                  </a:lnTo>
                  <a:lnTo>
                    <a:pt x="171" y="361"/>
                  </a:lnTo>
                  <a:lnTo>
                    <a:pt x="177" y="356"/>
                  </a:lnTo>
                  <a:lnTo>
                    <a:pt x="179" y="355"/>
                  </a:lnTo>
                  <a:lnTo>
                    <a:pt x="184" y="348"/>
                  </a:lnTo>
                  <a:lnTo>
                    <a:pt x="188" y="340"/>
                  </a:lnTo>
                  <a:lnTo>
                    <a:pt x="191" y="331"/>
                  </a:lnTo>
                  <a:lnTo>
                    <a:pt x="192" y="321"/>
                  </a:lnTo>
                  <a:lnTo>
                    <a:pt x="192" y="96"/>
                  </a:lnTo>
                  <a:lnTo>
                    <a:pt x="161" y="96"/>
                  </a:lnTo>
                  <a:close/>
                  <a:moveTo>
                    <a:pt x="107" y="347"/>
                  </a:moveTo>
                  <a:lnTo>
                    <a:pt x="107" y="347"/>
                  </a:lnTo>
                  <a:lnTo>
                    <a:pt x="102" y="350"/>
                  </a:lnTo>
                  <a:lnTo>
                    <a:pt x="96" y="351"/>
                  </a:lnTo>
                  <a:lnTo>
                    <a:pt x="91" y="350"/>
                  </a:lnTo>
                  <a:lnTo>
                    <a:pt x="87" y="347"/>
                  </a:lnTo>
                  <a:lnTo>
                    <a:pt x="84" y="342"/>
                  </a:lnTo>
                  <a:lnTo>
                    <a:pt x="83" y="337"/>
                  </a:lnTo>
                  <a:lnTo>
                    <a:pt x="84" y="332"/>
                  </a:lnTo>
                  <a:lnTo>
                    <a:pt x="87" y="327"/>
                  </a:lnTo>
                  <a:lnTo>
                    <a:pt x="91" y="324"/>
                  </a:lnTo>
                  <a:lnTo>
                    <a:pt x="96" y="323"/>
                  </a:lnTo>
                  <a:lnTo>
                    <a:pt x="102" y="324"/>
                  </a:lnTo>
                  <a:lnTo>
                    <a:pt x="107" y="326"/>
                  </a:lnTo>
                  <a:lnTo>
                    <a:pt x="110" y="332"/>
                  </a:lnTo>
                  <a:lnTo>
                    <a:pt x="111" y="337"/>
                  </a:lnTo>
                  <a:lnTo>
                    <a:pt x="110" y="342"/>
                  </a:lnTo>
                  <a:lnTo>
                    <a:pt x="107" y="347"/>
                  </a:lnTo>
                  <a:close/>
                  <a:moveTo>
                    <a:pt x="151" y="96"/>
                  </a:moveTo>
                  <a:lnTo>
                    <a:pt x="40" y="96"/>
                  </a:lnTo>
                  <a:lnTo>
                    <a:pt x="40" y="10"/>
                  </a:lnTo>
                  <a:lnTo>
                    <a:pt x="151" y="10"/>
                  </a:lnTo>
                  <a:lnTo>
                    <a:pt x="151" y="96"/>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43" name="Freeform 351"/>
            <p:cNvSpPr>
              <a:spLocks noEditPoints="1"/>
            </p:cNvSpPr>
            <p:nvPr/>
          </p:nvSpPr>
          <p:spPr bwMode="auto">
            <a:xfrm>
              <a:off x="10449403" y="508665"/>
              <a:ext cx="126044" cy="32443"/>
            </a:xfrm>
            <a:custGeom>
              <a:avLst/>
              <a:gdLst>
                <a:gd name="T0" fmla="*/ 0 w 78"/>
                <a:gd name="T1" fmla="*/ 52924869 h 21"/>
                <a:gd name="T2" fmla="*/ 70564375 w 78"/>
                <a:gd name="T3" fmla="*/ 52924869 h 21"/>
                <a:gd name="T4" fmla="*/ 70564375 w 78"/>
                <a:gd name="T5" fmla="*/ 0 h 21"/>
                <a:gd name="T6" fmla="*/ 0 w 78"/>
                <a:gd name="T7" fmla="*/ 0 h 21"/>
                <a:gd name="T8" fmla="*/ 0 w 78"/>
                <a:gd name="T9" fmla="*/ 52924869 h 21"/>
                <a:gd name="T10" fmla="*/ 123488450 w 78"/>
                <a:gd name="T11" fmla="*/ 0 h 21"/>
                <a:gd name="T12" fmla="*/ 123488450 w 78"/>
                <a:gd name="T13" fmla="*/ 52924869 h 21"/>
                <a:gd name="T14" fmla="*/ 196572188 w 78"/>
                <a:gd name="T15" fmla="*/ 52924869 h 21"/>
                <a:gd name="T16" fmla="*/ 196572188 w 78"/>
                <a:gd name="T17" fmla="*/ 0 h 21"/>
                <a:gd name="T18" fmla="*/ 123488450 w 78"/>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21">
                  <a:moveTo>
                    <a:pt x="0" y="21"/>
                  </a:moveTo>
                  <a:lnTo>
                    <a:pt x="28" y="21"/>
                  </a:lnTo>
                  <a:lnTo>
                    <a:pt x="28" y="0"/>
                  </a:lnTo>
                  <a:lnTo>
                    <a:pt x="0" y="0"/>
                  </a:lnTo>
                  <a:lnTo>
                    <a:pt x="0" y="21"/>
                  </a:lnTo>
                  <a:close/>
                  <a:moveTo>
                    <a:pt x="49" y="0"/>
                  </a:moveTo>
                  <a:lnTo>
                    <a:pt x="49" y="21"/>
                  </a:lnTo>
                  <a:lnTo>
                    <a:pt x="78" y="21"/>
                  </a:lnTo>
                  <a:lnTo>
                    <a:pt x="78" y="0"/>
                  </a:lnTo>
                  <a:lnTo>
                    <a:pt x="49"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83003" name="组合 420"/>
          <p:cNvGrpSpPr/>
          <p:nvPr/>
        </p:nvGrpSpPr>
        <p:grpSpPr bwMode="auto">
          <a:xfrm>
            <a:off x="2732088" y="1319213"/>
            <a:ext cx="384175" cy="579437"/>
            <a:chOff x="17543463" y="482600"/>
            <a:chExt cx="493712" cy="558800"/>
          </a:xfrm>
        </p:grpSpPr>
        <p:sp>
          <p:nvSpPr>
            <p:cNvPr id="83039" name="Freeform 308"/>
            <p:cNvSpPr/>
            <p:nvPr/>
          </p:nvSpPr>
          <p:spPr bwMode="auto">
            <a:xfrm>
              <a:off x="17543463" y="482600"/>
              <a:ext cx="232575" cy="229644"/>
            </a:xfrm>
            <a:custGeom>
              <a:avLst/>
              <a:gdLst>
                <a:gd name="T0" fmla="*/ 113407825 w 146"/>
                <a:gd name="T1" fmla="*/ 0 h 145"/>
                <a:gd name="T2" fmla="*/ 325100950 w 146"/>
                <a:gd name="T3" fmla="*/ 209174217 h 145"/>
                <a:gd name="T4" fmla="*/ 367942813 w 146"/>
                <a:gd name="T5" fmla="*/ 365424244 h 145"/>
                <a:gd name="T6" fmla="*/ 214214075 w 146"/>
                <a:gd name="T7" fmla="*/ 322580701 h 145"/>
                <a:gd name="T8" fmla="*/ 0 w 146"/>
                <a:gd name="T9" fmla="*/ 110887116 h 145"/>
                <a:gd name="T10" fmla="*/ 113407825 w 146"/>
                <a:gd name="T11" fmla="*/ 0 h 145"/>
                <a:gd name="T12" fmla="*/ 113407825 w 146"/>
                <a:gd name="T13" fmla="*/ 0 h 1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6" h="145">
                  <a:moveTo>
                    <a:pt x="45" y="0"/>
                  </a:moveTo>
                  <a:lnTo>
                    <a:pt x="129" y="83"/>
                  </a:lnTo>
                  <a:lnTo>
                    <a:pt x="146" y="145"/>
                  </a:lnTo>
                  <a:lnTo>
                    <a:pt x="85" y="128"/>
                  </a:lnTo>
                  <a:lnTo>
                    <a:pt x="0" y="44"/>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40" name="Freeform 309"/>
            <p:cNvSpPr/>
            <p:nvPr/>
          </p:nvSpPr>
          <p:spPr bwMode="auto">
            <a:xfrm>
              <a:off x="17682192" y="617324"/>
              <a:ext cx="79565" cy="82672"/>
            </a:xfrm>
            <a:custGeom>
              <a:avLst/>
              <a:gdLst>
                <a:gd name="T0" fmla="*/ 103324974 w 51"/>
                <a:gd name="T1" fmla="*/ 0 h 52"/>
                <a:gd name="T2" fmla="*/ 128526381 w 51"/>
                <a:gd name="T3" fmla="*/ 88206263 h 52"/>
                <a:gd name="T4" fmla="*/ 88204130 w 51"/>
                <a:gd name="T5" fmla="*/ 131048125 h 52"/>
                <a:gd name="T6" fmla="*/ 0 w 51"/>
                <a:gd name="T7" fmla="*/ 105846563 h 52"/>
                <a:gd name="T8" fmla="*/ 103324974 w 51"/>
                <a:gd name="T9" fmla="*/ 0 h 52"/>
                <a:gd name="T10" fmla="*/ 103324974 w 51"/>
                <a:gd name="T11" fmla="*/ 0 h 52"/>
                <a:gd name="T12" fmla="*/ 103324974 w 51"/>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52">
                  <a:moveTo>
                    <a:pt x="41" y="0"/>
                  </a:moveTo>
                  <a:lnTo>
                    <a:pt x="51" y="35"/>
                  </a:lnTo>
                  <a:lnTo>
                    <a:pt x="35" y="52"/>
                  </a:lnTo>
                  <a:lnTo>
                    <a:pt x="0" y="42"/>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41" name="Freeform 310"/>
            <p:cNvSpPr>
              <a:spLocks noEditPoints="1"/>
            </p:cNvSpPr>
            <p:nvPr/>
          </p:nvSpPr>
          <p:spPr bwMode="auto">
            <a:xfrm>
              <a:off x="17610787" y="517812"/>
              <a:ext cx="426388" cy="523588"/>
            </a:xfrm>
            <a:custGeom>
              <a:avLst/>
              <a:gdLst>
                <a:gd name="T0" fmla="*/ 559474688 w 268"/>
                <a:gd name="T1" fmla="*/ 267136563 h 330"/>
                <a:gd name="T2" fmla="*/ 272176875 w 268"/>
                <a:gd name="T3" fmla="*/ 229335013 h 330"/>
                <a:gd name="T4" fmla="*/ 272176875 w 268"/>
                <a:gd name="T5" fmla="*/ 267136563 h 330"/>
                <a:gd name="T6" fmla="*/ 675401875 w 268"/>
                <a:gd name="T7" fmla="*/ 78125638 h 330"/>
                <a:gd name="T8" fmla="*/ 675401875 w 268"/>
                <a:gd name="T9" fmla="*/ 63004700 h 330"/>
                <a:gd name="T10" fmla="*/ 660280938 w 268"/>
                <a:gd name="T11" fmla="*/ 35282188 h 330"/>
                <a:gd name="T12" fmla="*/ 640119688 w 268"/>
                <a:gd name="T13" fmla="*/ 15120938 h 330"/>
                <a:gd name="T14" fmla="*/ 612398763 w 268"/>
                <a:gd name="T15" fmla="*/ 5040313 h 330"/>
                <a:gd name="T16" fmla="*/ 347781563 w 268"/>
                <a:gd name="T17" fmla="*/ 0 h 330"/>
                <a:gd name="T18" fmla="*/ 173891575 w 268"/>
                <a:gd name="T19" fmla="*/ 0 h 330"/>
                <a:gd name="T20" fmla="*/ 347781563 w 268"/>
                <a:gd name="T21" fmla="*/ 60483750 h 330"/>
                <a:gd name="T22" fmla="*/ 597277825 w 268"/>
                <a:gd name="T23" fmla="*/ 60483750 h 330"/>
                <a:gd name="T24" fmla="*/ 604837500 w 268"/>
                <a:gd name="T25" fmla="*/ 60483750 h 330"/>
                <a:gd name="T26" fmla="*/ 614918125 w 268"/>
                <a:gd name="T27" fmla="*/ 70564375 h 330"/>
                <a:gd name="T28" fmla="*/ 614918125 w 268"/>
                <a:gd name="T29" fmla="*/ 443547500 h 330"/>
                <a:gd name="T30" fmla="*/ 367942813 w 268"/>
                <a:gd name="T31" fmla="*/ 443547500 h 330"/>
                <a:gd name="T32" fmla="*/ 335181575 w 268"/>
                <a:gd name="T33" fmla="*/ 451108763 h 330"/>
                <a:gd name="T34" fmla="*/ 312499375 w 268"/>
                <a:gd name="T35" fmla="*/ 468749063 h 330"/>
                <a:gd name="T36" fmla="*/ 294859075 w 268"/>
                <a:gd name="T37" fmla="*/ 493950625 h 330"/>
                <a:gd name="T38" fmla="*/ 289818763 w 268"/>
                <a:gd name="T39" fmla="*/ 521673138 h 330"/>
                <a:gd name="T40" fmla="*/ 78125638 w 268"/>
                <a:gd name="T41" fmla="*/ 776208125 h 330"/>
                <a:gd name="T42" fmla="*/ 70564375 w 268"/>
                <a:gd name="T43" fmla="*/ 773688763 h 330"/>
                <a:gd name="T44" fmla="*/ 57964388 w 268"/>
                <a:gd name="T45" fmla="*/ 761087188 h 330"/>
                <a:gd name="T46" fmla="*/ 57964388 w 268"/>
                <a:gd name="T47" fmla="*/ 514111875 h 330"/>
                <a:gd name="T48" fmla="*/ 57964388 w 268"/>
                <a:gd name="T49" fmla="*/ 307459063 h 330"/>
                <a:gd name="T50" fmla="*/ 0 w 268"/>
                <a:gd name="T51" fmla="*/ 514111875 h 330"/>
                <a:gd name="T52" fmla="*/ 0 w 268"/>
                <a:gd name="T53" fmla="*/ 753527513 h 330"/>
                <a:gd name="T54" fmla="*/ 2520950 w 268"/>
                <a:gd name="T55" fmla="*/ 768648450 h 330"/>
                <a:gd name="T56" fmla="*/ 12601575 w 268"/>
                <a:gd name="T57" fmla="*/ 796369375 h 330"/>
                <a:gd name="T58" fmla="*/ 35282188 w 268"/>
                <a:gd name="T59" fmla="*/ 819051575 h 330"/>
                <a:gd name="T60" fmla="*/ 60483750 w 268"/>
                <a:gd name="T61" fmla="*/ 831651563 h 330"/>
                <a:gd name="T62" fmla="*/ 287297813 w 268"/>
                <a:gd name="T63" fmla="*/ 831651563 h 330"/>
                <a:gd name="T64" fmla="*/ 289818763 w 268"/>
                <a:gd name="T65" fmla="*/ 831651563 h 330"/>
                <a:gd name="T66" fmla="*/ 675401875 w 268"/>
                <a:gd name="T67" fmla="*/ 446068450 h 330"/>
                <a:gd name="T68" fmla="*/ 675401875 w 268"/>
                <a:gd name="T69" fmla="*/ 443547500 h 330"/>
                <a:gd name="T70" fmla="*/ 675401875 w 268"/>
                <a:gd name="T71" fmla="*/ 443547500 h 330"/>
                <a:gd name="T72" fmla="*/ 350302513 w 268"/>
                <a:gd name="T73" fmla="*/ 728325950 h 330"/>
                <a:gd name="T74" fmla="*/ 350302513 w 268"/>
                <a:gd name="T75" fmla="*/ 521673138 h 330"/>
                <a:gd name="T76" fmla="*/ 355342825 w 268"/>
                <a:gd name="T77" fmla="*/ 509071563 h 330"/>
                <a:gd name="T78" fmla="*/ 367942813 w 268"/>
                <a:gd name="T79" fmla="*/ 504031250 h 330"/>
                <a:gd name="T80" fmla="*/ 350302513 w 268"/>
                <a:gd name="T81" fmla="*/ 728325950 h 330"/>
                <a:gd name="T82" fmla="*/ 559474688 w 268"/>
                <a:gd name="T83" fmla="*/ 131048125 h 330"/>
                <a:gd name="T84" fmla="*/ 272176875 w 268"/>
                <a:gd name="T85" fmla="*/ 168851263 h 330"/>
                <a:gd name="T86" fmla="*/ 559474688 w 268"/>
                <a:gd name="T87" fmla="*/ 131048125 h 330"/>
                <a:gd name="T88" fmla="*/ 272176875 w 268"/>
                <a:gd name="T89" fmla="*/ 367942813 h 330"/>
                <a:gd name="T90" fmla="*/ 559474688 w 268"/>
                <a:gd name="T91" fmla="*/ 330141263 h 330"/>
                <a:gd name="T92" fmla="*/ 272176875 w 268"/>
                <a:gd name="T93" fmla="*/ 367942813 h 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68" h="330">
                  <a:moveTo>
                    <a:pt x="108" y="106"/>
                  </a:moveTo>
                  <a:lnTo>
                    <a:pt x="222" y="106"/>
                  </a:lnTo>
                  <a:lnTo>
                    <a:pt x="222" y="91"/>
                  </a:lnTo>
                  <a:lnTo>
                    <a:pt x="108" y="91"/>
                  </a:lnTo>
                  <a:lnTo>
                    <a:pt x="108" y="106"/>
                  </a:lnTo>
                  <a:close/>
                  <a:moveTo>
                    <a:pt x="268" y="176"/>
                  </a:moveTo>
                  <a:lnTo>
                    <a:pt x="268" y="31"/>
                  </a:lnTo>
                  <a:lnTo>
                    <a:pt x="268" y="25"/>
                  </a:lnTo>
                  <a:lnTo>
                    <a:pt x="265" y="20"/>
                  </a:lnTo>
                  <a:lnTo>
                    <a:pt x="262" y="14"/>
                  </a:lnTo>
                  <a:lnTo>
                    <a:pt x="259" y="10"/>
                  </a:lnTo>
                  <a:lnTo>
                    <a:pt x="254" y="6"/>
                  </a:lnTo>
                  <a:lnTo>
                    <a:pt x="248" y="3"/>
                  </a:lnTo>
                  <a:lnTo>
                    <a:pt x="243" y="2"/>
                  </a:lnTo>
                  <a:lnTo>
                    <a:pt x="237" y="0"/>
                  </a:lnTo>
                  <a:lnTo>
                    <a:pt x="138" y="0"/>
                  </a:lnTo>
                  <a:lnTo>
                    <a:pt x="69" y="0"/>
                  </a:lnTo>
                  <a:lnTo>
                    <a:pt x="69" y="24"/>
                  </a:lnTo>
                  <a:lnTo>
                    <a:pt x="138" y="24"/>
                  </a:lnTo>
                  <a:lnTo>
                    <a:pt x="237" y="24"/>
                  </a:lnTo>
                  <a:lnTo>
                    <a:pt x="240" y="24"/>
                  </a:lnTo>
                  <a:lnTo>
                    <a:pt x="242" y="26"/>
                  </a:lnTo>
                  <a:lnTo>
                    <a:pt x="244" y="28"/>
                  </a:lnTo>
                  <a:lnTo>
                    <a:pt x="244" y="31"/>
                  </a:lnTo>
                  <a:lnTo>
                    <a:pt x="244"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28" y="307"/>
                  </a:lnTo>
                  <a:lnTo>
                    <a:pt x="26" y="304"/>
                  </a:lnTo>
                  <a:lnTo>
                    <a:pt x="23" y="302"/>
                  </a:lnTo>
                  <a:lnTo>
                    <a:pt x="23" y="299"/>
                  </a:lnTo>
                  <a:lnTo>
                    <a:pt x="23" y="204"/>
                  </a:lnTo>
                  <a:lnTo>
                    <a:pt x="23" y="122"/>
                  </a:lnTo>
                  <a:lnTo>
                    <a:pt x="0" y="122"/>
                  </a:lnTo>
                  <a:lnTo>
                    <a:pt x="0" y="204"/>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268" y="177"/>
                  </a:lnTo>
                  <a:lnTo>
                    <a:pt x="268" y="176"/>
                  </a:lnTo>
                  <a:close/>
                  <a:moveTo>
                    <a:pt x="139" y="289"/>
                  </a:moveTo>
                  <a:lnTo>
                    <a:pt x="139" y="207"/>
                  </a:lnTo>
                  <a:lnTo>
                    <a:pt x="139" y="204"/>
                  </a:lnTo>
                  <a:lnTo>
                    <a:pt x="141" y="202"/>
                  </a:lnTo>
                  <a:lnTo>
                    <a:pt x="143" y="200"/>
                  </a:lnTo>
                  <a:lnTo>
                    <a:pt x="146" y="200"/>
                  </a:lnTo>
                  <a:lnTo>
                    <a:pt x="227" y="200"/>
                  </a:lnTo>
                  <a:lnTo>
                    <a:pt x="139" y="289"/>
                  </a:lnTo>
                  <a:close/>
                  <a:moveTo>
                    <a:pt x="222" y="52"/>
                  </a:moveTo>
                  <a:lnTo>
                    <a:pt x="108" y="52"/>
                  </a:lnTo>
                  <a:lnTo>
                    <a:pt x="108" y="67"/>
                  </a:lnTo>
                  <a:lnTo>
                    <a:pt x="222" y="67"/>
                  </a:lnTo>
                  <a:lnTo>
                    <a:pt x="222" y="52"/>
                  </a:lnTo>
                  <a:close/>
                  <a:moveTo>
                    <a:pt x="108" y="146"/>
                  </a:moveTo>
                  <a:lnTo>
                    <a:pt x="222" y="146"/>
                  </a:lnTo>
                  <a:lnTo>
                    <a:pt x="222" y="131"/>
                  </a:lnTo>
                  <a:lnTo>
                    <a:pt x="108" y="131"/>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83004" name="组合 439"/>
          <p:cNvGrpSpPr/>
          <p:nvPr/>
        </p:nvGrpSpPr>
        <p:grpSpPr bwMode="auto">
          <a:xfrm>
            <a:off x="2012950" y="1793875"/>
            <a:ext cx="317500" cy="1125538"/>
            <a:chOff x="7785852" y="5371868"/>
            <a:chExt cx="276013" cy="731899"/>
          </a:xfrm>
        </p:grpSpPr>
        <p:sp>
          <p:nvSpPr>
            <p:cNvPr id="83028" name="Freeform 18"/>
            <p:cNvSpPr>
              <a:spLocks noEditPoints="1"/>
            </p:cNvSpPr>
            <p:nvPr/>
          </p:nvSpPr>
          <p:spPr bwMode="auto">
            <a:xfrm>
              <a:off x="7785852" y="6024280"/>
              <a:ext cx="276013" cy="79487"/>
            </a:xfrm>
            <a:custGeom>
              <a:avLst/>
              <a:gdLst>
                <a:gd name="T0" fmla="*/ 161605 w 7474"/>
                <a:gd name="T1" fmla="*/ 39524 h 3545"/>
                <a:gd name="T2" fmla="*/ 23561 w 7474"/>
                <a:gd name="T3" fmla="*/ 50740 h 3545"/>
                <a:gd name="T4" fmla="*/ 254852 w 7474"/>
                <a:gd name="T5" fmla="*/ 50829 h 3545"/>
                <a:gd name="T6" fmla="*/ 258287 w 7474"/>
                <a:gd name="T7" fmla="*/ 51187 h 3545"/>
                <a:gd name="T8" fmla="*/ 261610 w 7474"/>
                <a:gd name="T9" fmla="*/ 51857 h 3545"/>
                <a:gd name="T10" fmla="*/ 264639 w 7474"/>
                <a:gd name="T11" fmla="*/ 52818 h 3545"/>
                <a:gd name="T12" fmla="*/ 267408 w 7474"/>
                <a:gd name="T13" fmla="*/ 54002 h 3545"/>
                <a:gd name="T14" fmla="*/ 269846 w 7474"/>
                <a:gd name="T15" fmla="*/ 55409 h 3545"/>
                <a:gd name="T16" fmla="*/ 271951 w 7474"/>
                <a:gd name="T17" fmla="*/ 57040 h 3545"/>
                <a:gd name="T18" fmla="*/ 273649 w 7474"/>
                <a:gd name="T19" fmla="*/ 58828 h 3545"/>
                <a:gd name="T20" fmla="*/ 274942 w 7474"/>
                <a:gd name="T21" fmla="*/ 60749 h 3545"/>
                <a:gd name="T22" fmla="*/ 275681 w 7474"/>
                <a:gd name="T23" fmla="*/ 62805 h 3545"/>
                <a:gd name="T24" fmla="*/ 276013 w 7474"/>
                <a:gd name="T25" fmla="*/ 64972 h 3545"/>
                <a:gd name="T26" fmla="*/ 275681 w 7474"/>
                <a:gd name="T27" fmla="*/ 67117 h 3545"/>
                <a:gd name="T28" fmla="*/ 274942 w 7474"/>
                <a:gd name="T29" fmla="*/ 69195 h 3545"/>
                <a:gd name="T30" fmla="*/ 273649 w 7474"/>
                <a:gd name="T31" fmla="*/ 71138 h 3545"/>
                <a:gd name="T32" fmla="*/ 271951 w 7474"/>
                <a:gd name="T33" fmla="*/ 72926 h 3545"/>
                <a:gd name="T34" fmla="*/ 269846 w 7474"/>
                <a:gd name="T35" fmla="*/ 74534 h 3545"/>
                <a:gd name="T36" fmla="*/ 267408 w 7474"/>
                <a:gd name="T37" fmla="*/ 75942 h 3545"/>
                <a:gd name="T38" fmla="*/ 264639 w 7474"/>
                <a:gd name="T39" fmla="*/ 77148 h 3545"/>
                <a:gd name="T40" fmla="*/ 261610 w 7474"/>
                <a:gd name="T41" fmla="*/ 78087 h 3545"/>
                <a:gd name="T42" fmla="*/ 258287 w 7474"/>
                <a:gd name="T43" fmla="*/ 78735 h 3545"/>
                <a:gd name="T44" fmla="*/ 254852 w 7474"/>
                <a:gd name="T45" fmla="*/ 79137 h 3545"/>
                <a:gd name="T46" fmla="*/ 23561 w 7474"/>
                <a:gd name="T47" fmla="*/ 79204 h 3545"/>
                <a:gd name="T48" fmla="*/ 19979 w 7474"/>
                <a:gd name="T49" fmla="*/ 79048 h 3545"/>
                <a:gd name="T50" fmla="*/ 16581 w 7474"/>
                <a:gd name="T51" fmla="*/ 78556 h 3545"/>
                <a:gd name="T52" fmla="*/ 13406 w 7474"/>
                <a:gd name="T53" fmla="*/ 77796 h 3545"/>
                <a:gd name="T54" fmla="*/ 10451 w 7474"/>
                <a:gd name="T55" fmla="*/ 76769 h 3545"/>
                <a:gd name="T56" fmla="*/ 7755 w 7474"/>
                <a:gd name="T57" fmla="*/ 75495 h 3545"/>
                <a:gd name="T58" fmla="*/ 5429 w 7474"/>
                <a:gd name="T59" fmla="*/ 74021 h 3545"/>
                <a:gd name="T60" fmla="*/ 3471 w 7474"/>
                <a:gd name="T61" fmla="*/ 72345 h 3545"/>
                <a:gd name="T62" fmla="*/ 1883 w 7474"/>
                <a:gd name="T63" fmla="*/ 70490 h 3545"/>
                <a:gd name="T64" fmla="*/ 776 w 7474"/>
                <a:gd name="T65" fmla="*/ 68524 h 3545"/>
                <a:gd name="T66" fmla="*/ 148 w 7474"/>
                <a:gd name="T67" fmla="*/ 66402 h 3545"/>
                <a:gd name="T68" fmla="*/ 37 w 7474"/>
                <a:gd name="T69" fmla="*/ 64235 h 3545"/>
                <a:gd name="T70" fmla="*/ 517 w 7474"/>
                <a:gd name="T71" fmla="*/ 62112 h 3545"/>
                <a:gd name="T72" fmla="*/ 1440 w 7474"/>
                <a:gd name="T73" fmla="*/ 60079 h 3545"/>
                <a:gd name="T74" fmla="*/ 2881 w 7474"/>
                <a:gd name="T75" fmla="*/ 58202 h 3545"/>
                <a:gd name="T76" fmla="*/ 4727 w 7474"/>
                <a:gd name="T77" fmla="*/ 56459 h 3545"/>
                <a:gd name="T78" fmla="*/ 6943 w 7474"/>
                <a:gd name="T79" fmla="*/ 54918 h 3545"/>
                <a:gd name="T80" fmla="*/ 9491 w 7474"/>
                <a:gd name="T81" fmla="*/ 53577 h 3545"/>
                <a:gd name="T82" fmla="*/ 12371 w 7474"/>
                <a:gd name="T83" fmla="*/ 52482 h 3545"/>
                <a:gd name="T84" fmla="*/ 15474 w 7474"/>
                <a:gd name="T85" fmla="*/ 51611 h 3545"/>
                <a:gd name="T86" fmla="*/ 18871 w 7474"/>
                <a:gd name="T87" fmla="*/ 51030 h 3545"/>
                <a:gd name="T88" fmla="*/ 22343 w 7474"/>
                <a:gd name="T89" fmla="*/ 50762 h 35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474" h="3545">
                  <a:moveTo>
                    <a:pt x="3098" y="0"/>
                  </a:moveTo>
                  <a:lnTo>
                    <a:pt x="4376" y="0"/>
                  </a:lnTo>
                  <a:lnTo>
                    <a:pt x="4376" y="1769"/>
                  </a:lnTo>
                  <a:lnTo>
                    <a:pt x="3098" y="1769"/>
                  </a:lnTo>
                  <a:lnTo>
                    <a:pt x="3098" y="0"/>
                  </a:lnTo>
                  <a:close/>
                  <a:moveTo>
                    <a:pt x="638" y="2271"/>
                  </a:moveTo>
                  <a:lnTo>
                    <a:pt x="6836" y="2271"/>
                  </a:lnTo>
                  <a:lnTo>
                    <a:pt x="6869" y="2272"/>
                  </a:lnTo>
                  <a:lnTo>
                    <a:pt x="6901" y="2275"/>
                  </a:lnTo>
                  <a:lnTo>
                    <a:pt x="6933" y="2279"/>
                  </a:lnTo>
                  <a:lnTo>
                    <a:pt x="6963" y="2284"/>
                  </a:lnTo>
                  <a:lnTo>
                    <a:pt x="6994" y="2291"/>
                  </a:lnTo>
                  <a:lnTo>
                    <a:pt x="7025" y="2299"/>
                  </a:lnTo>
                  <a:lnTo>
                    <a:pt x="7055" y="2310"/>
                  </a:lnTo>
                  <a:lnTo>
                    <a:pt x="7084" y="2321"/>
                  </a:lnTo>
                  <a:lnTo>
                    <a:pt x="7111" y="2334"/>
                  </a:lnTo>
                  <a:lnTo>
                    <a:pt x="7139" y="2349"/>
                  </a:lnTo>
                  <a:lnTo>
                    <a:pt x="7166" y="2364"/>
                  </a:lnTo>
                  <a:lnTo>
                    <a:pt x="7191" y="2380"/>
                  </a:lnTo>
                  <a:lnTo>
                    <a:pt x="7217" y="2398"/>
                  </a:lnTo>
                  <a:lnTo>
                    <a:pt x="7241" y="2417"/>
                  </a:lnTo>
                  <a:lnTo>
                    <a:pt x="7264" y="2437"/>
                  </a:lnTo>
                  <a:lnTo>
                    <a:pt x="7286" y="2458"/>
                  </a:lnTo>
                  <a:lnTo>
                    <a:pt x="7307" y="2480"/>
                  </a:lnTo>
                  <a:lnTo>
                    <a:pt x="7327" y="2504"/>
                  </a:lnTo>
                  <a:lnTo>
                    <a:pt x="7346" y="2527"/>
                  </a:lnTo>
                  <a:lnTo>
                    <a:pt x="7364" y="2553"/>
                  </a:lnTo>
                  <a:lnTo>
                    <a:pt x="7380" y="2579"/>
                  </a:lnTo>
                  <a:lnTo>
                    <a:pt x="7396" y="2605"/>
                  </a:lnTo>
                  <a:lnTo>
                    <a:pt x="7410" y="2633"/>
                  </a:lnTo>
                  <a:lnTo>
                    <a:pt x="7423" y="2661"/>
                  </a:lnTo>
                  <a:lnTo>
                    <a:pt x="7435" y="2689"/>
                  </a:lnTo>
                  <a:lnTo>
                    <a:pt x="7445" y="2719"/>
                  </a:lnTo>
                  <a:lnTo>
                    <a:pt x="7453" y="2750"/>
                  </a:lnTo>
                  <a:lnTo>
                    <a:pt x="7460" y="2780"/>
                  </a:lnTo>
                  <a:lnTo>
                    <a:pt x="7465" y="2811"/>
                  </a:lnTo>
                  <a:lnTo>
                    <a:pt x="7470" y="2843"/>
                  </a:lnTo>
                  <a:lnTo>
                    <a:pt x="7473" y="2875"/>
                  </a:lnTo>
                  <a:lnTo>
                    <a:pt x="7474" y="2908"/>
                  </a:lnTo>
                  <a:lnTo>
                    <a:pt x="7473" y="2941"/>
                  </a:lnTo>
                  <a:lnTo>
                    <a:pt x="7470" y="2972"/>
                  </a:lnTo>
                  <a:lnTo>
                    <a:pt x="7465" y="3004"/>
                  </a:lnTo>
                  <a:lnTo>
                    <a:pt x="7460" y="3036"/>
                  </a:lnTo>
                  <a:lnTo>
                    <a:pt x="7453" y="3067"/>
                  </a:lnTo>
                  <a:lnTo>
                    <a:pt x="7445" y="3097"/>
                  </a:lnTo>
                  <a:lnTo>
                    <a:pt x="7435" y="3126"/>
                  </a:lnTo>
                  <a:lnTo>
                    <a:pt x="7423" y="3155"/>
                  </a:lnTo>
                  <a:lnTo>
                    <a:pt x="7410" y="3184"/>
                  </a:lnTo>
                  <a:lnTo>
                    <a:pt x="7396" y="3212"/>
                  </a:lnTo>
                  <a:lnTo>
                    <a:pt x="7380" y="3238"/>
                  </a:lnTo>
                  <a:lnTo>
                    <a:pt x="7364" y="3264"/>
                  </a:lnTo>
                  <a:lnTo>
                    <a:pt x="7346" y="3289"/>
                  </a:lnTo>
                  <a:lnTo>
                    <a:pt x="7327" y="3313"/>
                  </a:lnTo>
                  <a:lnTo>
                    <a:pt x="7307" y="3336"/>
                  </a:lnTo>
                  <a:lnTo>
                    <a:pt x="7286" y="3358"/>
                  </a:lnTo>
                  <a:lnTo>
                    <a:pt x="7264" y="3379"/>
                  </a:lnTo>
                  <a:lnTo>
                    <a:pt x="7241" y="3399"/>
                  </a:lnTo>
                  <a:lnTo>
                    <a:pt x="7217" y="3418"/>
                  </a:lnTo>
                  <a:lnTo>
                    <a:pt x="7191" y="3436"/>
                  </a:lnTo>
                  <a:lnTo>
                    <a:pt x="7166" y="3453"/>
                  </a:lnTo>
                  <a:lnTo>
                    <a:pt x="7139" y="3468"/>
                  </a:lnTo>
                  <a:lnTo>
                    <a:pt x="7111" y="3482"/>
                  </a:lnTo>
                  <a:lnTo>
                    <a:pt x="7084" y="3495"/>
                  </a:lnTo>
                  <a:lnTo>
                    <a:pt x="7055" y="3506"/>
                  </a:lnTo>
                  <a:lnTo>
                    <a:pt x="7025" y="3516"/>
                  </a:lnTo>
                  <a:lnTo>
                    <a:pt x="6994" y="3524"/>
                  </a:lnTo>
                  <a:lnTo>
                    <a:pt x="6963" y="3532"/>
                  </a:lnTo>
                  <a:lnTo>
                    <a:pt x="6933" y="3538"/>
                  </a:lnTo>
                  <a:lnTo>
                    <a:pt x="6901" y="3542"/>
                  </a:lnTo>
                  <a:lnTo>
                    <a:pt x="6869" y="3544"/>
                  </a:lnTo>
                  <a:lnTo>
                    <a:pt x="6836" y="3545"/>
                  </a:lnTo>
                  <a:lnTo>
                    <a:pt x="638" y="3545"/>
                  </a:lnTo>
                  <a:lnTo>
                    <a:pt x="605" y="3544"/>
                  </a:lnTo>
                  <a:lnTo>
                    <a:pt x="573" y="3542"/>
                  </a:lnTo>
                  <a:lnTo>
                    <a:pt x="541" y="3538"/>
                  </a:lnTo>
                  <a:lnTo>
                    <a:pt x="511" y="3532"/>
                  </a:lnTo>
                  <a:lnTo>
                    <a:pt x="480" y="3524"/>
                  </a:lnTo>
                  <a:lnTo>
                    <a:pt x="449" y="3516"/>
                  </a:lnTo>
                  <a:lnTo>
                    <a:pt x="419" y="3506"/>
                  </a:lnTo>
                  <a:lnTo>
                    <a:pt x="390" y="3495"/>
                  </a:lnTo>
                  <a:lnTo>
                    <a:pt x="363" y="3482"/>
                  </a:lnTo>
                  <a:lnTo>
                    <a:pt x="335" y="3468"/>
                  </a:lnTo>
                  <a:lnTo>
                    <a:pt x="308" y="3453"/>
                  </a:lnTo>
                  <a:lnTo>
                    <a:pt x="283" y="3436"/>
                  </a:lnTo>
                  <a:lnTo>
                    <a:pt x="257" y="3418"/>
                  </a:lnTo>
                  <a:lnTo>
                    <a:pt x="233" y="3399"/>
                  </a:lnTo>
                  <a:lnTo>
                    <a:pt x="210" y="3379"/>
                  </a:lnTo>
                  <a:lnTo>
                    <a:pt x="188" y="3358"/>
                  </a:lnTo>
                  <a:lnTo>
                    <a:pt x="167" y="3336"/>
                  </a:lnTo>
                  <a:lnTo>
                    <a:pt x="147" y="3313"/>
                  </a:lnTo>
                  <a:lnTo>
                    <a:pt x="128" y="3289"/>
                  </a:lnTo>
                  <a:lnTo>
                    <a:pt x="110" y="3264"/>
                  </a:lnTo>
                  <a:lnTo>
                    <a:pt x="94" y="3238"/>
                  </a:lnTo>
                  <a:lnTo>
                    <a:pt x="78" y="3212"/>
                  </a:lnTo>
                  <a:lnTo>
                    <a:pt x="64" y="3184"/>
                  </a:lnTo>
                  <a:lnTo>
                    <a:pt x="51" y="3155"/>
                  </a:lnTo>
                  <a:lnTo>
                    <a:pt x="39" y="3126"/>
                  </a:lnTo>
                  <a:lnTo>
                    <a:pt x="29" y="3097"/>
                  </a:lnTo>
                  <a:lnTo>
                    <a:pt x="21" y="3067"/>
                  </a:lnTo>
                  <a:lnTo>
                    <a:pt x="14" y="3036"/>
                  </a:lnTo>
                  <a:lnTo>
                    <a:pt x="9" y="3004"/>
                  </a:lnTo>
                  <a:lnTo>
                    <a:pt x="4" y="2972"/>
                  </a:lnTo>
                  <a:lnTo>
                    <a:pt x="1" y="2941"/>
                  </a:lnTo>
                  <a:lnTo>
                    <a:pt x="0" y="2908"/>
                  </a:lnTo>
                  <a:lnTo>
                    <a:pt x="1" y="2875"/>
                  </a:lnTo>
                  <a:lnTo>
                    <a:pt x="4" y="2843"/>
                  </a:lnTo>
                  <a:lnTo>
                    <a:pt x="9" y="2811"/>
                  </a:lnTo>
                  <a:lnTo>
                    <a:pt x="14" y="2780"/>
                  </a:lnTo>
                  <a:lnTo>
                    <a:pt x="21" y="2750"/>
                  </a:lnTo>
                  <a:lnTo>
                    <a:pt x="29" y="2719"/>
                  </a:lnTo>
                  <a:lnTo>
                    <a:pt x="39" y="2689"/>
                  </a:lnTo>
                  <a:lnTo>
                    <a:pt x="51" y="2661"/>
                  </a:lnTo>
                  <a:lnTo>
                    <a:pt x="64" y="2633"/>
                  </a:lnTo>
                  <a:lnTo>
                    <a:pt x="78" y="2605"/>
                  </a:lnTo>
                  <a:lnTo>
                    <a:pt x="94" y="2579"/>
                  </a:lnTo>
                  <a:lnTo>
                    <a:pt x="110" y="2553"/>
                  </a:lnTo>
                  <a:lnTo>
                    <a:pt x="128" y="2527"/>
                  </a:lnTo>
                  <a:lnTo>
                    <a:pt x="147" y="2504"/>
                  </a:lnTo>
                  <a:lnTo>
                    <a:pt x="167" y="2480"/>
                  </a:lnTo>
                  <a:lnTo>
                    <a:pt x="188" y="2458"/>
                  </a:lnTo>
                  <a:lnTo>
                    <a:pt x="210" y="2437"/>
                  </a:lnTo>
                  <a:lnTo>
                    <a:pt x="233" y="2417"/>
                  </a:lnTo>
                  <a:lnTo>
                    <a:pt x="257" y="2398"/>
                  </a:lnTo>
                  <a:lnTo>
                    <a:pt x="283" y="2380"/>
                  </a:lnTo>
                  <a:lnTo>
                    <a:pt x="308" y="2364"/>
                  </a:lnTo>
                  <a:lnTo>
                    <a:pt x="335" y="2349"/>
                  </a:lnTo>
                  <a:lnTo>
                    <a:pt x="363" y="2334"/>
                  </a:lnTo>
                  <a:lnTo>
                    <a:pt x="390" y="2321"/>
                  </a:lnTo>
                  <a:lnTo>
                    <a:pt x="419" y="2310"/>
                  </a:lnTo>
                  <a:lnTo>
                    <a:pt x="449" y="2299"/>
                  </a:lnTo>
                  <a:lnTo>
                    <a:pt x="480" y="2291"/>
                  </a:lnTo>
                  <a:lnTo>
                    <a:pt x="511" y="2284"/>
                  </a:lnTo>
                  <a:lnTo>
                    <a:pt x="541" y="2279"/>
                  </a:lnTo>
                  <a:lnTo>
                    <a:pt x="573" y="2275"/>
                  </a:lnTo>
                  <a:lnTo>
                    <a:pt x="605" y="2272"/>
                  </a:lnTo>
                  <a:lnTo>
                    <a:pt x="638" y="227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29" name="Freeform 155"/>
            <p:cNvSpPr/>
            <p:nvPr/>
          </p:nvSpPr>
          <p:spPr bwMode="auto">
            <a:xfrm rot="5400000">
              <a:off x="7587677" y="5608684"/>
              <a:ext cx="675122" cy="201489"/>
            </a:xfrm>
            <a:custGeom>
              <a:avLst/>
              <a:gdLst>
                <a:gd name="T0" fmla="*/ 461149311 w 962"/>
                <a:gd name="T1" fmla="*/ 0 h 234"/>
                <a:gd name="T2" fmla="*/ 12796043 w 962"/>
                <a:gd name="T3" fmla="*/ 0 h 234"/>
                <a:gd name="T4" fmla="*/ 12796043 w 962"/>
                <a:gd name="T5" fmla="*/ 0 h 234"/>
                <a:gd name="T6" fmla="*/ 7382278 w 962"/>
                <a:gd name="T7" fmla="*/ 1479104 h 234"/>
                <a:gd name="T8" fmla="*/ 3937028 w 962"/>
                <a:gd name="T9" fmla="*/ 5916418 h 234"/>
                <a:gd name="T10" fmla="*/ 984257 w 962"/>
                <a:gd name="T11" fmla="*/ 12571528 h 234"/>
                <a:gd name="T12" fmla="*/ 0 w 962"/>
                <a:gd name="T13" fmla="*/ 19227498 h 234"/>
                <a:gd name="T14" fmla="*/ 0 w 962"/>
                <a:gd name="T15" fmla="*/ 154556095 h 234"/>
                <a:gd name="T16" fmla="*/ 0 w 962"/>
                <a:gd name="T17" fmla="*/ 154556095 h 234"/>
                <a:gd name="T18" fmla="*/ 984257 w 962"/>
                <a:gd name="T19" fmla="*/ 161212065 h 234"/>
                <a:gd name="T20" fmla="*/ 3937028 w 962"/>
                <a:gd name="T21" fmla="*/ 167867175 h 234"/>
                <a:gd name="T22" fmla="*/ 7382278 w 962"/>
                <a:gd name="T23" fmla="*/ 172304489 h 234"/>
                <a:gd name="T24" fmla="*/ 12796043 w 962"/>
                <a:gd name="T25" fmla="*/ 173044041 h 234"/>
                <a:gd name="T26" fmla="*/ 461149311 w 962"/>
                <a:gd name="T27" fmla="*/ 173044041 h 234"/>
                <a:gd name="T28" fmla="*/ 461149311 w 962"/>
                <a:gd name="T29" fmla="*/ 173044041 h 234"/>
                <a:gd name="T30" fmla="*/ 465578116 w 962"/>
                <a:gd name="T31" fmla="*/ 172304489 h 234"/>
                <a:gd name="T32" fmla="*/ 470007624 w 962"/>
                <a:gd name="T33" fmla="*/ 167867175 h 234"/>
                <a:gd name="T34" fmla="*/ 472960395 w 962"/>
                <a:gd name="T35" fmla="*/ 161212065 h 234"/>
                <a:gd name="T36" fmla="*/ 473452874 w 962"/>
                <a:gd name="T37" fmla="*/ 154556095 h 234"/>
                <a:gd name="T38" fmla="*/ 473452874 w 962"/>
                <a:gd name="T39" fmla="*/ 19227498 h 234"/>
                <a:gd name="T40" fmla="*/ 473452874 w 962"/>
                <a:gd name="T41" fmla="*/ 19227498 h 234"/>
                <a:gd name="T42" fmla="*/ 472960395 w 962"/>
                <a:gd name="T43" fmla="*/ 12571528 h 234"/>
                <a:gd name="T44" fmla="*/ 470007624 w 962"/>
                <a:gd name="T45" fmla="*/ 5916418 h 234"/>
                <a:gd name="T46" fmla="*/ 465578116 w 962"/>
                <a:gd name="T47" fmla="*/ 1479104 h 234"/>
                <a:gd name="T48" fmla="*/ 461149311 w 962"/>
                <a:gd name="T49" fmla="*/ 0 h 234"/>
                <a:gd name="T50" fmla="*/ 461149311 w 962"/>
                <a:gd name="T51" fmla="*/ 0 h 2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62" h="234">
                  <a:moveTo>
                    <a:pt x="937" y="0"/>
                  </a:moveTo>
                  <a:lnTo>
                    <a:pt x="26" y="0"/>
                  </a:lnTo>
                  <a:lnTo>
                    <a:pt x="15" y="2"/>
                  </a:lnTo>
                  <a:lnTo>
                    <a:pt x="8" y="8"/>
                  </a:lnTo>
                  <a:lnTo>
                    <a:pt x="2" y="17"/>
                  </a:lnTo>
                  <a:lnTo>
                    <a:pt x="0" y="26"/>
                  </a:lnTo>
                  <a:lnTo>
                    <a:pt x="0" y="209"/>
                  </a:lnTo>
                  <a:lnTo>
                    <a:pt x="2" y="218"/>
                  </a:lnTo>
                  <a:lnTo>
                    <a:pt x="8" y="227"/>
                  </a:lnTo>
                  <a:lnTo>
                    <a:pt x="15" y="233"/>
                  </a:lnTo>
                  <a:lnTo>
                    <a:pt x="26" y="234"/>
                  </a:lnTo>
                  <a:lnTo>
                    <a:pt x="937" y="234"/>
                  </a:lnTo>
                  <a:lnTo>
                    <a:pt x="946" y="233"/>
                  </a:lnTo>
                  <a:lnTo>
                    <a:pt x="955" y="227"/>
                  </a:lnTo>
                  <a:lnTo>
                    <a:pt x="961" y="218"/>
                  </a:lnTo>
                  <a:lnTo>
                    <a:pt x="962" y="209"/>
                  </a:lnTo>
                  <a:lnTo>
                    <a:pt x="962" y="26"/>
                  </a:lnTo>
                  <a:lnTo>
                    <a:pt x="961" y="17"/>
                  </a:lnTo>
                  <a:lnTo>
                    <a:pt x="955" y="8"/>
                  </a:lnTo>
                  <a:lnTo>
                    <a:pt x="946" y="2"/>
                  </a:lnTo>
                  <a:lnTo>
                    <a:pt x="937"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30" name="Freeform 167"/>
            <p:cNvSpPr/>
            <p:nvPr/>
          </p:nvSpPr>
          <p:spPr bwMode="auto">
            <a:xfrm rot="5400000">
              <a:off x="7918018" y="5692753"/>
              <a:ext cx="18581" cy="120065"/>
            </a:xfrm>
            <a:custGeom>
              <a:avLst/>
              <a:gdLst>
                <a:gd name="T0" fmla="*/ 15644396 w 22"/>
                <a:gd name="T1" fmla="*/ 94778322 h 141"/>
                <a:gd name="T2" fmla="*/ 15644396 w 22"/>
                <a:gd name="T3" fmla="*/ 94778322 h 141"/>
                <a:gd name="T4" fmla="*/ 14221795 w 22"/>
                <a:gd name="T5" fmla="*/ 97694223 h 141"/>
                <a:gd name="T6" fmla="*/ 12800037 w 22"/>
                <a:gd name="T7" fmla="*/ 99881790 h 141"/>
                <a:gd name="T8" fmla="*/ 9955678 w 22"/>
                <a:gd name="T9" fmla="*/ 101339314 h 141"/>
                <a:gd name="T10" fmla="*/ 7822198 w 22"/>
                <a:gd name="T11" fmla="*/ 102797691 h 141"/>
                <a:gd name="T12" fmla="*/ 7822198 w 22"/>
                <a:gd name="T13" fmla="*/ 102797691 h 141"/>
                <a:gd name="T14" fmla="*/ 7822198 w 22"/>
                <a:gd name="T15" fmla="*/ 102797691 h 141"/>
                <a:gd name="T16" fmla="*/ 4977839 w 22"/>
                <a:gd name="T17" fmla="*/ 101339314 h 141"/>
                <a:gd name="T18" fmla="*/ 2844359 w 22"/>
                <a:gd name="T19" fmla="*/ 99881790 h 141"/>
                <a:gd name="T20" fmla="*/ 0 w 22"/>
                <a:gd name="T21" fmla="*/ 97694223 h 141"/>
                <a:gd name="T22" fmla="*/ 0 w 22"/>
                <a:gd name="T23" fmla="*/ 94778322 h 141"/>
                <a:gd name="T24" fmla="*/ 0 w 22"/>
                <a:gd name="T25" fmla="*/ 8019369 h 141"/>
                <a:gd name="T26" fmla="*/ 0 w 22"/>
                <a:gd name="T27" fmla="*/ 8019369 h 141"/>
                <a:gd name="T28" fmla="*/ 0 w 22"/>
                <a:gd name="T29" fmla="*/ 4374279 h 141"/>
                <a:gd name="T30" fmla="*/ 2844359 w 22"/>
                <a:gd name="T31" fmla="*/ 2915901 h 141"/>
                <a:gd name="T32" fmla="*/ 4977839 w 22"/>
                <a:gd name="T33" fmla="*/ 0 h 141"/>
                <a:gd name="T34" fmla="*/ 7822198 w 22"/>
                <a:gd name="T35" fmla="*/ 0 h 141"/>
                <a:gd name="T36" fmla="*/ 7822198 w 22"/>
                <a:gd name="T37" fmla="*/ 0 h 141"/>
                <a:gd name="T38" fmla="*/ 7822198 w 22"/>
                <a:gd name="T39" fmla="*/ 0 h 141"/>
                <a:gd name="T40" fmla="*/ 9955678 w 22"/>
                <a:gd name="T41" fmla="*/ 0 h 141"/>
                <a:gd name="T42" fmla="*/ 12800037 w 22"/>
                <a:gd name="T43" fmla="*/ 2915901 h 141"/>
                <a:gd name="T44" fmla="*/ 14221795 w 22"/>
                <a:gd name="T45" fmla="*/ 4374279 h 141"/>
                <a:gd name="T46" fmla="*/ 15644396 w 22"/>
                <a:gd name="T47" fmla="*/ 8019369 h 141"/>
                <a:gd name="T48" fmla="*/ 15644396 w 22"/>
                <a:gd name="T49" fmla="*/ 94778322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 h="141">
                  <a:moveTo>
                    <a:pt x="22" y="130"/>
                  </a:moveTo>
                  <a:lnTo>
                    <a:pt x="22" y="130"/>
                  </a:lnTo>
                  <a:lnTo>
                    <a:pt x="20" y="134"/>
                  </a:lnTo>
                  <a:lnTo>
                    <a:pt x="18" y="137"/>
                  </a:lnTo>
                  <a:lnTo>
                    <a:pt x="14" y="139"/>
                  </a:lnTo>
                  <a:lnTo>
                    <a:pt x="11" y="141"/>
                  </a:lnTo>
                  <a:lnTo>
                    <a:pt x="7" y="139"/>
                  </a:lnTo>
                  <a:lnTo>
                    <a:pt x="4" y="137"/>
                  </a:lnTo>
                  <a:lnTo>
                    <a:pt x="0" y="134"/>
                  </a:lnTo>
                  <a:lnTo>
                    <a:pt x="0" y="130"/>
                  </a:lnTo>
                  <a:lnTo>
                    <a:pt x="0" y="11"/>
                  </a:lnTo>
                  <a:lnTo>
                    <a:pt x="0" y="6"/>
                  </a:lnTo>
                  <a:lnTo>
                    <a:pt x="4" y="4"/>
                  </a:lnTo>
                  <a:lnTo>
                    <a:pt x="7" y="0"/>
                  </a:lnTo>
                  <a:lnTo>
                    <a:pt x="11" y="0"/>
                  </a:lnTo>
                  <a:lnTo>
                    <a:pt x="14" y="0"/>
                  </a:lnTo>
                  <a:lnTo>
                    <a:pt x="18" y="4"/>
                  </a:lnTo>
                  <a:lnTo>
                    <a:pt x="20" y="6"/>
                  </a:lnTo>
                  <a:lnTo>
                    <a:pt x="22" y="11"/>
                  </a:lnTo>
                  <a:lnTo>
                    <a:pt x="22"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31" name="Freeform 168"/>
            <p:cNvSpPr/>
            <p:nvPr/>
          </p:nvSpPr>
          <p:spPr bwMode="auto">
            <a:xfrm rot="5400000">
              <a:off x="7919051" y="5735077"/>
              <a:ext cx="16517" cy="120065"/>
            </a:xfrm>
            <a:custGeom>
              <a:avLst/>
              <a:gdLst>
                <a:gd name="T0" fmla="*/ 14223098 w 20"/>
                <a:gd name="T1" fmla="*/ 94778322 h 141"/>
                <a:gd name="T2" fmla="*/ 14223098 w 20"/>
                <a:gd name="T3" fmla="*/ 94778322 h 141"/>
                <a:gd name="T4" fmla="*/ 14223098 w 20"/>
                <a:gd name="T5" fmla="*/ 97694223 h 141"/>
                <a:gd name="T6" fmla="*/ 12800451 w 20"/>
                <a:gd name="T7" fmla="*/ 99881790 h 141"/>
                <a:gd name="T8" fmla="*/ 10667745 w 20"/>
                <a:gd name="T9" fmla="*/ 101339314 h 141"/>
                <a:gd name="T10" fmla="*/ 7822451 w 20"/>
                <a:gd name="T11" fmla="*/ 102797691 h 141"/>
                <a:gd name="T12" fmla="*/ 7822451 w 20"/>
                <a:gd name="T13" fmla="*/ 102797691 h 141"/>
                <a:gd name="T14" fmla="*/ 7822451 w 20"/>
                <a:gd name="T15" fmla="*/ 102797691 h 141"/>
                <a:gd name="T16" fmla="*/ 4267098 w 20"/>
                <a:gd name="T17" fmla="*/ 101339314 h 141"/>
                <a:gd name="T18" fmla="*/ 1422647 w 20"/>
                <a:gd name="T19" fmla="*/ 99881790 h 141"/>
                <a:gd name="T20" fmla="*/ 0 w 20"/>
                <a:gd name="T21" fmla="*/ 97694223 h 141"/>
                <a:gd name="T22" fmla="*/ 0 w 20"/>
                <a:gd name="T23" fmla="*/ 94778322 h 141"/>
                <a:gd name="T24" fmla="*/ 0 w 20"/>
                <a:gd name="T25" fmla="*/ 8019369 h 141"/>
                <a:gd name="T26" fmla="*/ 0 w 20"/>
                <a:gd name="T27" fmla="*/ 8019369 h 141"/>
                <a:gd name="T28" fmla="*/ 0 w 20"/>
                <a:gd name="T29" fmla="*/ 4374279 h 141"/>
                <a:gd name="T30" fmla="*/ 1422647 w 20"/>
                <a:gd name="T31" fmla="*/ 2915901 h 141"/>
                <a:gd name="T32" fmla="*/ 4267098 w 20"/>
                <a:gd name="T33" fmla="*/ 0 h 141"/>
                <a:gd name="T34" fmla="*/ 7822451 w 20"/>
                <a:gd name="T35" fmla="*/ 0 h 141"/>
                <a:gd name="T36" fmla="*/ 7822451 w 20"/>
                <a:gd name="T37" fmla="*/ 0 h 141"/>
                <a:gd name="T38" fmla="*/ 7822451 w 20"/>
                <a:gd name="T39" fmla="*/ 0 h 141"/>
                <a:gd name="T40" fmla="*/ 10667745 w 20"/>
                <a:gd name="T41" fmla="*/ 0 h 141"/>
                <a:gd name="T42" fmla="*/ 12800451 w 20"/>
                <a:gd name="T43" fmla="*/ 2915901 h 141"/>
                <a:gd name="T44" fmla="*/ 14223098 w 20"/>
                <a:gd name="T45" fmla="*/ 4374279 h 141"/>
                <a:gd name="T46" fmla="*/ 14223098 w 20"/>
                <a:gd name="T47" fmla="*/ 8019369 h 141"/>
                <a:gd name="T48" fmla="*/ 14223098 w 20"/>
                <a:gd name="T49" fmla="*/ 94778322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 h="141">
                  <a:moveTo>
                    <a:pt x="20" y="130"/>
                  </a:moveTo>
                  <a:lnTo>
                    <a:pt x="20" y="130"/>
                  </a:lnTo>
                  <a:lnTo>
                    <a:pt x="20" y="134"/>
                  </a:lnTo>
                  <a:lnTo>
                    <a:pt x="18" y="137"/>
                  </a:lnTo>
                  <a:lnTo>
                    <a:pt x="15" y="139"/>
                  </a:lnTo>
                  <a:lnTo>
                    <a:pt x="11" y="141"/>
                  </a:lnTo>
                  <a:lnTo>
                    <a:pt x="6" y="139"/>
                  </a:lnTo>
                  <a:lnTo>
                    <a:pt x="2" y="137"/>
                  </a:lnTo>
                  <a:lnTo>
                    <a:pt x="0" y="134"/>
                  </a:lnTo>
                  <a:lnTo>
                    <a:pt x="0" y="130"/>
                  </a:lnTo>
                  <a:lnTo>
                    <a:pt x="0" y="11"/>
                  </a:lnTo>
                  <a:lnTo>
                    <a:pt x="0" y="6"/>
                  </a:lnTo>
                  <a:lnTo>
                    <a:pt x="2" y="4"/>
                  </a:lnTo>
                  <a:lnTo>
                    <a:pt x="6" y="0"/>
                  </a:lnTo>
                  <a:lnTo>
                    <a:pt x="11" y="0"/>
                  </a:lnTo>
                  <a:lnTo>
                    <a:pt x="15" y="0"/>
                  </a:lnTo>
                  <a:lnTo>
                    <a:pt x="18" y="4"/>
                  </a:lnTo>
                  <a:lnTo>
                    <a:pt x="20" y="6"/>
                  </a:lnTo>
                  <a:lnTo>
                    <a:pt x="20" y="11"/>
                  </a:lnTo>
                  <a:lnTo>
                    <a:pt x="2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32" name="Freeform 169"/>
            <p:cNvSpPr/>
            <p:nvPr/>
          </p:nvSpPr>
          <p:spPr bwMode="auto">
            <a:xfrm rot="5400000">
              <a:off x="7918018" y="5778434"/>
              <a:ext cx="18581" cy="120065"/>
            </a:xfrm>
            <a:custGeom>
              <a:avLst/>
              <a:gdLst>
                <a:gd name="T0" fmla="*/ 15644396 w 22"/>
                <a:gd name="T1" fmla="*/ 94778322 h 141"/>
                <a:gd name="T2" fmla="*/ 15644396 w 22"/>
                <a:gd name="T3" fmla="*/ 94778322 h 141"/>
                <a:gd name="T4" fmla="*/ 15644396 w 22"/>
                <a:gd name="T5" fmla="*/ 97694223 h 141"/>
                <a:gd name="T6" fmla="*/ 13510916 w 22"/>
                <a:gd name="T7" fmla="*/ 99881790 h 141"/>
                <a:gd name="T8" fmla="*/ 12089158 w 22"/>
                <a:gd name="T9" fmla="*/ 101339314 h 141"/>
                <a:gd name="T10" fmla="*/ 7822198 w 22"/>
                <a:gd name="T11" fmla="*/ 102797691 h 141"/>
                <a:gd name="T12" fmla="*/ 7822198 w 22"/>
                <a:gd name="T13" fmla="*/ 102797691 h 141"/>
                <a:gd name="T14" fmla="*/ 7822198 w 22"/>
                <a:gd name="T15" fmla="*/ 102797691 h 141"/>
                <a:gd name="T16" fmla="*/ 5688718 w 22"/>
                <a:gd name="T17" fmla="*/ 101339314 h 141"/>
                <a:gd name="T18" fmla="*/ 2844359 w 22"/>
                <a:gd name="T19" fmla="*/ 99881790 h 141"/>
                <a:gd name="T20" fmla="*/ 1422601 w 22"/>
                <a:gd name="T21" fmla="*/ 97694223 h 141"/>
                <a:gd name="T22" fmla="*/ 0 w 22"/>
                <a:gd name="T23" fmla="*/ 94778322 h 141"/>
                <a:gd name="T24" fmla="*/ 0 w 22"/>
                <a:gd name="T25" fmla="*/ 8019369 h 141"/>
                <a:gd name="T26" fmla="*/ 0 w 22"/>
                <a:gd name="T27" fmla="*/ 8019369 h 141"/>
                <a:gd name="T28" fmla="*/ 1422601 w 22"/>
                <a:gd name="T29" fmla="*/ 4374279 h 141"/>
                <a:gd name="T30" fmla="*/ 2844359 w 22"/>
                <a:gd name="T31" fmla="*/ 2915901 h 141"/>
                <a:gd name="T32" fmla="*/ 5688718 w 22"/>
                <a:gd name="T33" fmla="*/ 0 h 141"/>
                <a:gd name="T34" fmla="*/ 7822198 w 22"/>
                <a:gd name="T35" fmla="*/ 0 h 141"/>
                <a:gd name="T36" fmla="*/ 7822198 w 22"/>
                <a:gd name="T37" fmla="*/ 0 h 141"/>
                <a:gd name="T38" fmla="*/ 7822198 w 22"/>
                <a:gd name="T39" fmla="*/ 0 h 141"/>
                <a:gd name="T40" fmla="*/ 12089158 w 22"/>
                <a:gd name="T41" fmla="*/ 0 h 141"/>
                <a:gd name="T42" fmla="*/ 13510916 w 22"/>
                <a:gd name="T43" fmla="*/ 2915901 h 141"/>
                <a:gd name="T44" fmla="*/ 15644396 w 22"/>
                <a:gd name="T45" fmla="*/ 4374279 h 141"/>
                <a:gd name="T46" fmla="*/ 15644396 w 22"/>
                <a:gd name="T47" fmla="*/ 8019369 h 141"/>
                <a:gd name="T48" fmla="*/ 15644396 w 22"/>
                <a:gd name="T49" fmla="*/ 94778322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 h="141">
                  <a:moveTo>
                    <a:pt x="22" y="130"/>
                  </a:moveTo>
                  <a:lnTo>
                    <a:pt x="22" y="130"/>
                  </a:lnTo>
                  <a:lnTo>
                    <a:pt x="22" y="134"/>
                  </a:lnTo>
                  <a:lnTo>
                    <a:pt x="19" y="137"/>
                  </a:lnTo>
                  <a:lnTo>
                    <a:pt x="17" y="139"/>
                  </a:lnTo>
                  <a:lnTo>
                    <a:pt x="11" y="141"/>
                  </a:lnTo>
                  <a:lnTo>
                    <a:pt x="8" y="139"/>
                  </a:lnTo>
                  <a:lnTo>
                    <a:pt x="4" y="137"/>
                  </a:lnTo>
                  <a:lnTo>
                    <a:pt x="2" y="134"/>
                  </a:lnTo>
                  <a:lnTo>
                    <a:pt x="0" y="130"/>
                  </a:lnTo>
                  <a:lnTo>
                    <a:pt x="0" y="11"/>
                  </a:lnTo>
                  <a:lnTo>
                    <a:pt x="2" y="6"/>
                  </a:lnTo>
                  <a:lnTo>
                    <a:pt x="4" y="4"/>
                  </a:lnTo>
                  <a:lnTo>
                    <a:pt x="8" y="0"/>
                  </a:lnTo>
                  <a:lnTo>
                    <a:pt x="11" y="0"/>
                  </a:lnTo>
                  <a:lnTo>
                    <a:pt x="17" y="0"/>
                  </a:lnTo>
                  <a:lnTo>
                    <a:pt x="19" y="4"/>
                  </a:lnTo>
                  <a:lnTo>
                    <a:pt x="22" y="6"/>
                  </a:lnTo>
                  <a:lnTo>
                    <a:pt x="22" y="11"/>
                  </a:lnTo>
                  <a:lnTo>
                    <a:pt x="22"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33" name="Freeform 170"/>
            <p:cNvSpPr/>
            <p:nvPr/>
          </p:nvSpPr>
          <p:spPr bwMode="auto">
            <a:xfrm rot="5400000">
              <a:off x="7904418" y="5971404"/>
              <a:ext cx="40260" cy="42782"/>
            </a:xfrm>
            <a:custGeom>
              <a:avLst/>
              <a:gdLst>
                <a:gd name="T0" fmla="*/ 33439785 w 49"/>
                <a:gd name="T1" fmla="*/ 17769564 h 51"/>
                <a:gd name="T2" fmla="*/ 33439785 w 49"/>
                <a:gd name="T3" fmla="*/ 17769564 h 51"/>
                <a:gd name="T4" fmla="*/ 32075064 w 49"/>
                <a:gd name="T5" fmla="*/ 24166843 h 51"/>
                <a:gd name="T6" fmla="*/ 28662436 w 49"/>
                <a:gd name="T7" fmla="*/ 31273994 h 51"/>
                <a:gd name="T8" fmla="*/ 23202728 w 49"/>
                <a:gd name="T9" fmla="*/ 34828413 h 51"/>
                <a:gd name="T10" fmla="*/ 17061485 w 49"/>
                <a:gd name="T11" fmla="*/ 36249843 h 51"/>
                <a:gd name="T12" fmla="*/ 17061485 w 49"/>
                <a:gd name="T13" fmla="*/ 36249843 h 51"/>
                <a:gd name="T14" fmla="*/ 9553870 w 49"/>
                <a:gd name="T15" fmla="*/ 34828413 h 51"/>
                <a:gd name="T16" fmla="*/ 4777348 w 49"/>
                <a:gd name="T17" fmla="*/ 31273994 h 51"/>
                <a:gd name="T18" fmla="*/ 682360 w 49"/>
                <a:gd name="T19" fmla="*/ 24166843 h 51"/>
                <a:gd name="T20" fmla="*/ 0 w 49"/>
                <a:gd name="T21" fmla="*/ 17769564 h 51"/>
                <a:gd name="T22" fmla="*/ 0 w 49"/>
                <a:gd name="T23" fmla="*/ 17769564 h 51"/>
                <a:gd name="T24" fmla="*/ 682360 w 49"/>
                <a:gd name="T25" fmla="*/ 11372285 h 51"/>
                <a:gd name="T26" fmla="*/ 4777348 w 49"/>
                <a:gd name="T27" fmla="*/ 4975849 h 51"/>
                <a:gd name="T28" fmla="*/ 9553870 w 49"/>
                <a:gd name="T29" fmla="*/ 1421430 h 51"/>
                <a:gd name="T30" fmla="*/ 17061485 w 49"/>
                <a:gd name="T31" fmla="*/ 0 h 51"/>
                <a:gd name="T32" fmla="*/ 17061485 w 49"/>
                <a:gd name="T33" fmla="*/ 0 h 51"/>
                <a:gd name="T34" fmla="*/ 23202728 w 49"/>
                <a:gd name="T35" fmla="*/ 1421430 h 51"/>
                <a:gd name="T36" fmla="*/ 28662436 w 49"/>
                <a:gd name="T37" fmla="*/ 4975849 h 51"/>
                <a:gd name="T38" fmla="*/ 32075064 w 49"/>
                <a:gd name="T39" fmla="*/ 11372285 h 51"/>
                <a:gd name="T40" fmla="*/ 33439785 w 49"/>
                <a:gd name="T41" fmla="*/ 17769564 h 51"/>
                <a:gd name="T42" fmla="*/ 33439785 w 49"/>
                <a:gd name="T43" fmla="*/ 17769564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9" h="51">
                  <a:moveTo>
                    <a:pt x="49" y="25"/>
                  </a:moveTo>
                  <a:lnTo>
                    <a:pt x="49" y="25"/>
                  </a:lnTo>
                  <a:lnTo>
                    <a:pt x="47" y="34"/>
                  </a:lnTo>
                  <a:lnTo>
                    <a:pt x="42" y="44"/>
                  </a:lnTo>
                  <a:lnTo>
                    <a:pt x="34" y="49"/>
                  </a:lnTo>
                  <a:lnTo>
                    <a:pt x="25" y="51"/>
                  </a:lnTo>
                  <a:lnTo>
                    <a:pt x="14" y="49"/>
                  </a:lnTo>
                  <a:lnTo>
                    <a:pt x="7" y="44"/>
                  </a:lnTo>
                  <a:lnTo>
                    <a:pt x="1" y="34"/>
                  </a:lnTo>
                  <a:lnTo>
                    <a:pt x="0" y="25"/>
                  </a:lnTo>
                  <a:lnTo>
                    <a:pt x="1" y="16"/>
                  </a:lnTo>
                  <a:lnTo>
                    <a:pt x="7" y="7"/>
                  </a:lnTo>
                  <a:lnTo>
                    <a:pt x="14" y="2"/>
                  </a:lnTo>
                  <a:lnTo>
                    <a:pt x="25" y="0"/>
                  </a:lnTo>
                  <a:lnTo>
                    <a:pt x="34" y="2"/>
                  </a:lnTo>
                  <a:lnTo>
                    <a:pt x="42" y="7"/>
                  </a:lnTo>
                  <a:lnTo>
                    <a:pt x="47" y="16"/>
                  </a:lnTo>
                  <a:lnTo>
                    <a:pt x="49" y="25"/>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34" name="Freeform 171"/>
            <p:cNvSpPr/>
            <p:nvPr/>
          </p:nvSpPr>
          <p:spPr bwMode="auto">
            <a:xfrm rot="5400000">
              <a:off x="7880160" y="5898301"/>
              <a:ext cx="88778" cy="28982"/>
            </a:xfrm>
            <a:custGeom>
              <a:avLst/>
              <a:gdLst>
                <a:gd name="T0" fmla="*/ 12089576 w 106"/>
                <a:gd name="T1" fmla="*/ 25904868 h 33"/>
                <a:gd name="T2" fmla="*/ 12089576 w 106"/>
                <a:gd name="T3" fmla="*/ 25904868 h 33"/>
                <a:gd name="T4" fmla="*/ 7822468 w 106"/>
                <a:gd name="T5" fmla="*/ 25904868 h 33"/>
                <a:gd name="T6" fmla="*/ 4267108 w 106"/>
                <a:gd name="T7" fmla="*/ 22764884 h 33"/>
                <a:gd name="T8" fmla="*/ 1422650 w 106"/>
                <a:gd name="T9" fmla="*/ 18839904 h 33"/>
                <a:gd name="T10" fmla="*/ 0 w 106"/>
                <a:gd name="T11" fmla="*/ 12559936 h 33"/>
                <a:gd name="T12" fmla="*/ 0 w 106"/>
                <a:gd name="T13" fmla="*/ 12559936 h 33"/>
                <a:gd name="T14" fmla="*/ 0 w 106"/>
                <a:gd name="T15" fmla="*/ 12559936 h 33"/>
                <a:gd name="T16" fmla="*/ 1422650 w 106"/>
                <a:gd name="T17" fmla="*/ 7064964 h 33"/>
                <a:gd name="T18" fmla="*/ 4267108 w 106"/>
                <a:gd name="T19" fmla="*/ 3139984 h 33"/>
                <a:gd name="T20" fmla="*/ 7822468 w 106"/>
                <a:gd name="T21" fmla="*/ 0 h 33"/>
                <a:gd name="T22" fmla="*/ 12089576 w 106"/>
                <a:gd name="T23" fmla="*/ 0 h 33"/>
                <a:gd name="T24" fmla="*/ 64004083 w 106"/>
                <a:gd name="T25" fmla="*/ 0 h 33"/>
                <a:gd name="T26" fmla="*/ 64004083 w 106"/>
                <a:gd name="T27" fmla="*/ 0 h 33"/>
                <a:gd name="T28" fmla="*/ 67560287 w 106"/>
                <a:gd name="T29" fmla="*/ 0 h 33"/>
                <a:gd name="T30" fmla="*/ 71826552 w 106"/>
                <a:gd name="T31" fmla="*/ 3139984 h 33"/>
                <a:gd name="T32" fmla="*/ 73960105 w 106"/>
                <a:gd name="T33" fmla="*/ 7064964 h 33"/>
                <a:gd name="T34" fmla="*/ 75382756 w 106"/>
                <a:gd name="T35" fmla="*/ 12559936 h 33"/>
                <a:gd name="T36" fmla="*/ 75382756 w 106"/>
                <a:gd name="T37" fmla="*/ 12559936 h 33"/>
                <a:gd name="T38" fmla="*/ 75382756 w 106"/>
                <a:gd name="T39" fmla="*/ 12559936 h 33"/>
                <a:gd name="T40" fmla="*/ 73960105 w 106"/>
                <a:gd name="T41" fmla="*/ 18839904 h 33"/>
                <a:gd name="T42" fmla="*/ 71826552 w 106"/>
                <a:gd name="T43" fmla="*/ 22764884 h 33"/>
                <a:gd name="T44" fmla="*/ 67560287 w 106"/>
                <a:gd name="T45" fmla="*/ 25904868 h 33"/>
                <a:gd name="T46" fmla="*/ 64004083 w 106"/>
                <a:gd name="T47" fmla="*/ 25904868 h 33"/>
                <a:gd name="T48" fmla="*/ 12089576 w 106"/>
                <a:gd name="T49" fmla="*/ 25904868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6" h="33">
                  <a:moveTo>
                    <a:pt x="17" y="33"/>
                  </a:moveTo>
                  <a:lnTo>
                    <a:pt x="17" y="33"/>
                  </a:lnTo>
                  <a:lnTo>
                    <a:pt x="11" y="33"/>
                  </a:lnTo>
                  <a:lnTo>
                    <a:pt x="6" y="29"/>
                  </a:lnTo>
                  <a:lnTo>
                    <a:pt x="2" y="24"/>
                  </a:lnTo>
                  <a:lnTo>
                    <a:pt x="0" y="16"/>
                  </a:lnTo>
                  <a:lnTo>
                    <a:pt x="2" y="9"/>
                  </a:lnTo>
                  <a:lnTo>
                    <a:pt x="6" y="4"/>
                  </a:lnTo>
                  <a:lnTo>
                    <a:pt x="11" y="0"/>
                  </a:lnTo>
                  <a:lnTo>
                    <a:pt x="17" y="0"/>
                  </a:lnTo>
                  <a:lnTo>
                    <a:pt x="90" y="0"/>
                  </a:lnTo>
                  <a:lnTo>
                    <a:pt x="95" y="0"/>
                  </a:lnTo>
                  <a:lnTo>
                    <a:pt x="101" y="4"/>
                  </a:lnTo>
                  <a:lnTo>
                    <a:pt x="104" y="9"/>
                  </a:lnTo>
                  <a:lnTo>
                    <a:pt x="106" y="16"/>
                  </a:lnTo>
                  <a:lnTo>
                    <a:pt x="104" y="24"/>
                  </a:lnTo>
                  <a:lnTo>
                    <a:pt x="101" y="29"/>
                  </a:lnTo>
                  <a:lnTo>
                    <a:pt x="95" y="33"/>
                  </a:lnTo>
                  <a:lnTo>
                    <a:pt x="90" y="33"/>
                  </a:lnTo>
                  <a:lnTo>
                    <a:pt x="17" y="33"/>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nvGrpSpPr>
            <p:cNvPr id="40" name="组合 433"/>
            <p:cNvGrpSpPr/>
            <p:nvPr/>
          </p:nvGrpSpPr>
          <p:grpSpPr>
            <a:xfrm rot="5400000">
              <a:off x="7891139" y="5460896"/>
              <a:ext cx="78422" cy="73084"/>
              <a:chOff x="6089159" y="5220827"/>
              <a:chExt cx="214979" cy="175086"/>
            </a:xfrm>
            <a:solidFill>
              <a:schemeClr val="bg1"/>
            </a:solidFill>
          </p:grpSpPr>
          <p:sp>
            <p:nvSpPr>
              <p:cNvPr id="435" name="矩形 434"/>
              <p:cNvSpPr/>
              <p:nvPr/>
            </p:nvSpPr>
            <p:spPr>
              <a:xfrm>
                <a:off x="6089159" y="5263027"/>
                <a:ext cx="214979" cy="132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t" hangingPunct="1">
                  <a:defRPr/>
                </a:pPr>
                <a:endParaRPr lang="zh-CN" altLang="en-US"/>
              </a:p>
            </p:txBody>
          </p:sp>
          <p:sp>
            <p:nvSpPr>
              <p:cNvPr id="436" name="圆角矩形 435"/>
              <p:cNvSpPr/>
              <p:nvPr/>
            </p:nvSpPr>
            <p:spPr>
              <a:xfrm>
                <a:off x="6138863" y="5220827"/>
                <a:ext cx="120847" cy="151042"/>
              </a:xfrm>
              <a:prstGeom prst="roundRect">
                <a:avLst>
                  <a:gd name="adj" fmla="val 24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t" hangingPunct="1">
                  <a:defRPr/>
                </a:pPr>
                <a:endParaRPr lang="zh-CN" altLang="en-US"/>
              </a:p>
            </p:txBody>
          </p:sp>
        </p:grpSp>
        <p:sp>
          <p:nvSpPr>
            <p:cNvPr id="83036" name="矩形 436"/>
            <p:cNvSpPr>
              <a:spLocks noChangeArrowheads="1"/>
            </p:cNvSpPr>
            <p:nvPr/>
          </p:nvSpPr>
          <p:spPr bwMode="auto">
            <a:xfrm>
              <a:off x="7801033" y="5495744"/>
              <a:ext cx="45542" cy="437694"/>
            </a:xfrm>
            <a:prstGeom prst="rect">
              <a:avLst/>
            </a:prstGeom>
            <a:solidFill>
              <a:srgbClr val="9F9F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sp>
          <p:nvSpPr>
            <p:cNvPr id="83037" name="Freeform 170"/>
            <p:cNvSpPr/>
            <p:nvPr/>
          </p:nvSpPr>
          <p:spPr bwMode="auto">
            <a:xfrm rot="5400000">
              <a:off x="7904418" y="5570873"/>
              <a:ext cx="40260" cy="42782"/>
            </a:xfrm>
            <a:custGeom>
              <a:avLst/>
              <a:gdLst>
                <a:gd name="T0" fmla="*/ 33439785 w 49"/>
                <a:gd name="T1" fmla="*/ 17769564 h 51"/>
                <a:gd name="T2" fmla="*/ 33439785 w 49"/>
                <a:gd name="T3" fmla="*/ 17769564 h 51"/>
                <a:gd name="T4" fmla="*/ 32075064 w 49"/>
                <a:gd name="T5" fmla="*/ 24166843 h 51"/>
                <a:gd name="T6" fmla="*/ 28662436 w 49"/>
                <a:gd name="T7" fmla="*/ 31273994 h 51"/>
                <a:gd name="T8" fmla="*/ 23202728 w 49"/>
                <a:gd name="T9" fmla="*/ 34828413 h 51"/>
                <a:gd name="T10" fmla="*/ 17061485 w 49"/>
                <a:gd name="T11" fmla="*/ 36249843 h 51"/>
                <a:gd name="T12" fmla="*/ 17061485 w 49"/>
                <a:gd name="T13" fmla="*/ 36249843 h 51"/>
                <a:gd name="T14" fmla="*/ 9553870 w 49"/>
                <a:gd name="T15" fmla="*/ 34828413 h 51"/>
                <a:gd name="T16" fmla="*/ 4777348 w 49"/>
                <a:gd name="T17" fmla="*/ 31273994 h 51"/>
                <a:gd name="T18" fmla="*/ 682360 w 49"/>
                <a:gd name="T19" fmla="*/ 24166843 h 51"/>
                <a:gd name="T20" fmla="*/ 0 w 49"/>
                <a:gd name="T21" fmla="*/ 17769564 h 51"/>
                <a:gd name="T22" fmla="*/ 0 w 49"/>
                <a:gd name="T23" fmla="*/ 17769564 h 51"/>
                <a:gd name="T24" fmla="*/ 682360 w 49"/>
                <a:gd name="T25" fmla="*/ 11372285 h 51"/>
                <a:gd name="T26" fmla="*/ 4777348 w 49"/>
                <a:gd name="T27" fmla="*/ 4975849 h 51"/>
                <a:gd name="T28" fmla="*/ 9553870 w 49"/>
                <a:gd name="T29" fmla="*/ 1421430 h 51"/>
                <a:gd name="T30" fmla="*/ 17061485 w 49"/>
                <a:gd name="T31" fmla="*/ 0 h 51"/>
                <a:gd name="T32" fmla="*/ 17061485 w 49"/>
                <a:gd name="T33" fmla="*/ 0 h 51"/>
                <a:gd name="T34" fmla="*/ 23202728 w 49"/>
                <a:gd name="T35" fmla="*/ 1421430 h 51"/>
                <a:gd name="T36" fmla="*/ 28662436 w 49"/>
                <a:gd name="T37" fmla="*/ 4975849 h 51"/>
                <a:gd name="T38" fmla="*/ 32075064 w 49"/>
                <a:gd name="T39" fmla="*/ 11372285 h 51"/>
                <a:gd name="T40" fmla="*/ 33439785 w 49"/>
                <a:gd name="T41" fmla="*/ 17769564 h 51"/>
                <a:gd name="T42" fmla="*/ 33439785 w 49"/>
                <a:gd name="T43" fmla="*/ 17769564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9" h="51">
                  <a:moveTo>
                    <a:pt x="49" y="25"/>
                  </a:moveTo>
                  <a:lnTo>
                    <a:pt x="49" y="25"/>
                  </a:lnTo>
                  <a:lnTo>
                    <a:pt x="47" y="34"/>
                  </a:lnTo>
                  <a:lnTo>
                    <a:pt x="42" y="44"/>
                  </a:lnTo>
                  <a:lnTo>
                    <a:pt x="34" y="49"/>
                  </a:lnTo>
                  <a:lnTo>
                    <a:pt x="25" y="51"/>
                  </a:lnTo>
                  <a:lnTo>
                    <a:pt x="14" y="49"/>
                  </a:lnTo>
                  <a:lnTo>
                    <a:pt x="7" y="44"/>
                  </a:lnTo>
                  <a:lnTo>
                    <a:pt x="1" y="34"/>
                  </a:lnTo>
                  <a:lnTo>
                    <a:pt x="0" y="25"/>
                  </a:lnTo>
                  <a:lnTo>
                    <a:pt x="1" y="16"/>
                  </a:lnTo>
                  <a:lnTo>
                    <a:pt x="7" y="7"/>
                  </a:lnTo>
                  <a:lnTo>
                    <a:pt x="14" y="2"/>
                  </a:lnTo>
                  <a:lnTo>
                    <a:pt x="25" y="0"/>
                  </a:lnTo>
                  <a:lnTo>
                    <a:pt x="34" y="2"/>
                  </a:lnTo>
                  <a:lnTo>
                    <a:pt x="42" y="7"/>
                  </a:lnTo>
                  <a:lnTo>
                    <a:pt x="47" y="16"/>
                  </a:lnTo>
                  <a:lnTo>
                    <a:pt x="49" y="2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3038" name="Freeform 170"/>
            <p:cNvSpPr/>
            <p:nvPr/>
          </p:nvSpPr>
          <p:spPr bwMode="auto">
            <a:xfrm rot="5400000">
              <a:off x="7904418" y="5649328"/>
              <a:ext cx="40260" cy="42782"/>
            </a:xfrm>
            <a:custGeom>
              <a:avLst/>
              <a:gdLst>
                <a:gd name="T0" fmla="*/ 33439785 w 49"/>
                <a:gd name="T1" fmla="*/ 17769564 h 51"/>
                <a:gd name="T2" fmla="*/ 33439785 w 49"/>
                <a:gd name="T3" fmla="*/ 17769564 h 51"/>
                <a:gd name="T4" fmla="*/ 32075064 w 49"/>
                <a:gd name="T5" fmla="*/ 24166843 h 51"/>
                <a:gd name="T6" fmla="*/ 28662436 w 49"/>
                <a:gd name="T7" fmla="*/ 31273994 h 51"/>
                <a:gd name="T8" fmla="*/ 23202728 w 49"/>
                <a:gd name="T9" fmla="*/ 34828413 h 51"/>
                <a:gd name="T10" fmla="*/ 17061485 w 49"/>
                <a:gd name="T11" fmla="*/ 36249843 h 51"/>
                <a:gd name="T12" fmla="*/ 17061485 w 49"/>
                <a:gd name="T13" fmla="*/ 36249843 h 51"/>
                <a:gd name="T14" fmla="*/ 9553870 w 49"/>
                <a:gd name="T15" fmla="*/ 34828413 h 51"/>
                <a:gd name="T16" fmla="*/ 4777348 w 49"/>
                <a:gd name="T17" fmla="*/ 31273994 h 51"/>
                <a:gd name="T18" fmla="*/ 682360 w 49"/>
                <a:gd name="T19" fmla="*/ 24166843 h 51"/>
                <a:gd name="T20" fmla="*/ 0 w 49"/>
                <a:gd name="T21" fmla="*/ 17769564 h 51"/>
                <a:gd name="T22" fmla="*/ 0 w 49"/>
                <a:gd name="T23" fmla="*/ 17769564 h 51"/>
                <a:gd name="T24" fmla="*/ 682360 w 49"/>
                <a:gd name="T25" fmla="*/ 11372285 h 51"/>
                <a:gd name="T26" fmla="*/ 4777348 w 49"/>
                <a:gd name="T27" fmla="*/ 4975849 h 51"/>
                <a:gd name="T28" fmla="*/ 9553870 w 49"/>
                <a:gd name="T29" fmla="*/ 1421430 h 51"/>
                <a:gd name="T30" fmla="*/ 17061485 w 49"/>
                <a:gd name="T31" fmla="*/ 0 h 51"/>
                <a:gd name="T32" fmla="*/ 17061485 w 49"/>
                <a:gd name="T33" fmla="*/ 0 h 51"/>
                <a:gd name="T34" fmla="*/ 23202728 w 49"/>
                <a:gd name="T35" fmla="*/ 1421430 h 51"/>
                <a:gd name="T36" fmla="*/ 28662436 w 49"/>
                <a:gd name="T37" fmla="*/ 4975849 h 51"/>
                <a:gd name="T38" fmla="*/ 32075064 w 49"/>
                <a:gd name="T39" fmla="*/ 11372285 h 51"/>
                <a:gd name="T40" fmla="*/ 33439785 w 49"/>
                <a:gd name="T41" fmla="*/ 17769564 h 51"/>
                <a:gd name="T42" fmla="*/ 33439785 w 49"/>
                <a:gd name="T43" fmla="*/ 17769564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9" h="51">
                  <a:moveTo>
                    <a:pt x="49" y="25"/>
                  </a:moveTo>
                  <a:lnTo>
                    <a:pt x="49" y="25"/>
                  </a:lnTo>
                  <a:lnTo>
                    <a:pt x="47" y="34"/>
                  </a:lnTo>
                  <a:lnTo>
                    <a:pt x="42" y="44"/>
                  </a:lnTo>
                  <a:lnTo>
                    <a:pt x="34" y="49"/>
                  </a:lnTo>
                  <a:lnTo>
                    <a:pt x="25" y="51"/>
                  </a:lnTo>
                  <a:lnTo>
                    <a:pt x="14" y="49"/>
                  </a:lnTo>
                  <a:lnTo>
                    <a:pt x="7" y="44"/>
                  </a:lnTo>
                  <a:lnTo>
                    <a:pt x="1" y="34"/>
                  </a:lnTo>
                  <a:lnTo>
                    <a:pt x="0" y="25"/>
                  </a:lnTo>
                  <a:lnTo>
                    <a:pt x="1" y="16"/>
                  </a:lnTo>
                  <a:lnTo>
                    <a:pt x="7" y="7"/>
                  </a:lnTo>
                  <a:lnTo>
                    <a:pt x="14" y="2"/>
                  </a:lnTo>
                  <a:lnTo>
                    <a:pt x="25" y="0"/>
                  </a:lnTo>
                  <a:lnTo>
                    <a:pt x="34" y="2"/>
                  </a:lnTo>
                  <a:lnTo>
                    <a:pt x="42" y="7"/>
                  </a:lnTo>
                  <a:lnTo>
                    <a:pt x="47" y="16"/>
                  </a:lnTo>
                  <a:lnTo>
                    <a:pt x="49" y="2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447" name="Freeform 128"/>
          <p:cNvSpPr>
            <a:spLocks noEditPoints="1"/>
          </p:cNvSpPr>
          <p:nvPr/>
        </p:nvSpPr>
        <p:spPr bwMode="auto">
          <a:xfrm>
            <a:off x="1357313" y="1558925"/>
            <a:ext cx="285750" cy="381000"/>
          </a:xfrm>
          <a:custGeom>
            <a:avLst/>
            <a:gdLst/>
            <a:ahLst/>
            <a:cxnLst>
              <a:cxn ang="0">
                <a:pos x="72" y="0"/>
              </a:cxn>
              <a:cxn ang="0">
                <a:pos x="44" y="4"/>
              </a:cxn>
              <a:cxn ang="0">
                <a:pos x="22" y="20"/>
              </a:cxn>
              <a:cxn ang="0">
                <a:pos x="6" y="44"/>
              </a:cxn>
              <a:cxn ang="0">
                <a:pos x="0" y="72"/>
              </a:cxn>
              <a:cxn ang="0">
                <a:pos x="2" y="86"/>
              </a:cxn>
              <a:cxn ang="0">
                <a:pos x="12" y="112"/>
              </a:cxn>
              <a:cxn ang="0">
                <a:pos x="32" y="132"/>
              </a:cxn>
              <a:cxn ang="0">
                <a:pos x="58" y="142"/>
              </a:cxn>
              <a:cxn ang="0">
                <a:pos x="72" y="144"/>
              </a:cxn>
              <a:cxn ang="0">
                <a:pos x="100" y="138"/>
              </a:cxn>
              <a:cxn ang="0">
                <a:pos x="124" y="122"/>
              </a:cxn>
              <a:cxn ang="0">
                <a:pos x="140" y="100"/>
              </a:cxn>
              <a:cxn ang="0">
                <a:pos x="144" y="72"/>
              </a:cxn>
              <a:cxn ang="0">
                <a:pos x="144" y="58"/>
              </a:cxn>
              <a:cxn ang="0">
                <a:pos x="132" y="32"/>
              </a:cxn>
              <a:cxn ang="0">
                <a:pos x="112" y="12"/>
              </a:cxn>
              <a:cxn ang="0">
                <a:pos x="86" y="0"/>
              </a:cxn>
              <a:cxn ang="0">
                <a:pos x="72" y="0"/>
              </a:cxn>
              <a:cxn ang="0">
                <a:pos x="18" y="72"/>
              </a:cxn>
              <a:cxn ang="0">
                <a:pos x="22" y="50"/>
              </a:cxn>
              <a:cxn ang="0">
                <a:pos x="34" y="32"/>
              </a:cxn>
              <a:cxn ang="0">
                <a:pos x="50" y="20"/>
              </a:cxn>
              <a:cxn ang="0">
                <a:pos x="72" y="16"/>
              </a:cxn>
              <a:cxn ang="0">
                <a:pos x="80" y="18"/>
              </a:cxn>
              <a:cxn ang="0">
                <a:pos x="96" y="22"/>
              </a:cxn>
              <a:cxn ang="0">
                <a:pos x="28" y="106"/>
              </a:cxn>
              <a:cxn ang="0">
                <a:pos x="24" y="98"/>
              </a:cxn>
              <a:cxn ang="0">
                <a:pos x="18" y="80"/>
              </a:cxn>
              <a:cxn ang="0">
                <a:pos x="18" y="72"/>
              </a:cxn>
              <a:cxn ang="0">
                <a:pos x="72" y="126"/>
              </a:cxn>
              <a:cxn ang="0">
                <a:pos x="56" y="124"/>
              </a:cxn>
              <a:cxn ang="0">
                <a:pos x="40" y="118"/>
              </a:cxn>
              <a:cxn ang="0">
                <a:pos x="116" y="38"/>
              </a:cxn>
              <a:cxn ang="0">
                <a:pos x="124" y="54"/>
              </a:cxn>
              <a:cxn ang="0">
                <a:pos x="128" y="72"/>
              </a:cxn>
              <a:cxn ang="0">
                <a:pos x="126" y="82"/>
              </a:cxn>
              <a:cxn ang="0">
                <a:pos x="118" y="102"/>
              </a:cxn>
              <a:cxn ang="0">
                <a:pos x="104" y="118"/>
              </a:cxn>
              <a:cxn ang="0">
                <a:pos x="84" y="126"/>
              </a:cxn>
              <a:cxn ang="0">
                <a:pos x="72" y="126"/>
              </a:cxn>
            </a:cxnLst>
            <a:rect l="0" t="0" r="r" b="b"/>
            <a:pathLst>
              <a:path w="144" h="144">
                <a:moveTo>
                  <a:pt x="72" y="0"/>
                </a:moveTo>
                <a:lnTo>
                  <a:pt x="72" y="0"/>
                </a:lnTo>
                <a:lnTo>
                  <a:pt x="58" y="0"/>
                </a:lnTo>
                <a:lnTo>
                  <a:pt x="44" y="4"/>
                </a:lnTo>
                <a:lnTo>
                  <a:pt x="32" y="12"/>
                </a:lnTo>
                <a:lnTo>
                  <a:pt x="22" y="20"/>
                </a:lnTo>
                <a:lnTo>
                  <a:pt x="12" y="32"/>
                </a:lnTo>
                <a:lnTo>
                  <a:pt x="6" y="44"/>
                </a:lnTo>
                <a:lnTo>
                  <a:pt x="2" y="58"/>
                </a:lnTo>
                <a:lnTo>
                  <a:pt x="0" y="72"/>
                </a:lnTo>
                <a:lnTo>
                  <a:pt x="0" y="72"/>
                </a:lnTo>
                <a:lnTo>
                  <a:pt x="2" y="86"/>
                </a:lnTo>
                <a:lnTo>
                  <a:pt x="6" y="100"/>
                </a:lnTo>
                <a:lnTo>
                  <a:pt x="12" y="112"/>
                </a:lnTo>
                <a:lnTo>
                  <a:pt x="22" y="122"/>
                </a:lnTo>
                <a:lnTo>
                  <a:pt x="32" y="132"/>
                </a:lnTo>
                <a:lnTo>
                  <a:pt x="44" y="138"/>
                </a:lnTo>
                <a:lnTo>
                  <a:pt x="58" y="142"/>
                </a:lnTo>
                <a:lnTo>
                  <a:pt x="72" y="144"/>
                </a:lnTo>
                <a:lnTo>
                  <a:pt x="72" y="144"/>
                </a:lnTo>
                <a:lnTo>
                  <a:pt x="86" y="142"/>
                </a:lnTo>
                <a:lnTo>
                  <a:pt x="100" y="138"/>
                </a:lnTo>
                <a:lnTo>
                  <a:pt x="112" y="132"/>
                </a:lnTo>
                <a:lnTo>
                  <a:pt x="124" y="122"/>
                </a:lnTo>
                <a:lnTo>
                  <a:pt x="132" y="112"/>
                </a:lnTo>
                <a:lnTo>
                  <a:pt x="140" y="100"/>
                </a:lnTo>
                <a:lnTo>
                  <a:pt x="144" y="86"/>
                </a:lnTo>
                <a:lnTo>
                  <a:pt x="144" y="72"/>
                </a:lnTo>
                <a:lnTo>
                  <a:pt x="144" y="72"/>
                </a:lnTo>
                <a:lnTo>
                  <a:pt x="144" y="58"/>
                </a:lnTo>
                <a:lnTo>
                  <a:pt x="140" y="44"/>
                </a:lnTo>
                <a:lnTo>
                  <a:pt x="132" y="32"/>
                </a:lnTo>
                <a:lnTo>
                  <a:pt x="124" y="20"/>
                </a:lnTo>
                <a:lnTo>
                  <a:pt x="112" y="12"/>
                </a:lnTo>
                <a:lnTo>
                  <a:pt x="100" y="4"/>
                </a:lnTo>
                <a:lnTo>
                  <a:pt x="86" y="0"/>
                </a:lnTo>
                <a:lnTo>
                  <a:pt x="72" y="0"/>
                </a:lnTo>
                <a:lnTo>
                  <a:pt x="72" y="0"/>
                </a:lnTo>
                <a:close/>
                <a:moveTo>
                  <a:pt x="18" y="72"/>
                </a:moveTo>
                <a:lnTo>
                  <a:pt x="18" y="72"/>
                </a:lnTo>
                <a:lnTo>
                  <a:pt x="18" y="60"/>
                </a:lnTo>
                <a:lnTo>
                  <a:pt x="22" y="50"/>
                </a:lnTo>
                <a:lnTo>
                  <a:pt x="26" y="40"/>
                </a:lnTo>
                <a:lnTo>
                  <a:pt x="34" y="32"/>
                </a:lnTo>
                <a:lnTo>
                  <a:pt x="42" y="26"/>
                </a:lnTo>
                <a:lnTo>
                  <a:pt x="50" y="20"/>
                </a:lnTo>
                <a:lnTo>
                  <a:pt x="62" y="18"/>
                </a:lnTo>
                <a:lnTo>
                  <a:pt x="72" y="16"/>
                </a:lnTo>
                <a:lnTo>
                  <a:pt x="72" y="16"/>
                </a:lnTo>
                <a:lnTo>
                  <a:pt x="80" y="18"/>
                </a:lnTo>
                <a:lnTo>
                  <a:pt x="90" y="20"/>
                </a:lnTo>
                <a:lnTo>
                  <a:pt x="96" y="22"/>
                </a:lnTo>
                <a:lnTo>
                  <a:pt x="104" y="26"/>
                </a:lnTo>
                <a:lnTo>
                  <a:pt x="28" y="106"/>
                </a:lnTo>
                <a:lnTo>
                  <a:pt x="28" y="106"/>
                </a:lnTo>
                <a:lnTo>
                  <a:pt x="24" y="98"/>
                </a:lnTo>
                <a:lnTo>
                  <a:pt x="20" y="90"/>
                </a:lnTo>
                <a:lnTo>
                  <a:pt x="18" y="80"/>
                </a:lnTo>
                <a:lnTo>
                  <a:pt x="18" y="72"/>
                </a:lnTo>
                <a:lnTo>
                  <a:pt x="18" y="72"/>
                </a:lnTo>
                <a:close/>
                <a:moveTo>
                  <a:pt x="72" y="126"/>
                </a:moveTo>
                <a:lnTo>
                  <a:pt x="72" y="126"/>
                </a:lnTo>
                <a:lnTo>
                  <a:pt x="64" y="126"/>
                </a:lnTo>
                <a:lnTo>
                  <a:pt x="56" y="124"/>
                </a:lnTo>
                <a:lnTo>
                  <a:pt x="48" y="122"/>
                </a:lnTo>
                <a:lnTo>
                  <a:pt x="40" y="118"/>
                </a:lnTo>
                <a:lnTo>
                  <a:pt x="116" y="38"/>
                </a:lnTo>
                <a:lnTo>
                  <a:pt x="116" y="38"/>
                </a:lnTo>
                <a:lnTo>
                  <a:pt x="120" y="46"/>
                </a:lnTo>
                <a:lnTo>
                  <a:pt x="124" y="54"/>
                </a:lnTo>
                <a:lnTo>
                  <a:pt x="126" y="62"/>
                </a:lnTo>
                <a:lnTo>
                  <a:pt x="128" y="72"/>
                </a:lnTo>
                <a:lnTo>
                  <a:pt x="128" y="72"/>
                </a:lnTo>
                <a:lnTo>
                  <a:pt x="126" y="82"/>
                </a:lnTo>
                <a:lnTo>
                  <a:pt x="124" y="94"/>
                </a:lnTo>
                <a:lnTo>
                  <a:pt x="118" y="102"/>
                </a:lnTo>
                <a:lnTo>
                  <a:pt x="112" y="110"/>
                </a:lnTo>
                <a:lnTo>
                  <a:pt x="104" y="118"/>
                </a:lnTo>
                <a:lnTo>
                  <a:pt x="94" y="122"/>
                </a:lnTo>
                <a:lnTo>
                  <a:pt x="84" y="126"/>
                </a:lnTo>
                <a:lnTo>
                  <a:pt x="72" y="126"/>
                </a:lnTo>
                <a:lnTo>
                  <a:pt x="72" y="126"/>
                </a:lnTo>
                <a:close/>
              </a:path>
            </a:pathLst>
          </a:custGeom>
          <a:solidFill>
            <a:schemeClr val="tx1">
              <a:lumMod val="50000"/>
              <a:lumOff val="50000"/>
            </a:schemeClr>
          </a:solidFill>
          <a:ln w="9525">
            <a:noFill/>
            <a:round/>
          </a:ln>
        </p:spPr>
        <p:txBody>
          <a:bodyPr lIns="121935" tIns="60968" rIns="121935" bIns="60968"/>
          <a:lstStyle/>
          <a:p>
            <a:pPr eaLnBrk="1" fontAlgn="t" hangingPunct="1">
              <a:defRPr/>
            </a:pPr>
            <a:endParaRPr lang="zh-CN" altLang="en-US">
              <a:latin typeface="+mn-lt"/>
              <a:ea typeface="+mn-ea"/>
            </a:endParaRPr>
          </a:p>
        </p:txBody>
      </p:sp>
      <p:sp>
        <p:nvSpPr>
          <p:cNvPr id="448" name="Freeform 128"/>
          <p:cNvSpPr>
            <a:spLocks noEditPoints="1"/>
          </p:cNvSpPr>
          <p:nvPr/>
        </p:nvSpPr>
        <p:spPr bwMode="auto">
          <a:xfrm>
            <a:off x="2903538" y="1570038"/>
            <a:ext cx="287337" cy="382587"/>
          </a:xfrm>
          <a:custGeom>
            <a:avLst/>
            <a:gdLst/>
            <a:ahLst/>
            <a:cxnLst>
              <a:cxn ang="0">
                <a:pos x="72" y="0"/>
              </a:cxn>
              <a:cxn ang="0">
                <a:pos x="44" y="4"/>
              </a:cxn>
              <a:cxn ang="0">
                <a:pos x="22" y="20"/>
              </a:cxn>
              <a:cxn ang="0">
                <a:pos x="6" y="44"/>
              </a:cxn>
              <a:cxn ang="0">
                <a:pos x="0" y="72"/>
              </a:cxn>
              <a:cxn ang="0">
                <a:pos x="2" y="86"/>
              </a:cxn>
              <a:cxn ang="0">
                <a:pos x="12" y="112"/>
              </a:cxn>
              <a:cxn ang="0">
                <a:pos x="32" y="132"/>
              </a:cxn>
              <a:cxn ang="0">
                <a:pos x="58" y="142"/>
              </a:cxn>
              <a:cxn ang="0">
                <a:pos x="72" y="144"/>
              </a:cxn>
              <a:cxn ang="0">
                <a:pos x="100" y="138"/>
              </a:cxn>
              <a:cxn ang="0">
                <a:pos x="124" y="122"/>
              </a:cxn>
              <a:cxn ang="0">
                <a:pos x="140" y="100"/>
              </a:cxn>
              <a:cxn ang="0">
                <a:pos x="144" y="72"/>
              </a:cxn>
              <a:cxn ang="0">
                <a:pos x="144" y="58"/>
              </a:cxn>
              <a:cxn ang="0">
                <a:pos x="132" y="32"/>
              </a:cxn>
              <a:cxn ang="0">
                <a:pos x="112" y="12"/>
              </a:cxn>
              <a:cxn ang="0">
                <a:pos x="86" y="0"/>
              </a:cxn>
              <a:cxn ang="0">
                <a:pos x="72" y="0"/>
              </a:cxn>
              <a:cxn ang="0">
                <a:pos x="18" y="72"/>
              </a:cxn>
              <a:cxn ang="0">
                <a:pos x="22" y="50"/>
              </a:cxn>
              <a:cxn ang="0">
                <a:pos x="34" y="32"/>
              </a:cxn>
              <a:cxn ang="0">
                <a:pos x="50" y="20"/>
              </a:cxn>
              <a:cxn ang="0">
                <a:pos x="72" y="16"/>
              </a:cxn>
              <a:cxn ang="0">
                <a:pos x="80" y="18"/>
              </a:cxn>
              <a:cxn ang="0">
                <a:pos x="96" y="22"/>
              </a:cxn>
              <a:cxn ang="0">
                <a:pos x="28" y="106"/>
              </a:cxn>
              <a:cxn ang="0">
                <a:pos x="24" y="98"/>
              </a:cxn>
              <a:cxn ang="0">
                <a:pos x="18" y="80"/>
              </a:cxn>
              <a:cxn ang="0">
                <a:pos x="18" y="72"/>
              </a:cxn>
              <a:cxn ang="0">
                <a:pos x="72" y="126"/>
              </a:cxn>
              <a:cxn ang="0">
                <a:pos x="56" y="124"/>
              </a:cxn>
              <a:cxn ang="0">
                <a:pos x="40" y="118"/>
              </a:cxn>
              <a:cxn ang="0">
                <a:pos x="116" y="38"/>
              </a:cxn>
              <a:cxn ang="0">
                <a:pos x="124" y="54"/>
              </a:cxn>
              <a:cxn ang="0">
                <a:pos x="128" y="72"/>
              </a:cxn>
              <a:cxn ang="0">
                <a:pos x="126" y="82"/>
              </a:cxn>
              <a:cxn ang="0">
                <a:pos x="118" y="102"/>
              </a:cxn>
              <a:cxn ang="0">
                <a:pos x="104" y="118"/>
              </a:cxn>
              <a:cxn ang="0">
                <a:pos x="84" y="126"/>
              </a:cxn>
              <a:cxn ang="0">
                <a:pos x="72" y="126"/>
              </a:cxn>
            </a:cxnLst>
            <a:rect l="0" t="0" r="r" b="b"/>
            <a:pathLst>
              <a:path w="144" h="144">
                <a:moveTo>
                  <a:pt x="72" y="0"/>
                </a:moveTo>
                <a:lnTo>
                  <a:pt x="72" y="0"/>
                </a:lnTo>
                <a:lnTo>
                  <a:pt x="58" y="0"/>
                </a:lnTo>
                <a:lnTo>
                  <a:pt x="44" y="4"/>
                </a:lnTo>
                <a:lnTo>
                  <a:pt x="32" y="12"/>
                </a:lnTo>
                <a:lnTo>
                  <a:pt x="22" y="20"/>
                </a:lnTo>
                <a:lnTo>
                  <a:pt x="12" y="32"/>
                </a:lnTo>
                <a:lnTo>
                  <a:pt x="6" y="44"/>
                </a:lnTo>
                <a:lnTo>
                  <a:pt x="2" y="58"/>
                </a:lnTo>
                <a:lnTo>
                  <a:pt x="0" y="72"/>
                </a:lnTo>
                <a:lnTo>
                  <a:pt x="0" y="72"/>
                </a:lnTo>
                <a:lnTo>
                  <a:pt x="2" y="86"/>
                </a:lnTo>
                <a:lnTo>
                  <a:pt x="6" y="100"/>
                </a:lnTo>
                <a:lnTo>
                  <a:pt x="12" y="112"/>
                </a:lnTo>
                <a:lnTo>
                  <a:pt x="22" y="122"/>
                </a:lnTo>
                <a:lnTo>
                  <a:pt x="32" y="132"/>
                </a:lnTo>
                <a:lnTo>
                  <a:pt x="44" y="138"/>
                </a:lnTo>
                <a:lnTo>
                  <a:pt x="58" y="142"/>
                </a:lnTo>
                <a:lnTo>
                  <a:pt x="72" y="144"/>
                </a:lnTo>
                <a:lnTo>
                  <a:pt x="72" y="144"/>
                </a:lnTo>
                <a:lnTo>
                  <a:pt x="86" y="142"/>
                </a:lnTo>
                <a:lnTo>
                  <a:pt x="100" y="138"/>
                </a:lnTo>
                <a:lnTo>
                  <a:pt x="112" y="132"/>
                </a:lnTo>
                <a:lnTo>
                  <a:pt x="124" y="122"/>
                </a:lnTo>
                <a:lnTo>
                  <a:pt x="132" y="112"/>
                </a:lnTo>
                <a:lnTo>
                  <a:pt x="140" y="100"/>
                </a:lnTo>
                <a:lnTo>
                  <a:pt x="144" y="86"/>
                </a:lnTo>
                <a:lnTo>
                  <a:pt x="144" y="72"/>
                </a:lnTo>
                <a:lnTo>
                  <a:pt x="144" y="72"/>
                </a:lnTo>
                <a:lnTo>
                  <a:pt x="144" y="58"/>
                </a:lnTo>
                <a:lnTo>
                  <a:pt x="140" y="44"/>
                </a:lnTo>
                <a:lnTo>
                  <a:pt x="132" y="32"/>
                </a:lnTo>
                <a:lnTo>
                  <a:pt x="124" y="20"/>
                </a:lnTo>
                <a:lnTo>
                  <a:pt x="112" y="12"/>
                </a:lnTo>
                <a:lnTo>
                  <a:pt x="100" y="4"/>
                </a:lnTo>
                <a:lnTo>
                  <a:pt x="86" y="0"/>
                </a:lnTo>
                <a:lnTo>
                  <a:pt x="72" y="0"/>
                </a:lnTo>
                <a:lnTo>
                  <a:pt x="72" y="0"/>
                </a:lnTo>
                <a:close/>
                <a:moveTo>
                  <a:pt x="18" y="72"/>
                </a:moveTo>
                <a:lnTo>
                  <a:pt x="18" y="72"/>
                </a:lnTo>
                <a:lnTo>
                  <a:pt x="18" y="60"/>
                </a:lnTo>
                <a:lnTo>
                  <a:pt x="22" y="50"/>
                </a:lnTo>
                <a:lnTo>
                  <a:pt x="26" y="40"/>
                </a:lnTo>
                <a:lnTo>
                  <a:pt x="34" y="32"/>
                </a:lnTo>
                <a:lnTo>
                  <a:pt x="42" y="26"/>
                </a:lnTo>
                <a:lnTo>
                  <a:pt x="50" y="20"/>
                </a:lnTo>
                <a:lnTo>
                  <a:pt x="62" y="18"/>
                </a:lnTo>
                <a:lnTo>
                  <a:pt x="72" y="16"/>
                </a:lnTo>
                <a:lnTo>
                  <a:pt x="72" y="16"/>
                </a:lnTo>
                <a:lnTo>
                  <a:pt x="80" y="18"/>
                </a:lnTo>
                <a:lnTo>
                  <a:pt x="90" y="20"/>
                </a:lnTo>
                <a:lnTo>
                  <a:pt x="96" y="22"/>
                </a:lnTo>
                <a:lnTo>
                  <a:pt x="104" y="26"/>
                </a:lnTo>
                <a:lnTo>
                  <a:pt x="28" y="106"/>
                </a:lnTo>
                <a:lnTo>
                  <a:pt x="28" y="106"/>
                </a:lnTo>
                <a:lnTo>
                  <a:pt x="24" y="98"/>
                </a:lnTo>
                <a:lnTo>
                  <a:pt x="20" y="90"/>
                </a:lnTo>
                <a:lnTo>
                  <a:pt x="18" y="80"/>
                </a:lnTo>
                <a:lnTo>
                  <a:pt x="18" y="72"/>
                </a:lnTo>
                <a:lnTo>
                  <a:pt x="18" y="72"/>
                </a:lnTo>
                <a:close/>
                <a:moveTo>
                  <a:pt x="72" y="126"/>
                </a:moveTo>
                <a:lnTo>
                  <a:pt x="72" y="126"/>
                </a:lnTo>
                <a:lnTo>
                  <a:pt x="64" y="126"/>
                </a:lnTo>
                <a:lnTo>
                  <a:pt x="56" y="124"/>
                </a:lnTo>
                <a:lnTo>
                  <a:pt x="48" y="122"/>
                </a:lnTo>
                <a:lnTo>
                  <a:pt x="40" y="118"/>
                </a:lnTo>
                <a:lnTo>
                  <a:pt x="116" y="38"/>
                </a:lnTo>
                <a:lnTo>
                  <a:pt x="116" y="38"/>
                </a:lnTo>
                <a:lnTo>
                  <a:pt x="120" y="46"/>
                </a:lnTo>
                <a:lnTo>
                  <a:pt x="124" y="54"/>
                </a:lnTo>
                <a:lnTo>
                  <a:pt x="126" y="62"/>
                </a:lnTo>
                <a:lnTo>
                  <a:pt x="128" y="72"/>
                </a:lnTo>
                <a:lnTo>
                  <a:pt x="128" y="72"/>
                </a:lnTo>
                <a:lnTo>
                  <a:pt x="126" y="82"/>
                </a:lnTo>
                <a:lnTo>
                  <a:pt x="124" y="94"/>
                </a:lnTo>
                <a:lnTo>
                  <a:pt x="118" y="102"/>
                </a:lnTo>
                <a:lnTo>
                  <a:pt x="112" y="110"/>
                </a:lnTo>
                <a:lnTo>
                  <a:pt x="104" y="118"/>
                </a:lnTo>
                <a:lnTo>
                  <a:pt x="94" y="122"/>
                </a:lnTo>
                <a:lnTo>
                  <a:pt x="84" y="126"/>
                </a:lnTo>
                <a:lnTo>
                  <a:pt x="72" y="126"/>
                </a:lnTo>
                <a:lnTo>
                  <a:pt x="72" y="126"/>
                </a:lnTo>
                <a:close/>
              </a:path>
            </a:pathLst>
          </a:custGeom>
          <a:solidFill>
            <a:schemeClr val="tx1">
              <a:lumMod val="50000"/>
              <a:lumOff val="50000"/>
            </a:schemeClr>
          </a:solidFill>
          <a:ln w="9525">
            <a:noFill/>
            <a:round/>
          </a:ln>
        </p:spPr>
        <p:txBody>
          <a:bodyPr lIns="121935" tIns="60968" rIns="121935" bIns="60968"/>
          <a:lstStyle/>
          <a:p>
            <a:pPr eaLnBrk="1" fontAlgn="t" hangingPunct="1">
              <a:defRPr/>
            </a:pPr>
            <a:endParaRPr lang="zh-CN" altLang="en-US">
              <a:latin typeface="+mn-lt"/>
              <a:ea typeface="+mn-ea"/>
            </a:endParaRPr>
          </a:p>
        </p:txBody>
      </p:sp>
      <p:grpSp>
        <p:nvGrpSpPr>
          <p:cNvPr id="41" name="组合 448"/>
          <p:cNvGrpSpPr/>
          <p:nvPr/>
        </p:nvGrpSpPr>
        <p:grpSpPr>
          <a:xfrm>
            <a:off x="1268881" y="2421673"/>
            <a:ext cx="392766" cy="566731"/>
            <a:chOff x="10696575" y="1546225"/>
            <a:chExt cx="339725" cy="412750"/>
          </a:xfrm>
          <a:solidFill>
            <a:schemeClr val="tx1">
              <a:lumMod val="50000"/>
              <a:lumOff val="50000"/>
            </a:schemeClr>
          </a:solidFill>
        </p:grpSpPr>
        <p:sp>
          <p:nvSpPr>
            <p:cNvPr id="450" name="Rectangle 97"/>
            <p:cNvSpPr>
              <a:spLocks noChangeArrowheads="1"/>
            </p:cNvSpPr>
            <p:nvPr/>
          </p:nvSpPr>
          <p:spPr bwMode="auto">
            <a:xfrm>
              <a:off x="10864850" y="1743075"/>
              <a:ext cx="120650" cy="15875"/>
            </a:xfrm>
            <a:prstGeom prst="rect">
              <a:avLst/>
            </a:prstGeom>
            <a:grpFill/>
            <a:ln w="9525">
              <a:noFill/>
              <a:miter lim="800000"/>
            </a:ln>
          </p:spPr>
          <p:txBody>
            <a:bodyPr/>
            <a:lstStyle/>
            <a:p>
              <a:pPr eaLnBrk="1" fontAlgn="t" hangingPunct="1">
                <a:defRPr/>
              </a:pPr>
              <a:endParaRPr lang="zh-CN" altLang="en-US">
                <a:latin typeface="+mn-lt"/>
                <a:ea typeface="+mn-ea"/>
              </a:endParaRPr>
            </a:p>
          </p:txBody>
        </p:sp>
        <p:sp>
          <p:nvSpPr>
            <p:cNvPr id="451" name="Rectangle 98"/>
            <p:cNvSpPr>
              <a:spLocks noChangeArrowheads="1"/>
            </p:cNvSpPr>
            <p:nvPr/>
          </p:nvSpPr>
          <p:spPr bwMode="auto">
            <a:xfrm>
              <a:off x="10864850" y="1787525"/>
              <a:ext cx="120650" cy="15875"/>
            </a:xfrm>
            <a:prstGeom prst="rect">
              <a:avLst/>
            </a:prstGeom>
            <a:grpFill/>
            <a:ln w="9525">
              <a:noFill/>
              <a:miter lim="800000"/>
            </a:ln>
          </p:spPr>
          <p:txBody>
            <a:bodyPr/>
            <a:lstStyle/>
            <a:p>
              <a:pPr eaLnBrk="1" fontAlgn="t" hangingPunct="1">
                <a:defRPr/>
              </a:pPr>
              <a:endParaRPr lang="zh-CN" altLang="en-US">
                <a:latin typeface="+mn-lt"/>
                <a:ea typeface="+mn-ea"/>
              </a:endParaRPr>
            </a:p>
          </p:txBody>
        </p:sp>
        <p:sp>
          <p:nvSpPr>
            <p:cNvPr id="452" name="Rectangle 99"/>
            <p:cNvSpPr>
              <a:spLocks noChangeArrowheads="1"/>
            </p:cNvSpPr>
            <p:nvPr/>
          </p:nvSpPr>
          <p:spPr bwMode="auto">
            <a:xfrm>
              <a:off x="10864850" y="1828800"/>
              <a:ext cx="120650" cy="15875"/>
            </a:xfrm>
            <a:prstGeom prst="rect">
              <a:avLst/>
            </a:prstGeom>
            <a:grpFill/>
            <a:ln w="9525">
              <a:noFill/>
              <a:miter lim="800000"/>
            </a:ln>
          </p:spPr>
          <p:txBody>
            <a:bodyPr/>
            <a:lstStyle/>
            <a:p>
              <a:pPr eaLnBrk="1" fontAlgn="t" hangingPunct="1">
                <a:defRPr/>
              </a:pPr>
              <a:endParaRPr lang="zh-CN" altLang="en-US">
                <a:latin typeface="+mn-lt"/>
                <a:ea typeface="+mn-ea"/>
              </a:endParaRPr>
            </a:p>
          </p:txBody>
        </p:sp>
        <p:sp>
          <p:nvSpPr>
            <p:cNvPr id="453" name="Freeform 100"/>
            <p:cNvSpPr/>
            <p:nvPr/>
          </p:nvSpPr>
          <p:spPr bwMode="auto">
            <a:xfrm>
              <a:off x="10696575" y="1635125"/>
              <a:ext cx="133350" cy="133350"/>
            </a:xfrm>
            <a:custGeom>
              <a:avLst/>
              <a:gdLst/>
              <a:ahLst/>
              <a:cxnLst>
                <a:cxn ang="0">
                  <a:pos x="84" y="42"/>
                </a:cxn>
                <a:cxn ang="0">
                  <a:pos x="84" y="42"/>
                </a:cxn>
                <a:cxn ang="0">
                  <a:pos x="82" y="50"/>
                </a:cxn>
                <a:cxn ang="0">
                  <a:pos x="80" y="58"/>
                </a:cxn>
                <a:cxn ang="0">
                  <a:pos x="76" y="66"/>
                </a:cxn>
                <a:cxn ang="0">
                  <a:pos x="72" y="72"/>
                </a:cxn>
                <a:cxn ang="0">
                  <a:pos x="66" y="76"/>
                </a:cxn>
                <a:cxn ang="0">
                  <a:pos x="58" y="80"/>
                </a:cxn>
                <a:cxn ang="0">
                  <a:pos x="50" y="84"/>
                </a:cxn>
                <a:cxn ang="0">
                  <a:pos x="42" y="84"/>
                </a:cxn>
                <a:cxn ang="0">
                  <a:pos x="42" y="84"/>
                </a:cxn>
                <a:cxn ang="0">
                  <a:pos x="32" y="84"/>
                </a:cxn>
                <a:cxn ang="0">
                  <a:pos x="24" y="80"/>
                </a:cxn>
                <a:cxn ang="0">
                  <a:pos x="18" y="76"/>
                </a:cxn>
                <a:cxn ang="0">
                  <a:pos x="12" y="72"/>
                </a:cxn>
                <a:cxn ang="0">
                  <a:pos x="6" y="66"/>
                </a:cxn>
                <a:cxn ang="0">
                  <a:pos x="2" y="58"/>
                </a:cxn>
                <a:cxn ang="0">
                  <a:pos x="0" y="50"/>
                </a:cxn>
                <a:cxn ang="0">
                  <a:pos x="0" y="42"/>
                </a:cxn>
                <a:cxn ang="0">
                  <a:pos x="0" y="42"/>
                </a:cxn>
                <a:cxn ang="0">
                  <a:pos x="0" y="32"/>
                </a:cxn>
                <a:cxn ang="0">
                  <a:pos x="2" y="26"/>
                </a:cxn>
                <a:cxn ang="0">
                  <a:pos x="6" y="18"/>
                </a:cxn>
                <a:cxn ang="0">
                  <a:pos x="12" y="12"/>
                </a:cxn>
                <a:cxn ang="0">
                  <a:pos x="18" y="6"/>
                </a:cxn>
                <a:cxn ang="0">
                  <a:pos x="24" y="2"/>
                </a:cxn>
                <a:cxn ang="0">
                  <a:pos x="32" y="0"/>
                </a:cxn>
                <a:cxn ang="0">
                  <a:pos x="42" y="0"/>
                </a:cxn>
                <a:cxn ang="0">
                  <a:pos x="42" y="0"/>
                </a:cxn>
                <a:cxn ang="0">
                  <a:pos x="50" y="0"/>
                </a:cxn>
                <a:cxn ang="0">
                  <a:pos x="58" y="2"/>
                </a:cxn>
                <a:cxn ang="0">
                  <a:pos x="66" y="6"/>
                </a:cxn>
                <a:cxn ang="0">
                  <a:pos x="72" y="12"/>
                </a:cxn>
                <a:cxn ang="0">
                  <a:pos x="76" y="18"/>
                </a:cxn>
                <a:cxn ang="0">
                  <a:pos x="80" y="26"/>
                </a:cxn>
                <a:cxn ang="0">
                  <a:pos x="82" y="32"/>
                </a:cxn>
                <a:cxn ang="0">
                  <a:pos x="84" y="42"/>
                </a:cxn>
                <a:cxn ang="0">
                  <a:pos x="84" y="42"/>
                </a:cxn>
              </a:cxnLst>
              <a:rect l="0" t="0" r="r" b="b"/>
              <a:pathLst>
                <a:path w="84" h="84">
                  <a:moveTo>
                    <a:pt x="84" y="42"/>
                  </a:moveTo>
                  <a:lnTo>
                    <a:pt x="84" y="42"/>
                  </a:lnTo>
                  <a:lnTo>
                    <a:pt x="82" y="50"/>
                  </a:lnTo>
                  <a:lnTo>
                    <a:pt x="80" y="58"/>
                  </a:lnTo>
                  <a:lnTo>
                    <a:pt x="76" y="66"/>
                  </a:lnTo>
                  <a:lnTo>
                    <a:pt x="72" y="72"/>
                  </a:lnTo>
                  <a:lnTo>
                    <a:pt x="66" y="76"/>
                  </a:lnTo>
                  <a:lnTo>
                    <a:pt x="58" y="80"/>
                  </a:lnTo>
                  <a:lnTo>
                    <a:pt x="50" y="84"/>
                  </a:lnTo>
                  <a:lnTo>
                    <a:pt x="42" y="84"/>
                  </a:lnTo>
                  <a:lnTo>
                    <a:pt x="42" y="84"/>
                  </a:lnTo>
                  <a:lnTo>
                    <a:pt x="32" y="84"/>
                  </a:lnTo>
                  <a:lnTo>
                    <a:pt x="24" y="80"/>
                  </a:lnTo>
                  <a:lnTo>
                    <a:pt x="18" y="76"/>
                  </a:lnTo>
                  <a:lnTo>
                    <a:pt x="12" y="72"/>
                  </a:lnTo>
                  <a:lnTo>
                    <a:pt x="6" y="66"/>
                  </a:lnTo>
                  <a:lnTo>
                    <a:pt x="2" y="58"/>
                  </a:lnTo>
                  <a:lnTo>
                    <a:pt x="0" y="50"/>
                  </a:lnTo>
                  <a:lnTo>
                    <a:pt x="0" y="42"/>
                  </a:lnTo>
                  <a:lnTo>
                    <a:pt x="0" y="42"/>
                  </a:lnTo>
                  <a:lnTo>
                    <a:pt x="0" y="32"/>
                  </a:lnTo>
                  <a:lnTo>
                    <a:pt x="2" y="26"/>
                  </a:lnTo>
                  <a:lnTo>
                    <a:pt x="6" y="18"/>
                  </a:lnTo>
                  <a:lnTo>
                    <a:pt x="12" y="12"/>
                  </a:lnTo>
                  <a:lnTo>
                    <a:pt x="18" y="6"/>
                  </a:lnTo>
                  <a:lnTo>
                    <a:pt x="24" y="2"/>
                  </a:lnTo>
                  <a:lnTo>
                    <a:pt x="32" y="0"/>
                  </a:lnTo>
                  <a:lnTo>
                    <a:pt x="42" y="0"/>
                  </a:lnTo>
                  <a:lnTo>
                    <a:pt x="42" y="0"/>
                  </a:lnTo>
                  <a:lnTo>
                    <a:pt x="50" y="0"/>
                  </a:lnTo>
                  <a:lnTo>
                    <a:pt x="58" y="2"/>
                  </a:lnTo>
                  <a:lnTo>
                    <a:pt x="66" y="6"/>
                  </a:lnTo>
                  <a:lnTo>
                    <a:pt x="72" y="12"/>
                  </a:lnTo>
                  <a:lnTo>
                    <a:pt x="76" y="18"/>
                  </a:lnTo>
                  <a:lnTo>
                    <a:pt x="80" y="26"/>
                  </a:lnTo>
                  <a:lnTo>
                    <a:pt x="82" y="32"/>
                  </a:lnTo>
                  <a:lnTo>
                    <a:pt x="84" y="42"/>
                  </a:lnTo>
                  <a:lnTo>
                    <a:pt x="84" y="42"/>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54" name="Freeform 101"/>
            <p:cNvSpPr/>
            <p:nvPr/>
          </p:nvSpPr>
          <p:spPr bwMode="auto">
            <a:xfrm>
              <a:off x="10709275" y="1768475"/>
              <a:ext cx="104775" cy="190500"/>
            </a:xfrm>
            <a:custGeom>
              <a:avLst/>
              <a:gdLst/>
              <a:ahLst/>
              <a:cxnLst>
                <a:cxn ang="0">
                  <a:pos x="34" y="10"/>
                </a:cxn>
                <a:cxn ang="0">
                  <a:pos x="34" y="10"/>
                </a:cxn>
                <a:cxn ang="0">
                  <a:pos x="24" y="8"/>
                </a:cxn>
                <a:cxn ang="0">
                  <a:pos x="16" y="6"/>
                </a:cxn>
                <a:cxn ang="0">
                  <a:pos x="8" y="4"/>
                </a:cxn>
                <a:cxn ang="0">
                  <a:pos x="0" y="0"/>
                </a:cxn>
                <a:cxn ang="0">
                  <a:pos x="0" y="120"/>
                </a:cxn>
                <a:cxn ang="0">
                  <a:pos x="2" y="120"/>
                </a:cxn>
                <a:cxn ang="0">
                  <a:pos x="32" y="74"/>
                </a:cxn>
                <a:cxn ang="0">
                  <a:pos x="64" y="120"/>
                </a:cxn>
                <a:cxn ang="0">
                  <a:pos x="66" y="120"/>
                </a:cxn>
                <a:cxn ang="0">
                  <a:pos x="66" y="0"/>
                </a:cxn>
                <a:cxn ang="0">
                  <a:pos x="66" y="0"/>
                </a:cxn>
                <a:cxn ang="0">
                  <a:pos x="58" y="4"/>
                </a:cxn>
                <a:cxn ang="0">
                  <a:pos x="50" y="6"/>
                </a:cxn>
                <a:cxn ang="0">
                  <a:pos x="42" y="8"/>
                </a:cxn>
                <a:cxn ang="0">
                  <a:pos x="34" y="10"/>
                </a:cxn>
                <a:cxn ang="0">
                  <a:pos x="34" y="10"/>
                </a:cxn>
              </a:cxnLst>
              <a:rect l="0" t="0" r="r" b="b"/>
              <a:pathLst>
                <a:path w="66" h="120">
                  <a:moveTo>
                    <a:pt x="34" y="10"/>
                  </a:moveTo>
                  <a:lnTo>
                    <a:pt x="34" y="10"/>
                  </a:lnTo>
                  <a:lnTo>
                    <a:pt x="24" y="8"/>
                  </a:lnTo>
                  <a:lnTo>
                    <a:pt x="16" y="6"/>
                  </a:lnTo>
                  <a:lnTo>
                    <a:pt x="8" y="4"/>
                  </a:lnTo>
                  <a:lnTo>
                    <a:pt x="0" y="0"/>
                  </a:lnTo>
                  <a:lnTo>
                    <a:pt x="0" y="120"/>
                  </a:lnTo>
                  <a:lnTo>
                    <a:pt x="2" y="120"/>
                  </a:lnTo>
                  <a:lnTo>
                    <a:pt x="32" y="74"/>
                  </a:lnTo>
                  <a:lnTo>
                    <a:pt x="64" y="120"/>
                  </a:lnTo>
                  <a:lnTo>
                    <a:pt x="66" y="120"/>
                  </a:lnTo>
                  <a:lnTo>
                    <a:pt x="66" y="0"/>
                  </a:lnTo>
                  <a:lnTo>
                    <a:pt x="66" y="0"/>
                  </a:lnTo>
                  <a:lnTo>
                    <a:pt x="58" y="4"/>
                  </a:lnTo>
                  <a:lnTo>
                    <a:pt x="50" y="6"/>
                  </a:lnTo>
                  <a:lnTo>
                    <a:pt x="42" y="8"/>
                  </a:lnTo>
                  <a:lnTo>
                    <a:pt x="34" y="10"/>
                  </a:lnTo>
                  <a:lnTo>
                    <a:pt x="34" y="1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55" name="Freeform 102"/>
            <p:cNvSpPr>
              <a:spLocks noEditPoints="1"/>
            </p:cNvSpPr>
            <p:nvPr/>
          </p:nvSpPr>
          <p:spPr bwMode="auto">
            <a:xfrm>
              <a:off x="10750550" y="1546225"/>
              <a:ext cx="285750" cy="352425"/>
            </a:xfrm>
            <a:custGeom>
              <a:avLst/>
              <a:gdLst/>
              <a:ahLst/>
              <a:cxnLst>
                <a:cxn ang="0">
                  <a:pos x="180" y="104"/>
                </a:cxn>
                <a:cxn ang="0">
                  <a:pos x="180" y="104"/>
                </a:cxn>
                <a:cxn ang="0">
                  <a:pos x="180" y="104"/>
                </a:cxn>
                <a:cxn ang="0">
                  <a:pos x="180" y="104"/>
                </a:cxn>
                <a:cxn ang="0">
                  <a:pos x="180" y="102"/>
                </a:cxn>
                <a:cxn ang="0">
                  <a:pos x="78" y="0"/>
                </a:cxn>
                <a:cxn ang="0">
                  <a:pos x="76" y="0"/>
                </a:cxn>
                <a:cxn ang="0">
                  <a:pos x="76" y="0"/>
                </a:cxn>
                <a:cxn ang="0">
                  <a:pos x="20" y="0"/>
                </a:cxn>
                <a:cxn ang="0">
                  <a:pos x="20" y="0"/>
                </a:cxn>
                <a:cxn ang="0">
                  <a:pos x="12" y="2"/>
                </a:cxn>
                <a:cxn ang="0">
                  <a:pos x="6" y="6"/>
                </a:cxn>
                <a:cxn ang="0">
                  <a:pos x="0" y="12"/>
                </a:cxn>
                <a:cxn ang="0">
                  <a:pos x="0" y="20"/>
                </a:cxn>
                <a:cxn ang="0">
                  <a:pos x="0" y="42"/>
                </a:cxn>
                <a:cxn ang="0">
                  <a:pos x="14" y="42"/>
                </a:cxn>
                <a:cxn ang="0">
                  <a:pos x="14" y="20"/>
                </a:cxn>
                <a:cxn ang="0">
                  <a:pos x="14" y="20"/>
                </a:cxn>
                <a:cxn ang="0">
                  <a:pos x="16" y="18"/>
                </a:cxn>
                <a:cxn ang="0">
                  <a:pos x="20" y="16"/>
                </a:cxn>
                <a:cxn ang="0">
                  <a:pos x="76" y="16"/>
                </a:cxn>
                <a:cxn ang="0">
                  <a:pos x="76" y="82"/>
                </a:cxn>
                <a:cxn ang="0">
                  <a:pos x="76" y="82"/>
                </a:cxn>
                <a:cxn ang="0">
                  <a:pos x="78" y="90"/>
                </a:cxn>
                <a:cxn ang="0">
                  <a:pos x="82" y="98"/>
                </a:cxn>
                <a:cxn ang="0">
                  <a:pos x="90" y="102"/>
                </a:cxn>
                <a:cxn ang="0">
                  <a:pos x="98" y="104"/>
                </a:cxn>
                <a:cxn ang="0">
                  <a:pos x="164" y="104"/>
                </a:cxn>
                <a:cxn ang="0">
                  <a:pos x="164" y="202"/>
                </a:cxn>
                <a:cxn ang="0">
                  <a:pos x="164" y="202"/>
                </a:cxn>
                <a:cxn ang="0">
                  <a:pos x="162" y="206"/>
                </a:cxn>
                <a:cxn ang="0">
                  <a:pos x="160" y="206"/>
                </a:cxn>
                <a:cxn ang="0">
                  <a:pos x="90" y="206"/>
                </a:cxn>
                <a:cxn ang="0">
                  <a:pos x="76" y="222"/>
                </a:cxn>
                <a:cxn ang="0">
                  <a:pos x="160" y="222"/>
                </a:cxn>
                <a:cxn ang="0">
                  <a:pos x="160" y="222"/>
                </a:cxn>
                <a:cxn ang="0">
                  <a:pos x="168" y="220"/>
                </a:cxn>
                <a:cxn ang="0">
                  <a:pos x="174" y="216"/>
                </a:cxn>
                <a:cxn ang="0">
                  <a:pos x="178" y="210"/>
                </a:cxn>
                <a:cxn ang="0">
                  <a:pos x="180" y="202"/>
                </a:cxn>
                <a:cxn ang="0">
                  <a:pos x="180" y="104"/>
                </a:cxn>
                <a:cxn ang="0">
                  <a:pos x="180" y="104"/>
                </a:cxn>
                <a:cxn ang="0">
                  <a:pos x="92" y="82"/>
                </a:cxn>
                <a:cxn ang="0">
                  <a:pos x="92" y="28"/>
                </a:cxn>
                <a:cxn ang="0">
                  <a:pos x="152" y="88"/>
                </a:cxn>
                <a:cxn ang="0">
                  <a:pos x="98" y="88"/>
                </a:cxn>
                <a:cxn ang="0">
                  <a:pos x="98" y="88"/>
                </a:cxn>
                <a:cxn ang="0">
                  <a:pos x="94" y="86"/>
                </a:cxn>
                <a:cxn ang="0">
                  <a:pos x="92" y="82"/>
                </a:cxn>
                <a:cxn ang="0">
                  <a:pos x="92" y="82"/>
                </a:cxn>
              </a:cxnLst>
              <a:rect l="0" t="0" r="r" b="b"/>
              <a:pathLst>
                <a:path w="180" h="222">
                  <a:moveTo>
                    <a:pt x="180" y="104"/>
                  </a:moveTo>
                  <a:lnTo>
                    <a:pt x="180" y="104"/>
                  </a:lnTo>
                  <a:lnTo>
                    <a:pt x="180" y="104"/>
                  </a:lnTo>
                  <a:lnTo>
                    <a:pt x="180" y="104"/>
                  </a:lnTo>
                  <a:lnTo>
                    <a:pt x="180" y="102"/>
                  </a:lnTo>
                  <a:lnTo>
                    <a:pt x="78" y="0"/>
                  </a:lnTo>
                  <a:lnTo>
                    <a:pt x="76" y="0"/>
                  </a:lnTo>
                  <a:lnTo>
                    <a:pt x="76" y="0"/>
                  </a:lnTo>
                  <a:lnTo>
                    <a:pt x="20" y="0"/>
                  </a:lnTo>
                  <a:lnTo>
                    <a:pt x="20" y="0"/>
                  </a:lnTo>
                  <a:lnTo>
                    <a:pt x="12" y="2"/>
                  </a:lnTo>
                  <a:lnTo>
                    <a:pt x="6" y="6"/>
                  </a:lnTo>
                  <a:lnTo>
                    <a:pt x="0" y="12"/>
                  </a:lnTo>
                  <a:lnTo>
                    <a:pt x="0" y="20"/>
                  </a:lnTo>
                  <a:lnTo>
                    <a:pt x="0" y="42"/>
                  </a:lnTo>
                  <a:lnTo>
                    <a:pt x="14" y="42"/>
                  </a:lnTo>
                  <a:lnTo>
                    <a:pt x="14" y="20"/>
                  </a:lnTo>
                  <a:lnTo>
                    <a:pt x="14" y="20"/>
                  </a:lnTo>
                  <a:lnTo>
                    <a:pt x="16" y="18"/>
                  </a:lnTo>
                  <a:lnTo>
                    <a:pt x="20" y="16"/>
                  </a:lnTo>
                  <a:lnTo>
                    <a:pt x="76" y="16"/>
                  </a:lnTo>
                  <a:lnTo>
                    <a:pt x="76" y="82"/>
                  </a:lnTo>
                  <a:lnTo>
                    <a:pt x="76" y="82"/>
                  </a:lnTo>
                  <a:lnTo>
                    <a:pt x="78" y="90"/>
                  </a:lnTo>
                  <a:lnTo>
                    <a:pt x="82" y="98"/>
                  </a:lnTo>
                  <a:lnTo>
                    <a:pt x="90" y="102"/>
                  </a:lnTo>
                  <a:lnTo>
                    <a:pt x="98" y="104"/>
                  </a:lnTo>
                  <a:lnTo>
                    <a:pt x="164" y="104"/>
                  </a:lnTo>
                  <a:lnTo>
                    <a:pt x="164" y="202"/>
                  </a:lnTo>
                  <a:lnTo>
                    <a:pt x="164" y="202"/>
                  </a:lnTo>
                  <a:lnTo>
                    <a:pt x="162" y="206"/>
                  </a:lnTo>
                  <a:lnTo>
                    <a:pt x="160" y="206"/>
                  </a:lnTo>
                  <a:lnTo>
                    <a:pt x="90" y="206"/>
                  </a:lnTo>
                  <a:lnTo>
                    <a:pt x="76" y="222"/>
                  </a:lnTo>
                  <a:lnTo>
                    <a:pt x="160" y="222"/>
                  </a:lnTo>
                  <a:lnTo>
                    <a:pt x="160" y="222"/>
                  </a:lnTo>
                  <a:lnTo>
                    <a:pt x="168" y="220"/>
                  </a:lnTo>
                  <a:lnTo>
                    <a:pt x="174" y="216"/>
                  </a:lnTo>
                  <a:lnTo>
                    <a:pt x="178" y="210"/>
                  </a:lnTo>
                  <a:lnTo>
                    <a:pt x="180" y="202"/>
                  </a:lnTo>
                  <a:lnTo>
                    <a:pt x="180" y="104"/>
                  </a:lnTo>
                  <a:lnTo>
                    <a:pt x="180" y="104"/>
                  </a:lnTo>
                  <a:close/>
                  <a:moveTo>
                    <a:pt x="92" y="82"/>
                  </a:moveTo>
                  <a:lnTo>
                    <a:pt x="92" y="28"/>
                  </a:lnTo>
                  <a:lnTo>
                    <a:pt x="152" y="88"/>
                  </a:lnTo>
                  <a:lnTo>
                    <a:pt x="98" y="88"/>
                  </a:lnTo>
                  <a:lnTo>
                    <a:pt x="98" y="88"/>
                  </a:lnTo>
                  <a:lnTo>
                    <a:pt x="94" y="86"/>
                  </a:lnTo>
                  <a:lnTo>
                    <a:pt x="92" y="82"/>
                  </a:lnTo>
                  <a:lnTo>
                    <a:pt x="92" y="82"/>
                  </a:lnTo>
                  <a:close/>
                </a:path>
              </a:pathLst>
            </a:custGeom>
            <a:grpFill/>
            <a:ln w="9525">
              <a:noFill/>
              <a:round/>
            </a:ln>
          </p:spPr>
          <p:txBody>
            <a:bodyPr/>
            <a:lstStyle/>
            <a:p>
              <a:pPr eaLnBrk="1" fontAlgn="t" hangingPunct="1">
                <a:defRPr/>
              </a:pPr>
              <a:endParaRPr lang="zh-CN" altLang="en-US">
                <a:latin typeface="+mn-lt"/>
                <a:ea typeface="+mn-ea"/>
              </a:endParaRPr>
            </a:p>
          </p:txBody>
        </p:sp>
      </p:grpSp>
      <p:grpSp>
        <p:nvGrpSpPr>
          <p:cNvPr id="42" name="组合 455"/>
          <p:cNvGrpSpPr/>
          <p:nvPr/>
        </p:nvGrpSpPr>
        <p:grpSpPr>
          <a:xfrm>
            <a:off x="2877789" y="2445142"/>
            <a:ext cx="366432" cy="562079"/>
            <a:chOff x="3356610" y="2839692"/>
            <a:chExt cx="781050" cy="898553"/>
          </a:xfrm>
          <a:solidFill>
            <a:schemeClr val="tx1">
              <a:lumMod val="50000"/>
              <a:lumOff val="50000"/>
            </a:schemeClr>
          </a:solidFill>
        </p:grpSpPr>
        <p:sp>
          <p:nvSpPr>
            <p:cNvPr id="457" name="Freeform 103"/>
            <p:cNvSpPr/>
            <p:nvPr/>
          </p:nvSpPr>
          <p:spPr bwMode="auto">
            <a:xfrm>
              <a:off x="3356610" y="3689861"/>
              <a:ext cx="781050" cy="48384"/>
            </a:xfrm>
            <a:custGeom>
              <a:avLst/>
              <a:gdLst/>
              <a:ahLst/>
              <a:cxnLst>
                <a:cxn ang="0">
                  <a:pos x="226" y="8"/>
                </a:cxn>
                <a:cxn ang="0">
                  <a:pos x="226" y="8"/>
                </a:cxn>
                <a:cxn ang="0">
                  <a:pos x="224" y="12"/>
                </a:cxn>
                <a:cxn ang="0">
                  <a:pos x="222" y="14"/>
                </a:cxn>
                <a:cxn ang="0">
                  <a:pos x="4" y="14"/>
                </a:cxn>
                <a:cxn ang="0">
                  <a:pos x="4" y="14"/>
                </a:cxn>
                <a:cxn ang="0">
                  <a:pos x="2" y="12"/>
                </a:cxn>
                <a:cxn ang="0">
                  <a:pos x="0" y="8"/>
                </a:cxn>
                <a:cxn ang="0">
                  <a:pos x="0" y="8"/>
                </a:cxn>
                <a:cxn ang="0">
                  <a:pos x="0" y="8"/>
                </a:cxn>
                <a:cxn ang="0">
                  <a:pos x="2" y="2"/>
                </a:cxn>
                <a:cxn ang="0">
                  <a:pos x="4" y="0"/>
                </a:cxn>
                <a:cxn ang="0">
                  <a:pos x="222" y="0"/>
                </a:cxn>
                <a:cxn ang="0">
                  <a:pos x="222" y="0"/>
                </a:cxn>
                <a:cxn ang="0">
                  <a:pos x="224" y="2"/>
                </a:cxn>
                <a:cxn ang="0">
                  <a:pos x="226" y="8"/>
                </a:cxn>
                <a:cxn ang="0">
                  <a:pos x="226" y="8"/>
                </a:cxn>
              </a:cxnLst>
              <a:rect l="0" t="0" r="r" b="b"/>
              <a:pathLst>
                <a:path w="226" h="14">
                  <a:moveTo>
                    <a:pt x="226" y="8"/>
                  </a:moveTo>
                  <a:lnTo>
                    <a:pt x="226" y="8"/>
                  </a:lnTo>
                  <a:lnTo>
                    <a:pt x="224" y="12"/>
                  </a:lnTo>
                  <a:lnTo>
                    <a:pt x="222" y="14"/>
                  </a:lnTo>
                  <a:lnTo>
                    <a:pt x="4" y="14"/>
                  </a:lnTo>
                  <a:lnTo>
                    <a:pt x="4" y="14"/>
                  </a:lnTo>
                  <a:lnTo>
                    <a:pt x="2" y="12"/>
                  </a:lnTo>
                  <a:lnTo>
                    <a:pt x="0" y="8"/>
                  </a:lnTo>
                  <a:lnTo>
                    <a:pt x="0" y="8"/>
                  </a:lnTo>
                  <a:lnTo>
                    <a:pt x="0" y="8"/>
                  </a:lnTo>
                  <a:lnTo>
                    <a:pt x="2" y="2"/>
                  </a:lnTo>
                  <a:lnTo>
                    <a:pt x="4" y="0"/>
                  </a:lnTo>
                  <a:lnTo>
                    <a:pt x="222" y="0"/>
                  </a:lnTo>
                  <a:lnTo>
                    <a:pt x="222" y="0"/>
                  </a:lnTo>
                  <a:lnTo>
                    <a:pt x="224" y="2"/>
                  </a:lnTo>
                  <a:lnTo>
                    <a:pt x="226" y="8"/>
                  </a:lnTo>
                  <a:lnTo>
                    <a:pt x="226" y="8"/>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58" name="Freeform 104"/>
            <p:cNvSpPr/>
            <p:nvPr/>
          </p:nvSpPr>
          <p:spPr bwMode="auto">
            <a:xfrm>
              <a:off x="3577792" y="2839692"/>
              <a:ext cx="338685" cy="338685"/>
            </a:xfrm>
            <a:custGeom>
              <a:avLst/>
              <a:gdLst/>
              <a:ahLst/>
              <a:cxnLst>
                <a:cxn ang="0">
                  <a:pos x="98" y="50"/>
                </a:cxn>
                <a:cxn ang="0">
                  <a:pos x="98" y="50"/>
                </a:cxn>
                <a:cxn ang="0">
                  <a:pos x="98" y="60"/>
                </a:cxn>
                <a:cxn ang="0">
                  <a:pos x="94" y="68"/>
                </a:cxn>
                <a:cxn ang="0">
                  <a:pos x="90" y="76"/>
                </a:cxn>
                <a:cxn ang="0">
                  <a:pos x="84" y="84"/>
                </a:cxn>
                <a:cxn ang="0">
                  <a:pos x="76" y="90"/>
                </a:cxn>
                <a:cxn ang="0">
                  <a:pos x="68" y="94"/>
                </a:cxn>
                <a:cxn ang="0">
                  <a:pos x="58" y="98"/>
                </a:cxn>
                <a:cxn ang="0">
                  <a:pos x="48" y="98"/>
                </a:cxn>
                <a:cxn ang="0">
                  <a:pos x="48" y="98"/>
                </a:cxn>
                <a:cxn ang="0">
                  <a:pos x="38" y="98"/>
                </a:cxn>
                <a:cxn ang="0">
                  <a:pos x="30" y="94"/>
                </a:cxn>
                <a:cxn ang="0">
                  <a:pos x="22" y="90"/>
                </a:cxn>
                <a:cxn ang="0">
                  <a:pos x="14" y="84"/>
                </a:cxn>
                <a:cxn ang="0">
                  <a:pos x="8" y="76"/>
                </a:cxn>
                <a:cxn ang="0">
                  <a:pos x="4" y="68"/>
                </a:cxn>
                <a:cxn ang="0">
                  <a:pos x="0" y="60"/>
                </a:cxn>
                <a:cxn ang="0">
                  <a:pos x="0" y="50"/>
                </a:cxn>
                <a:cxn ang="0">
                  <a:pos x="0" y="50"/>
                </a:cxn>
                <a:cxn ang="0">
                  <a:pos x="0" y="40"/>
                </a:cxn>
                <a:cxn ang="0">
                  <a:pos x="4" y="30"/>
                </a:cxn>
                <a:cxn ang="0">
                  <a:pos x="8" y="22"/>
                </a:cxn>
                <a:cxn ang="0">
                  <a:pos x="14" y="14"/>
                </a:cxn>
                <a:cxn ang="0">
                  <a:pos x="22" y="8"/>
                </a:cxn>
                <a:cxn ang="0">
                  <a:pos x="30" y="4"/>
                </a:cxn>
                <a:cxn ang="0">
                  <a:pos x="38" y="0"/>
                </a:cxn>
                <a:cxn ang="0">
                  <a:pos x="48" y="0"/>
                </a:cxn>
                <a:cxn ang="0">
                  <a:pos x="48" y="0"/>
                </a:cxn>
                <a:cxn ang="0">
                  <a:pos x="58" y="0"/>
                </a:cxn>
                <a:cxn ang="0">
                  <a:pos x="68" y="4"/>
                </a:cxn>
                <a:cxn ang="0">
                  <a:pos x="76" y="8"/>
                </a:cxn>
                <a:cxn ang="0">
                  <a:pos x="84" y="14"/>
                </a:cxn>
                <a:cxn ang="0">
                  <a:pos x="90" y="22"/>
                </a:cxn>
                <a:cxn ang="0">
                  <a:pos x="94" y="30"/>
                </a:cxn>
                <a:cxn ang="0">
                  <a:pos x="98" y="40"/>
                </a:cxn>
                <a:cxn ang="0">
                  <a:pos x="98" y="50"/>
                </a:cxn>
                <a:cxn ang="0">
                  <a:pos x="98" y="50"/>
                </a:cxn>
              </a:cxnLst>
              <a:rect l="0" t="0" r="r" b="b"/>
              <a:pathLst>
                <a:path w="98" h="98">
                  <a:moveTo>
                    <a:pt x="98" y="50"/>
                  </a:moveTo>
                  <a:lnTo>
                    <a:pt x="98" y="50"/>
                  </a:lnTo>
                  <a:lnTo>
                    <a:pt x="98" y="60"/>
                  </a:lnTo>
                  <a:lnTo>
                    <a:pt x="94" y="68"/>
                  </a:lnTo>
                  <a:lnTo>
                    <a:pt x="90" y="76"/>
                  </a:lnTo>
                  <a:lnTo>
                    <a:pt x="84" y="84"/>
                  </a:lnTo>
                  <a:lnTo>
                    <a:pt x="76" y="90"/>
                  </a:lnTo>
                  <a:lnTo>
                    <a:pt x="68" y="94"/>
                  </a:lnTo>
                  <a:lnTo>
                    <a:pt x="58" y="98"/>
                  </a:lnTo>
                  <a:lnTo>
                    <a:pt x="48" y="98"/>
                  </a:lnTo>
                  <a:lnTo>
                    <a:pt x="48" y="98"/>
                  </a:lnTo>
                  <a:lnTo>
                    <a:pt x="38" y="98"/>
                  </a:lnTo>
                  <a:lnTo>
                    <a:pt x="30" y="94"/>
                  </a:lnTo>
                  <a:lnTo>
                    <a:pt x="22" y="90"/>
                  </a:lnTo>
                  <a:lnTo>
                    <a:pt x="14" y="84"/>
                  </a:lnTo>
                  <a:lnTo>
                    <a:pt x="8" y="76"/>
                  </a:lnTo>
                  <a:lnTo>
                    <a:pt x="4" y="68"/>
                  </a:lnTo>
                  <a:lnTo>
                    <a:pt x="0" y="60"/>
                  </a:lnTo>
                  <a:lnTo>
                    <a:pt x="0" y="50"/>
                  </a:lnTo>
                  <a:lnTo>
                    <a:pt x="0" y="50"/>
                  </a:lnTo>
                  <a:lnTo>
                    <a:pt x="0" y="40"/>
                  </a:lnTo>
                  <a:lnTo>
                    <a:pt x="4" y="30"/>
                  </a:lnTo>
                  <a:lnTo>
                    <a:pt x="8" y="22"/>
                  </a:lnTo>
                  <a:lnTo>
                    <a:pt x="14" y="14"/>
                  </a:lnTo>
                  <a:lnTo>
                    <a:pt x="22" y="8"/>
                  </a:lnTo>
                  <a:lnTo>
                    <a:pt x="30" y="4"/>
                  </a:lnTo>
                  <a:lnTo>
                    <a:pt x="38" y="0"/>
                  </a:lnTo>
                  <a:lnTo>
                    <a:pt x="48" y="0"/>
                  </a:lnTo>
                  <a:lnTo>
                    <a:pt x="48" y="0"/>
                  </a:lnTo>
                  <a:lnTo>
                    <a:pt x="58" y="0"/>
                  </a:lnTo>
                  <a:lnTo>
                    <a:pt x="68" y="4"/>
                  </a:lnTo>
                  <a:lnTo>
                    <a:pt x="76" y="8"/>
                  </a:lnTo>
                  <a:lnTo>
                    <a:pt x="84" y="14"/>
                  </a:lnTo>
                  <a:lnTo>
                    <a:pt x="90" y="22"/>
                  </a:lnTo>
                  <a:lnTo>
                    <a:pt x="94" y="30"/>
                  </a:lnTo>
                  <a:lnTo>
                    <a:pt x="98" y="40"/>
                  </a:lnTo>
                  <a:lnTo>
                    <a:pt x="98" y="50"/>
                  </a:lnTo>
                  <a:lnTo>
                    <a:pt x="98" y="5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59" name="Freeform 106"/>
            <p:cNvSpPr/>
            <p:nvPr/>
          </p:nvSpPr>
          <p:spPr bwMode="auto">
            <a:xfrm>
              <a:off x="3446465" y="3212937"/>
              <a:ext cx="601339" cy="442365"/>
            </a:xfrm>
            <a:custGeom>
              <a:avLst/>
              <a:gdLst/>
              <a:ahLst/>
              <a:cxnLst>
                <a:cxn ang="0">
                  <a:pos x="138" y="0"/>
                </a:cxn>
                <a:cxn ang="0">
                  <a:pos x="124" y="0"/>
                </a:cxn>
                <a:cxn ang="0">
                  <a:pos x="88" y="62"/>
                </a:cxn>
                <a:cxn ang="0">
                  <a:pos x="50" y="0"/>
                </a:cxn>
                <a:cxn ang="0">
                  <a:pos x="36" y="0"/>
                </a:cxn>
                <a:cxn ang="0">
                  <a:pos x="36" y="0"/>
                </a:cxn>
                <a:cxn ang="0">
                  <a:pos x="28" y="0"/>
                </a:cxn>
                <a:cxn ang="0">
                  <a:pos x="22" y="2"/>
                </a:cxn>
                <a:cxn ang="0">
                  <a:pos x="16" y="6"/>
                </a:cxn>
                <a:cxn ang="0">
                  <a:pos x="10" y="10"/>
                </a:cxn>
                <a:cxn ang="0">
                  <a:pos x="6" y="14"/>
                </a:cxn>
                <a:cxn ang="0">
                  <a:pos x="4" y="20"/>
                </a:cxn>
                <a:cxn ang="0">
                  <a:pos x="2" y="28"/>
                </a:cxn>
                <a:cxn ang="0">
                  <a:pos x="0" y="34"/>
                </a:cxn>
                <a:cxn ang="0">
                  <a:pos x="0" y="128"/>
                </a:cxn>
                <a:cxn ang="0">
                  <a:pos x="174" y="128"/>
                </a:cxn>
                <a:cxn ang="0">
                  <a:pos x="174" y="34"/>
                </a:cxn>
                <a:cxn ang="0">
                  <a:pos x="174" y="34"/>
                </a:cxn>
                <a:cxn ang="0">
                  <a:pos x="172" y="28"/>
                </a:cxn>
                <a:cxn ang="0">
                  <a:pos x="170" y="20"/>
                </a:cxn>
                <a:cxn ang="0">
                  <a:pos x="168" y="14"/>
                </a:cxn>
                <a:cxn ang="0">
                  <a:pos x="164" y="10"/>
                </a:cxn>
                <a:cxn ang="0">
                  <a:pos x="158" y="6"/>
                </a:cxn>
                <a:cxn ang="0">
                  <a:pos x="152" y="2"/>
                </a:cxn>
                <a:cxn ang="0">
                  <a:pos x="146" y="0"/>
                </a:cxn>
                <a:cxn ang="0">
                  <a:pos x="138" y="0"/>
                </a:cxn>
                <a:cxn ang="0">
                  <a:pos x="138" y="0"/>
                </a:cxn>
              </a:cxnLst>
              <a:rect l="0" t="0" r="r" b="b"/>
              <a:pathLst>
                <a:path w="174" h="128">
                  <a:moveTo>
                    <a:pt x="138" y="0"/>
                  </a:moveTo>
                  <a:lnTo>
                    <a:pt x="124" y="0"/>
                  </a:lnTo>
                  <a:lnTo>
                    <a:pt x="88" y="62"/>
                  </a:lnTo>
                  <a:lnTo>
                    <a:pt x="50" y="0"/>
                  </a:lnTo>
                  <a:lnTo>
                    <a:pt x="36" y="0"/>
                  </a:lnTo>
                  <a:lnTo>
                    <a:pt x="36" y="0"/>
                  </a:lnTo>
                  <a:lnTo>
                    <a:pt x="28" y="0"/>
                  </a:lnTo>
                  <a:lnTo>
                    <a:pt x="22" y="2"/>
                  </a:lnTo>
                  <a:lnTo>
                    <a:pt x="16" y="6"/>
                  </a:lnTo>
                  <a:lnTo>
                    <a:pt x="10" y="10"/>
                  </a:lnTo>
                  <a:lnTo>
                    <a:pt x="6" y="14"/>
                  </a:lnTo>
                  <a:lnTo>
                    <a:pt x="4" y="20"/>
                  </a:lnTo>
                  <a:lnTo>
                    <a:pt x="2" y="28"/>
                  </a:lnTo>
                  <a:lnTo>
                    <a:pt x="0" y="34"/>
                  </a:lnTo>
                  <a:lnTo>
                    <a:pt x="0" y="128"/>
                  </a:lnTo>
                  <a:lnTo>
                    <a:pt x="174" y="128"/>
                  </a:lnTo>
                  <a:lnTo>
                    <a:pt x="174" y="34"/>
                  </a:lnTo>
                  <a:lnTo>
                    <a:pt x="174" y="34"/>
                  </a:lnTo>
                  <a:lnTo>
                    <a:pt x="172" y="28"/>
                  </a:lnTo>
                  <a:lnTo>
                    <a:pt x="170" y="20"/>
                  </a:lnTo>
                  <a:lnTo>
                    <a:pt x="168" y="14"/>
                  </a:lnTo>
                  <a:lnTo>
                    <a:pt x="164" y="10"/>
                  </a:lnTo>
                  <a:lnTo>
                    <a:pt x="158" y="6"/>
                  </a:lnTo>
                  <a:lnTo>
                    <a:pt x="152" y="2"/>
                  </a:lnTo>
                  <a:lnTo>
                    <a:pt x="146" y="0"/>
                  </a:lnTo>
                  <a:lnTo>
                    <a:pt x="138" y="0"/>
                  </a:lnTo>
                  <a:lnTo>
                    <a:pt x="138" y="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60" name="Freeform 107"/>
            <p:cNvSpPr/>
            <p:nvPr/>
          </p:nvSpPr>
          <p:spPr bwMode="auto">
            <a:xfrm>
              <a:off x="3716031" y="3219849"/>
              <a:ext cx="62208" cy="131327"/>
            </a:xfrm>
            <a:custGeom>
              <a:avLst/>
              <a:gdLst/>
              <a:ahLst/>
              <a:cxnLst>
                <a:cxn ang="0">
                  <a:pos x="18" y="38"/>
                </a:cxn>
                <a:cxn ang="0">
                  <a:pos x="18" y="38"/>
                </a:cxn>
                <a:cxn ang="0">
                  <a:pos x="8" y="0"/>
                </a:cxn>
                <a:cxn ang="0">
                  <a:pos x="0" y="38"/>
                </a:cxn>
                <a:cxn ang="0">
                  <a:pos x="0" y="38"/>
                </a:cxn>
                <a:cxn ang="0">
                  <a:pos x="18" y="38"/>
                </a:cxn>
              </a:cxnLst>
              <a:rect l="0" t="0" r="r" b="b"/>
              <a:pathLst>
                <a:path w="18" h="38">
                  <a:moveTo>
                    <a:pt x="18" y="38"/>
                  </a:moveTo>
                  <a:lnTo>
                    <a:pt x="18" y="38"/>
                  </a:lnTo>
                  <a:lnTo>
                    <a:pt x="8" y="0"/>
                  </a:lnTo>
                  <a:lnTo>
                    <a:pt x="0" y="38"/>
                  </a:lnTo>
                  <a:lnTo>
                    <a:pt x="0" y="38"/>
                  </a:lnTo>
                  <a:lnTo>
                    <a:pt x="18" y="38"/>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61" name="Freeform 108"/>
            <p:cNvSpPr/>
            <p:nvPr/>
          </p:nvSpPr>
          <p:spPr bwMode="auto">
            <a:xfrm>
              <a:off x="3716031" y="3351176"/>
              <a:ext cx="62208" cy="20736"/>
            </a:xfrm>
            <a:custGeom>
              <a:avLst/>
              <a:gdLst/>
              <a:ahLst/>
              <a:cxnLst>
                <a:cxn ang="0">
                  <a:pos x="0" y="0"/>
                </a:cxn>
                <a:cxn ang="0">
                  <a:pos x="0" y="0"/>
                </a:cxn>
                <a:cxn ang="0">
                  <a:pos x="10" y="6"/>
                </a:cxn>
                <a:cxn ang="0">
                  <a:pos x="18" y="0"/>
                </a:cxn>
                <a:cxn ang="0">
                  <a:pos x="18" y="0"/>
                </a:cxn>
                <a:cxn ang="0">
                  <a:pos x="0" y="0"/>
                </a:cxn>
              </a:cxnLst>
              <a:rect l="0" t="0" r="r" b="b"/>
              <a:pathLst>
                <a:path w="18" h="6">
                  <a:moveTo>
                    <a:pt x="0" y="0"/>
                  </a:moveTo>
                  <a:lnTo>
                    <a:pt x="0" y="0"/>
                  </a:lnTo>
                  <a:lnTo>
                    <a:pt x="10" y="6"/>
                  </a:lnTo>
                  <a:lnTo>
                    <a:pt x="18" y="0"/>
                  </a:lnTo>
                  <a:lnTo>
                    <a:pt x="18" y="0"/>
                  </a:lnTo>
                  <a:lnTo>
                    <a:pt x="0" y="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62" name="Freeform 109"/>
            <p:cNvSpPr/>
            <p:nvPr/>
          </p:nvSpPr>
          <p:spPr bwMode="auto">
            <a:xfrm>
              <a:off x="3736767" y="3212937"/>
              <a:ext cx="20736" cy="20736"/>
            </a:xfrm>
            <a:custGeom>
              <a:avLst/>
              <a:gdLst/>
              <a:ahLst/>
              <a:cxnLst>
                <a:cxn ang="0">
                  <a:pos x="6" y="2"/>
                </a:cxn>
                <a:cxn ang="0">
                  <a:pos x="4" y="6"/>
                </a:cxn>
                <a:cxn ang="0">
                  <a:pos x="0" y="2"/>
                </a:cxn>
                <a:cxn ang="0">
                  <a:pos x="4" y="0"/>
                </a:cxn>
                <a:cxn ang="0">
                  <a:pos x="6" y="2"/>
                </a:cxn>
              </a:cxnLst>
              <a:rect l="0" t="0" r="r" b="b"/>
              <a:pathLst>
                <a:path w="6" h="6">
                  <a:moveTo>
                    <a:pt x="6" y="2"/>
                  </a:moveTo>
                  <a:lnTo>
                    <a:pt x="4" y="6"/>
                  </a:lnTo>
                  <a:lnTo>
                    <a:pt x="0" y="2"/>
                  </a:lnTo>
                  <a:lnTo>
                    <a:pt x="4" y="0"/>
                  </a:lnTo>
                  <a:lnTo>
                    <a:pt x="6" y="2"/>
                  </a:lnTo>
                  <a:close/>
                </a:path>
              </a:pathLst>
            </a:custGeom>
            <a:grpFill/>
            <a:ln w="9525">
              <a:noFill/>
              <a:round/>
            </a:ln>
          </p:spPr>
          <p:txBody>
            <a:bodyPr/>
            <a:lstStyle/>
            <a:p>
              <a:pPr eaLnBrk="1" fontAlgn="t" hangingPunct="1">
                <a:defRPr/>
              </a:pPr>
              <a:endParaRPr lang="zh-CN" altLang="en-US">
                <a:latin typeface="+mn-lt"/>
                <a:ea typeface="+mn-ea"/>
              </a:endParaRPr>
            </a:p>
          </p:txBody>
        </p:sp>
      </p:grpSp>
      <p:grpSp>
        <p:nvGrpSpPr>
          <p:cNvPr id="43" name="组合 476"/>
          <p:cNvGrpSpPr/>
          <p:nvPr/>
        </p:nvGrpSpPr>
        <p:grpSpPr>
          <a:xfrm>
            <a:off x="2704920" y="2460622"/>
            <a:ext cx="207605" cy="345231"/>
            <a:chOff x="10201275" y="5540375"/>
            <a:chExt cx="282575" cy="352425"/>
          </a:xfrm>
          <a:solidFill>
            <a:schemeClr val="tx1">
              <a:lumMod val="50000"/>
              <a:lumOff val="50000"/>
            </a:schemeClr>
          </a:solidFill>
        </p:grpSpPr>
        <p:sp>
          <p:nvSpPr>
            <p:cNvPr id="478" name="Freeform 65"/>
            <p:cNvSpPr>
              <a:spLocks noEditPoints="1"/>
            </p:cNvSpPr>
            <p:nvPr/>
          </p:nvSpPr>
          <p:spPr bwMode="auto">
            <a:xfrm>
              <a:off x="10201275" y="5673725"/>
              <a:ext cx="282575" cy="219075"/>
            </a:xfrm>
            <a:custGeom>
              <a:avLst/>
              <a:gdLst/>
              <a:ahLst/>
              <a:cxnLst>
                <a:cxn ang="0">
                  <a:pos x="178" y="22"/>
                </a:cxn>
                <a:cxn ang="0">
                  <a:pos x="176" y="14"/>
                </a:cxn>
                <a:cxn ang="0">
                  <a:pos x="164" y="2"/>
                </a:cxn>
                <a:cxn ang="0">
                  <a:pos x="22" y="0"/>
                </a:cxn>
                <a:cxn ang="0">
                  <a:pos x="14" y="2"/>
                </a:cxn>
                <a:cxn ang="0">
                  <a:pos x="2" y="14"/>
                </a:cxn>
                <a:cxn ang="0">
                  <a:pos x="0" y="118"/>
                </a:cxn>
                <a:cxn ang="0">
                  <a:pos x="2" y="126"/>
                </a:cxn>
                <a:cxn ang="0">
                  <a:pos x="14" y="138"/>
                </a:cxn>
                <a:cxn ang="0">
                  <a:pos x="156" y="138"/>
                </a:cxn>
                <a:cxn ang="0">
                  <a:pos x="164" y="138"/>
                </a:cxn>
                <a:cxn ang="0">
                  <a:pos x="176" y="126"/>
                </a:cxn>
                <a:cxn ang="0">
                  <a:pos x="178" y="112"/>
                </a:cxn>
                <a:cxn ang="0">
                  <a:pos x="150" y="100"/>
                </a:cxn>
                <a:cxn ang="0">
                  <a:pos x="178" y="84"/>
                </a:cxn>
                <a:cxn ang="0">
                  <a:pos x="150" y="72"/>
                </a:cxn>
                <a:cxn ang="0">
                  <a:pos x="178" y="54"/>
                </a:cxn>
                <a:cxn ang="0">
                  <a:pos x="150" y="44"/>
                </a:cxn>
                <a:cxn ang="0">
                  <a:pos x="96" y="80"/>
                </a:cxn>
                <a:cxn ang="0">
                  <a:pos x="96" y="96"/>
                </a:cxn>
                <a:cxn ang="0">
                  <a:pos x="90" y="102"/>
                </a:cxn>
                <a:cxn ang="0">
                  <a:pos x="84" y="100"/>
                </a:cxn>
                <a:cxn ang="0">
                  <a:pos x="82" y="80"/>
                </a:cxn>
                <a:cxn ang="0">
                  <a:pos x="78" y="78"/>
                </a:cxn>
                <a:cxn ang="0">
                  <a:pos x="72" y="70"/>
                </a:cxn>
                <a:cxn ang="0">
                  <a:pos x="72" y="64"/>
                </a:cxn>
                <a:cxn ang="0">
                  <a:pos x="76" y="52"/>
                </a:cxn>
                <a:cxn ang="0">
                  <a:pos x="90" y="46"/>
                </a:cxn>
                <a:cxn ang="0">
                  <a:pos x="96" y="48"/>
                </a:cxn>
                <a:cxn ang="0">
                  <a:pos x="106" y="58"/>
                </a:cxn>
                <a:cxn ang="0">
                  <a:pos x="108" y="64"/>
                </a:cxn>
                <a:cxn ang="0">
                  <a:pos x="104" y="74"/>
                </a:cxn>
                <a:cxn ang="0">
                  <a:pos x="96" y="80"/>
                </a:cxn>
              </a:cxnLst>
              <a:rect l="0" t="0" r="r" b="b"/>
              <a:pathLst>
                <a:path w="178" h="138">
                  <a:moveTo>
                    <a:pt x="178" y="44"/>
                  </a:moveTo>
                  <a:lnTo>
                    <a:pt x="178" y="22"/>
                  </a:lnTo>
                  <a:lnTo>
                    <a:pt x="178" y="22"/>
                  </a:lnTo>
                  <a:lnTo>
                    <a:pt x="176" y="14"/>
                  </a:lnTo>
                  <a:lnTo>
                    <a:pt x="172" y="6"/>
                  </a:lnTo>
                  <a:lnTo>
                    <a:pt x="164" y="2"/>
                  </a:lnTo>
                  <a:lnTo>
                    <a:pt x="156" y="0"/>
                  </a:lnTo>
                  <a:lnTo>
                    <a:pt x="22" y="0"/>
                  </a:lnTo>
                  <a:lnTo>
                    <a:pt x="22" y="0"/>
                  </a:lnTo>
                  <a:lnTo>
                    <a:pt x="14" y="2"/>
                  </a:lnTo>
                  <a:lnTo>
                    <a:pt x="6" y="6"/>
                  </a:lnTo>
                  <a:lnTo>
                    <a:pt x="2" y="14"/>
                  </a:lnTo>
                  <a:lnTo>
                    <a:pt x="0" y="22"/>
                  </a:lnTo>
                  <a:lnTo>
                    <a:pt x="0" y="118"/>
                  </a:lnTo>
                  <a:lnTo>
                    <a:pt x="0" y="118"/>
                  </a:lnTo>
                  <a:lnTo>
                    <a:pt x="2" y="126"/>
                  </a:lnTo>
                  <a:lnTo>
                    <a:pt x="6" y="132"/>
                  </a:lnTo>
                  <a:lnTo>
                    <a:pt x="14" y="138"/>
                  </a:lnTo>
                  <a:lnTo>
                    <a:pt x="22" y="138"/>
                  </a:lnTo>
                  <a:lnTo>
                    <a:pt x="156" y="138"/>
                  </a:lnTo>
                  <a:lnTo>
                    <a:pt x="156" y="138"/>
                  </a:lnTo>
                  <a:lnTo>
                    <a:pt x="164" y="138"/>
                  </a:lnTo>
                  <a:lnTo>
                    <a:pt x="172" y="132"/>
                  </a:lnTo>
                  <a:lnTo>
                    <a:pt x="176" y="126"/>
                  </a:lnTo>
                  <a:lnTo>
                    <a:pt x="178" y="118"/>
                  </a:lnTo>
                  <a:lnTo>
                    <a:pt x="178" y="112"/>
                  </a:lnTo>
                  <a:lnTo>
                    <a:pt x="150" y="112"/>
                  </a:lnTo>
                  <a:lnTo>
                    <a:pt x="150" y="100"/>
                  </a:lnTo>
                  <a:lnTo>
                    <a:pt x="178" y="100"/>
                  </a:lnTo>
                  <a:lnTo>
                    <a:pt x="178" y="84"/>
                  </a:lnTo>
                  <a:lnTo>
                    <a:pt x="150" y="84"/>
                  </a:lnTo>
                  <a:lnTo>
                    <a:pt x="150" y="72"/>
                  </a:lnTo>
                  <a:lnTo>
                    <a:pt x="178" y="72"/>
                  </a:lnTo>
                  <a:lnTo>
                    <a:pt x="178" y="54"/>
                  </a:lnTo>
                  <a:lnTo>
                    <a:pt x="150" y="54"/>
                  </a:lnTo>
                  <a:lnTo>
                    <a:pt x="150" y="44"/>
                  </a:lnTo>
                  <a:lnTo>
                    <a:pt x="178" y="44"/>
                  </a:lnTo>
                  <a:close/>
                  <a:moveTo>
                    <a:pt x="96" y="80"/>
                  </a:moveTo>
                  <a:lnTo>
                    <a:pt x="96" y="96"/>
                  </a:lnTo>
                  <a:lnTo>
                    <a:pt x="96" y="96"/>
                  </a:lnTo>
                  <a:lnTo>
                    <a:pt x="94" y="100"/>
                  </a:lnTo>
                  <a:lnTo>
                    <a:pt x="90" y="102"/>
                  </a:lnTo>
                  <a:lnTo>
                    <a:pt x="90" y="102"/>
                  </a:lnTo>
                  <a:lnTo>
                    <a:pt x="84" y="100"/>
                  </a:lnTo>
                  <a:lnTo>
                    <a:pt x="82" y="96"/>
                  </a:lnTo>
                  <a:lnTo>
                    <a:pt x="82" y="80"/>
                  </a:lnTo>
                  <a:lnTo>
                    <a:pt x="82" y="80"/>
                  </a:lnTo>
                  <a:lnTo>
                    <a:pt x="78" y="78"/>
                  </a:lnTo>
                  <a:lnTo>
                    <a:pt x="74" y="74"/>
                  </a:lnTo>
                  <a:lnTo>
                    <a:pt x="72" y="70"/>
                  </a:lnTo>
                  <a:lnTo>
                    <a:pt x="72" y="64"/>
                  </a:lnTo>
                  <a:lnTo>
                    <a:pt x="72" y="64"/>
                  </a:lnTo>
                  <a:lnTo>
                    <a:pt x="72" y="58"/>
                  </a:lnTo>
                  <a:lnTo>
                    <a:pt x="76" y="52"/>
                  </a:lnTo>
                  <a:lnTo>
                    <a:pt x="82" y="48"/>
                  </a:lnTo>
                  <a:lnTo>
                    <a:pt x="90" y="46"/>
                  </a:lnTo>
                  <a:lnTo>
                    <a:pt x="90" y="46"/>
                  </a:lnTo>
                  <a:lnTo>
                    <a:pt x="96" y="48"/>
                  </a:lnTo>
                  <a:lnTo>
                    <a:pt x="102" y="52"/>
                  </a:lnTo>
                  <a:lnTo>
                    <a:pt x="106" y="58"/>
                  </a:lnTo>
                  <a:lnTo>
                    <a:pt x="108" y="64"/>
                  </a:lnTo>
                  <a:lnTo>
                    <a:pt x="108" y="64"/>
                  </a:lnTo>
                  <a:lnTo>
                    <a:pt x="106" y="70"/>
                  </a:lnTo>
                  <a:lnTo>
                    <a:pt x="104" y="74"/>
                  </a:lnTo>
                  <a:lnTo>
                    <a:pt x="102" y="78"/>
                  </a:lnTo>
                  <a:lnTo>
                    <a:pt x="96" y="80"/>
                  </a:lnTo>
                  <a:lnTo>
                    <a:pt x="96" y="80"/>
                  </a:lnTo>
                  <a:close/>
                </a:path>
              </a:pathLst>
            </a:custGeom>
            <a:grpFill/>
            <a:ln w="9525">
              <a:noFill/>
              <a:round/>
            </a:ln>
          </p:spPr>
          <p:txBody>
            <a:bodyPr/>
            <a:lstStyle/>
            <a:p>
              <a:pPr eaLnBrk="1" fontAlgn="t" hangingPunct="1">
                <a:defRPr/>
              </a:pPr>
              <a:endParaRPr lang="zh-CN" altLang="en-US">
                <a:latin typeface="+mn-lt"/>
                <a:ea typeface="+mn-ea"/>
              </a:endParaRPr>
            </a:p>
          </p:txBody>
        </p:sp>
        <p:sp>
          <p:nvSpPr>
            <p:cNvPr id="479" name="Freeform 66"/>
            <p:cNvSpPr/>
            <p:nvPr/>
          </p:nvSpPr>
          <p:spPr bwMode="auto">
            <a:xfrm>
              <a:off x="10229850" y="5540375"/>
              <a:ext cx="225425" cy="127000"/>
            </a:xfrm>
            <a:custGeom>
              <a:avLst/>
              <a:gdLst/>
              <a:ahLst/>
              <a:cxnLst>
                <a:cxn ang="0">
                  <a:pos x="24" y="54"/>
                </a:cxn>
                <a:cxn ang="0">
                  <a:pos x="24" y="54"/>
                </a:cxn>
                <a:cxn ang="0">
                  <a:pos x="26" y="48"/>
                </a:cxn>
                <a:cxn ang="0">
                  <a:pos x="28" y="42"/>
                </a:cxn>
                <a:cxn ang="0">
                  <a:pos x="30" y="36"/>
                </a:cxn>
                <a:cxn ang="0">
                  <a:pos x="36" y="30"/>
                </a:cxn>
                <a:cxn ang="0">
                  <a:pos x="40" y="26"/>
                </a:cxn>
                <a:cxn ang="0">
                  <a:pos x="46" y="22"/>
                </a:cxn>
                <a:cxn ang="0">
                  <a:pos x="52" y="20"/>
                </a:cxn>
                <a:cxn ang="0">
                  <a:pos x="60" y="20"/>
                </a:cxn>
                <a:cxn ang="0">
                  <a:pos x="82" y="20"/>
                </a:cxn>
                <a:cxn ang="0">
                  <a:pos x="82" y="20"/>
                </a:cxn>
                <a:cxn ang="0">
                  <a:pos x="90" y="20"/>
                </a:cxn>
                <a:cxn ang="0">
                  <a:pos x="96" y="22"/>
                </a:cxn>
                <a:cxn ang="0">
                  <a:pos x="102" y="26"/>
                </a:cxn>
                <a:cxn ang="0">
                  <a:pos x="108" y="30"/>
                </a:cxn>
                <a:cxn ang="0">
                  <a:pos x="112" y="36"/>
                </a:cxn>
                <a:cxn ang="0">
                  <a:pos x="114" y="42"/>
                </a:cxn>
                <a:cxn ang="0">
                  <a:pos x="116" y="48"/>
                </a:cxn>
                <a:cxn ang="0">
                  <a:pos x="118" y="54"/>
                </a:cxn>
                <a:cxn ang="0">
                  <a:pos x="118" y="80"/>
                </a:cxn>
                <a:cxn ang="0">
                  <a:pos x="142" y="80"/>
                </a:cxn>
                <a:cxn ang="0">
                  <a:pos x="142" y="48"/>
                </a:cxn>
                <a:cxn ang="0">
                  <a:pos x="142" y="48"/>
                </a:cxn>
                <a:cxn ang="0">
                  <a:pos x="142" y="38"/>
                </a:cxn>
                <a:cxn ang="0">
                  <a:pos x="138" y="28"/>
                </a:cxn>
                <a:cxn ang="0">
                  <a:pos x="134" y="20"/>
                </a:cxn>
                <a:cxn ang="0">
                  <a:pos x="128" y="14"/>
                </a:cxn>
                <a:cxn ang="0">
                  <a:pos x="122" y="8"/>
                </a:cxn>
                <a:cxn ang="0">
                  <a:pos x="114" y="4"/>
                </a:cxn>
                <a:cxn ang="0">
                  <a:pos x="104" y="0"/>
                </a:cxn>
                <a:cxn ang="0">
                  <a:pos x="94" y="0"/>
                </a:cxn>
                <a:cxn ang="0">
                  <a:pos x="48" y="0"/>
                </a:cxn>
                <a:cxn ang="0">
                  <a:pos x="48" y="0"/>
                </a:cxn>
                <a:cxn ang="0">
                  <a:pos x="38" y="0"/>
                </a:cxn>
                <a:cxn ang="0">
                  <a:pos x="30" y="4"/>
                </a:cxn>
                <a:cxn ang="0">
                  <a:pos x="22" y="8"/>
                </a:cxn>
                <a:cxn ang="0">
                  <a:pos x="14" y="14"/>
                </a:cxn>
                <a:cxn ang="0">
                  <a:pos x="8" y="20"/>
                </a:cxn>
                <a:cxn ang="0">
                  <a:pos x="4" y="28"/>
                </a:cxn>
                <a:cxn ang="0">
                  <a:pos x="2" y="38"/>
                </a:cxn>
                <a:cxn ang="0">
                  <a:pos x="0" y="48"/>
                </a:cxn>
                <a:cxn ang="0">
                  <a:pos x="0" y="80"/>
                </a:cxn>
                <a:cxn ang="0">
                  <a:pos x="24" y="80"/>
                </a:cxn>
                <a:cxn ang="0">
                  <a:pos x="24" y="54"/>
                </a:cxn>
              </a:cxnLst>
              <a:rect l="0" t="0" r="r" b="b"/>
              <a:pathLst>
                <a:path w="142" h="80">
                  <a:moveTo>
                    <a:pt x="24" y="54"/>
                  </a:moveTo>
                  <a:lnTo>
                    <a:pt x="24" y="54"/>
                  </a:lnTo>
                  <a:lnTo>
                    <a:pt x="26" y="48"/>
                  </a:lnTo>
                  <a:lnTo>
                    <a:pt x="28" y="42"/>
                  </a:lnTo>
                  <a:lnTo>
                    <a:pt x="30" y="36"/>
                  </a:lnTo>
                  <a:lnTo>
                    <a:pt x="36" y="30"/>
                  </a:lnTo>
                  <a:lnTo>
                    <a:pt x="40" y="26"/>
                  </a:lnTo>
                  <a:lnTo>
                    <a:pt x="46" y="22"/>
                  </a:lnTo>
                  <a:lnTo>
                    <a:pt x="52" y="20"/>
                  </a:lnTo>
                  <a:lnTo>
                    <a:pt x="60" y="20"/>
                  </a:lnTo>
                  <a:lnTo>
                    <a:pt x="82" y="20"/>
                  </a:lnTo>
                  <a:lnTo>
                    <a:pt x="82" y="20"/>
                  </a:lnTo>
                  <a:lnTo>
                    <a:pt x="90" y="20"/>
                  </a:lnTo>
                  <a:lnTo>
                    <a:pt x="96" y="22"/>
                  </a:lnTo>
                  <a:lnTo>
                    <a:pt x="102" y="26"/>
                  </a:lnTo>
                  <a:lnTo>
                    <a:pt x="108" y="30"/>
                  </a:lnTo>
                  <a:lnTo>
                    <a:pt x="112" y="36"/>
                  </a:lnTo>
                  <a:lnTo>
                    <a:pt x="114" y="42"/>
                  </a:lnTo>
                  <a:lnTo>
                    <a:pt x="116" y="48"/>
                  </a:lnTo>
                  <a:lnTo>
                    <a:pt x="118" y="54"/>
                  </a:lnTo>
                  <a:lnTo>
                    <a:pt x="118" y="80"/>
                  </a:lnTo>
                  <a:lnTo>
                    <a:pt x="142" y="80"/>
                  </a:lnTo>
                  <a:lnTo>
                    <a:pt x="142" y="48"/>
                  </a:lnTo>
                  <a:lnTo>
                    <a:pt x="142" y="48"/>
                  </a:lnTo>
                  <a:lnTo>
                    <a:pt x="142" y="38"/>
                  </a:lnTo>
                  <a:lnTo>
                    <a:pt x="138" y="28"/>
                  </a:lnTo>
                  <a:lnTo>
                    <a:pt x="134" y="20"/>
                  </a:lnTo>
                  <a:lnTo>
                    <a:pt x="128" y="14"/>
                  </a:lnTo>
                  <a:lnTo>
                    <a:pt x="122" y="8"/>
                  </a:lnTo>
                  <a:lnTo>
                    <a:pt x="114" y="4"/>
                  </a:lnTo>
                  <a:lnTo>
                    <a:pt x="104" y="0"/>
                  </a:lnTo>
                  <a:lnTo>
                    <a:pt x="94" y="0"/>
                  </a:lnTo>
                  <a:lnTo>
                    <a:pt x="48" y="0"/>
                  </a:lnTo>
                  <a:lnTo>
                    <a:pt x="48" y="0"/>
                  </a:lnTo>
                  <a:lnTo>
                    <a:pt x="38" y="0"/>
                  </a:lnTo>
                  <a:lnTo>
                    <a:pt x="30" y="4"/>
                  </a:lnTo>
                  <a:lnTo>
                    <a:pt x="22" y="8"/>
                  </a:lnTo>
                  <a:lnTo>
                    <a:pt x="14" y="14"/>
                  </a:lnTo>
                  <a:lnTo>
                    <a:pt x="8" y="20"/>
                  </a:lnTo>
                  <a:lnTo>
                    <a:pt x="4" y="28"/>
                  </a:lnTo>
                  <a:lnTo>
                    <a:pt x="2" y="38"/>
                  </a:lnTo>
                  <a:lnTo>
                    <a:pt x="0" y="48"/>
                  </a:lnTo>
                  <a:lnTo>
                    <a:pt x="0" y="80"/>
                  </a:lnTo>
                  <a:lnTo>
                    <a:pt x="24" y="80"/>
                  </a:lnTo>
                  <a:lnTo>
                    <a:pt x="24" y="54"/>
                  </a:lnTo>
                  <a:close/>
                </a:path>
              </a:pathLst>
            </a:custGeom>
            <a:grpFill/>
            <a:ln w="9525">
              <a:noFill/>
              <a:round/>
            </a:ln>
          </p:spPr>
          <p:txBody>
            <a:bodyPr/>
            <a:lstStyle/>
            <a:p>
              <a:pPr eaLnBrk="1" fontAlgn="t" hangingPunct="1">
                <a:defRPr/>
              </a:pPr>
              <a:endParaRPr lang="zh-CN" altLang="en-US">
                <a:latin typeface="+mn-lt"/>
                <a:ea typeface="+mn-ea"/>
              </a:endParaRPr>
            </a:p>
          </p:txBody>
        </p:sp>
      </p:grpSp>
      <p:sp>
        <p:nvSpPr>
          <p:cNvPr id="480" name="TextBox 479"/>
          <p:cNvSpPr txBox="1"/>
          <p:nvPr/>
        </p:nvSpPr>
        <p:spPr>
          <a:xfrm>
            <a:off x="1042988" y="2027238"/>
            <a:ext cx="823912" cy="430212"/>
          </a:xfrm>
          <a:prstGeom prst="rect">
            <a:avLst/>
          </a:prstGeom>
          <a:noFill/>
        </p:spPr>
        <p:txBody>
          <a:bodyPr lIns="121935" tIns="60968" rIns="121935" bIns="60968">
            <a:spAutoFit/>
          </a:bodyPr>
          <a:lstStyle/>
          <a:p>
            <a:pPr eaLnBrk="1" fontAlgn="t" hangingPunct="1">
              <a:defRPr/>
            </a:pPr>
            <a:r>
              <a:rPr lang="zh-CN" altLang="en-US" dirty="0">
                <a:solidFill>
                  <a:schemeClr val="tx1">
                    <a:lumMod val="75000"/>
                    <a:lumOff val="25000"/>
                  </a:schemeClr>
                </a:solidFill>
                <a:latin typeface="+mn-lt"/>
                <a:ea typeface="+mn-ea"/>
              </a:rPr>
              <a:t>禁用存储设备</a:t>
            </a:r>
            <a:endParaRPr lang="en-US" altLang="zh-CN" dirty="0">
              <a:solidFill>
                <a:schemeClr val="tx1">
                  <a:lumMod val="75000"/>
                  <a:lumOff val="25000"/>
                </a:schemeClr>
              </a:solidFill>
              <a:latin typeface="+mn-lt"/>
              <a:ea typeface="+mn-ea"/>
            </a:endParaRPr>
          </a:p>
        </p:txBody>
      </p:sp>
      <p:sp>
        <p:nvSpPr>
          <p:cNvPr id="481" name="TextBox 480"/>
          <p:cNvSpPr txBox="1"/>
          <p:nvPr/>
        </p:nvSpPr>
        <p:spPr>
          <a:xfrm>
            <a:off x="2589213" y="1931988"/>
            <a:ext cx="825500" cy="584200"/>
          </a:xfrm>
          <a:prstGeom prst="rect">
            <a:avLst/>
          </a:prstGeom>
          <a:noFill/>
        </p:spPr>
        <p:txBody>
          <a:bodyPr lIns="121935" tIns="60968" rIns="121935" bIns="60968">
            <a:spAutoFit/>
          </a:bodyPr>
          <a:lstStyle/>
          <a:p>
            <a:pPr eaLnBrk="1" fontAlgn="t" hangingPunct="1">
              <a:defRPr/>
            </a:pPr>
            <a:r>
              <a:rPr lang="zh-CN" altLang="en-US" dirty="0">
                <a:solidFill>
                  <a:schemeClr val="tx1">
                    <a:lumMod val="75000"/>
                    <a:lumOff val="25000"/>
                  </a:schemeClr>
                </a:solidFill>
                <a:latin typeface="+mn-lt"/>
                <a:ea typeface="+mn-ea"/>
              </a:rPr>
              <a:t>禁止在</a:t>
            </a:r>
            <a:r>
              <a:rPr lang="en-US" altLang="zh-CN" dirty="0">
                <a:solidFill>
                  <a:schemeClr val="tx1">
                    <a:lumMod val="75000"/>
                    <a:lumOff val="25000"/>
                  </a:schemeClr>
                </a:solidFill>
                <a:latin typeface="+mn-lt"/>
                <a:ea typeface="+mn-ea"/>
              </a:rPr>
              <a:t>TC</a:t>
            </a:r>
            <a:r>
              <a:rPr lang="zh-CN" altLang="en-US" dirty="0">
                <a:solidFill>
                  <a:schemeClr val="tx1">
                    <a:lumMod val="75000"/>
                    <a:lumOff val="25000"/>
                  </a:schemeClr>
                </a:solidFill>
                <a:latin typeface="+mn-lt"/>
                <a:ea typeface="+mn-ea"/>
              </a:rPr>
              <a:t>上自行安装软件</a:t>
            </a:r>
            <a:endParaRPr lang="en-US" altLang="zh-CN" dirty="0">
              <a:solidFill>
                <a:schemeClr val="tx1">
                  <a:lumMod val="75000"/>
                  <a:lumOff val="25000"/>
                </a:schemeClr>
              </a:solidFill>
              <a:latin typeface="+mn-lt"/>
              <a:ea typeface="+mn-ea"/>
            </a:endParaRPr>
          </a:p>
        </p:txBody>
      </p:sp>
      <p:sp>
        <p:nvSpPr>
          <p:cNvPr id="482" name="TextBox 481"/>
          <p:cNvSpPr txBox="1"/>
          <p:nvPr/>
        </p:nvSpPr>
        <p:spPr>
          <a:xfrm>
            <a:off x="1069975" y="2971800"/>
            <a:ext cx="896938" cy="430213"/>
          </a:xfrm>
          <a:prstGeom prst="rect">
            <a:avLst/>
          </a:prstGeom>
          <a:noFill/>
        </p:spPr>
        <p:txBody>
          <a:bodyPr lIns="121935" tIns="60968" rIns="121935" bIns="60968">
            <a:spAutoFit/>
          </a:bodyPr>
          <a:lstStyle/>
          <a:p>
            <a:pPr eaLnBrk="1" fontAlgn="t" hangingPunct="1">
              <a:defRPr/>
            </a:pPr>
            <a:r>
              <a:rPr lang="en-US" altLang="zh-CN" dirty="0">
                <a:solidFill>
                  <a:schemeClr val="tx1">
                    <a:lumMod val="75000"/>
                    <a:lumOff val="25000"/>
                  </a:schemeClr>
                </a:solidFill>
                <a:latin typeface="+mn-lt"/>
                <a:ea typeface="+mn-ea"/>
              </a:rPr>
              <a:t>TC</a:t>
            </a:r>
            <a:r>
              <a:rPr lang="zh-CN" altLang="en-US" dirty="0">
                <a:solidFill>
                  <a:schemeClr val="tx1">
                    <a:lumMod val="75000"/>
                    <a:lumOff val="25000"/>
                  </a:schemeClr>
                </a:solidFill>
                <a:latin typeface="+mn-lt"/>
                <a:ea typeface="+mn-ea"/>
              </a:rPr>
              <a:t>合法性认证</a:t>
            </a:r>
            <a:endParaRPr lang="en-US" altLang="zh-CN" dirty="0">
              <a:solidFill>
                <a:schemeClr val="tx1">
                  <a:lumMod val="75000"/>
                  <a:lumOff val="25000"/>
                </a:schemeClr>
              </a:solidFill>
              <a:latin typeface="+mn-lt"/>
              <a:ea typeface="+mn-ea"/>
            </a:endParaRPr>
          </a:p>
        </p:txBody>
      </p:sp>
      <p:sp>
        <p:nvSpPr>
          <p:cNvPr id="483" name="TextBox 482"/>
          <p:cNvSpPr txBox="1"/>
          <p:nvPr/>
        </p:nvSpPr>
        <p:spPr>
          <a:xfrm>
            <a:off x="2554288" y="2971800"/>
            <a:ext cx="895350" cy="430213"/>
          </a:xfrm>
          <a:prstGeom prst="rect">
            <a:avLst/>
          </a:prstGeom>
          <a:noFill/>
        </p:spPr>
        <p:txBody>
          <a:bodyPr lIns="121935" tIns="60968" rIns="121935" bIns="60968">
            <a:spAutoFit/>
          </a:bodyPr>
          <a:lstStyle/>
          <a:p>
            <a:pPr eaLnBrk="1" fontAlgn="t" hangingPunct="1">
              <a:defRPr/>
            </a:pPr>
            <a:r>
              <a:rPr lang="zh-CN" altLang="en-US" dirty="0">
                <a:solidFill>
                  <a:schemeClr val="tx1">
                    <a:lumMod val="75000"/>
                    <a:lumOff val="25000"/>
                  </a:schemeClr>
                </a:solidFill>
                <a:latin typeface="+mn-lt"/>
                <a:ea typeface="+mn-ea"/>
              </a:rPr>
              <a:t>用户与</a:t>
            </a:r>
            <a:r>
              <a:rPr lang="en-US" altLang="zh-CN" dirty="0">
                <a:solidFill>
                  <a:schemeClr val="tx1">
                    <a:lumMod val="75000"/>
                    <a:lumOff val="25000"/>
                  </a:schemeClr>
                </a:solidFill>
                <a:latin typeface="+mn-lt"/>
                <a:ea typeface="+mn-ea"/>
              </a:rPr>
              <a:t>TC</a:t>
            </a:r>
            <a:r>
              <a:rPr lang="zh-CN" altLang="en-US" dirty="0">
                <a:solidFill>
                  <a:schemeClr val="tx1">
                    <a:lumMod val="75000"/>
                    <a:lumOff val="25000"/>
                  </a:schemeClr>
                </a:solidFill>
                <a:latin typeface="+mn-lt"/>
                <a:ea typeface="+mn-ea"/>
              </a:rPr>
              <a:t>绑定</a:t>
            </a:r>
            <a:endParaRPr lang="en-US" altLang="zh-CN" dirty="0">
              <a:solidFill>
                <a:schemeClr val="tx1">
                  <a:lumMod val="75000"/>
                  <a:lumOff val="25000"/>
                </a:schemeClr>
              </a:solidFill>
              <a:latin typeface="+mn-lt"/>
              <a:ea typeface="+mn-ea"/>
            </a:endParaRPr>
          </a:p>
        </p:txBody>
      </p:sp>
      <p:grpSp>
        <p:nvGrpSpPr>
          <p:cNvPr id="83014" name="组合 398"/>
          <p:cNvGrpSpPr/>
          <p:nvPr/>
        </p:nvGrpSpPr>
        <p:grpSpPr bwMode="auto">
          <a:xfrm>
            <a:off x="7116763" y="2190750"/>
            <a:ext cx="1009650" cy="879475"/>
            <a:chOff x="6131881" y="1716352"/>
            <a:chExt cx="993205" cy="741098"/>
          </a:xfrm>
        </p:grpSpPr>
        <p:sp>
          <p:nvSpPr>
            <p:cNvPr id="141" name="Rounded Rectangle 102"/>
            <p:cNvSpPr/>
            <p:nvPr/>
          </p:nvSpPr>
          <p:spPr>
            <a:xfrm>
              <a:off x="6194347" y="1751133"/>
              <a:ext cx="879205" cy="706317"/>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68562" tIns="34281" rIns="68562" bIns="34281" anchor="ctr"/>
            <a:lstStyle/>
            <a:p>
              <a:pPr algn="ctr" fontAlgn="t">
                <a:buClr>
                  <a:srgbClr val="990000"/>
                </a:buClr>
                <a:buSzPct val="60000"/>
                <a:defRPr/>
              </a:pPr>
              <a:endParaRPr lang="en-US" dirty="0">
                <a:solidFill>
                  <a:srgbClr val="000000"/>
                </a:solidFill>
                <a:latin typeface="+mn-lt"/>
                <a:ea typeface="+mn-ea"/>
                <a:cs typeface="Arial" panose="020B0604020202020204" pitchFamily="34" charset="0"/>
              </a:endParaRPr>
            </a:p>
          </p:txBody>
        </p:sp>
        <p:sp>
          <p:nvSpPr>
            <p:cNvPr id="142" name="Rounded Rectangle 104"/>
            <p:cNvSpPr/>
            <p:nvPr/>
          </p:nvSpPr>
          <p:spPr>
            <a:xfrm>
              <a:off x="6194347" y="1716352"/>
              <a:ext cx="890137" cy="169891"/>
            </a:xfrm>
            <a:prstGeom prst="rect">
              <a:avLst/>
            </a:prstGeom>
            <a:solidFill>
              <a:schemeClr val="tx1">
                <a:lumMod val="50000"/>
                <a:lumOff val="50000"/>
              </a:schemeClr>
            </a:solidFill>
            <a:ln>
              <a:noFill/>
            </a:ln>
            <a:effectLst/>
          </p:spPr>
          <p:txBody>
            <a:bodyPr anchor="ctr"/>
            <a:lstStyle/>
            <a:p>
              <a:pPr algn="ctr" eaLnBrk="1" fontAlgn="t" hangingPunct="1">
                <a:buClr>
                  <a:srgbClr val="CC9900"/>
                </a:buClr>
                <a:defRPr/>
              </a:pPr>
              <a:r>
                <a:rPr lang="zh-CN" altLang="en-US" dirty="0">
                  <a:solidFill>
                    <a:schemeClr val="bg1"/>
                  </a:solidFill>
                  <a:latin typeface="+mn-lt"/>
                  <a:ea typeface="+mn-ea"/>
                </a:rPr>
                <a:t>虚拟桌面</a:t>
              </a:r>
              <a:endParaRPr lang="zh-CN" altLang="en-US" dirty="0">
                <a:solidFill>
                  <a:schemeClr val="bg1"/>
                </a:solidFill>
                <a:latin typeface="+mn-lt"/>
                <a:ea typeface="+mn-ea"/>
              </a:endParaRPr>
            </a:p>
          </p:txBody>
        </p:sp>
        <p:sp>
          <p:nvSpPr>
            <p:cNvPr id="143" name="TextBox 142"/>
            <p:cNvSpPr txBox="1"/>
            <p:nvPr/>
          </p:nvSpPr>
          <p:spPr>
            <a:xfrm>
              <a:off x="6131881" y="1967844"/>
              <a:ext cx="993205" cy="337106"/>
            </a:xfrm>
            <a:prstGeom prst="rect">
              <a:avLst/>
            </a:prstGeom>
            <a:noFill/>
          </p:spPr>
          <p:txBody>
            <a:bodyPr>
              <a:spAutoFit/>
            </a:bodyPr>
            <a:lstStyle/>
            <a:p>
              <a:pPr eaLnBrk="1" fontAlgn="t" hangingPunct="1">
                <a:defRPr/>
              </a:pPr>
              <a:r>
                <a:rPr lang="zh-CN" altLang="en-US" dirty="0">
                  <a:solidFill>
                    <a:schemeClr val="tx2"/>
                  </a:solidFill>
                  <a:latin typeface="+mn-lt"/>
                  <a:ea typeface="+mn-ea"/>
                </a:rPr>
                <a:t>虚拟化防病毒</a:t>
              </a:r>
              <a:endParaRPr lang="en-US" altLang="zh-CN" dirty="0">
                <a:solidFill>
                  <a:schemeClr val="tx2"/>
                </a:solidFill>
                <a:latin typeface="+mn-lt"/>
                <a:ea typeface="+mn-ea"/>
              </a:endParaRPr>
            </a:p>
            <a:p>
              <a:pPr eaLnBrk="1" fontAlgn="t" hangingPunct="1">
                <a:defRPr/>
              </a:pPr>
              <a:r>
                <a:rPr lang="zh-CN" altLang="en-US" dirty="0">
                  <a:solidFill>
                    <a:schemeClr val="tx1">
                      <a:lumMod val="85000"/>
                      <a:lumOff val="15000"/>
                    </a:schemeClr>
                  </a:solidFill>
                  <a:latin typeface="+mn-lt"/>
                  <a:ea typeface="+mn-ea"/>
                </a:rPr>
                <a:t>虚拟桌面隔离</a:t>
              </a:r>
              <a:endParaRPr lang="en-US" altLang="zh-CN" dirty="0">
                <a:solidFill>
                  <a:schemeClr val="tx1">
                    <a:lumMod val="85000"/>
                    <a:lumOff val="15000"/>
                  </a:schemeClr>
                </a:solidFill>
                <a:latin typeface="+mn-lt"/>
                <a:ea typeface="+mn-ea"/>
              </a:endParaRPr>
            </a:p>
          </p:txBody>
        </p:sp>
      </p:grpSp>
      <p:sp>
        <p:nvSpPr>
          <p:cNvPr id="144" name="Freeform 2741"/>
          <p:cNvSpPr>
            <a:spLocks noEditPoints="1"/>
          </p:cNvSpPr>
          <p:nvPr/>
        </p:nvSpPr>
        <p:spPr bwMode="auto">
          <a:xfrm>
            <a:off x="3735388" y="1354138"/>
            <a:ext cx="363537" cy="539750"/>
          </a:xfrm>
          <a:custGeom>
            <a:avLst/>
            <a:gdLst>
              <a:gd name="T0" fmla="*/ 2147483647 w 302"/>
              <a:gd name="T1" fmla="*/ 0 h 300"/>
              <a:gd name="T2" fmla="*/ 2147483647 w 302"/>
              <a:gd name="T3" fmla="*/ 0 h 300"/>
              <a:gd name="T4" fmla="*/ 2147483647 w 302"/>
              <a:gd name="T5" fmla="*/ 2147483647 h 300"/>
              <a:gd name="T6" fmla="*/ 2147483647 w 302"/>
              <a:gd name="T7" fmla="*/ 2147483647 h 300"/>
              <a:gd name="T8" fmla="*/ 2147483647 w 302"/>
              <a:gd name="T9" fmla="*/ 2147483647 h 300"/>
              <a:gd name="T10" fmla="*/ 2147483647 w 302"/>
              <a:gd name="T11" fmla="*/ 2147483647 h 300"/>
              <a:gd name="T12" fmla="*/ 2147483647 w 302"/>
              <a:gd name="T13" fmla="*/ 2147483647 h 300"/>
              <a:gd name="T14" fmla="*/ 2147483647 w 302"/>
              <a:gd name="T15" fmla="*/ 2147483647 h 300"/>
              <a:gd name="T16" fmla="*/ 2147483647 w 302"/>
              <a:gd name="T17" fmla="*/ 2147483647 h 300"/>
              <a:gd name="T18" fmla="*/ 2147483647 w 302"/>
              <a:gd name="T19" fmla="*/ 2147483647 h 300"/>
              <a:gd name="T20" fmla="*/ 2147483647 w 302"/>
              <a:gd name="T21" fmla="*/ 2147483647 h 300"/>
              <a:gd name="T22" fmla="*/ 2147483647 w 302"/>
              <a:gd name="T23" fmla="*/ 2147483647 h 300"/>
              <a:gd name="T24" fmla="*/ 2147483647 w 302"/>
              <a:gd name="T25" fmla="*/ 2147483647 h 300"/>
              <a:gd name="T26" fmla="*/ 2147483647 w 302"/>
              <a:gd name="T27" fmla="*/ 2147483647 h 300"/>
              <a:gd name="T28" fmla="*/ 2147483647 w 302"/>
              <a:gd name="T29" fmla="*/ 2147483647 h 300"/>
              <a:gd name="T30" fmla="*/ 2147483647 w 302"/>
              <a:gd name="T31" fmla="*/ 2147483647 h 300"/>
              <a:gd name="T32" fmla="*/ 0 w 302"/>
              <a:gd name="T33" fmla="*/ 2147483647 h 300"/>
              <a:gd name="T34" fmla="*/ 0 w 302"/>
              <a:gd name="T35" fmla="*/ 2147483647 h 300"/>
              <a:gd name="T36" fmla="*/ 2147483647 w 302"/>
              <a:gd name="T37" fmla="*/ 2147483647 h 300"/>
              <a:gd name="T38" fmla="*/ 2147483647 w 302"/>
              <a:gd name="T39" fmla="*/ 2147483647 h 300"/>
              <a:gd name="T40" fmla="*/ 2147483647 w 302"/>
              <a:gd name="T41" fmla="*/ 2147483647 h 300"/>
              <a:gd name="T42" fmla="*/ 2147483647 w 302"/>
              <a:gd name="T43" fmla="*/ 2147483647 h 300"/>
              <a:gd name="T44" fmla="*/ 2147483647 w 302"/>
              <a:gd name="T45" fmla="*/ 2147483647 h 300"/>
              <a:gd name="T46" fmla="*/ 2147483647 w 302"/>
              <a:gd name="T47" fmla="*/ 2147483647 h 300"/>
              <a:gd name="T48" fmla="*/ 2147483647 w 302"/>
              <a:gd name="T49" fmla="*/ 2147483647 h 300"/>
              <a:gd name="T50" fmla="*/ 2147483647 w 302"/>
              <a:gd name="T51" fmla="*/ 0 h 300"/>
              <a:gd name="T52" fmla="*/ 2147483647 w 302"/>
              <a:gd name="T53" fmla="*/ 0 h 300"/>
              <a:gd name="T54" fmla="*/ 2147483647 w 302"/>
              <a:gd name="T55" fmla="*/ 2147483647 h 300"/>
              <a:gd name="T56" fmla="*/ 2147483647 w 302"/>
              <a:gd name="T57" fmla="*/ 2147483647 h 300"/>
              <a:gd name="T58" fmla="*/ 2147483647 w 302"/>
              <a:gd name="T59" fmla="*/ 2147483647 h 300"/>
              <a:gd name="T60" fmla="*/ 2147483647 w 302"/>
              <a:gd name="T61" fmla="*/ 2147483647 h 300"/>
              <a:gd name="T62" fmla="*/ 2147483647 w 302"/>
              <a:gd name="T63" fmla="*/ 2147483647 h 300"/>
              <a:gd name="T64" fmla="*/ 2147483647 w 302"/>
              <a:gd name="T65" fmla="*/ 2147483647 h 300"/>
              <a:gd name="T66" fmla="*/ 2147483647 w 302"/>
              <a:gd name="T67" fmla="*/ 2147483647 h 3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2" h="300">
                <a:moveTo>
                  <a:pt x="120" y="0"/>
                </a:moveTo>
                <a:lnTo>
                  <a:pt x="180" y="0"/>
                </a:lnTo>
                <a:lnTo>
                  <a:pt x="190" y="0"/>
                </a:lnTo>
                <a:lnTo>
                  <a:pt x="198" y="2"/>
                </a:lnTo>
                <a:lnTo>
                  <a:pt x="206" y="8"/>
                </a:lnTo>
                <a:lnTo>
                  <a:pt x="212" y="12"/>
                </a:lnTo>
                <a:lnTo>
                  <a:pt x="218" y="20"/>
                </a:lnTo>
                <a:lnTo>
                  <a:pt x="222" y="28"/>
                </a:lnTo>
                <a:lnTo>
                  <a:pt x="226" y="36"/>
                </a:lnTo>
                <a:lnTo>
                  <a:pt x="226" y="44"/>
                </a:lnTo>
                <a:lnTo>
                  <a:pt x="226" y="76"/>
                </a:lnTo>
                <a:lnTo>
                  <a:pt x="272" y="76"/>
                </a:lnTo>
                <a:lnTo>
                  <a:pt x="282" y="78"/>
                </a:lnTo>
                <a:lnTo>
                  <a:pt x="292" y="84"/>
                </a:lnTo>
                <a:lnTo>
                  <a:pt x="300" y="94"/>
                </a:lnTo>
                <a:lnTo>
                  <a:pt x="302" y="106"/>
                </a:lnTo>
                <a:lnTo>
                  <a:pt x="302" y="270"/>
                </a:lnTo>
                <a:lnTo>
                  <a:pt x="300" y="282"/>
                </a:lnTo>
                <a:lnTo>
                  <a:pt x="292" y="292"/>
                </a:lnTo>
                <a:lnTo>
                  <a:pt x="282" y="298"/>
                </a:lnTo>
                <a:lnTo>
                  <a:pt x="272" y="300"/>
                </a:lnTo>
                <a:lnTo>
                  <a:pt x="30" y="300"/>
                </a:lnTo>
                <a:lnTo>
                  <a:pt x="18" y="298"/>
                </a:lnTo>
                <a:lnTo>
                  <a:pt x="8" y="292"/>
                </a:lnTo>
                <a:lnTo>
                  <a:pt x="2" y="282"/>
                </a:lnTo>
                <a:lnTo>
                  <a:pt x="0" y="270"/>
                </a:lnTo>
                <a:lnTo>
                  <a:pt x="0" y="106"/>
                </a:lnTo>
                <a:lnTo>
                  <a:pt x="2" y="94"/>
                </a:lnTo>
                <a:lnTo>
                  <a:pt x="8" y="84"/>
                </a:lnTo>
                <a:lnTo>
                  <a:pt x="18" y="78"/>
                </a:lnTo>
                <a:lnTo>
                  <a:pt x="30" y="76"/>
                </a:lnTo>
                <a:lnTo>
                  <a:pt x="76" y="76"/>
                </a:lnTo>
                <a:lnTo>
                  <a:pt x="76" y="44"/>
                </a:lnTo>
                <a:lnTo>
                  <a:pt x="76" y="36"/>
                </a:lnTo>
                <a:lnTo>
                  <a:pt x="78" y="28"/>
                </a:lnTo>
                <a:lnTo>
                  <a:pt x="82" y="20"/>
                </a:lnTo>
                <a:lnTo>
                  <a:pt x="88" y="12"/>
                </a:lnTo>
                <a:lnTo>
                  <a:pt x="96" y="8"/>
                </a:lnTo>
                <a:lnTo>
                  <a:pt x="104" y="2"/>
                </a:lnTo>
                <a:lnTo>
                  <a:pt x="112" y="0"/>
                </a:lnTo>
                <a:lnTo>
                  <a:pt x="120" y="0"/>
                </a:lnTo>
                <a:close/>
                <a:moveTo>
                  <a:pt x="106" y="76"/>
                </a:moveTo>
                <a:lnTo>
                  <a:pt x="196" y="76"/>
                </a:lnTo>
                <a:lnTo>
                  <a:pt x="196" y="44"/>
                </a:lnTo>
                <a:lnTo>
                  <a:pt x="196" y="38"/>
                </a:lnTo>
                <a:lnTo>
                  <a:pt x="192" y="34"/>
                </a:lnTo>
                <a:lnTo>
                  <a:pt x="188" y="30"/>
                </a:lnTo>
                <a:lnTo>
                  <a:pt x="180" y="30"/>
                </a:lnTo>
                <a:lnTo>
                  <a:pt x="120" y="30"/>
                </a:lnTo>
                <a:lnTo>
                  <a:pt x="114" y="30"/>
                </a:lnTo>
                <a:lnTo>
                  <a:pt x="110" y="34"/>
                </a:lnTo>
                <a:lnTo>
                  <a:pt x="106" y="38"/>
                </a:lnTo>
                <a:lnTo>
                  <a:pt x="106" y="44"/>
                </a:lnTo>
                <a:lnTo>
                  <a:pt x="106" y="76"/>
                </a:lnTo>
                <a:close/>
              </a:path>
            </a:pathLst>
          </a:custGeom>
          <a:solidFill>
            <a:schemeClr val="tx1">
              <a:lumMod val="50000"/>
              <a:lumOff val="50000"/>
              <a:alpha val="60000"/>
            </a:schemeClr>
          </a:solidFill>
          <a:ln w="9525">
            <a:noFill/>
            <a:round/>
          </a:ln>
        </p:spPr>
        <p:txBody>
          <a:bodyPr lIns="121935" tIns="60968" rIns="121935" bIns="60968"/>
          <a:lstStyle/>
          <a:p>
            <a:pPr defTabSz="1219200" eaLnBrk="1" fontAlgn="auto" hangingPunct="1">
              <a:spcBef>
                <a:spcPts val="0"/>
              </a:spcBef>
              <a:spcAft>
                <a:spcPts val="0"/>
              </a:spcAft>
              <a:defRPr/>
            </a:pPr>
            <a:endParaRPr lang="zh-CN" altLang="en-US" sz="2400" kern="0" dirty="0">
              <a:solidFill>
                <a:sysClr val="windowText" lastClr="000000"/>
              </a:solidFill>
              <a:latin typeface="+mn-lt"/>
              <a:ea typeface="+mn-ea"/>
            </a:endParaRPr>
          </a:p>
        </p:txBody>
      </p:sp>
      <p:sp>
        <p:nvSpPr>
          <p:cNvPr id="83016" name="TextBox 144"/>
          <p:cNvSpPr txBox="1">
            <a:spLocks noChangeArrowheads="1"/>
          </p:cNvSpPr>
          <p:nvPr/>
        </p:nvSpPr>
        <p:spPr bwMode="auto">
          <a:xfrm>
            <a:off x="3497263" y="1951038"/>
            <a:ext cx="919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mtClean="0">
                <a:solidFill>
                  <a:schemeClr val="tx2"/>
                </a:solidFill>
                <a:latin typeface="+mn-lt"/>
                <a:ea typeface="+mn-ea"/>
              </a:rPr>
              <a:t>第三方数字证书认证系统</a:t>
            </a:r>
            <a:endParaRPr lang="en-US" altLang="zh-CN" smtClean="0">
              <a:solidFill>
                <a:schemeClr val="tx2"/>
              </a:solidFill>
              <a:latin typeface="+mn-lt"/>
              <a:ea typeface="+mn-ea"/>
            </a:endParaRPr>
          </a:p>
        </p:txBody>
      </p:sp>
      <p:sp>
        <p:nvSpPr>
          <p:cNvPr id="147" name="标题 146"/>
          <p:cNvSpPr>
            <a:spLocks noGrp="1"/>
          </p:cNvSpPr>
          <p:nvPr>
            <p:ph type="title"/>
          </p:nvPr>
        </p:nvSpPr>
        <p:spPr/>
        <p:txBody>
          <a:bodyPr/>
          <a:lstStyle/>
          <a:p>
            <a:r>
              <a:rPr lang="zh-CN" altLang="en-US" smtClean="0"/>
              <a:t>全面灵活的</a:t>
            </a:r>
            <a:r>
              <a:rPr lang="en-US" altLang="zh-CN" smtClean="0"/>
              <a:t>E2E</a:t>
            </a:r>
            <a:r>
              <a:rPr lang="zh-CN" altLang="en-US" smtClean="0"/>
              <a:t>安全防护设计</a:t>
            </a:r>
            <a:endParaRPr lang="zh-CN" altLang="en-US" dirty="0"/>
          </a:p>
        </p:txBody>
      </p:sp>
      <p:grpSp>
        <p:nvGrpSpPr>
          <p:cNvPr id="83018" name="组合 153"/>
          <p:cNvGrpSpPr/>
          <p:nvPr/>
        </p:nvGrpSpPr>
        <p:grpSpPr bwMode="auto">
          <a:xfrm>
            <a:off x="6878638" y="481013"/>
            <a:ext cx="2003425" cy="287337"/>
            <a:chOff x="9173417" y="480403"/>
            <a:chExt cx="2673289" cy="288000"/>
          </a:xfrm>
        </p:grpSpPr>
        <p:sp>
          <p:nvSpPr>
            <p:cNvPr id="148" name="직사각형 3"/>
            <p:cNvSpPr/>
            <p:nvPr/>
          </p:nvSpPr>
          <p:spPr>
            <a:xfrm>
              <a:off x="10060982" y="480403"/>
              <a:ext cx="891803" cy="288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149" name="직사각형 4"/>
            <p:cNvSpPr/>
            <p:nvPr/>
          </p:nvSpPr>
          <p:spPr>
            <a:xfrm>
              <a:off x="10952785"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150" name="직사각형 5"/>
            <p:cNvSpPr/>
            <p:nvPr/>
          </p:nvSpPr>
          <p:spPr>
            <a:xfrm>
              <a:off x="9173417"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151" name="직사각형 23"/>
            <p:cNvSpPr/>
            <p:nvPr/>
          </p:nvSpPr>
          <p:spPr>
            <a:xfrm>
              <a:off x="9258149" y="480403"/>
              <a:ext cx="671499" cy="288000"/>
            </a:xfrm>
            <a:prstGeom prst="rect">
              <a:avLst/>
            </a:prstGeom>
            <a:solidFill>
              <a:schemeClr val="bg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r>
                <a:rPr lang="zh-CN" altLang="en-US" sz="1500" dirty="0">
                  <a:solidFill>
                    <a:srgbClr val="FFFFFF"/>
                  </a:solidFill>
                  <a:latin typeface="+mn-ea"/>
                  <a:cs typeface="Arial" panose="020B0604020202020204" pitchFamily="34" charset="0"/>
                </a:rPr>
                <a:t>体验</a:t>
              </a:r>
              <a:endParaRPr lang="ko-KR" altLang="en-US" sz="1500" dirty="0">
                <a:solidFill>
                  <a:srgbClr val="FFFFFF"/>
                </a:solidFill>
                <a:latin typeface="+mn-ea"/>
                <a:cs typeface="Arial" panose="020B0604020202020204" pitchFamily="34" charset="0"/>
              </a:endParaRPr>
            </a:p>
          </p:txBody>
        </p:sp>
        <p:sp>
          <p:nvSpPr>
            <p:cNvPr id="152" name="직사각형 24"/>
            <p:cNvSpPr/>
            <p:nvPr/>
          </p:nvSpPr>
          <p:spPr>
            <a:xfrm>
              <a:off x="10103348" y="480403"/>
              <a:ext cx="673618"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安全</a:t>
              </a:r>
              <a:endParaRPr lang="ko-KR" altLang="en-US" sz="1500" smtClean="0">
                <a:solidFill>
                  <a:srgbClr val="FFFFFF"/>
                </a:solidFill>
                <a:latin typeface="+mn-ea"/>
                <a:ea typeface="+mn-ea"/>
                <a:cs typeface="Arial" panose="020B0604020202020204" pitchFamily="34" charset="0"/>
              </a:endParaRPr>
            </a:p>
          </p:txBody>
        </p:sp>
        <p:sp>
          <p:nvSpPr>
            <p:cNvPr id="153" name="직사각형 25"/>
            <p:cNvSpPr/>
            <p:nvPr/>
          </p:nvSpPr>
          <p:spPr>
            <a:xfrm>
              <a:off x="11071410"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管理</a:t>
              </a:r>
              <a:endParaRPr lang="ko-KR" altLang="en-US" sz="1500" smtClean="0">
                <a:solidFill>
                  <a:srgbClr val="FFFFFF"/>
                </a:solidFill>
                <a:latin typeface="+mn-ea"/>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组合 34"/>
          <p:cNvGrpSpPr/>
          <p:nvPr/>
        </p:nvGrpSpPr>
        <p:grpSpPr bwMode="auto">
          <a:xfrm>
            <a:off x="315913" y="2119313"/>
            <a:ext cx="5792787" cy="4003675"/>
            <a:chOff x="345058" y="2104845"/>
            <a:chExt cx="4641011" cy="2536166"/>
          </a:xfrm>
        </p:grpSpPr>
        <p:sp>
          <p:nvSpPr>
            <p:cNvPr id="32" name="矩形 31"/>
            <p:cNvSpPr/>
            <p:nvPr/>
          </p:nvSpPr>
          <p:spPr bwMode="auto">
            <a:xfrm>
              <a:off x="345058" y="2104845"/>
              <a:ext cx="4641011" cy="2536166"/>
            </a:xfrm>
            <a:prstGeom prst="rect">
              <a:avLst/>
            </a:prstGeom>
            <a:solidFill>
              <a:schemeClr val="bg1">
                <a:lumMod val="95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a:lstStyle/>
            <a:p>
              <a:pPr eaLnBrk="1" fontAlgn="t" hangingPunct="1">
                <a:buClr>
                  <a:srgbClr val="CC9900"/>
                </a:buClr>
                <a:defRPr/>
              </a:pPr>
              <a:endParaRPr lang="zh-CN" altLang="en-US">
                <a:solidFill>
                  <a:srgbClr val="000000"/>
                </a:solidFill>
                <a:latin typeface="+mn-lt"/>
                <a:ea typeface="+mn-ea"/>
              </a:endParaRPr>
            </a:p>
          </p:txBody>
        </p:sp>
        <p:cxnSp>
          <p:nvCxnSpPr>
            <p:cNvPr id="33" name="直接连接符 32"/>
            <p:cNvCxnSpPr/>
            <p:nvPr/>
          </p:nvCxnSpPr>
          <p:spPr bwMode="auto">
            <a:xfrm flipH="1" flipV="1">
              <a:off x="2578441" y="2137025"/>
              <a:ext cx="6359" cy="1567757"/>
            </a:xfrm>
            <a:prstGeom prst="line">
              <a:avLst/>
            </a:prstGeom>
            <a:noFill/>
            <a:ln>
              <a:solidFill>
                <a:schemeClr val="bg2">
                  <a:lumMod val="60000"/>
                  <a:lumOff val="4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4995" name="Content Placeholder 3"/>
          <p:cNvSpPr txBox="1"/>
          <p:nvPr/>
        </p:nvSpPr>
        <p:spPr bwMode="auto">
          <a:xfrm>
            <a:off x="1039813" y="1333500"/>
            <a:ext cx="598011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947" bIns="0">
            <a:spAutoFit/>
          </a:bodyPr>
          <a:lstStyle>
            <a:lvl1pPr marL="240030" indent="-2400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spcBef>
                <a:spcPts val="800"/>
              </a:spcBef>
              <a:defRPr/>
            </a:pPr>
            <a:r>
              <a:rPr lang="zh-CN" altLang="en-US" sz="1500" smtClean="0">
                <a:solidFill>
                  <a:srgbClr val="262626"/>
                </a:solidFill>
                <a:latin typeface="+mn-lt"/>
                <a:ea typeface="+mn-ea"/>
                <a:cs typeface="Arial" panose="020B0604020202020204" pitchFamily="34" charset="0"/>
              </a:rPr>
              <a:t>如何保障灾难发生后的业务继续运行？               </a:t>
            </a:r>
            <a:endParaRPr lang="en-US" altLang="zh-CN" sz="1500" smtClean="0">
              <a:solidFill>
                <a:srgbClr val="262626"/>
              </a:solidFill>
              <a:latin typeface="+mn-lt"/>
              <a:ea typeface="+mn-ea"/>
              <a:cs typeface="Arial" panose="020B0604020202020204" pitchFamily="34" charset="0"/>
            </a:endParaRPr>
          </a:p>
          <a:p>
            <a:pPr eaLnBrk="1" fontAlgn="t" hangingPunct="1">
              <a:spcBef>
                <a:spcPts val="800"/>
              </a:spcBef>
              <a:defRPr/>
            </a:pPr>
            <a:r>
              <a:rPr lang="zh-CN" altLang="en-US" sz="1500" smtClean="0">
                <a:solidFill>
                  <a:srgbClr val="262626"/>
                </a:solidFill>
                <a:latin typeface="+mn-lt"/>
                <a:ea typeface="+mn-ea"/>
                <a:cs typeface="Arial" panose="020B0604020202020204" pitchFamily="34" charset="0"/>
              </a:rPr>
              <a:t>如何</a:t>
            </a:r>
            <a:r>
              <a:rPr lang="zh-CN" altLang="zh-CN" sz="1500" smtClean="0">
                <a:solidFill>
                  <a:srgbClr val="262626"/>
                </a:solidFill>
                <a:latin typeface="+mn-lt"/>
                <a:ea typeface="+mn-ea"/>
                <a:cs typeface="Arial" panose="020B0604020202020204" pitchFamily="34" charset="0"/>
              </a:rPr>
              <a:t>减少整个站点故障时业务中断时间和用户数据丢失量， </a:t>
            </a:r>
            <a:r>
              <a:rPr lang="zh-CN" altLang="en-US" sz="1500" smtClean="0">
                <a:solidFill>
                  <a:srgbClr val="262626"/>
                </a:solidFill>
                <a:latin typeface="+mn-lt"/>
                <a:ea typeface="+mn-ea"/>
                <a:cs typeface="Arial" panose="020B0604020202020204" pitchFamily="34" charset="0"/>
              </a:rPr>
              <a:t>减少损失？</a:t>
            </a:r>
            <a:endParaRPr lang="en-US" altLang="zh-CN" sz="1500" smtClean="0">
              <a:solidFill>
                <a:srgbClr val="262626"/>
              </a:solidFill>
              <a:latin typeface="+mn-lt"/>
              <a:ea typeface="+mn-ea"/>
              <a:cs typeface="Arial" panose="020B0604020202020204" pitchFamily="34" charset="0"/>
            </a:endParaRPr>
          </a:p>
        </p:txBody>
      </p:sp>
      <p:pic>
        <p:nvPicPr>
          <p:cNvPr id="84996" name="Picture 2" descr="http://www.google.com/url?sa=i&amp;source=images&amp;cd=&amp;docid=4zhNnHr2mr1P7M&amp;tbnid=sFvzNUey0r3XYM:&amp;ved=0CAUQjBw4sgE&amp;url=http%3A%2F%2Fwww.blenzabi.com%2Fimages%2Fquestion-icon1.jpg&amp;ei=Qa2iUsuBOsq0rgGRpIHgBA&amp;psig=AFQjCNHeQsBnmdSoPwQxGUk3pYL0V05Sgw&amp;ust=1386479297979389"/>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763" y="1209675"/>
            <a:ext cx="5556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标题 1"/>
          <p:cNvSpPr>
            <a:spLocks noGrp="1"/>
          </p:cNvSpPr>
          <p:nvPr>
            <p:ph type="title"/>
          </p:nvPr>
        </p:nvSpPr>
        <p:spPr/>
        <p:txBody>
          <a:bodyPr/>
          <a:lstStyle/>
          <a:p>
            <a:r>
              <a:rPr lang="zh-CN" altLang="en-US" smtClean="0"/>
              <a:t>完善的业务容灾能力</a:t>
            </a:r>
            <a:endParaRPr lang="zh-CN" altLang="en-US" dirty="0"/>
          </a:p>
        </p:txBody>
      </p:sp>
      <p:sp>
        <p:nvSpPr>
          <p:cNvPr id="84998" name="TextBox 71"/>
          <p:cNvSpPr txBox="1">
            <a:spLocks noChangeArrowheads="1"/>
          </p:cNvSpPr>
          <p:nvPr/>
        </p:nvSpPr>
        <p:spPr bwMode="auto">
          <a:xfrm>
            <a:off x="382588" y="2276475"/>
            <a:ext cx="2789237"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just" eaLnBrk="1" fontAlgn="t" hangingPunct="1">
              <a:spcAft>
                <a:spcPts val="400"/>
              </a:spcAft>
              <a:defRPr/>
            </a:pPr>
            <a:r>
              <a:rPr lang="en-US" altLang="zh-CN" sz="1400" smtClean="0">
                <a:solidFill>
                  <a:srgbClr val="C00000"/>
                </a:solidFill>
                <a:latin typeface="+mn-lt"/>
                <a:ea typeface="+mn-ea"/>
                <a:cs typeface="Arial" panose="020B0604020202020204" pitchFamily="34" charset="0"/>
              </a:rPr>
              <a:t>GSLB (global server load balancing)</a:t>
            </a:r>
            <a:r>
              <a:rPr lang="zh-CN" altLang="en-US" sz="1400" smtClean="0">
                <a:solidFill>
                  <a:srgbClr val="C00000"/>
                </a:solidFill>
                <a:latin typeface="+mn-lt"/>
                <a:ea typeface="+mn-ea"/>
                <a:cs typeface="Arial" panose="020B0604020202020204" pitchFamily="34" charset="0"/>
              </a:rPr>
              <a:t>业务冗余容灾方案</a:t>
            </a:r>
            <a:endParaRPr lang="en-US" altLang="zh-CN" sz="1400" smtClean="0">
              <a:solidFill>
                <a:srgbClr val="C00000"/>
              </a:solidFill>
              <a:latin typeface="+mn-lt"/>
              <a:ea typeface="+mn-ea"/>
              <a:cs typeface="Arial" panose="020B0604020202020204" pitchFamily="34" charset="0"/>
            </a:endParaRPr>
          </a:p>
          <a:p>
            <a:pPr algn="just" eaLnBrk="1" fontAlgn="t" hangingPunct="1">
              <a:lnSpc>
                <a:spcPts val="2000"/>
              </a:lnSpc>
              <a:defRPr/>
            </a:pPr>
            <a:r>
              <a:rPr lang="zh-CN" altLang="en-US" sz="1200" smtClean="0">
                <a:latin typeface="+mn-lt"/>
                <a:ea typeface="+mn-ea"/>
                <a:cs typeface="Arial" panose="020B0604020202020204" pitchFamily="34" charset="0"/>
              </a:rPr>
              <a:t>针对关键业务用户，在两个数据中心内分别为其分配桌面资源</a:t>
            </a:r>
            <a:endParaRPr lang="zh-CN" altLang="en-US" sz="1200" smtClean="0">
              <a:latin typeface="+mn-lt"/>
              <a:ea typeface="+mn-ea"/>
              <a:cs typeface="Arial" panose="020B0604020202020204" pitchFamily="34" charset="0"/>
            </a:endParaRPr>
          </a:p>
        </p:txBody>
      </p:sp>
      <p:sp>
        <p:nvSpPr>
          <p:cNvPr id="84999" name="TextBox 72"/>
          <p:cNvSpPr txBox="1">
            <a:spLocks noChangeArrowheads="1"/>
          </p:cNvSpPr>
          <p:nvPr/>
        </p:nvSpPr>
        <p:spPr bwMode="auto">
          <a:xfrm>
            <a:off x="3203575" y="2320925"/>
            <a:ext cx="29368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just" eaLnBrk="1" fontAlgn="t" hangingPunct="1">
              <a:spcAft>
                <a:spcPts val="400"/>
              </a:spcAft>
              <a:defRPr/>
            </a:pPr>
            <a:r>
              <a:rPr lang="en-US" altLang="zh-CN" sz="1400" smtClean="0">
                <a:solidFill>
                  <a:srgbClr val="C00000"/>
                </a:solidFill>
                <a:latin typeface="+mn-lt"/>
                <a:ea typeface="+mn-ea"/>
                <a:cs typeface="Arial" panose="020B0604020202020204" pitchFamily="34" charset="0"/>
              </a:rPr>
              <a:t>TC</a:t>
            </a:r>
            <a:r>
              <a:rPr lang="zh-CN" altLang="en-US" sz="1400" smtClean="0">
                <a:solidFill>
                  <a:srgbClr val="C00000"/>
                </a:solidFill>
                <a:latin typeface="+mn-lt"/>
                <a:ea typeface="+mn-ea"/>
                <a:cs typeface="Arial" panose="020B0604020202020204" pitchFamily="34" charset="0"/>
              </a:rPr>
              <a:t>主动探测业务容灾方案</a:t>
            </a:r>
            <a:endParaRPr lang="en-US" altLang="zh-CN" sz="1400" smtClean="0">
              <a:solidFill>
                <a:srgbClr val="C00000"/>
              </a:solidFill>
              <a:latin typeface="+mn-lt"/>
              <a:ea typeface="+mn-ea"/>
              <a:cs typeface="Arial" panose="020B0604020202020204" pitchFamily="34" charset="0"/>
            </a:endParaRPr>
          </a:p>
          <a:p>
            <a:pPr algn="just" eaLnBrk="1" fontAlgn="t" hangingPunct="1">
              <a:lnSpc>
                <a:spcPts val="2665"/>
              </a:lnSpc>
              <a:defRPr/>
            </a:pPr>
            <a:r>
              <a:rPr lang="zh-CN" altLang="en-US" sz="1200" smtClean="0">
                <a:latin typeface="+mn-lt"/>
                <a:ea typeface="+mn-ea"/>
                <a:cs typeface="Arial" panose="020B0604020202020204" pitchFamily="34" charset="0"/>
              </a:rPr>
              <a:t>没部署</a:t>
            </a:r>
            <a:r>
              <a:rPr lang="en-US" altLang="zh-CN" sz="1200" smtClean="0">
                <a:latin typeface="+mn-lt"/>
                <a:ea typeface="+mn-ea"/>
                <a:cs typeface="Arial" panose="020B0604020202020204" pitchFamily="34" charset="0"/>
              </a:rPr>
              <a:t>GSLB</a:t>
            </a:r>
            <a:r>
              <a:rPr lang="zh-CN" altLang="en-US" sz="1200" smtClean="0">
                <a:latin typeface="+mn-lt"/>
                <a:ea typeface="+mn-ea"/>
                <a:cs typeface="Arial" panose="020B0604020202020204" pitchFamily="34" charset="0"/>
              </a:rPr>
              <a:t>情况下，由</a:t>
            </a:r>
            <a:r>
              <a:rPr lang="en-US" altLang="zh-CN" sz="1200" smtClean="0">
                <a:latin typeface="+mn-lt"/>
                <a:ea typeface="+mn-ea"/>
                <a:cs typeface="Arial" panose="020B0604020202020204" pitchFamily="34" charset="0"/>
              </a:rPr>
              <a:t>TC</a:t>
            </a:r>
            <a:r>
              <a:rPr lang="zh-CN" altLang="en-US" sz="1200" smtClean="0">
                <a:latin typeface="+mn-lt"/>
                <a:ea typeface="+mn-ea"/>
                <a:cs typeface="Arial" panose="020B0604020202020204" pitchFamily="34" charset="0"/>
              </a:rPr>
              <a:t>上软件进行生产和灾备中心的健康检查</a:t>
            </a:r>
            <a:endParaRPr lang="zh-CN" altLang="en-US" sz="1200" smtClean="0">
              <a:latin typeface="+mn-lt"/>
              <a:ea typeface="+mn-ea"/>
              <a:cs typeface="Arial" panose="020B0604020202020204" pitchFamily="34" charset="0"/>
            </a:endParaRPr>
          </a:p>
        </p:txBody>
      </p:sp>
      <p:grpSp>
        <p:nvGrpSpPr>
          <p:cNvPr id="85000" name="组合 31"/>
          <p:cNvGrpSpPr/>
          <p:nvPr/>
        </p:nvGrpSpPr>
        <p:grpSpPr bwMode="auto">
          <a:xfrm>
            <a:off x="6299200" y="2101850"/>
            <a:ext cx="2543175" cy="4032250"/>
            <a:chOff x="5352335" y="1169046"/>
            <a:chExt cx="3467552" cy="3558897"/>
          </a:xfrm>
        </p:grpSpPr>
        <p:sp>
          <p:nvSpPr>
            <p:cNvPr id="43" name="同侧圆角矩形 42"/>
            <p:cNvSpPr/>
            <p:nvPr/>
          </p:nvSpPr>
          <p:spPr bwMode="auto">
            <a:xfrm rot="5400000">
              <a:off x="5318965" y="1227281"/>
              <a:ext cx="3558897" cy="3442427"/>
            </a:xfrm>
            <a:prstGeom prst="round2SameRect">
              <a:avLst>
                <a:gd name="adj1" fmla="val 0"/>
                <a:gd name="adj2" fmla="val 0"/>
              </a:avLst>
            </a:prstGeom>
            <a:solidFill>
              <a:schemeClr val="tx1">
                <a:lumMod val="65000"/>
                <a:lumOff val="35000"/>
              </a:schemeClr>
            </a:solidFill>
            <a:ln w="12700" algn="ctr">
              <a:noFill/>
              <a:round/>
            </a:ln>
            <a:effectLst/>
            <a:scene3d>
              <a:camera prst="orthographicFront">
                <a:rot lat="0" lon="0" rev="0"/>
              </a:camera>
              <a:lightRig rig="chilly" dir="t">
                <a:rot lat="0" lon="0" rev="18480000"/>
              </a:lightRig>
            </a:scene3d>
            <a:sp3d prstMaterial="clear">
              <a:bevelT h="63500"/>
            </a:sp3d>
          </p:spPr>
          <p:txBody>
            <a:bodyPr wrap="none" lIns="68562" tIns="34281" rIns="68562" bIns="34281" anchor="ctr"/>
            <a:lstStyle/>
            <a:p>
              <a:pPr fontAlgn="t">
                <a:buClr>
                  <a:srgbClr val="990000"/>
                </a:buClr>
                <a:buSzPct val="60000"/>
                <a:defRPr/>
              </a:pPr>
              <a:endParaRPr lang="zh-CN" altLang="en-US" sz="1600" dirty="0">
                <a:solidFill>
                  <a:srgbClr val="000000"/>
                </a:solidFill>
                <a:latin typeface="+mn-lt"/>
                <a:ea typeface="+mn-ea"/>
                <a:cs typeface="Arial" panose="020B0604020202020204" pitchFamily="34" charset="0"/>
                <a:sym typeface="Calibri" panose="020F0502020204030204" pitchFamily="34" charset="0"/>
              </a:endParaRPr>
            </a:p>
          </p:txBody>
        </p:sp>
        <p:sp>
          <p:nvSpPr>
            <p:cNvPr id="85137" name="Content Placeholder 3"/>
            <p:cNvSpPr txBox="1"/>
            <p:nvPr/>
          </p:nvSpPr>
          <p:spPr bwMode="auto">
            <a:xfrm>
              <a:off x="5462726" y="2423067"/>
              <a:ext cx="3348503" cy="3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marL="457200" indent="-45720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buFont typeface="FrutigerNext LT Medium"/>
                <a:buAutoNum type="arabicPeriod"/>
                <a:defRPr/>
              </a:pPr>
              <a:endParaRPr lang="zh-CN" altLang="en-US" sz="1500" smtClean="0">
                <a:solidFill>
                  <a:srgbClr val="C00000"/>
                </a:solidFill>
                <a:latin typeface="+mn-lt"/>
                <a:ea typeface="+mn-ea"/>
                <a:cs typeface="Arial" panose="020B0604020202020204" pitchFamily="34" charset="0"/>
              </a:endParaRPr>
            </a:p>
          </p:txBody>
        </p:sp>
        <p:sp>
          <p:nvSpPr>
            <p:cNvPr id="45" name="同侧圆角矩形 44"/>
            <p:cNvSpPr/>
            <p:nvPr/>
          </p:nvSpPr>
          <p:spPr bwMode="auto">
            <a:xfrm rot="5400000">
              <a:off x="6886513" y="-339297"/>
              <a:ext cx="422248" cy="3444501"/>
            </a:xfrm>
            <a:prstGeom prst="round2SameRect">
              <a:avLst>
                <a:gd name="adj1" fmla="val 0"/>
                <a:gd name="adj2" fmla="val 0"/>
              </a:avLst>
            </a:prstGeom>
            <a:solidFill>
              <a:srgbClr val="C00000"/>
            </a:solidFill>
            <a:ln w="9525" algn="ctr">
              <a:noFill/>
              <a:round/>
            </a:ln>
            <a:effectLst>
              <a:outerShdw blurRad="63500" sx="101000" sy="101000" algn="ctr" rotWithShape="0">
                <a:prstClr val="black">
                  <a:alpha val="20000"/>
                </a:prstClr>
              </a:outerShdw>
              <a:softEdge rad="12700"/>
            </a:effectLst>
          </p:spPr>
          <p:txBody>
            <a:bodyPr wrap="none" anchor="ctr"/>
            <a:lstStyle/>
            <a:p>
              <a:pPr algn="ctr" eaLnBrk="1" fontAlgn="auto" hangingPunct="1">
                <a:spcBef>
                  <a:spcPts val="0"/>
                </a:spcBef>
                <a:spcAft>
                  <a:spcPts val="0"/>
                </a:spcAft>
                <a:defRPr/>
              </a:pPr>
              <a:endParaRPr lang="zh-CN" altLang="en-US" sz="500" kern="0" dirty="0">
                <a:solidFill>
                  <a:srgbClr val="5F5F5F"/>
                </a:solidFill>
                <a:latin typeface="+mn-lt"/>
                <a:ea typeface="+mn-ea"/>
                <a:cs typeface="Arial" panose="020B0604020202020204" pitchFamily="34" charset="0"/>
              </a:endParaRPr>
            </a:p>
          </p:txBody>
        </p:sp>
        <p:sp>
          <p:nvSpPr>
            <p:cNvPr id="85141" name="Content Placeholder 3"/>
            <p:cNvSpPr txBox="1"/>
            <p:nvPr/>
          </p:nvSpPr>
          <p:spPr bwMode="auto">
            <a:xfrm>
              <a:off x="5564457" y="1321771"/>
              <a:ext cx="3058459" cy="22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lnSpc>
                  <a:spcPts val="2000"/>
                </a:lnSpc>
                <a:defRPr/>
              </a:pPr>
              <a:r>
                <a:rPr lang="zh-CN" altLang="en-US" sz="2100" smtClean="0">
                  <a:solidFill>
                    <a:srgbClr val="FFFFFF"/>
                  </a:solidFill>
                  <a:latin typeface="+mn-lt"/>
                  <a:ea typeface="+mn-ea"/>
                  <a:cs typeface="Arial" panose="020B0604020202020204" pitchFamily="34" charset="0"/>
                </a:rPr>
                <a:t>价值</a:t>
              </a:r>
              <a:r>
                <a:rPr lang="en-US" altLang="zh-CN" sz="2100" smtClean="0">
                  <a:solidFill>
                    <a:srgbClr val="FFFFFF"/>
                  </a:solidFill>
                  <a:latin typeface="+mn-lt"/>
                  <a:ea typeface="+mn-ea"/>
                  <a:cs typeface="Arial" panose="020B0604020202020204" pitchFamily="34" charset="0"/>
                </a:rPr>
                <a:t>&amp;</a:t>
              </a:r>
              <a:r>
                <a:rPr lang="zh-CN" altLang="en-US" sz="2100" smtClean="0">
                  <a:solidFill>
                    <a:srgbClr val="FFFFFF"/>
                  </a:solidFill>
                  <a:latin typeface="+mn-lt"/>
                  <a:ea typeface="+mn-ea"/>
                  <a:cs typeface="Arial" panose="020B0604020202020204" pitchFamily="34" charset="0"/>
                </a:rPr>
                <a:t>场景</a:t>
              </a:r>
              <a:endParaRPr lang="en-US" altLang="zh-CN" sz="2100" smtClean="0">
                <a:solidFill>
                  <a:srgbClr val="FFFFFF"/>
                </a:solidFill>
                <a:latin typeface="+mn-lt"/>
                <a:ea typeface="+mn-ea"/>
                <a:cs typeface="Arial" panose="020B0604020202020204" pitchFamily="34" charset="0"/>
              </a:endParaRPr>
            </a:p>
          </p:txBody>
        </p:sp>
        <p:sp>
          <p:nvSpPr>
            <p:cNvPr id="48" name="Content Placeholder 3"/>
            <p:cNvSpPr txBox="1"/>
            <p:nvPr/>
          </p:nvSpPr>
          <p:spPr bwMode="auto">
            <a:xfrm>
              <a:off x="5352335" y="1389026"/>
              <a:ext cx="3422098" cy="2838711"/>
            </a:xfrm>
            <a:prstGeom prst="rect">
              <a:avLst/>
            </a:prstGeom>
            <a:noFill/>
            <a:ln>
              <a:noFill/>
            </a:ln>
          </p:spPr>
          <p:txBody>
            <a:bodyPr lIns="0" tIns="0" rIns="91449" bIns="0">
              <a:spAutoFit/>
            </a:bodyPr>
            <a:lstStyle/>
            <a:p>
              <a:pPr marL="474345" indent="-351155" fontAlgn="t">
                <a:lnSpc>
                  <a:spcPct val="150000"/>
                </a:lnSpc>
                <a:spcAft>
                  <a:spcPts val="800"/>
                </a:spcAft>
                <a:buClr>
                  <a:srgbClr val="FFFFFF">
                    <a:lumMod val="50000"/>
                  </a:srgbClr>
                </a:buClr>
                <a:buSzPct val="100000"/>
                <a:defRPr/>
              </a:pPr>
              <a:endParaRPr lang="en-US" altLang="zh-CN" sz="1700" kern="0" dirty="0">
                <a:solidFill>
                  <a:srgbClr val="000000">
                    <a:lumMod val="75000"/>
                    <a:lumOff val="25000"/>
                  </a:srgbClr>
                </a:solidFill>
                <a:latin typeface="+mn-lt"/>
                <a:ea typeface="+mn-ea"/>
                <a:cs typeface="Arial" panose="020B0604020202020204" pitchFamily="34" charset="0"/>
              </a:endParaRPr>
            </a:p>
            <a:p>
              <a:pPr marL="474345" indent="-351155" fontAlgn="t">
                <a:lnSpc>
                  <a:spcPct val="150000"/>
                </a:lnSpc>
                <a:spcAft>
                  <a:spcPts val="800"/>
                </a:spcAft>
                <a:buClr>
                  <a:srgbClr val="FFFFFF">
                    <a:lumMod val="50000"/>
                  </a:srgbClr>
                </a:buClr>
                <a:buSzPct val="100000"/>
                <a:defRPr/>
              </a:pPr>
              <a:r>
                <a:rPr lang="zh-CN" altLang="en-US" sz="1700" kern="0" dirty="0">
                  <a:solidFill>
                    <a:srgbClr val="000000">
                      <a:lumMod val="75000"/>
                      <a:lumOff val="25000"/>
                    </a:srgbClr>
                  </a:solidFill>
                  <a:latin typeface="+mn-lt"/>
                  <a:ea typeface="+mn-ea"/>
                  <a:cs typeface="Arial" panose="020B0604020202020204" pitchFamily="34" charset="0"/>
                </a:rPr>
                <a:t>价值：</a:t>
              </a:r>
              <a:r>
                <a:rPr lang="zh-CN" altLang="en-US" sz="1400" kern="0" dirty="0">
                  <a:solidFill>
                    <a:srgbClr val="000000">
                      <a:lumMod val="75000"/>
                      <a:lumOff val="25000"/>
                    </a:srgbClr>
                  </a:solidFill>
                  <a:latin typeface="+mn-lt"/>
                  <a:ea typeface="+mn-ea"/>
                  <a:cs typeface="Arial" panose="020B0604020202020204" pitchFamily="34" charset="0"/>
                </a:rPr>
                <a:t>保障业务连续性</a:t>
              </a:r>
              <a:endParaRPr lang="en-US" altLang="zh-CN" sz="1400" kern="0" dirty="0">
                <a:solidFill>
                  <a:srgbClr val="000000">
                    <a:lumMod val="75000"/>
                    <a:lumOff val="25000"/>
                  </a:srgbClr>
                </a:solidFill>
                <a:latin typeface="+mn-lt"/>
                <a:ea typeface="+mn-ea"/>
                <a:cs typeface="Arial" panose="020B0604020202020204" pitchFamily="34" charset="0"/>
              </a:endParaRPr>
            </a:p>
            <a:p>
              <a:pPr marL="474345" indent="-351155" fontAlgn="t">
                <a:lnSpc>
                  <a:spcPct val="150000"/>
                </a:lnSpc>
                <a:spcAft>
                  <a:spcPts val="800"/>
                </a:spcAft>
                <a:buClr>
                  <a:srgbClr val="FFFFFF">
                    <a:lumMod val="50000"/>
                  </a:srgbClr>
                </a:buClr>
                <a:buSzPct val="100000"/>
                <a:defRPr/>
              </a:pPr>
              <a:r>
                <a:rPr lang="zh-CN" altLang="en-US" sz="1700" kern="0" dirty="0">
                  <a:solidFill>
                    <a:srgbClr val="000000">
                      <a:lumMod val="75000"/>
                      <a:lumOff val="25000"/>
                    </a:srgbClr>
                  </a:solidFill>
                  <a:latin typeface="+mn-lt"/>
                  <a:ea typeface="+mn-ea"/>
                  <a:cs typeface="Arial" panose="020B0604020202020204" pitchFamily="34" charset="0"/>
                </a:rPr>
                <a:t>适用场景：</a:t>
              </a:r>
              <a:endParaRPr lang="en-US" altLang="zh-CN" sz="1700" kern="0" dirty="0">
                <a:solidFill>
                  <a:srgbClr val="000000">
                    <a:lumMod val="75000"/>
                    <a:lumOff val="25000"/>
                  </a:srgbClr>
                </a:solidFill>
                <a:latin typeface="+mn-lt"/>
                <a:ea typeface="+mn-ea"/>
                <a:cs typeface="Arial" panose="020B0604020202020204" pitchFamily="34" charset="0"/>
              </a:endParaRPr>
            </a:p>
            <a:p>
              <a:pPr marL="107950" algn="just" eaLnBrk="1" fontAlgn="t" hangingPunct="1">
                <a:lnSpc>
                  <a:spcPts val="2665"/>
                </a:lnSpc>
                <a:defRPr/>
              </a:pPr>
              <a:r>
                <a:rPr lang="zh-CN" altLang="en-US" sz="1400" kern="0" dirty="0">
                  <a:solidFill>
                    <a:srgbClr val="000000">
                      <a:lumMod val="75000"/>
                      <a:lumOff val="25000"/>
                    </a:srgbClr>
                  </a:solidFill>
                  <a:latin typeface="+mn-lt"/>
                  <a:ea typeface="+mn-ea"/>
                  <a:cs typeface="Arial" panose="020B0604020202020204" pitchFamily="34" charset="0"/>
                </a:rPr>
                <a:t>适合不需要数据容灾</a:t>
              </a:r>
              <a:r>
                <a:rPr lang="en-US" altLang="zh-CN" sz="1400" kern="0" dirty="0">
                  <a:solidFill>
                    <a:srgbClr val="000000">
                      <a:lumMod val="75000"/>
                      <a:lumOff val="25000"/>
                    </a:srgbClr>
                  </a:solidFill>
                  <a:latin typeface="+mn-lt"/>
                  <a:ea typeface="+mn-ea"/>
                  <a:cs typeface="Arial" panose="020B0604020202020204" pitchFamily="34" charset="0"/>
                </a:rPr>
                <a:t>,</a:t>
              </a:r>
              <a:r>
                <a:rPr lang="zh-CN" altLang="en-US" sz="1400" kern="0" dirty="0">
                  <a:solidFill>
                    <a:srgbClr val="000000">
                      <a:lumMod val="75000"/>
                      <a:lumOff val="25000"/>
                    </a:srgbClr>
                  </a:solidFill>
                  <a:latin typeface="+mn-lt"/>
                  <a:ea typeface="+mn-ea"/>
                  <a:cs typeface="Arial" panose="020B0604020202020204" pitchFamily="34" charset="0"/>
                </a:rPr>
                <a:t>但需要保证业务可用性的场景，如</a:t>
              </a:r>
              <a:r>
                <a:rPr lang="en-US" altLang="zh-CN" sz="1400" kern="0" dirty="0">
                  <a:solidFill>
                    <a:srgbClr val="000000">
                      <a:lumMod val="75000"/>
                      <a:lumOff val="25000"/>
                    </a:srgbClr>
                  </a:solidFill>
                  <a:latin typeface="+mn-lt"/>
                  <a:ea typeface="+mn-ea"/>
                  <a:cs typeface="Arial" panose="020B0604020202020204" pitchFamily="34" charset="0"/>
                </a:rPr>
                <a:t>: </a:t>
              </a:r>
              <a:r>
                <a:rPr lang="zh-CN" altLang="en-US" sz="1400" kern="0" dirty="0">
                  <a:solidFill>
                    <a:srgbClr val="000000">
                      <a:lumMod val="75000"/>
                      <a:lumOff val="25000"/>
                    </a:srgbClr>
                  </a:solidFill>
                  <a:latin typeface="+mn-lt"/>
                  <a:ea typeface="+mn-ea"/>
                  <a:cs typeface="Arial" panose="020B0604020202020204" pitchFamily="34" charset="0"/>
                </a:rPr>
                <a:t>桌面云的</a:t>
              </a:r>
              <a:r>
                <a:rPr lang="en-US" altLang="zh-CN" sz="1400" kern="0" dirty="0">
                  <a:solidFill>
                    <a:srgbClr val="000000">
                      <a:lumMod val="75000"/>
                      <a:lumOff val="25000"/>
                    </a:srgbClr>
                  </a:solidFill>
                  <a:latin typeface="+mn-lt"/>
                  <a:ea typeface="+mn-ea"/>
                  <a:cs typeface="Arial" panose="020B0604020202020204" pitchFamily="34" charset="0"/>
                </a:rPr>
                <a:t>OA</a:t>
              </a:r>
              <a:r>
                <a:rPr lang="zh-CN" altLang="en-US" sz="1400" kern="0" dirty="0">
                  <a:solidFill>
                    <a:srgbClr val="000000">
                      <a:lumMod val="75000"/>
                      <a:lumOff val="25000"/>
                    </a:srgbClr>
                  </a:solidFill>
                  <a:latin typeface="+mn-lt"/>
                  <a:ea typeface="+mn-ea"/>
                  <a:cs typeface="Arial" panose="020B0604020202020204" pitchFamily="34" charset="0"/>
                </a:rPr>
                <a:t>办公、营业厅、客服坐席、租户呼叫中心等场景</a:t>
              </a:r>
              <a:endParaRPr lang="zh-CN" altLang="en-US" sz="1400" kern="0" dirty="0">
                <a:solidFill>
                  <a:srgbClr val="000000">
                    <a:lumMod val="75000"/>
                    <a:lumOff val="25000"/>
                  </a:srgbClr>
                </a:solidFill>
                <a:latin typeface="+mn-lt"/>
                <a:ea typeface="+mn-ea"/>
                <a:cs typeface="Arial" panose="020B0604020202020204" pitchFamily="34" charset="0"/>
              </a:endParaRPr>
            </a:p>
          </p:txBody>
        </p:sp>
      </p:grpSp>
      <p:pic>
        <p:nvPicPr>
          <p:cNvPr id="85001" name="Picture 5" descr="图片7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975" y="4268788"/>
            <a:ext cx="9731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02" name="组合 77"/>
          <p:cNvGrpSpPr/>
          <p:nvPr/>
        </p:nvGrpSpPr>
        <p:grpSpPr bwMode="auto">
          <a:xfrm>
            <a:off x="492125" y="4943475"/>
            <a:ext cx="865188" cy="892175"/>
            <a:chOff x="2226581" y="1959448"/>
            <a:chExt cx="2176220" cy="2304891"/>
          </a:xfrm>
        </p:grpSpPr>
        <p:sp>
          <p:nvSpPr>
            <p:cNvPr id="100" name="AutoShape 7"/>
            <p:cNvSpPr>
              <a:spLocks noChangeArrowheads="1"/>
            </p:cNvSpPr>
            <p:nvPr/>
          </p:nvSpPr>
          <p:spPr bwMode="auto">
            <a:xfrm>
              <a:off x="2298456" y="1959448"/>
              <a:ext cx="1852781" cy="2304891"/>
            </a:xfrm>
            <a:prstGeom prst="roundRect">
              <a:avLst>
                <a:gd name="adj" fmla="val 16667"/>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38100" cmpd="sng">
              <a:solidFill>
                <a:schemeClr val="accent3">
                  <a:lumMod val="75000"/>
                </a:schemeClr>
              </a:solidFill>
              <a:round/>
            </a:ln>
          </p:spPr>
          <p:txBody>
            <a:bodyPr wrap="none" lIns="91432" tIns="45716" rIns="91432" bIns="45716" anchor="ctr"/>
            <a:lstStyle/>
            <a:p>
              <a:pPr algn="ctr" defTabSz="913765" eaLnBrk="1" fontAlgn="auto" hangingPunct="1">
                <a:spcBef>
                  <a:spcPts val="0"/>
                </a:spcBef>
                <a:spcAft>
                  <a:spcPct val="40000"/>
                </a:spcAft>
                <a:buClr>
                  <a:srgbClr val="7D9BC6"/>
                </a:buClr>
                <a:defRPr/>
              </a:pPr>
              <a:endParaRPr lang="zh-CN" altLang="zh-CN" sz="900" kern="0" dirty="0">
                <a:solidFill>
                  <a:sysClr val="windowText" lastClr="000000"/>
                </a:solidFill>
                <a:latin typeface="+mn-lt"/>
                <a:ea typeface="+mn-ea"/>
              </a:endParaRPr>
            </a:p>
          </p:txBody>
        </p:sp>
        <p:sp>
          <p:nvSpPr>
            <p:cNvPr id="101" name="AutoShape 9"/>
            <p:cNvSpPr>
              <a:spLocks noChangeArrowheads="1"/>
            </p:cNvSpPr>
            <p:nvPr/>
          </p:nvSpPr>
          <p:spPr bwMode="auto">
            <a:xfrm>
              <a:off x="2366339" y="3185717"/>
              <a:ext cx="1705036" cy="377313"/>
            </a:xfrm>
            <a:prstGeom prst="roundRect">
              <a:avLst>
                <a:gd name="adj" fmla="val 16667"/>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38100" cmpd="sng">
              <a:solidFill>
                <a:schemeClr val="accent3">
                  <a:lumMod val="75000"/>
                </a:schemeClr>
              </a:solidFill>
              <a:round/>
            </a:ln>
          </p:spPr>
          <p:txBody>
            <a:bodyPr wrap="none" lIns="91432" tIns="45716" rIns="91432" bIns="45716" anchor="ctr"/>
            <a:lstStyle/>
            <a:p>
              <a:pPr algn="ctr" defTabSz="913765" eaLnBrk="1" fontAlgn="auto" hangingPunct="1">
                <a:spcBef>
                  <a:spcPts val="0"/>
                </a:spcBef>
                <a:spcAft>
                  <a:spcPct val="40000"/>
                </a:spcAft>
                <a:buClr>
                  <a:srgbClr val="7D9BC6"/>
                </a:buClr>
                <a:defRPr/>
              </a:pPr>
              <a:endParaRPr lang="zh-CN" altLang="zh-CN" sz="900" kern="0" dirty="0">
                <a:solidFill>
                  <a:sysClr val="windowText" lastClr="000000"/>
                </a:solidFill>
                <a:latin typeface="+mn-lt"/>
                <a:ea typeface="+mn-ea"/>
              </a:endParaRPr>
            </a:p>
          </p:txBody>
        </p:sp>
        <p:sp>
          <p:nvSpPr>
            <p:cNvPr id="102" name="Text Box 10"/>
            <p:cNvSpPr txBox="1">
              <a:spLocks noChangeArrowheads="1"/>
            </p:cNvSpPr>
            <p:nvPr/>
          </p:nvSpPr>
          <p:spPr bwMode="auto">
            <a:xfrm>
              <a:off x="2597937" y="3206222"/>
              <a:ext cx="1305730" cy="303491"/>
            </a:xfrm>
            <a:prstGeom prst="rect">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9525" cmpd="sng">
              <a:noFill/>
              <a:miter lim="800000"/>
            </a:ln>
          </p:spPr>
          <p:txBody>
            <a:bodyPr wrap="none" lIns="91432" tIns="45716" rIns="91432" bIns="45716"/>
            <a:lstStyle/>
            <a:p>
              <a:pPr algn="ctr" defTabSz="913765" eaLnBrk="1" fontAlgn="auto" hangingPunct="1">
                <a:lnSpc>
                  <a:spcPct val="87000"/>
                </a:lnSpc>
                <a:spcBef>
                  <a:spcPts val="0"/>
                </a:spcBef>
                <a:spcAft>
                  <a:spcPct val="40000"/>
                </a:spcAft>
                <a:buClr>
                  <a:srgbClr val="333333"/>
                </a:buClr>
                <a:buSzPct val="80000"/>
                <a:defRPr/>
              </a:pPr>
              <a:r>
                <a:rPr lang="en-US" altLang="zh-CN" sz="900" b="1" kern="0" dirty="0">
                  <a:solidFill>
                    <a:srgbClr val="990000"/>
                  </a:solidFill>
                  <a:latin typeface="+mn-lt"/>
                  <a:ea typeface="+mn-ea"/>
                </a:rPr>
                <a:t>FusionSphere</a:t>
              </a:r>
              <a:endParaRPr lang="zh-CN" altLang="en-US" sz="900" b="1" kern="0" dirty="0">
                <a:solidFill>
                  <a:srgbClr val="990000"/>
                </a:solidFill>
                <a:latin typeface="+mn-lt"/>
                <a:ea typeface="+mn-ea"/>
              </a:endParaRPr>
            </a:p>
          </p:txBody>
        </p:sp>
        <p:grpSp>
          <p:nvGrpSpPr>
            <p:cNvPr id="85118" name="组合 74"/>
            <p:cNvGrpSpPr/>
            <p:nvPr/>
          </p:nvGrpSpPr>
          <p:grpSpPr bwMode="auto">
            <a:xfrm>
              <a:off x="2226581" y="2180914"/>
              <a:ext cx="800058" cy="1434389"/>
              <a:chOff x="5487076" y="3435480"/>
              <a:chExt cx="799919" cy="1290950"/>
            </a:xfrm>
          </p:grpSpPr>
          <p:sp>
            <p:nvSpPr>
              <p:cNvPr id="119" name="Rectangle 8"/>
              <p:cNvSpPr>
                <a:spLocks noChangeArrowheads="1"/>
              </p:cNvSpPr>
              <p:nvPr/>
            </p:nvSpPr>
            <p:spPr bwMode="auto">
              <a:xfrm>
                <a:off x="5646771" y="3435480"/>
                <a:ext cx="495053" cy="860029"/>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135" name="TextBox 119"/>
              <p:cNvSpPr txBox="1">
                <a:spLocks noChangeArrowheads="1"/>
              </p:cNvSpPr>
              <p:nvPr/>
            </p:nvSpPr>
            <p:spPr bwMode="auto">
              <a:xfrm>
                <a:off x="5487076" y="3941163"/>
                <a:ext cx="798473" cy="78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VM1</a:t>
                </a:r>
                <a:endParaRPr lang="zh-CN" altLang="en-US" sz="800" smtClean="0">
                  <a:solidFill>
                    <a:srgbClr val="000000"/>
                  </a:solidFill>
                  <a:latin typeface="+mn-lt"/>
                  <a:ea typeface="+mn-ea"/>
                </a:endParaRPr>
              </a:p>
            </p:txBody>
          </p:sp>
        </p:grpSp>
        <p:grpSp>
          <p:nvGrpSpPr>
            <p:cNvPr id="85119" name="组合 75"/>
            <p:cNvGrpSpPr/>
            <p:nvPr/>
          </p:nvGrpSpPr>
          <p:grpSpPr bwMode="auto">
            <a:xfrm>
              <a:off x="2830832" y="2180914"/>
              <a:ext cx="827856" cy="1425286"/>
              <a:chOff x="5501941" y="3435484"/>
              <a:chExt cx="827712" cy="1282759"/>
            </a:xfrm>
          </p:grpSpPr>
          <p:sp>
            <p:nvSpPr>
              <p:cNvPr id="117" name="Rectangle 8"/>
              <p:cNvSpPr>
                <a:spLocks noChangeArrowheads="1"/>
              </p:cNvSpPr>
              <p:nvPr/>
            </p:nvSpPr>
            <p:spPr bwMode="auto">
              <a:xfrm>
                <a:off x="5648360" y="3435484"/>
                <a:ext cx="495054" cy="860031"/>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133" name="TextBox 117"/>
              <p:cNvSpPr txBox="1">
                <a:spLocks noChangeArrowheads="1"/>
              </p:cNvSpPr>
              <p:nvPr/>
            </p:nvSpPr>
            <p:spPr bwMode="auto">
              <a:xfrm>
                <a:off x="5500643" y="3930093"/>
                <a:ext cx="830413" cy="78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VM2</a:t>
                </a:r>
                <a:endParaRPr lang="zh-CN" altLang="en-US" sz="800" smtClean="0">
                  <a:solidFill>
                    <a:srgbClr val="000000"/>
                  </a:solidFill>
                  <a:latin typeface="+mn-lt"/>
                  <a:ea typeface="+mn-ea"/>
                </a:endParaRPr>
              </a:p>
            </p:txBody>
          </p:sp>
        </p:grpSp>
        <p:grpSp>
          <p:nvGrpSpPr>
            <p:cNvPr id="85120" name="组合 81"/>
            <p:cNvGrpSpPr/>
            <p:nvPr/>
          </p:nvGrpSpPr>
          <p:grpSpPr bwMode="auto">
            <a:xfrm>
              <a:off x="3404557" y="2180914"/>
              <a:ext cx="998244" cy="1133533"/>
              <a:chOff x="5486293" y="3435480"/>
              <a:chExt cx="998071" cy="1020180"/>
            </a:xfrm>
          </p:grpSpPr>
          <p:sp>
            <p:nvSpPr>
              <p:cNvPr id="115" name="Rectangle 8"/>
              <p:cNvSpPr>
                <a:spLocks noChangeArrowheads="1"/>
              </p:cNvSpPr>
              <p:nvPr/>
            </p:nvSpPr>
            <p:spPr bwMode="auto">
              <a:xfrm>
                <a:off x="5645965" y="3435480"/>
                <a:ext cx="495054" cy="860029"/>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131" name="TextBox 115"/>
              <p:cNvSpPr txBox="1">
                <a:spLocks noChangeArrowheads="1"/>
              </p:cNvSpPr>
              <p:nvPr/>
            </p:nvSpPr>
            <p:spPr bwMode="auto">
              <a:xfrm>
                <a:off x="5486270" y="3952235"/>
                <a:ext cx="998094" cy="50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a:t>
                </a:r>
                <a:endParaRPr lang="zh-CN" altLang="en-US" sz="800" smtClean="0">
                  <a:solidFill>
                    <a:srgbClr val="000000"/>
                  </a:solidFill>
                  <a:latin typeface="+mn-lt"/>
                  <a:ea typeface="+mn-ea"/>
                </a:endParaRPr>
              </a:p>
            </p:txBody>
          </p:sp>
        </p:grpSp>
        <p:pic>
          <p:nvPicPr>
            <p:cNvPr id="85121" name="Picture 1" descr="C:\Users\w00120873\Desktop\windows x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638" y="2213221"/>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122" name="Picture 1" descr="C:\Users\w00120873\Desktop\windows x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169" y="2195387"/>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123" name="Picture 1" descr="C:\Users\w00120873\Desktop\windows x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730" y="2208757"/>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Freeform 81"/>
            <p:cNvSpPr>
              <a:spLocks noEditPoints="1"/>
            </p:cNvSpPr>
            <p:nvPr/>
          </p:nvSpPr>
          <p:spPr bwMode="auto">
            <a:xfrm>
              <a:off x="2402276" y="3624547"/>
              <a:ext cx="267536" cy="463440"/>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10" name="Freeform 142"/>
            <p:cNvSpPr>
              <a:spLocks noEditPoints="1"/>
            </p:cNvSpPr>
            <p:nvPr/>
          </p:nvSpPr>
          <p:spPr bwMode="auto">
            <a:xfrm>
              <a:off x="2669812" y="3624547"/>
              <a:ext cx="271528" cy="463440"/>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11" name="Freeform 81"/>
            <p:cNvSpPr>
              <a:spLocks noEditPoints="1"/>
            </p:cNvSpPr>
            <p:nvPr/>
          </p:nvSpPr>
          <p:spPr bwMode="auto">
            <a:xfrm>
              <a:off x="2957313" y="3616345"/>
              <a:ext cx="267534" cy="463440"/>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12" name="Freeform 142"/>
            <p:cNvSpPr>
              <a:spLocks noEditPoints="1"/>
            </p:cNvSpPr>
            <p:nvPr/>
          </p:nvSpPr>
          <p:spPr bwMode="auto">
            <a:xfrm>
              <a:off x="3224846" y="3616345"/>
              <a:ext cx="271528" cy="463440"/>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13" name="Freeform 81"/>
            <p:cNvSpPr>
              <a:spLocks noEditPoints="1"/>
            </p:cNvSpPr>
            <p:nvPr/>
          </p:nvSpPr>
          <p:spPr bwMode="auto">
            <a:xfrm>
              <a:off x="3528319" y="3616345"/>
              <a:ext cx="267536" cy="463440"/>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14" name="Freeform 142"/>
            <p:cNvSpPr>
              <a:spLocks noEditPoints="1"/>
            </p:cNvSpPr>
            <p:nvPr/>
          </p:nvSpPr>
          <p:spPr bwMode="auto">
            <a:xfrm>
              <a:off x="3795856" y="3616345"/>
              <a:ext cx="271528" cy="463440"/>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grpSp>
      <p:sp>
        <p:nvSpPr>
          <p:cNvPr id="85003" name="Freeform 60"/>
          <p:cNvSpPr>
            <a:spLocks noEditPoints="1"/>
          </p:cNvSpPr>
          <p:nvPr/>
        </p:nvSpPr>
        <p:spPr bwMode="auto">
          <a:xfrm>
            <a:off x="873125" y="4079875"/>
            <a:ext cx="754063" cy="835025"/>
          </a:xfrm>
          <a:custGeom>
            <a:avLst/>
            <a:gdLst>
              <a:gd name="T0" fmla="*/ 754063 w 837"/>
              <a:gd name="T1" fmla="*/ 4327 h 772"/>
              <a:gd name="T2" fmla="*/ 708117 w 837"/>
              <a:gd name="T3" fmla="*/ 155756 h 772"/>
              <a:gd name="T4" fmla="*/ 682891 w 837"/>
              <a:gd name="T5" fmla="*/ 229307 h 772"/>
              <a:gd name="T6" fmla="*/ 655864 w 837"/>
              <a:gd name="T7" fmla="*/ 301777 h 772"/>
              <a:gd name="T8" fmla="*/ 626134 w 837"/>
              <a:gd name="T9" fmla="*/ 369920 h 772"/>
              <a:gd name="T10" fmla="*/ 591899 w 837"/>
              <a:gd name="T11" fmla="*/ 435900 h 772"/>
              <a:gd name="T12" fmla="*/ 553160 w 837"/>
              <a:gd name="T13" fmla="*/ 496472 h 772"/>
              <a:gd name="T14" fmla="*/ 509015 w 837"/>
              <a:gd name="T15" fmla="*/ 552717 h 772"/>
              <a:gd name="T16" fmla="*/ 458564 w 837"/>
              <a:gd name="T17" fmla="*/ 602473 h 772"/>
              <a:gd name="T18" fmla="*/ 403608 w 837"/>
              <a:gd name="T19" fmla="*/ 647902 h 772"/>
              <a:gd name="T20" fmla="*/ 344148 w 837"/>
              <a:gd name="T21" fmla="*/ 687922 h 772"/>
              <a:gd name="T22" fmla="*/ 280184 w 837"/>
              <a:gd name="T23" fmla="*/ 723616 h 772"/>
              <a:gd name="T24" fmla="*/ 214417 w 837"/>
              <a:gd name="T25" fmla="*/ 757147 h 772"/>
              <a:gd name="T26" fmla="*/ 145948 w 837"/>
              <a:gd name="T27" fmla="*/ 787433 h 772"/>
              <a:gd name="T28" fmla="*/ 75677 w 837"/>
              <a:gd name="T29" fmla="*/ 816637 h 772"/>
              <a:gd name="T30" fmla="*/ 63965 w 837"/>
              <a:gd name="T31" fmla="*/ 797168 h 772"/>
              <a:gd name="T32" fmla="*/ 133335 w 837"/>
              <a:gd name="T33" fmla="*/ 769045 h 772"/>
              <a:gd name="T34" fmla="*/ 200903 w 837"/>
              <a:gd name="T35" fmla="*/ 738759 h 772"/>
              <a:gd name="T36" fmla="*/ 265769 w 837"/>
              <a:gd name="T37" fmla="*/ 706310 h 772"/>
              <a:gd name="T38" fmla="*/ 327031 w 837"/>
              <a:gd name="T39" fmla="*/ 671698 h 772"/>
              <a:gd name="T40" fmla="*/ 385590 w 837"/>
              <a:gd name="T41" fmla="*/ 632759 h 772"/>
              <a:gd name="T42" fmla="*/ 438744 w 837"/>
              <a:gd name="T43" fmla="*/ 589493 h 772"/>
              <a:gd name="T44" fmla="*/ 487393 w 837"/>
              <a:gd name="T45" fmla="*/ 540819 h 772"/>
              <a:gd name="T46" fmla="*/ 529736 w 837"/>
              <a:gd name="T47" fmla="*/ 486737 h 772"/>
              <a:gd name="T48" fmla="*/ 567574 w 837"/>
              <a:gd name="T49" fmla="*/ 428329 h 772"/>
              <a:gd name="T50" fmla="*/ 601809 w 837"/>
              <a:gd name="T51" fmla="*/ 363431 h 772"/>
              <a:gd name="T52" fmla="*/ 631539 w 837"/>
              <a:gd name="T53" fmla="*/ 295287 h 772"/>
              <a:gd name="T54" fmla="*/ 658566 w 837"/>
              <a:gd name="T55" fmla="*/ 223899 h 772"/>
              <a:gd name="T56" fmla="*/ 682891 w 837"/>
              <a:gd name="T57" fmla="*/ 150348 h 772"/>
              <a:gd name="T58" fmla="*/ 728837 w 837"/>
              <a:gd name="T59" fmla="*/ 0 h 772"/>
              <a:gd name="T60" fmla="*/ 754063 w 837"/>
              <a:gd name="T61" fmla="*/ 4327 h 772"/>
              <a:gd name="T62" fmla="*/ 69370 w 837"/>
              <a:gd name="T63" fmla="*/ 806902 h 772"/>
              <a:gd name="T64" fmla="*/ 144146 w 837"/>
              <a:gd name="T65" fmla="*/ 835025 h 772"/>
              <a:gd name="T66" fmla="*/ 0 w 837"/>
              <a:gd name="T67" fmla="*/ 835025 h 772"/>
              <a:gd name="T68" fmla="*/ 87388 w 837"/>
              <a:gd name="T69" fmla="*/ 739841 h 772"/>
              <a:gd name="T70" fmla="*/ 69370 w 837"/>
              <a:gd name="T71" fmla="*/ 806902 h 7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7" h="772">
                <a:moveTo>
                  <a:pt x="837" y="4"/>
                </a:moveTo>
                <a:lnTo>
                  <a:pt x="786" y="144"/>
                </a:lnTo>
                <a:lnTo>
                  <a:pt x="758" y="212"/>
                </a:lnTo>
                <a:lnTo>
                  <a:pt x="728" y="279"/>
                </a:lnTo>
                <a:lnTo>
                  <a:pt x="695" y="342"/>
                </a:lnTo>
                <a:lnTo>
                  <a:pt x="657" y="403"/>
                </a:lnTo>
                <a:lnTo>
                  <a:pt x="614" y="459"/>
                </a:lnTo>
                <a:lnTo>
                  <a:pt x="565" y="511"/>
                </a:lnTo>
                <a:lnTo>
                  <a:pt x="509" y="557"/>
                </a:lnTo>
                <a:lnTo>
                  <a:pt x="448" y="599"/>
                </a:lnTo>
                <a:lnTo>
                  <a:pt x="382" y="636"/>
                </a:lnTo>
                <a:lnTo>
                  <a:pt x="311" y="669"/>
                </a:lnTo>
                <a:lnTo>
                  <a:pt x="238" y="700"/>
                </a:lnTo>
                <a:lnTo>
                  <a:pt x="162" y="728"/>
                </a:lnTo>
                <a:lnTo>
                  <a:pt x="84" y="755"/>
                </a:lnTo>
                <a:lnTo>
                  <a:pt x="71" y="737"/>
                </a:lnTo>
                <a:lnTo>
                  <a:pt x="148" y="711"/>
                </a:lnTo>
                <a:lnTo>
                  <a:pt x="223" y="683"/>
                </a:lnTo>
                <a:lnTo>
                  <a:pt x="295" y="653"/>
                </a:lnTo>
                <a:lnTo>
                  <a:pt x="363" y="621"/>
                </a:lnTo>
                <a:lnTo>
                  <a:pt x="428" y="585"/>
                </a:lnTo>
                <a:lnTo>
                  <a:pt x="487" y="545"/>
                </a:lnTo>
                <a:lnTo>
                  <a:pt x="541" y="500"/>
                </a:lnTo>
                <a:lnTo>
                  <a:pt x="588" y="450"/>
                </a:lnTo>
                <a:lnTo>
                  <a:pt x="630" y="396"/>
                </a:lnTo>
                <a:lnTo>
                  <a:pt x="668" y="336"/>
                </a:lnTo>
                <a:lnTo>
                  <a:pt x="701" y="273"/>
                </a:lnTo>
                <a:lnTo>
                  <a:pt x="731" y="207"/>
                </a:lnTo>
                <a:lnTo>
                  <a:pt x="758" y="139"/>
                </a:lnTo>
                <a:lnTo>
                  <a:pt x="809" y="0"/>
                </a:lnTo>
                <a:lnTo>
                  <a:pt x="837" y="4"/>
                </a:lnTo>
                <a:close/>
                <a:moveTo>
                  <a:pt x="77" y="746"/>
                </a:moveTo>
                <a:lnTo>
                  <a:pt x="160" y="772"/>
                </a:lnTo>
                <a:lnTo>
                  <a:pt x="0" y="772"/>
                </a:lnTo>
                <a:lnTo>
                  <a:pt x="97" y="684"/>
                </a:lnTo>
                <a:lnTo>
                  <a:pt x="77" y="746"/>
                </a:lnTo>
                <a:close/>
              </a:path>
            </a:pathLst>
          </a:custGeom>
          <a:solidFill>
            <a:srgbClr val="00B0F0"/>
          </a:solidFill>
          <a:ln w="0" cap="flat">
            <a:solidFill>
              <a:srgbClr val="00B0F0"/>
            </a:solidFill>
            <a:prstDash val="solid"/>
            <a:round/>
          </a:ln>
        </p:spPr>
        <p:txBody>
          <a:bodyPr/>
          <a:lstStyle/>
          <a:p>
            <a:pPr>
              <a:defRPr/>
            </a:pPr>
            <a:endParaRPr lang="en-US">
              <a:latin typeface="+mn-lt"/>
              <a:ea typeface="+mn-ea"/>
            </a:endParaRPr>
          </a:p>
        </p:txBody>
      </p:sp>
      <p:pic>
        <p:nvPicPr>
          <p:cNvPr id="85004"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4449763"/>
            <a:ext cx="4572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5"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465638"/>
            <a:ext cx="458788"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6" name="Freeform 63"/>
          <p:cNvSpPr/>
          <p:nvPr/>
        </p:nvSpPr>
        <p:spPr bwMode="auto">
          <a:xfrm>
            <a:off x="1073150" y="4519613"/>
            <a:ext cx="187325" cy="11112"/>
          </a:xfrm>
          <a:custGeom>
            <a:avLst/>
            <a:gdLst>
              <a:gd name="T0" fmla="*/ 0 w 207"/>
              <a:gd name="T1" fmla="*/ 0 h 10"/>
              <a:gd name="T2" fmla="*/ 187325 w 207"/>
              <a:gd name="T3" fmla="*/ 5556 h 10"/>
              <a:gd name="T4" fmla="*/ 187325 w 207"/>
              <a:gd name="T5" fmla="*/ 11112 h 10"/>
              <a:gd name="T6" fmla="*/ 0 w 207"/>
              <a:gd name="T7" fmla="*/ 5556 h 10"/>
              <a:gd name="T8" fmla="*/ 0 w 207"/>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10">
                <a:moveTo>
                  <a:pt x="0" y="0"/>
                </a:moveTo>
                <a:lnTo>
                  <a:pt x="207" y="5"/>
                </a:lnTo>
                <a:lnTo>
                  <a:pt x="207" y="10"/>
                </a:lnTo>
                <a:lnTo>
                  <a:pt x="0" y="5"/>
                </a:lnTo>
                <a:lnTo>
                  <a:pt x="0" y="0"/>
                </a:lnTo>
                <a:close/>
              </a:path>
            </a:pathLst>
          </a:custGeom>
          <a:solidFill>
            <a:srgbClr val="000000"/>
          </a:solidFill>
          <a:ln w="0" cap="flat">
            <a:solidFill>
              <a:srgbClr val="000000"/>
            </a:solidFill>
            <a:prstDash val="solid"/>
            <a:round/>
          </a:ln>
        </p:spPr>
        <p:txBody>
          <a:bodyPr/>
          <a:lstStyle/>
          <a:p>
            <a:pPr>
              <a:defRPr/>
            </a:pPr>
            <a:endParaRPr lang="en-US">
              <a:latin typeface="+mn-lt"/>
              <a:ea typeface="+mn-ea"/>
            </a:endParaRPr>
          </a:p>
        </p:txBody>
      </p:sp>
      <p:pic>
        <p:nvPicPr>
          <p:cNvPr id="85007" name="Picture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6650" y="4456113"/>
            <a:ext cx="458788" cy="11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8"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300" y="4470400"/>
            <a:ext cx="458788" cy="11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9" name="Freeform 68"/>
          <p:cNvSpPr/>
          <p:nvPr/>
        </p:nvSpPr>
        <p:spPr bwMode="auto">
          <a:xfrm>
            <a:off x="2170113" y="4514850"/>
            <a:ext cx="238125" cy="9525"/>
          </a:xfrm>
          <a:custGeom>
            <a:avLst/>
            <a:gdLst>
              <a:gd name="T0" fmla="*/ 899 w 265"/>
              <a:gd name="T1" fmla="*/ 0 h 10"/>
              <a:gd name="T2" fmla="*/ 238125 w 265"/>
              <a:gd name="T3" fmla="*/ 4763 h 10"/>
              <a:gd name="T4" fmla="*/ 238125 w 265"/>
              <a:gd name="T5" fmla="*/ 9525 h 10"/>
              <a:gd name="T6" fmla="*/ 0 w 265"/>
              <a:gd name="T7" fmla="*/ 4763 h 10"/>
              <a:gd name="T8" fmla="*/ 899 w 265"/>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 h="10">
                <a:moveTo>
                  <a:pt x="1" y="0"/>
                </a:moveTo>
                <a:lnTo>
                  <a:pt x="265" y="5"/>
                </a:lnTo>
                <a:lnTo>
                  <a:pt x="265" y="10"/>
                </a:lnTo>
                <a:lnTo>
                  <a:pt x="0" y="5"/>
                </a:lnTo>
                <a:lnTo>
                  <a:pt x="1" y="0"/>
                </a:lnTo>
                <a:close/>
              </a:path>
            </a:pathLst>
          </a:custGeom>
          <a:solidFill>
            <a:srgbClr val="000000"/>
          </a:solidFill>
          <a:ln w="0" cap="flat">
            <a:solidFill>
              <a:srgbClr val="000000"/>
            </a:solidFill>
            <a:prstDash val="solid"/>
            <a:round/>
          </a:ln>
        </p:spPr>
        <p:txBody>
          <a:bodyPr/>
          <a:lstStyle/>
          <a:p>
            <a:pPr>
              <a:defRPr/>
            </a:pPr>
            <a:endParaRPr lang="en-US">
              <a:latin typeface="+mn-lt"/>
              <a:ea typeface="+mn-ea"/>
            </a:endParaRPr>
          </a:p>
        </p:txBody>
      </p:sp>
      <p:grpSp>
        <p:nvGrpSpPr>
          <p:cNvPr id="85010" name="组合 112"/>
          <p:cNvGrpSpPr/>
          <p:nvPr/>
        </p:nvGrpSpPr>
        <p:grpSpPr bwMode="auto">
          <a:xfrm>
            <a:off x="1357313" y="3679825"/>
            <a:ext cx="523875" cy="393700"/>
            <a:chOff x="330200" y="1614802"/>
            <a:chExt cx="921084" cy="517855"/>
          </a:xfrm>
        </p:grpSpPr>
        <p:pic>
          <p:nvPicPr>
            <p:cNvPr id="85113" name="Picture 12" descr="Wyse Vista Deskto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320" y="1614802"/>
              <a:ext cx="637964" cy="51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114" name="Picture 19" descr="blue-us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330200" y="1679273"/>
              <a:ext cx="330200" cy="45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011" name="组合 156"/>
          <p:cNvGrpSpPr/>
          <p:nvPr/>
        </p:nvGrpSpPr>
        <p:grpSpPr bwMode="auto">
          <a:xfrm>
            <a:off x="2149475" y="4919663"/>
            <a:ext cx="846138" cy="892175"/>
            <a:chOff x="2239730" y="1959448"/>
            <a:chExt cx="2124718" cy="2304891"/>
          </a:xfrm>
        </p:grpSpPr>
        <p:sp>
          <p:nvSpPr>
            <p:cNvPr id="77" name="AutoShape 7"/>
            <p:cNvSpPr>
              <a:spLocks noChangeArrowheads="1"/>
            </p:cNvSpPr>
            <p:nvPr/>
          </p:nvSpPr>
          <p:spPr bwMode="auto">
            <a:xfrm>
              <a:off x="2299526" y="1959448"/>
              <a:ext cx="1853645" cy="2304891"/>
            </a:xfrm>
            <a:prstGeom prst="roundRect">
              <a:avLst>
                <a:gd name="adj" fmla="val 16667"/>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38100" cmpd="sng">
              <a:solidFill>
                <a:schemeClr val="accent3">
                  <a:lumMod val="75000"/>
                </a:schemeClr>
              </a:solidFill>
              <a:round/>
            </a:ln>
          </p:spPr>
          <p:txBody>
            <a:bodyPr wrap="none" lIns="91432" tIns="45716" rIns="91432" bIns="45716" anchor="ctr"/>
            <a:lstStyle/>
            <a:p>
              <a:pPr algn="ctr" defTabSz="913765" eaLnBrk="1" fontAlgn="auto" hangingPunct="1">
                <a:spcBef>
                  <a:spcPts val="0"/>
                </a:spcBef>
                <a:spcAft>
                  <a:spcPct val="40000"/>
                </a:spcAft>
                <a:buClr>
                  <a:srgbClr val="7D9BC6"/>
                </a:buClr>
                <a:defRPr/>
              </a:pPr>
              <a:endParaRPr lang="zh-CN" altLang="zh-CN" sz="900" kern="0" dirty="0">
                <a:solidFill>
                  <a:sysClr val="windowText" lastClr="000000"/>
                </a:solidFill>
                <a:latin typeface="+mn-lt"/>
                <a:ea typeface="+mn-ea"/>
              </a:endParaRPr>
            </a:p>
          </p:txBody>
        </p:sp>
        <p:sp>
          <p:nvSpPr>
            <p:cNvPr id="78" name="AutoShape 9"/>
            <p:cNvSpPr>
              <a:spLocks noChangeArrowheads="1"/>
            </p:cNvSpPr>
            <p:nvPr/>
          </p:nvSpPr>
          <p:spPr bwMode="auto">
            <a:xfrm>
              <a:off x="2367293" y="3185714"/>
              <a:ext cx="1702166" cy="377313"/>
            </a:xfrm>
            <a:prstGeom prst="roundRect">
              <a:avLst>
                <a:gd name="adj" fmla="val 16667"/>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38100" cmpd="sng">
              <a:solidFill>
                <a:schemeClr val="accent3">
                  <a:lumMod val="75000"/>
                </a:schemeClr>
              </a:solidFill>
              <a:round/>
            </a:ln>
          </p:spPr>
          <p:txBody>
            <a:bodyPr wrap="none" lIns="91432" tIns="45716" rIns="91432" bIns="45716" anchor="ctr"/>
            <a:lstStyle/>
            <a:p>
              <a:pPr algn="ctr" defTabSz="913765" eaLnBrk="1" fontAlgn="auto" hangingPunct="1">
                <a:spcBef>
                  <a:spcPts val="0"/>
                </a:spcBef>
                <a:spcAft>
                  <a:spcPct val="40000"/>
                </a:spcAft>
                <a:buClr>
                  <a:srgbClr val="7D9BC6"/>
                </a:buClr>
                <a:defRPr/>
              </a:pPr>
              <a:endParaRPr lang="zh-CN" altLang="zh-CN" sz="900" kern="0" dirty="0">
                <a:solidFill>
                  <a:sysClr val="windowText" lastClr="000000"/>
                </a:solidFill>
                <a:latin typeface="+mn-lt"/>
                <a:ea typeface="+mn-ea"/>
              </a:endParaRPr>
            </a:p>
          </p:txBody>
        </p:sp>
        <p:sp>
          <p:nvSpPr>
            <p:cNvPr id="79" name="Text Box 10"/>
            <p:cNvSpPr txBox="1">
              <a:spLocks noChangeArrowheads="1"/>
            </p:cNvSpPr>
            <p:nvPr/>
          </p:nvSpPr>
          <p:spPr bwMode="auto">
            <a:xfrm>
              <a:off x="2598500" y="3206222"/>
              <a:ext cx="1303533" cy="303491"/>
            </a:xfrm>
            <a:prstGeom prst="rect">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9525" cmpd="sng">
              <a:noFill/>
              <a:miter lim="800000"/>
            </a:ln>
          </p:spPr>
          <p:txBody>
            <a:bodyPr wrap="none" lIns="91432" tIns="45716" rIns="91432" bIns="45716"/>
            <a:lstStyle/>
            <a:p>
              <a:pPr algn="ctr" defTabSz="913765" eaLnBrk="1" fontAlgn="auto" hangingPunct="1">
                <a:lnSpc>
                  <a:spcPct val="87000"/>
                </a:lnSpc>
                <a:spcBef>
                  <a:spcPts val="0"/>
                </a:spcBef>
                <a:spcAft>
                  <a:spcPct val="40000"/>
                </a:spcAft>
                <a:buClr>
                  <a:srgbClr val="333333"/>
                </a:buClr>
                <a:buSzPct val="80000"/>
                <a:defRPr/>
              </a:pPr>
              <a:r>
                <a:rPr lang="en-US" altLang="zh-CN" sz="900" b="1" kern="0" dirty="0">
                  <a:solidFill>
                    <a:srgbClr val="990000"/>
                  </a:solidFill>
                  <a:latin typeface="+mn-lt"/>
                  <a:ea typeface="+mn-ea"/>
                </a:rPr>
                <a:t>FusionSphere</a:t>
              </a:r>
              <a:endParaRPr lang="zh-CN" altLang="en-US" sz="900" b="1" kern="0" dirty="0">
                <a:solidFill>
                  <a:srgbClr val="990000"/>
                </a:solidFill>
                <a:latin typeface="+mn-lt"/>
                <a:ea typeface="+mn-ea"/>
              </a:endParaRPr>
            </a:p>
          </p:txBody>
        </p:sp>
        <p:grpSp>
          <p:nvGrpSpPr>
            <p:cNvPr id="85095" name="组合 74"/>
            <p:cNvGrpSpPr/>
            <p:nvPr/>
          </p:nvGrpSpPr>
          <p:grpSpPr bwMode="auto">
            <a:xfrm>
              <a:off x="2239730" y="2180917"/>
              <a:ext cx="945957" cy="1116343"/>
              <a:chOff x="5500221" y="3435480"/>
              <a:chExt cx="945792" cy="1004708"/>
            </a:xfrm>
          </p:grpSpPr>
          <p:sp>
            <p:nvSpPr>
              <p:cNvPr id="96" name="Rectangle 8"/>
              <p:cNvSpPr>
                <a:spLocks noChangeArrowheads="1"/>
              </p:cNvSpPr>
              <p:nvPr/>
            </p:nvSpPr>
            <p:spPr bwMode="auto">
              <a:xfrm>
                <a:off x="5647691" y="3435478"/>
                <a:ext cx="494219" cy="860026"/>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112" name="TextBox 96"/>
              <p:cNvSpPr txBox="1">
                <a:spLocks noChangeArrowheads="1"/>
              </p:cNvSpPr>
              <p:nvPr/>
            </p:nvSpPr>
            <p:spPr bwMode="auto">
              <a:xfrm>
                <a:off x="5500221" y="3937468"/>
                <a:ext cx="944597" cy="50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VM1</a:t>
                </a:r>
                <a:endParaRPr lang="zh-CN" altLang="en-US" sz="800" smtClean="0">
                  <a:solidFill>
                    <a:srgbClr val="000000"/>
                  </a:solidFill>
                  <a:latin typeface="+mn-lt"/>
                  <a:ea typeface="+mn-ea"/>
                </a:endParaRPr>
              </a:p>
            </p:txBody>
          </p:sp>
        </p:grpSp>
        <p:grpSp>
          <p:nvGrpSpPr>
            <p:cNvPr id="85096" name="组合 75"/>
            <p:cNvGrpSpPr/>
            <p:nvPr/>
          </p:nvGrpSpPr>
          <p:grpSpPr bwMode="auto">
            <a:xfrm>
              <a:off x="2838909" y="2180916"/>
              <a:ext cx="978827" cy="1125977"/>
              <a:chOff x="5510019" y="3435480"/>
              <a:chExt cx="978657" cy="1013379"/>
            </a:xfrm>
          </p:grpSpPr>
          <p:sp>
            <p:nvSpPr>
              <p:cNvPr id="94" name="Rectangle 8"/>
              <p:cNvSpPr>
                <a:spLocks noChangeArrowheads="1"/>
              </p:cNvSpPr>
              <p:nvPr/>
            </p:nvSpPr>
            <p:spPr bwMode="auto">
              <a:xfrm>
                <a:off x="5648290" y="3435478"/>
                <a:ext cx="494219" cy="860027"/>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110" name="TextBox 94"/>
              <p:cNvSpPr txBox="1">
                <a:spLocks noChangeArrowheads="1"/>
              </p:cNvSpPr>
              <p:nvPr/>
            </p:nvSpPr>
            <p:spPr bwMode="auto">
              <a:xfrm>
                <a:off x="5508791" y="3948540"/>
                <a:ext cx="980467" cy="50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VM2</a:t>
                </a:r>
                <a:endParaRPr lang="zh-CN" altLang="en-US" sz="800" smtClean="0">
                  <a:solidFill>
                    <a:srgbClr val="000000"/>
                  </a:solidFill>
                  <a:latin typeface="+mn-lt"/>
                  <a:ea typeface="+mn-ea"/>
                </a:endParaRPr>
              </a:p>
            </p:txBody>
          </p:sp>
        </p:grpSp>
        <p:grpSp>
          <p:nvGrpSpPr>
            <p:cNvPr id="85097" name="组合 81"/>
            <p:cNvGrpSpPr/>
            <p:nvPr/>
          </p:nvGrpSpPr>
          <p:grpSpPr bwMode="auto">
            <a:xfrm>
              <a:off x="3381651" y="2180914"/>
              <a:ext cx="982797" cy="1133533"/>
              <a:chOff x="5463394" y="3435480"/>
              <a:chExt cx="982627" cy="1020180"/>
            </a:xfrm>
          </p:grpSpPr>
          <p:sp>
            <p:nvSpPr>
              <p:cNvPr id="92" name="Rectangle 8"/>
              <p:cNvSpPr>
                <a:spLocks noChangeArrowheads="1"/>
              </p:cNvSpPr>
              <p:nvPr/>
            </p:nvSpPr>
            <p:spPr bwMode="auto">
              <a:xfrm>
                <a:off x="5644906" y="3435480"/>
                <a:ext cx="498206" cy="860027"/>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108" name="TextBox 92"/>
              <p:cNvSpPr txBox="1">
                <a:spLocks noChangeArrowheads="1"/>
              </p:cNvSpPr>
              <p:nvPr/>
            </p:nvSpPr>
            <p:spPr bwMode="auto">
              <a:xfrm>
                <a:off x="5461566" y="3952235"/>
                <a:ext cx="984455" cy="50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a:t>
                </a:r>
                <a:endParaRPr lang="zh-CN" altLang="en-US" sz="800" smtClean="0">
                  <a:solidFill>
                    <a:srgbClr val="000000"/>
                  </a:solidFill>
                  <a:latin typeface="+mn-lt"/>
                  <a:ea typeface="+mn-ea"/>
                </a:endParaRPr>
              </a:p>
            </p:txBody>
          </p:sp>
        </p:grpSp>
        <p:pic>
          <p:nvPicPr>
            <p:cNvPr id="85098" name="Picture 1" descr="C:\Users\w00120873\Desktop\windows x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638" y="2213221"/>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99" name="Picture 1" descr="C:\Users\w00120873\Desktop\windows x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169" y="2195387"/>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100" name="Picture 1" descr="C:\Users\w00120873\Desktop\windows x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730" y="2208757"/>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81"/>
            <p:cNvSpPr>
              <a:spLocks noEditPoints="1"/>
            </p:cNvSpPr>
            <p:nvPr/>
          </p:nvSpPr>
          <p:spPr bwMode="auto">
            <a:xfrm>
              <a:off x="2399183" y="3624547"/>
              <a:ext cx="271071" cy="463438"/>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87" name="Freeform 142"/>
            <p:cNvSpPr>
              <a:spLocks noEditPoints="1"/>
            </p:cNvSpPr>
            <p:nvPr/>
          </p:nvSpPr>
          <p:spPr bwMode="auto">
            <a:xfrm>
              <a:off x="2670254" y="3624547"/>
              <a:ext cx="271071" cy="463438"/>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88" name="Freeform 81"/>
            <p:cNvSpPr>
              <a:spLocks noEditPoints="1"/>
            </p:cNvSpPr>
            <p:nvPr/>
          </p:nvSpPr>
          <p:spPr bwMode="auto">
            <a:xfrm>
              <a:off x="2957270" y="3616345"/>
              <a:ext cx="267086" cy="463438"/>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89" name="Freeform 142"/>
            <p:cNvSpPr>
              <a:spLocks noEditPoints="1"/>
            </p:cNvSpPr>
            <p:nvPr/>
          </p:nvSpPr>
          <p:spPr bwMode="auto">
            <a:xfrm>
              <a:off x="3224356" y="3616345"/>
              <a:ext cx="271071" cy="463438"/>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90" name="Freeform 81"/>
            <p:cNvSpPr>
              <a:spLocks noEditPoints="1"/>
            </p:cNvSpPr>
            <p:nvPr/>
          </p:nvSpPr>
          <p:spPr bwMode="auto">
            <a:xfrm>
              <a:off x="3527318" y="3616345"/>
              <a:ext cx="271071" cy="463438"/>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91" name="Freeform 142"/>
            <p:cNvSpPr>
              <a:spLocks noEditPoints="1"/>
            </p:cNvSpPr>
            <p:nvPr/>
          </p:nvSpPr>
          <p:spPr bwMode="auto">
            <a:xfrm>
              <a:off x="3798388" y="3616345"/>
              <a:ext cx="267083" cy="463438"/>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grpSp>
      <p:sp>
        <p:nvSpPr>
          <p:cNvPr id="61" name="Text Box 8"/>
          <p:cNvSpPr txBox="1">
            <a:spLocks noChangeArrowheads="1"/>
          </p:cNvSpPr>
          <p:nvPr/>
        </p:nvSpPr>
        <p:spPr bwMode="auto">
          <a:xfrm>
            <a:off x="595313" y="5905500"/>
            <a:ext cx="601662" cy="176213"/>
          </a:xfrm>
          <a:prstGeom prst="rect">
            <a:avLst/>
          </a:prstGeom>
          <a:noFill/>
          <a:ln w="9525" cmpd="sng">
            <a:noFill/>
            <a:miter lim="800000"/>
          </a:ln>
        </p:spPr>
        <p:txBody>
          <a:bodyPr wrap="none" lIns="81621" tIns="40811" rIns="81621" bIns="40811"/>
          <a:lstStyle/>
          <a:p>
            <a:pPr algn="ctr" defTabSz="815975" eaLnBrk="1" fontAlgn="auto" hangingPunct="1">
              <a:lnSpc>
                <a:spcPct val="87000"/>
              </a:lnSpc>
              <a:spcBef>
                <a:spcPts val="0"/>
              </a:spcBef>
              <a:spcAft>
                <a:spcPct val="40000"/>
              </a:spcAft>
              <a:buClr>
                <a:srgbClr val="333333"/>
              </a:buClr>
              <a:buSzPct val="80000"/>
              <a:defRPr/>
            </a:pPr>
            <a:r>
              <a:rPr lang="zh-CN" altLang="en-US" sz="900" kern="0" dirty="0">
                <a:solidFill>
                  <a:schemeClr val="tx1">
                    <a:lumMod val="75000"/>
                    <a:lumOff val="25000"/>
                  </a:schemeClr>
                </a:solidFill>
                <a:latin typeface="+mn-lt"/>
                <a:ea typeface="+mn-ea"/>
              </a:rPr>
              <a:t>生产局</a:t>
            </a:r>
            <a:endParaRPr lang="en-US" sz="900" kern="0" dirty="0">
              <a:solidFill>
                <a:schemeClr val="tx1">
                  <a:lumMod val="75000"/>
                  <a:lumOff val="25000"/>
                </a:schemeClr>
              </a:solidFill>
              <a:latin typeface="+mn-lt"/>
              <a:ea typeface="+mn-ea"/>
            </a:endParaRPr>
          </a:p>
        </p:txBody>
      </p:sp>
      <p:sp>
        <p:nvSpPr>
          <p:cNvPr id="62" name="Text Box 8"/>
          <p:cNvSpPr txBox="1">
            <a:spLocks noChangeArrowheads="1"/>
          </p:cNvSpPr>
          <p:nvPr/>
        </p:nvSpPr>
        <p:spPr bwMode="auto">
          <a:xfrm>
            <a:off x="2320925" y="5895975"/>
            <a:ext cx="519113" cy="176213"/>
          </a:xfrm>
          <a:prstGeom prst="rect">
            <a:avLst/>
          </a:prstGeom>
          <a:noFill/>
          <a:ln w="9525" cmpd="sng">
            <a:noFill/>
            <a:miter lim="800000"/>
          </a:ln>
        </p:spPr>
        <p:txBody>
          <a:bodyPr wrap="none" lIns="81621" tIns="40811" rIns="81621" bIns="40811"/>
          <a:lstStyle/>
          <a:p>
            <a:pPr algn="ctr" defTabSz="815975" eaLnBrk="1" fontAlgn="auto" hangingPunct="1">
              <a:lnSpc>
                <a:spcPct val="87000"/>
              </a:lnSpc>
              <a:spcBef>
                <a:spcPts val="0"/>
              </a:spcBef>
              <a:spcAft>
                <a:spcPct val="40000"/>
              </a:spcAft>
              <a:buClr>
                <a:srgbClr val="333333"/>
              </a:buClr>
              <a:buSzPct val="80000"/>
              <a:defRPr/>
            </a:pPr>
            <a:r>
              <a:rPr lang="zh-CN" altLang="en-US" sz="900" kern="0" dirty="0">
                <a:solidFill>
                  <a:schemeClr val="tx1">
                    <a:lumMod val="75000"/>
                    <a:lumOff val="25000"/>
                  </a:schemeClr>
                </a:solidFill>
                <a:latin typeface="+mn-lt"/>
                <a:ea typeface="+mn-ea"/>
              </a:rPr>
              <a:t>容灾局</a:t>
            </a:r>
            <a:endParaRPr lang="en-US" sz="900" kern="0" dirty="0">
              <a:solidFill>
                <a:schemeClr val="tx1">
                  <a:lumMod val="75000"/>
                  <a:lumOff val="25000"/>
                </a:schemeClr>
              </a:solidFill>
              <a:latin typeface="+mn-lt"/>
              <a:ea typeface="+mn-ea"/>
            </a:endParaRPr>
          </a:p>
        </p:txBody>
      </p:sp>
      <p:sp>
        <p:nvSpPr>
          <p:cNvPr id="63" name="Rectangle 70"/>
          <p:cNvSpPr>
            <a:spLocks noChangeArrowheads="1"/>
          </p:cNvSpPr>
          <p:nvPr/>
        </p:nvSpPr>
        <p:spPr bwMode="auto">
          <a:xfrm>
            <a:off x="476250" y="4148138"/>
            <a:ext cx="720725" cy="347662"/>
          </a:xfrm>
          <a:prstGeom prst="rect">
            <a:avLst/>
          </a:prstGeom>
          <a:noFill/>
          <a:ln w="9525" algn="ctr">
            <a:noFill/>
            <a:miter lim="800000"/>
          </a:ln>
        </p:spPr>
        <p:txBody>
          <a:bodyPr lIns="70696" tIns="35348" rIns="70696" bIns="35348" anchor="ctr">
            <a:spAutoFit/>
          </a:bodyPr>
          <a:lstStyle/>
          <a:p>
            <a:pPr algn="ctr" defTabSz="655955" eaLnBrk="1" fontAlgn="t" hangingPunct="1">
              <a:defRPr/>
            </a:pPr>
            <a:r>
              <a:rPr lang="zh-CN" altLang="en-US" sz="900" dirty="0">
                <a:solidFill>
                  <a:schemeClr val="tx1">
                    <a:lumMod val="75000"/>
                    <a:lumOff val="25000"/>
                  </a:schemeClr>
                </a:solidFill>
                <a:latin typeface="+mn-lt"/>
                <a:ea typeface="+mn-ea"/>
              </a:rPr>
              <a:t>全局负载均衡器</a:t>
            </a:r>
            <a:endParaRPr lang="zh-CN" altLang="en-US" sz="900" dirty="0">
              <a:solidFill>
                <a:schemeClr val="tx1">
                  <a:lumMod val="75000"/>
                  <a:lumOff val="25000"/>
                </a:schemeClr>
              </a:solidFill>
              <a:latin typeface="+mn-lt"/>
              <a:ea typeface="+mn-ea"/>
            </a:endParaRPr>
          </a:p>
        </p:txBody>
      </p:sp>
      <p:sp>
        <p:nvSpPr>
          <p:cNvPr id="64" name="Rectangle 70"/>
          <p:cNvSpPr>
            <a:spLocks noChangeArrowheads="1"/>
          </p:cNvSpPr>
          <p:nvPr/>
        </p:nvSpPr>
        <p:spPr bwMode="auto">
          <a:xfrm>
            <a:off x="2236788" y="4164013"/>
            <a:ext cx="720725" cy="349250"/>
          </a:xfrm>
          <a:prstGeom prst="rect">
            <a:avLst/>
          </a:prstGeom>
          <a:noFill/>
          <a:ln w="9525" algn="ctr">
            <a:noFill/>
            <a:miter lim="800000"/>
          </a:ln>
        </p:spPr>
        <p:txBody>
          <a:bodyPr lIns="70696" tIns="35348" rIns="70696" bIns="35348" anchor="ctr">
            <a:spAutoFit/>
          </a:bodyPr>
          <a:lstStyle/>
          <a:p>
            <a:pPr algn="ctr" defTabSz="655955" eaLnBrk="1" fontAlgn="t" hangingPunct="1">
              <a:defRPr/>
            </a:pPr>
            <a:r>
              <a:rPr lang="zh-CN" altLang="en-US" sz="900" dirty="0">
                <a:solidFill>
                  <a:schemeClr val="tx1">
                    <a:lumMod val="75000"/>
                    <a:lumOff val="25000"/>
                  </a:schemeClr>
                </a:solidFill>
                <a:latin typeface="+mn-lt"/>
                <a:ea typeface="+mn-ea"/>
              </a:rPr>
              <a:t>全局负载均衡器</a:t>
            </a:r>
            <a:endParaRPr lang="zh-CN" altLang="en-US" sz="900" dirty="0">
              <a:solidFill>
                <a:schemeClr val="tx1">
                  <a:lumMod val="75000"/>
                  <a:lumOff val="25000"/>
                </a:schemeClr>
              </a:solidFill>
              <a:latin typeface="+mn-lt"/>
              <a:ea typeface="+mn-ea"/>
            </a:endParaRPr>
          </a:p>
        </p:txBody>
      </p:sp>
      <p:sp>
        <p:nvSpPr>
          <p:cNvPr id="65" name="Rectangle 70"/>
          <p:cNvSpPr>
            <a:spLocks noChangeArrowheads="1"/>
          </p:cNvSpPr>
          <p:nvPr/>
        </p:nvSpPr>
        <p:spPr bwMode="auto">
          <a:xfrm>
            <a:off x="1831975" y="3641725"/>
            <a:ext cx="587375" cy="349250"/>
          </a:xfrm>
          <a:prstGeom prst="rect">
            <a:avLst/>
          </a:prstGeom>
          <a:noFill/>
          <a:ln w="9525" algn="ctr">
            <a:noFill/>
            <a:miter lim="800000"/>
          </a:ln>
        </p:spPr>
        <p:txBody>
          <a:bodyPr lIns="70696" tIns="35348" rIns="70696" bIns="35348" anchor="ctr">
            <a:spAutoFit/>
          </a:bodyPr>
          <a:lstStyle/>
          <a:p>
            <a:pPr algn="ctr" defTabSz="655955" eaLnBrk="1" fontAlgn="t" hangingPunct="1">
              <a:defRPr/>
            </a:pPr>
            <a:r>
              <a:rPr lang="zh-CN" altLang="en-US" sz="900" dirty="0">
                <a:solidFill>
                  <a:schemeClr val="tx1">
                    <a:lumMod val="75000"/>
                    <a:lumOff val="25000"/>
                  </a:schemeClr>
                </a:solidFill>
                <a:latin typeface="+mn-lt"/>
                <a:ea typeface="+mn-ea"/>
              </a:rPr>
              <a:t>瘦客户端</a:t>
            </a:r>
            <a:endParaRPr lang="zh-CN" altLang="en-US" sz="900" dirty="0">
              <a:solidFill>
                <a:schemeClr val="tx1">
                  <a:lumMod val="75000"/>
                  <a:lumOff val="25000"/>
                </a:schemeClr>
              </a:solidFill>
              <a:latin typeface="+mn-lt"/>
              <a:ea typeface="+mn-ea"/>
            </a:endParaRPr>
          </a:p>
        </p:txBody>
      </p:sp>
      <p:sp>
        <p:nvSpPr>
          <p:cNvPr id="66" name="Rectangle 70"/>
          <p:cNvSpPr>
            <a:spLocks noChangeArrowheads="1"/>
          </p:cNvSpPr>
          <p:nvPr/>
        </p:nvSpPr>
        <p:spPr bwMode="auto">
          <a:xfrm>
            <a:off x="1314450" y="4440238"/>
            <a:ext cx="720725" cy="209550"/>
          </a:xfrm>
          <a:prstGeom prst="rect">
            <a:avLst/>
          </a:prstGeom>
          <a:noFill/>
          <a:ln w="9525" algn="ctr">
            <a:noFill/>
            <a:miter lim="800000"/>
          </a:ln>
        </p:spPr>
        <p:txBody>
          <a:bodyPr lIns="70696" tIns="35348" rIns="70696" bIns="35348" anchor="ctr">
            <a:spAutoFit/>
          </a:bodyPr>
          <a:lstStyle/>
          <a:p>
            <a:pPr algn="ctr" defTabSz="655955" eaLnBrk="1" fontAlgn="t" hangingPunct="1">
              <a:defRPr/>
            </a:pPr>
            <a:r>
              <a:rPr lang="zh-CN" altLang="en-US" sz="900" dirty="0">
                <a:solidFill>
                  <a:schemeClr val="tx1">
                    <a:lumMod val="75000"/>
                    <a:lumOff val="25000"/>
                  </a:schemeClr>
                </a:solidFill>
                <a:latin typeface="+mn-lt"/>
                <a:ea typeface="+mn-ea"/>
              </a:rPr>
              <a:t>接入网络</a:t>
            </a:r>
            <a:endParaRPr lang="zh-CN" altLang="en-US" sz="900" dirty="0">
              <a:solidFill>
                <a:schemeClr val="tx1">
                  <a:lumMod val="75000"/>
                  <a:lumOff val="25000"/>
                </a:schemeClr>
              </a:solidFill>
              <a:latin typeface="+mn-lt"/>
              <a:ea typeface="+mn-ea"/>
            </a:endParaRPr>
          </a:p>
        </p:txBody>
      </p:sp>
      <p:pic>
        <p:nvPicPr>
          <p:cNvPr id="85018" name="Picture 28" descr="图片1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6838" y="5235575"/>
            <a:ext cx="1873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19" name="TextBox 67"/>
          <p:cNvSpPr txBox="1">
            <a:spLocks noChangeArrowheads="1"/>
          </p:cNvSpPr>
          <p:nvPr/>
        </p:nvSpPr>
        <p:spPr bwMode="auto">
          <a:xfrm>
            <a:off x="1300163" y="5033963"/>
            <a:ext cx="41751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900" b="1" smtClean="0">
                <a:solidFill>
                  <a:srgbClr val="000000"/>
                </a:solidFill>
                <a:latin typeface="+mn-lt"/>
                <a:ea typeface="+mn-ea"/>
              </a:rPr>
              <a:t>主</a:t>
            </a:r>
            <a:r>
              <a:rPr lang="en-US" altLang="zh-CN" sz="900" b="1" smtClean="0">
                <a:solidFill>
                  <a:srgbClr val="000000"/>
                </a:solidFill>
                <a:latin typeface="+mn-lt"/>
                <a:ea typeface="+mn-ea"/>
              </a:rPr>
              <a:t>AD</a:t>
            </a:r>
            <a:endParaRPr lang="zh-CN" altLang="en-US" sz="900" b="1" smtClean="0">
              <a:solidFill>
                <a:srgbClr val="000000"/>
              </a:solidFill>
              <a:latin typeface="+mn-lt"/>
              <a:ea typeface="+mn-ea"/>
            </a:endParaRPr>
          </a:p>
        </p:txBody>
      </p:sp>
      <p:pic>
        <p:nvPicPr>
          <p:cNvPr id="85020" name="Picture 28" descr="图片1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7063" y="5237163"/>
            <a:ext cx="1873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21" name="TextBox 69"/>
          <p:cNvSpPr txBox="1">
            <a:spLocks noChangeArrowheads="1"/>
          </p:cNvSpPr>
          <p:nvPr/>
        </p:nvSpPr>
        <p:spPr bwMode="auto">
          <a:xfrm>
            <a:off x="1843088" y="5035550"/>
            <a:ext cx="39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900" b="1" smtClean="0">
                <a:solidFill>
                  <a:srgbClr val="000000"/>
                </a:solidFill>
                <a:latin typeface="+mn-lt"/>
                <a:ea typeface="+mn-ea"/>
              </a:rPr>
              <a:t>备</a:t>
            </a:r>
            <a:r>
              <a:rPr lang="en-US" altLang="zh-CN" sz="900" b="1" smtClean="0">
                <a:solidFill>
                  <a:srgbClr val="000000"/>
                </a:solidFill>
                <a:latin typeface="+mn-lt"/>
                <a:ea typeface="+mn-ea"/>
              </a:rPr>
              <a:t>AD</a:t>
            </a:r>
            <a:endParaRPr lang="zh-CN" altLang="en-US" sz="900" b="1" smtClean="0">
              <a:solidFill>
                <a:srgbClr val="000000"/>
              </a:solidFill>
              <a:latin typeface="+mn-lt"/>
              <a:ea typeface="+mn-ea"/>
            </a:endParaRPr>
          </a:p>
        </p:txBody>
      </p:sp>
      <p:cxnSp>
        <p:nvCxnSpPr>
          <p:cNvPr id="71" name="直接箭头连接符 70"/>
          <p:cNvCxnSpPr>
            <a:stCxn id="85018" idx="3"/>
            <a:endCxn id="85020" idx="1"/>
          </p:cNvCxnSpPr>
          <p:nvPr/>
        </p:nvCxnSpPr>
        <p:spPr bwMode="auto">
          <a:xfrm>
            <a:off x="1554163" y="5389563"/>
            <a:ext cx="342900" cy="3175"/>
          </a:xfrm>
          <a:prstGeom prst="straightConnector1">
            <a:avLst/>
          </a:prstGeom>
          <a:ln w="31750">
            <a:headEnd type="arrow"/>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4" name="直接箭头连接符 80"/>
          <p:cNvCxnSpPr/>
          <p:nvPr/>
        </p:nvCxnSpPr>
        <p:spPr bwMode="auto">
          <a:xfrm rot="16200000" flipH="1">
            <a:off x="1723232" y="4079081"/>
            <a:ext cx="787400" cy="798513"/>
          </a:xfrm>
          <a:prstGeom prst="curvedConnector2">
            <a:avLst/>
          </a:prstGeom>
          <a:ln w="53975">
            <a:solidFill>
              <a:srgbClr val="03A9F3"/>
            </a:solidFill>
            <a:prstDash val="dash"/>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85024" name="组合 120"/>
          <p:cNvGrpSpPr/>
          <p:nvPr/>
        </p:nvGrpSpPr>
        <p:grpSpPr bwMode="auto">
          <a:xfrm>
            <a:off x="3422650" y="3633788"/>
            <a:ext cx="2508250" cy="2447925"/>
            <a:chOff x="330619" y="1029038"/>
            <a:chExt cx="4282754" cy="4014195"/>
          </a:xfrm>
        </p:grpSpPr>
        <p:pic>
          <p:nvPicPr>
            <p:cNvPr id="85032" name="Picture 5" descr="图片7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308" y="2264027"/>
              <a:ext cx="1664601" cy="80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33" name="组合 77"/>
            <p:cNvGrpSpPr/>
            <p:nvPr/>
          </p:nvGrpSpPr>
          <p:grpSpPr bwMode="auto">
            <a:xfrm>
              <a:off x="330619" y="3254806"/>
              <a:ext cx="1453297" cy="1272985"/>
              <a:chOff x="2256857" y="1961595"/>
              <a:chExt cx="2134653" cy="2243523"/>
            </a:xfrm>
          </p:grpSpPr>
          <p:sp>
            <p:nvSpPr>
              <p:cNvPr id="161" name="AutoShape 7"/>
              <p:cNvSpPr>
                <a:spLocks noChangeArrowheads="1"/>
              </p:cNvSpPr>
              <p:nvPr/>
            </p:nvSpPr>
            <p:spPr bwMode="auto">
              <a:xfrm>
                <a:off x="2300654" y="1961595"/>
                <a:ext cx="1851363" cy="2243523"/>
              </a:xfrm>
              <a:prstGeom prst="roundRect">
                <a:avLst>
                  <a:gd name="adj" fmla="val 16667"/>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38100" cmpd="sng">
                <a:solidFill>
                  <a:schemeClr val="accent3">
                    <a:lumMod val="75000"/>
                  </a:schemeClr>
                </a:solidFill>
                <a:round/>
              </a:ln>
            </p:spPr>
            <p:txBody>
              <a:bodyPr wrap="none" lIns="91432" tIns="45716" rIns="91432" bIns="45716" anchor="ctr"/>
              <a:lstStyle/>
              <a:p>
                <a:pPr algn="ctr" defTabSz="913765" eaLnBrk="1" fontAlgn="auto" hangingPunct="1">
                  <a:spcBef>
                    <a:spcPts val="0"/>
                  </a:spcBef>
                  <a:spcAft>
                    <a:spcPct val="40000"/>
                  </a:spcAft>
                  <a:buClr>
                    <a:srgbClr val="7D9BC6"/>
                  </a:buClr>
                  <a:defRPr/>
                </a:pPr>
                <a:endParaRPr lang="zh-CN" altLang="zh-CN" sz="900" kern="0" dirty="0">
                  <a:solidFill>
                    <a:sysClr val="windowText" lastClr="000000"/>
                  </a:solidFill>
                  <a:latin typeface="+mn-lt"/>
                  <a:ea typeface="+mn-ea"/>
                </a:endParaRPr>
              </a:p>
            </p:txBody>
          </p:sp>
          <p:sp>
            <p:nvSpPr>
              <p:cNvPr id="162" name="AutoShape 9"/>
              <p:cNvSpPr>
                <a:spLocks noChangeArrowheads="1"/>
              </p:cNvSpPr>
              <p:nvPr/>
            </p:nvSpPr>
            <p:spPr bwMode="auto">
              <a:xfrm>
                <a:off x="2368337" y="3186587"/>
                <a:ext cx="1700072" cy="376214"/>
              </a:xfrm>
              <a:prstGeom prst="roundRect">
                <a:avLst>
                  <a:gd name="adj" fmla="val 16667"/>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38100" cmpd="sng">
                <a:solidFill>
                  <a:schemeClr val="accent3">
                    <a:lumMod val="75000"/>
                  </a:schemeClr>
                </a:solidFill>
                <a:round/>
              </a:ln>
            </p:spPr>
            <p:txBody>
              <a:bodyPr wrap="none" lIns="91432" tIns="45716" rIns="91432" bIns="45716" anchor="ctr"/>
              <a:lstStyle/>
              <a:p>
                <a:pPr algn="ctr" defTabSz="913765" eaLnBrk="1" fontAlgn="auto" hangingPunct="1">
                  <a:spcBef>
                    <a:spcPts val="0"/>
                  </a:spcBef>
                  <a:spcAft>
                    <a:spcPct val="40000"/>
                  </a:spcAft>
                  <a:buClr>
                    <a:srgbClr val="7D9BC6"/>
                  </a:buClr>
                  <a:defRPr/>
                </a:pPr>
                <a:endParaRPr lang="zh-CN" altLang="zh-CN" sz="900" kern="0" dirty="0">
                  <a:solidFill>
                    <a:sysClr val="windowText" lastClr="000000"/>
                  </a:solidFill>
                  <a:latin typeface="+mn-lt"/>
                  <a:ea typeface="+mn-ea"/>
                </a:endParaRPr>
              </a:p>
            </p:txBody>
          </p:sp>
          <p:sp>
            <p:nvSpPr>
              <p:cNvPr id="163" name="Text Box 10"/>
              <p:cNvSpPr txBox="1">
                <a:spLocks noChangeArrowheads="1"/>
              </p:cNvSpPr>
              <p:nvPr/>
            </p:nvSpPr>
            <p:spPr bwMode="auto">
              <a:xfrm>
                <a:off x="2599260" y="3204939"/>
                <a:ext cx="1305909" cy="307393"/>
              </a:xfrm>
              <a:prstGeom prst="rect">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9525" cmpd="sng">
                <a:noFill/>
                <a:miter lim="800000"/>
              </a:ln>
            </p:spPr>
            <p:txBody>
              <a:bodyPr wrap="none" lIns="91432" tIns="45716" rIns="91432" bIns="45716"/>
              <a:lstStyle/>
              <a:p>
                <a:pPr algn="ctr" defTabSz="913765" eaLnBrk="1" fontAlgn="auto" hangingPunct="1">
                  <a:lnSpc>
                    <a:spcPct val="87000"/>
                  </a:lnSpc>
                  <a:spcBef>
                    <a:spcPts val="0"/>
                  </a:spcBef>
                  <a:spcAft>
                    <a:spcPct val="40000"/>
                  </a:spcAft>
                  <a:buClr>
                    <a:srgbClr val="333333"/>
                  </a:buClr>
                  <a:buSzPct val="80000"/>
                  <a:defRPr/>
                </a:pPr>
                <a:r>
                  <a:rPr lang="en-US" altLang="zh-CN" sz="900" b="1" kern="0" dirty="0">
                    <a:solidFill>
                      <a:srgbClr val="990000"/>
                    </a:solidFill>
                    <a:latin typeface="+mn-lt"/>
                    <a:ea typeface="+mn-ea"/>
                  </a:rPr>
                  <a:t>FusionSphere</a:t>
                </a:r>
                <a:endParaRPr lang="zh-CN" altLang="en-US" sz="900" b="1" kern="0" dirty="0">
                  <a:solidFill>
                    <a:srgbClr val="990000"/>
                  </a:solidFill>
                  <a:latin typeface="+mn-lt"/>
                  <a:ea typeface="+mn-ea"/>
                </a:endParaRPr>
              </a:p>
            </p:txBody>
          </p:sp>
          <p:grpSp>
            <p:nvGrpSpPr>
              <p:cNvPr id="85074" name="组合 74"/>
              <p:cNvGrpSpPr/>
              <p:nvPr/>
            </p:nvGrpSpPr>
            <p:grpSpPr bwMode="auto">
              <a:xfrm>
                <a:off x="2256857" y="2186405"/>
                <a:ext cx="925525" cy="1176906"/>
                <a:chOff x="5517340" y="3440421"/>
                <a:chExt cx="925364" cy="1059215"/>
              </a:xfrm>
            </p:grpSpPr>
            <p:sp>
              <p:nvSpPr>
                <p:cNvPr id="180" name="Rectangle 8"/>
                <p:cNvSpPr>
                  <a:spLocks noChangeArrowheads="1"/>
                </p:cNvSpPr>
                <p:nvPr/>
              </p:nvSpPr>
              <p:spPr bwMode="auto">
                <a:xfrm>
                  <a:off x="5648706" y="3440424"/>
                  <a:ext cx="493611" cy="854738"/>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091" name="TextBox 180"/>
                <p:cNvSpPr txBox="1">
                  <a:spLocks noChangeArrowheads="1"/>
                </p:cNvSpPr>
                <p:nvPr/>
              </p:nvSpPr>
              <p:spPr bwMode="auto">
                <a:xfrm>
                  <a:off x="5517340" y="3940053"/>
                  <a:ext cx="923531" cy="56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VM1</a:t>
                  </a:r>
                  <a:endParaRPr lang="zh-CN" altLang="en-US" sz="800" smtClean="0">
                    <a:solidFill>
                      <a:srgbClr val="000000"/>
                    </a:solidFill>
                    <a:latin typeface="+mn-lt"/>
                    <a:ea typeface="+mn-ea"/>
                  </a:endParaRPr>
                </a:p>
              </p:txBody>
            </p:sp>
          </p:grpSp>
          <p:grpSp>
            <p:nvGrpSpPr>
              <p:cNvPr id="85075" name="组合 75"/>
              <p:cNvGrpSpPr/>
              <p:nvPr/>
            </p:nvGrpSpPr>
            <p:grpSpPr bwMode="auto">
              <a:xfrm>
                <a:off x="2856740" y="2186407"/>
                <a:ext cx="957688" cy="1167797"/>
                <a:chOff x="5527836" y="3440429"/>
                <a:chExt cx="957521" cy="1051019"/>
              </a:xfrm>
            </p:grpSpPr>
            <p:sp>
              <p:nvSpPr>
                <p:cNvPr id="178" name="Rectangle 8"/>
                <p:cNvSpPr>
                  <a:spLocks noChangeArrowheads="1"/>
                </p:cNvSpPr>
                <p:nvPr/>
              </p:nvSpPr>
              <p:spPr bwMode="auto">
                <a:xfrm>
                  <a:off x="5648572" y="3440429"/>
                  <a:ext cx="493611" cy="854740"/>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089" name="TextBox 178"/>
                <p:cNvSpPr txBox="1">
                  <a:spLocks noChangeArrowheads="1"/>
                </p:cNvSpPr>
                <p:nvPr/>
              </p:nvSpPr>
              <p:spPr bwMode="auto">
                <a:xfrm>
                  <a:off x="5529150" y="3931801"/>
                  <a:ext cx="955377" cy="5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VM2</a:t>
                  </a:r>
                  <a:endParaRPr lang="zh-CN" altLang="en-US" sz="800" smtClean="0">
                    <a:solidFill>
                      <a:srgbClr val="000000"/>
                    </a:solidFill>
                    <a:latin typeface="+mn-lt"/>
                    <a:ea typeface="+mn-ea"/>
                  </a:endParaRPr>
                </a:p>
              </p:txBody>
            </p:sp>
          </p:grpSp>
          <p:grpSp>
            <p:nvGrpSpPr>
              <p:cNvPr id="85076" name="组合 81"/>
              <p:cNvGrpSpPr/>
              <p:nvPr/>
            </p:nvGrpSpPr>
            <p:grpSpPr bwMode="auto">
              <a:xfrm>
                <a:off x="3429941" y="2179357"/>
                <a:ext cx="961569" cy="1556915"/>
                <a:chOff x="5511664" y="3434080"/>
                <a:chExt cx="961402" cy="1401224"/>
              </a:xfrm>
            </p:grpSpPr>
            <p:sp>
              <p:nvSpPr>
                <p:cNvPr id="176" name="Rectangle 8"/>
                <p:cNvSpPr>
                  <a:spLocks noChangeArrowheads="1"/>
                </p:cNvSpPr>
                <p:nvPr/>
              </p:nvSpPr>
              <p:spPr bwMode="auto">
                <a:xfrm>
                  <a:off x="5648448" y="3440427"/>
                  <a:ext cx="493611" cy="854739"/>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087" name="TextBox 176"/>
                <p:cNvSpPr txBox="1">
                  <a:spLocks noChangeArrowheads="1"/>
                </p:cNvSpPr>
                <p:nvPr/>
              </p:nvSpPr>
              <p:spPr bwMode="auto">
                <a:xfrm>
                  <a:off x="5513103" y="3952445"/>
                  <a:ext cx="959356" cy="883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a:t>
                  </a:r>
                  <a:endParaRPr lang="zh-CN" altLang="en-US" sz="800" smtClean="0">
                    <a:solidFill>
                      <a:srgbClr val="000000"/>
                    </a:solidFill>
                    <a:latin typeface="+mn-lt"/>
                    <a:ea typeface="+mn-ea"/>
                  </a:endParaRPr>
                </a:p>
              </p:txBody>
            </p:sp>
          </p:grpSp>
          <p:pic>
            <p:nvPicPr>
              <p:cNvPr id="85077" name="Picture 1" descr="C:\Users\w00120873\Desktop\windows xp.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4638" y="2213221"/>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78" name="Picture 1" descr="C:\Users\w00120873\Desktop\windows xp.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8169" y="2195387"/>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79" name="Picture 1" descr="C:\Users\w00120873\Desktop\windows xp.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7730" y="2208757"/>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Freeform 81"/>
              <p:cNvSpPr>
                <a:spLocks noEditPoints="1"/>
              </p:cNvSpPr>
              <p:nvPr/>
            </p:nvSpPr>
            <p:spPr bwMode="auto">
              <a:xfrm>
                <a:off x="2400188" y="3622443"/>
                <a:ext cx="270737" cy="463387"/>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71" name="Freeform 142"/>
              <p:cNvSpPr>
                <a:spLocks noEditPoints="1"/>
              </p:cNvSpPr>
              <p:nvPr/>
            </p:nvSpPr>
            <p:spPr bwMode="auto">
              <a:xfrm>
                <a:off x="2670926" y="3622443"/>
                <a:ext cx="270737" cy="463387"/>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72" name="Freeform 81"/>
              <p:cNvSpPr>
                <a:spLocks noEditPoints="1"/>
              </p:cNvSpPr>
              <p:nvPr/>
            </p:nvSpPr>
            <p:spPr bwMode="auto">
              <a:xfrm>
                <a:off x="2957589" y="3613267"/>
                <a:ext cx="266757" cy="463387"/>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73" name="Freeform 142"/>
              <p:cNvSpPr>
                <a:spLocks noEditPoints="1"/>
              </p:cNvSpPr>
              <p:nvPr/>
            </p:nvSpPr>
            <p:spPr bwMode="auto">
              <a:xfrm>
                <a:off x="3224346" y="3613267"/>
                <a:ext cx="270737" cy="463387"/>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74" name="Freeform 81"/>
              <p:cNvSpPr>
                <a:spLocks noEditPoints="1"/>
              </p:cNvSpPr>
              <p:nvPr/>
            </p:nvSpPr>
            <p:spPr bwMode="auto">
              <a:xfrm>
                <a:off x="3526934" y="3613267"/>
                <a:ext cx="270737" cy="463387"/>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75" name="Freeform 142"/>
              <p:cNvSpPr>
                <a:spLocks noEditPoints="1"/>
              </p:cNvSpPr>
              <p:nvPr/>
            </p:nvSpPr>
            <p:spPr bwMode="auto">
              <a:xfrm>
                <a:off x="3797671" y="3613267"/>
                <a:ext cx="266755" cy="463387"/>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grpSp>
        <p:sp>
          <p:nvSpPr>
            <p:cNvPr id="85034" name="Freeform 60"/>
            <p:cNvSpPr>
              <a:spLocks noEditPoints="1"/>
            </p:cNvSpPr>
            <p:nvPr/>
          </p:nvSpPr>
          <p:spPr bwMode="auto">
            <a:xfrm>
              <a:off x="959479" y="1984426"/>
              <a:ext cx="1292959" cy="1226127"/>
            </a:xfrm>
            <a:custGeom>
              <a:avLst/>
              <a:gdLst>
                <a:gd name="T0" fmla="*/ 1292068 w 837"/>
                <a:gd name="T1" fmla="*/ 6350 h 772"/>
                <a:gd name="T2" fmla="*/ 1213340 w 837"/>
                <a:gd name="T3" fmla="*/ 228600 h 772"/>
                <a:gd name="T4" fmla="*/ 1170117 w 837"/>
                <a:gd name="T5" fmla="*/ 336550 h 772"/>
                <a:gd name="T6" fmla="*/ 1123806 w 837"/>
                <a:gd name="T7" fmla="*/ 442913 h 772"/>
                <a:gd name="T8" fmla="*/ 1072864 w 837"/>
                <a:gd name="T9" fmla="*/ 542925 h 772"/>
                <a:gd name="T10" fmla="*/ 1014204 w 837"/>
                <a:gd name="T11" fmla="*/ 639763 h 772"/>
                <a:gd name="T12" fmla="*/ 947825 w 837"/>
                <a:gd name="T13" fmla="*/ 728663 h 772"/>
                <a:gd name="T14" fmla="*/ 872184 w 837"/>
                <a:gd name="T15" fmla="*/ 811213 h 772"/>
                <a:gd name="T16" fmla="*/ 785738 w 837"/>
                <a:gd name="T17" fmla="*/ 884238 h 772"/>
                <a:gd name="T18" fmla="*/ 691573 w 837"/>
                <a:gd name="T19" fmla="*/ 950913 h 772"/>
                <a:gd name="T20" fmla="*/ 589689 w 837"/>
                <a:gd name="T21" fmla="*/ 1009650 h 772"/>
                <a:gd name="T22" fmla="*/ 480087 w 837"/>
                <a:gd name="T23" fmla="*/ 1062038 h 772"/>
                <a:gd name="T24" fmla="*/ 367398 w 837"/>
                <a:gd name="T25" fmla="*/ 1111250 h 772"/>
                <a:gd name="T26" fmla="*/ 250078 w 837"/>
                <a:gd name="T27" fmla="*/ 1155700 h 772"/>
                <a:gd name="T28" fmla="*/ 129670 w 837"/>
                <a:gd name="T29" fmla="*/ 1198563 h 772"/>
                <a:gd name="T30" fmla="*/ 109602 w 837"/>
                <a:gd name="T31" fmla="*/ 1169988 h 772"/>
                <a:gd name="T32" fmla="*/ 228466 w 837"/>
                <a:gd name="T33" fmla="*/ 1128713 h 772"/>
                <a:gd name="T34" fmla="*/ 344243 w 837"/>
                <a:gd name="T35" fmla="*/ 1084263 h 772"/>
                <a:gd name="T36" fmla="*/ 455388 w 837"/>
                <a:gd name="T37" fmla="*/ 1036638 h 772"/>
                <a:gd name="T38" fmla="*/ 560359 w 837"/>
                <a:gd name="T39" fmla="*/ 985838 h 772"/>
                <a:gd name="T40" fmla="*/ 660699 w 837"/>
                <a:gd name="T41" fmla="*/ 928688 h 772"/>
                <a:gd name="T42" fmla="*/ 751777 w 837"/>
                <a:gd name="T43" fmla="*/ 865188 h 772"/>
                <a:gd name="T44" fmla="*/ 835136 w 837"/>
                <a:gd name="T45" fmla="*/ 793750 h 772"/>
                <a:gd name="T46" fmla="*/ 907689 w 837"/>
                <a:gd name="T47" fmla="*/ 714375 h 772"/>
                <a:gd name="T48" fmla="*/ 972524 w 837"/>
                <a:gd name="T49" fmla="*/ 628650 h 772"/>
                <a:gd name="T50" fmla="*/ 1031184 w 837"/>
                <a:gd name="T51" fmla="*/ 533400 h 772"/>
                <a:gd name="T52" fmla="*/ 1082126 w 837"/>
                <a:gd name="T53" fmla="*/ 433388 h 772"/>
                <a:gd name="T54" fmla="*/ 1128437 w 837"/>
                <a:gd name="T55" fmla="*/ 328613 h 772"/>
                <a:gd name="T56" fmla="*/ 1170117 w 837"/>
                <a:gd name="T57" fmla="*/ 220663 h 772"/>
                <a:gd name="T58" fmla="*/ 1248845 w 837"/>
                <a:gd name="T59" fmla="*/ 0 h 772"/>
                <a:gd name="T60" fmla="*/ 1292068 w 837"/>
                <a:gd name="T61" fmla="*/ 6350 h 772"/>
                <a:gd name="T62" fmla="*/ 118864 w 837"/>
                <a:gd name="T63" fmla="*/ 1184275 h 772"/>
                <a:gd name="T64" fmla="*/ 246990 w 837"/>
                <a:gd name="T65" fmla="*/ 1225550 h 772"/>
                <a:gd name="T66" fmla="*/ 0 w 837"/>
                <a:gd name="T67" fmla="*/ 1225550 h 772"/>
                <a:gd name="T68" fmla="*/ 149738 w 837"/>
                <a:gd name="T69" fmla="*/ 1085850 h 772"/>
                <a:gd name="T70" fmla="*/ 118864 w 837"/>
                <a:gd name="T71" fmla="*/ 1184275 h 7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7" h="772">
                  <a:moveTo>
                    <a:pt x="837" y="4"/>
                  </a:moveTo>
                  <a:lnTo>
                    <a:pt x="786" y="144"/>
                  </a:lnTo>
                  <a:lnTo>
                    <a:pt x="758" y="212"/>
                  </a:lnTo>
                  <a:lnTo>
                    <a:pt x="728" y="279"/>
                  </a:lnTo>
                  <a:lnTo>
                    <a:pt x="695" y="342"/>
                  </a:lnTo>
                  <a:lnTo>
                    <a:pt x="657" y="403"/>
                  </a:lnTo>
                  <a:lnTo>
                    <a:pt x="614" y="459"/>
                  </a:lnTo>
                  <a:lnTo>
                    <a:pt x="565" y="511"/>
                  </a:lnTo>
                  <a:lnTo>
                    <a:pt x="509" y="557"/>
                  </a:lnTo>
                  <a:lnTo>
                    <a:pt x="448" y="599"/>
                  </a:lnTo>
                  <a:lnTo>
                    <a:pt x="382" y="636"/>
                  </a:lnTo>
                  <a:lnTo>
                    <a:pt x="311" y="669"/>
                  </a:lnTo>
                  <a:lnTo>
                    <a:pt x="238" y="700"/>
                  </a:lnTo>
                  <a:lnTo>
                    <a:pt x="162" y="728"/>
                  </a:lnTo>
                  <a:lnTo>
                    <a:pt x="84" y="755"/>
                  </a:lnTo>
                  <a:lnTo>
                    <a:pt x="71" y="737"/>
                  </a:lnTo>
                  <a:lnTo>
                    <a:pt x="148" y="711"/>
                  </a:lnTo>
                  <a:lnTo>
                    <a:pt x="223" y="683"/>
                  </a:lnTo>
                  <a:lnTo>
                    <a:pt x="295" y="653"/>
                  </a:lnTo>
                  <a:lnTo>
                    <a:pt x="363" y="621"/>
                  </a:lnTo>
                  <a:lnTo>
                    <a:pt x="428" y="585"/>
                  </a:lnTo>
                  <a:lnTo>
                    <a:pt x="487" y="545"/>
                  </a:lnTo>
                  <a:lnTo>
                    <a:pt x="541" y="500"/>
                  </a:lnTo>
                  <a:lnTo>
                    <a:pt x="588" y="450"/>
                  </a:lnTo>
                  <a:lnTo>
                    <a:pt x="630" y="396"/>
                  </a:lnTo>
                  <a:lnTo>
                    <a:pt x="668" y="336"/>
                  </a:lnTo>
                  <a:lnTo>
                    <a:pt x="701" y="273"/>
                  </a:lnTo>
                  <a:lnTo>
                    <a:pt x="731" y="207"/>
                  </a:lnTo>
                  <a:lnTo>
                    <a:pt x="758" y="139"/>
                  </a:lnTo>
                  <a:lnTo>
                    <a:pt x="809" y="0"/>
                  </a:lnTo>
                  <a:lnTo>
                    <a:pt x="837" y="4"/>
                  </a:lnTo>
                  <a:close/>
                  <a:moveTo>
                    <a:pt x="77" y="746"/>
                  </a:moveTo>
                  <a:lnTo>
                    <a:pt x="160" y="772"/>
                  </a:lnTo>
                  <a:lnTo>
                    <a:pt x="0" y="772"/>
                  </a:lnTo>
                  <a:lnTo>
                    <a:pt x="97" y="684"/>
                  </a:lnTo>
                  <a:lnTo>
                    <a:pt x="77" y="746"/>
                  </a:lnTo>
                  <a:close/>
                </a:path>
              </a:pathLst>
            </a:custGeom>
            <a:solidFill>
              <a:srgbClr val="00B0F0"/>
            </a:solidFill>
            <a:ln w="0" cap="flat">
              <a:solidFill>
                <a:srgbClr val="00B0F0"/>
              </a:solidFill>
              <a:prstDash val="solid"/>
              <a:round/>
            </a:ln>
          </p:spPr>
          <p:txBody>
            <a:bodyPr/>
            <a:lstStyle/>
            <a:p>
              <a:pPr>
                <a:defRPr/>
              </a:pPr>
              <a:endParaRPr lang="en-US">
                <a:latin typeface="+mn-lt"/>
                <a:ea typeface="+mn-ea"/>
              </a:endParaRPr>
            </a:p>
          </p:txBody>
        </p:sp>
        <p:grpSp>
          <p:nvGrpSpPr>
            <p:cNvPr id="85035" name="组合 112"/>
            <p:cNvGrpSpPr/>
            <p:nvPr/>
          </p:nvGrpSpPr>
          <p:grpSpPr bwMode="auto">
            <a:xfrm>
              <a:off x="1802235" y="1029038"/>
              <a:ext cx="895664" cy="575394"/>
              <a:chOff x="330200" y="1614802"/>
              <a:chExt cx="921084" cy="517855"/>
            </a:xfrm>
          </p:grpSpPr>
          <p:pic>
            <p:nvPicPr>
              <p:cNvPr id="85069" name="Picture 12" descr="Wyse Vista Deskt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3320" y="1614802"/>
                <a:ext cx="637964" cy="51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70" name="Picture 19" descr="blue-us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30200" y="1679273"/>
                <a:ext cx="330200" cy="45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036" name="组合 156"/>
            <p:cNvGrpSpPr/>
            <p:nvPr/>
          </p:nvGrpSpPr>
          <p:grpSpPr bwMode="auto">
            <a:xfrm>
              <a:off x="3166846" y="3207949"/>
              <a:ext cx="1446527" cy="1319844"/>
              <a:chOff x="2266789" y="1960231"/>
              <a:chExt cx="2124711" cy="2326109"/>
            </a:xfrm>
          </p:grpSpPr>
          <p:sp>
            <p:nvSpPr>
              <p:cNvPr id="138" name="AutoShape 7"/>
              <p:cNvSpPr>
                <a:spLocks noChangeArrowheads="1"/>
              </p:cNvSpPr>
              <p:nvPr/>
            </p:nvSpPr>
            <p:spPr bwMode="auto">
              <a:xfrm>
                <a:off x="2297266" y="1960231"/>
                <a:ext cx="1855348" cy="2326106"/>
              </a:xfrm>
              <a:prstGeom prst="roundRect">
                <a:avLst>
                  <a:gd name="adj" fmla="val 16667"/>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38100" cmpd="sng">
                <a:solidFill>
                  <a:schemeClr val="accent3">
                    <a:lumMod val="75000"/>
                  </a:schemeClr>
                </a:solidFill>
                <a:round/>
              </a:ln>
            </p:spPr>
            <p:txBody>
              <a:bodyPr wrap="none" lIns="91432" tIns="45716" rIns="91432" bIns="45716" anchor="ctr"/>
              <a:lstStyle/>
              <a:p>
                <a:pPr algn="ctr" defTabSz="913765" eaLnBrk="1" fontAlgn="auto" hangingPunct="1">
                  <a:spcBef>
                    <a:spcPts val="0"/>
                  </a:spcBef>
                  <a:spcAft>
                    <a:spcPct val="40000"/>
                  </a:spcAft>
                  <a:buClr>
                    <a:srgbClr val="7D9BC6"/>
                  </a:buClr>
                  <a:defRPr/>
                </a:pPr>
                <a:endParaRPr lang="zh-CN" altLang="zh-CN" sz="900" kern="0" dirty="0">
                  <a:solidFill>
                    <a:sysClr val="windowText" lastClr="000000"/>
                  </a:solidFill>
                  <a:latin typeface="+mn-lt"/>
                  <a:ea typeface="+mn-ea"/>
                </a:endParaRPr>
              </a:p>
            </p:txBody>
          </p:sp>
          <p:sp>
            <p:nvSpPr>
              <p:cNvPr id="139" name="AutoShape 9"/>
              <p:cNvSpPr>
                <a:spLocks noChangeArrowheads="1"/>
              </p:cNvSpPr>
              <p:nvPr/>
            </p:nvSpPr>
            <p:spPr bwMode="auto">
              <a:xfrm>
                <a:off x="2364952" y="3185222"/>
                <a:ext cx="1704053" cy="376214"/>
              </a:xfrm>
              <a:prstGeom prst="roundRect">
                <a:avLst>
                  <a:gd name="adj" fmla="val 16667"/>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38100" cmpd="sng">
                <a:solidFill>
                  <a:schemeClr val="accent3">
                    <a:lumMod val="75000"/>
                  </a:schemeClr>
                </a:solidFill>
                <a:round/>
              </a:ln>
            </p:spPr>
            <p:txBody>
              <a:bodyPr wrap="none" lIns="91432" tIns="45716" rIns="91432" bIns="45716" anchor="ctr"/>
              <a:lstStyle/>
              <a:p>
                <a:pPr algn="ctr" defTabSz="913765" eaLnBrk="1" fontAlgn="auto" hangingPunct="1">
                  <a:spcBef>
                    <a:spcPts val="0"/>
                  </a:spcBef>
                  <a:spcAft>
                    <a:spcPct val="40000"/>
                  </a:spcAft>
                  <a:buClr>
                    <a:srgbClr val="7D9BC6"/>
                  </a:buClr>
                  <a:defRPr/>
                </a:pPr>
                <a:endParaRPr lang="zh-CN" altLang="zh-CN" sz="900" kern="0" dirty="0">
                  <a:solidFill>
                    <a:sysClr val="windowText" lastClr="000000"/>
                  </a:solidFill>
                  <a:latin typeface="+mn-lt"/>
                  <a:ea typeface="+mn-ea"/>
                </a:endParaRPr>
              </a:p>
            </p:txBody>
          </p:sp>
          <p:sp>
            <p:nvSpPr>
              <p:cNvPr id="140" name="Text Box 10"/>
              <p:cNvSpPr txBox="1">
                <a:spLocks noChangeArrowheads="1"/>
              </p:cNvSpPr>
              <p:nvPr/>
            </p:nvSpPr>
            <p:spPr bwMode="auto">
              <a:xfrm>
                <a:off x="2595875" y="3203574"/>
                <a:ext cx="1305910" cy="307393"/>
              </a:xfrm>
              <a:prstGeom prst="rect">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9525" cmpd="sng">
                <a:noFill/>
                <a:miter lim="800000"/>
              </a:ln>
            </p:spPr>
            <p:txBody>
              <a:bodyPr wrap="none" lIns="91432" tIns="45716" rIns="91432" bIns="45716"/>
              <a:lstStyle/>
              <a:p>
                <a:pPr algn="ctr" defTabSz="913765" eaLnBrk="1" fontAlgn="auto" hangingPunct="1">
                  <a:lnSpc>
                    <a:spcPct val="87000"/>
                  </a:lnSpc>
                  <a:spcBef>
                    <a:spcPts val="0"/>
                  </a:spcBef>
                  <a:spcAft>
                    <a:spcPct val="40000"/>
                  </a:spcAft>
                  <a:buClr>
                    <a:srgbClr val="333333"/>
                  </a:buClr>
                  <a:buSzPct val="80000"/>
                  <a:defRPr/>
                </a:pPr>
                <a:r>
                  <a:rPr lang="en-US" altLang="zh-CN" sz="900" b="1" kern="0" dirty="0">
                    <a:solidFill>
                      <a:srgbClr val="990000"/>
                    </a:solidFill>
                    <a:latin typeface="+mn-lt"/>
                    <a:ea typeface="+mn-ea"/>
                  </a:rPr>
                  <a:t>FusionSphere</a:t>
                </a:r>
                <a:endParaRPr lang="zh-CN" altLang="en-US" sz="900" b="1" kern="0" dirty="0">
                  <a:solidFill>
                    <a:srgbClr val="990000"/>
                  </a:solidFill>
                  <a:latin typeface="+mn-lt"/>
                  <a:ea typeface="+mn-ea"/>
                </a:endParaRPr>
              </a:p>
            </p:txBody>
          </p:sp>
          <p:grpSp>
            <p:nvGrpSpPr>
              <p:cNvPr id="85051" name="组合 74"/>
              <p:cNvGrpSpPr/>
              <p:nvPr/>
            </p:nvGrpSpPr>
            <p:grpSpPr bwMode="auto">
              <a:xfrm>
                <a:off x="2266789" y="2180454"/>
                <a:ext cx="945953" cy="1182862"/>
                <a:chOff x="5527267" y="3435063"/>
                <a:chExt cx="945788" cy="1064575"/>
              </a:xfrm>
            </p:grpSpPr>
            <p:sp>
              <p:nvSpPr>
                <p:cNvPr id="157" name="Rectangle 8"/>
                <p:cNvSpPr>
                  <a:spLocks noChangeArrowheads="1"/>
                </p:cNvSpPr>
                <p:nvPr/>
              </p:nvSpPr>
              <p:spPr bwMode="auto">
                <a:xfrm>
                  <a:off x="5645315" y="3435063"/>
                  <a:ext cx="497593" cy="858868"/>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068" name="TextBox 157"/>
                <p:cNvSpPr txBox="1">
                  <a:spLocks noChangeArrowheads="1"/>
                </p:cNvSpPr>
                <p:nvPr/>
              </p:nvSpPr>
              <p:spPr bwMode="auto">
                <a:xfrm>
                  <a:off x="5525893" y="3938822"/>
                  <a:ext cx="947415" cy="56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VM1</a:t>
                  </a:r>
                  <a:endParaRPr lang="zh-CN" altLang="en-US" sz="800" smtClean="0">
                    <a:solidFill>
                      <a:srgbClr val="000000"/>
                    </a:solidFill>
                    <a:latin typeface="+mn-lt"/>
                    <a:ea typeface="+mn-ea"/>
                  </a:endParaRPr>
                </a:p>
              </p:txBody>
            </p:sp>
          </p:grpSp>
          <p:grpSp>
            <p:nvGrpSpPr>
              <p:cNvPr id="85052" name="组合 75"/>
              <p:cNvGrpSpPr/>
              <p:nvPr/>
            </p:nvGrpSpPr>
            <p:grpSpPr bwMode="auto">
              <a:xfrm>
                <a:off x="2865966" y="2180453"/>
                <a:ext cx="978825" cy="1192493"/>
                <a:chOff x="5537063" y="3435068"/>
                <a:chExt cx="978655" cy="1073245"/>
              </a:xfrm>
            </p:grpSpPr>
            <p:sp>
              <p:nvSpPr>
                <p:cNvPr id="155" name="Rectangle 8"/>
                <p:cNvSpPr>
                  <a:spLocks noChangeArrowheads="1"/>
                </p:cNvSpPr>
                <p:nvPr/>
              </p:nvSpPr>
              <p:spPr bwMode="auto">
                <a:xfrm>
                  <a:off x="5649171" y="3435068"/>
                  <a:ext cx="493612" cy="858871"/>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066" name="TextBox 155"/>
                <p:cNvSpPr txBox="1">
                  <a:spLocks noChangeArrowheads="1"/>
                </p:cNvSpPr>
                <p:nvPr/>
              </p:nvSpPr>
              <p:spPr bwMode="auto">
                <a:xfrm>
                  <a:off x="5537710" y="3947087"/>
                  <a:ext cx="979262" cy="5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VM2</a:t>
                  </a:r>
                  <a:endParaRPr lang="zh-CN" altLang="en-US" sz="800" smtClean="0">
                    <a:solidFill>
                      <a:srgbClr val="000000"/>
                    </a:solidFill>
                    <a:latin typeface="+mn-lt"/>
                    <a:ea typeface="+mn-ea"/>
                  </a:endParaRPr>
                </a:p>
              </p:txBody>
            </p:sp>
          </p:grpSp>
          <p:grpSp>
            <p:nvGrpSpPr>
              <p:cNvPr id="85053" name="组合 81"/>
              <p:cNvGrpSpPr/>
              <p:nvPr/>
            </p:nvGrpSpPr>
            <p:grpSpPr bwMode="auto">
              <a:xfrm>
                <a:off x="3408706" y="2180456"/>
                <a:ext cx="982794" cy="1200055"/>
                <a:chOff x="5490436" y="3435066"/>
                <a:chExt cx="982624" cy="1080049"/>
              </a:xfrm>
            </p:grpSpPr>
            <p:sp>
              <p:nvSpPr>
                <p:cNvPr id="153" name="Rectangle 8"/>
                <p:cNvSpPr>
                  <a:spLocks noChangeArrowheads="1"/>
                </p:cNvSpPr>
                <p:nvPr/>
              </p:nvSpPr>
              <p:spPr bwMode="auto">
                <a:xfrm>
                  <a:off x="5649047" y="3435063"/>
                  <a:ext cx="493613" cy="858868"/>
                </a:xfrm>
                <a:prstGeom prst="rect">
                  <a:avLst/>
                </a:prstGeom>
                <a:gradFill rotWithShape="0">
                  <a:gsLst>
                    <a:gs pos="0">
                      <a:srgbClr val="DCDCDC"/>
                    </a:gs>
                    <a:gs pos="100000">
                      <a:srgbClr val="B4B4B4"/>
                    </a:gs>
                  </a:gsLst>
                  <a:lin ang="5400000"/>
                </a:gradFill>
                <a:ln w="9525" algn="ctr">
                  <a:solidFill>
                    <a:srgbClr val="B4B4B4"/>
                  </a:solidFill>
                  <a:round/>
                </a:ln>
              </p:spPr>
              <p:txBody>
                <a:bodyPr wrap="none"/>
                <a:lstStyle/>
                <a:p>
                  <a:pPr eaLnBrk="1" fontAlgn="auto" hangingPunct="1">
                    <a:spcBef>
                      <a:spcPts val="0"/>
                    </a:spcBef>
                    <a:spcAft>
                      <a:spcPts val="0"/>
                    </a:spcAft>
                    <a:defRPr/>
                  </a:pPr>
                  <a:endParaRPr lang="zh-CN" altLang="en-US" sz="900" kern="0" dirty="0">
                    <a:solidFill>
                      <a:sysClr val="windowText" lastClr="000000"/>
                    </a:solidFill>
                    <a:latin typeface="+mn-lt"/>
                    <a:ea typeface="+mn-ea"/>
                  </a:endParaRPr>
                </a:p>
              </p:txBody>
            </p:sp>
            <p:sp>
              <p:nvSpPr>
                <p:cNvPr id="85064" name="TextBox 153"/>
                <p:cNvSpPr txBox="1">
                  <a:spLocks noChangeArrowheads="1"/>
                </p:cNvSpPr>
                <p:nvPr/>
              </p:nvSpPr>
              <p:spPr bwMode="auto">
                <a:xfrm>
                  <a:off x="5489817" y="3955339"/>
                  <a:ext cx="983243" cy="56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800" smtClean="0">
                      <a:solidFill>
                        <a:srgbClr val="000000"/>
                      </a:solidFill>
                      <a:latin typeface="+mn-lt"/>
                      <a:ea typeface="+mn-ea"/>
                    </a:rPr>
                    <a:t>VM…</a:t>
                  </a:r>
                  <a:endParaRPr lang="zh-CN" altLang="en-US" sz="800" smtClean="0">
                    <a:solidFill>
                      <a:srgbClr val="000000"/>
                    </a:solidFill>
                    <a:latin typeface="+mn-lt"/>
                    <a:ea typeface="+mn-ea"/>
                  </a:endParaRPr>
                </a:p>
              </p:txBody>
            </p:sp>
          </p:grpSp>
          <p:pic>
            <p:nvPicPr>
              <p:cNvPr id="85054" name="Picture 1" descr="C:\Users\w00120873\Desktop\windows xp.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4638" y="2213221"/>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55" name="Picture 1" descr="C:\Users\w00120873\Desktop\windows xp.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8169" y="2195387"/>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56" name="Picture 1" descr="C:\Users\w00120873\Desktop\windows xp.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7730" y="2208757"/>
                <a:ext cx="400125" cy="43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Freeform 81"/>
              <p:cNvSpPr>
                <a:spLocks noEditPoints="1"/>
              </p:cNvSpPr>
              <p:nvPr/>
            </p:nvSpPr>
            <p:spPr bwMode="auto">
              <a:xfrm>
                <a:off x="2400783" y="3621079"/>
                <a:ext cx="270737" cy="463387"/>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48" name="Freeform 142"/>
              <p:cNvSpPr>
                <a:spLocks noEditPoints="1"/>
              </p:cNvSpPr>
              <p:nvPr/>
            </p:nvSpPr>
            <p:spPr bwMode="auto">
              <a:xfrm>
                <a:off x="2671521" y="3621079"/>
                <a:ext cx="266757" cy="463387"/>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49" name="Freeform 81"/>
              <p:cNvSpPr>
                <a:spLocks noEditPoints="1"/>
              </p:cNvSpPr>
              <p:nvPr/>
            </p:nvSpPr>
            <p:spPr bwMode="auto">
              <a:xfrm>
                <a:off x="2954204" y="3616492"/>
                <a:ext cx="270737" cy="463384"/>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50" name="Freeform 142"/>
              <p:cNvSpPr>
                <a:spLocks noEditPoints="1"/>
              </p:cNvSpPr>
              <p:nvPr/>
            </p:nvSpPr>
            <p:spPr bwMode="auto">
              <a:xfrm>
                <a:off x="3224941" y="3616492"/>
                <a:ext cx="270737" cy="463384"/>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51" name="Freeform 81"/>
              <p:cNvSpPr>
                <a:spLocks noEditPoints="1"/>
              </p:cNvSpPr>
              <p:nvPr/>
            </p:nvSpPr>
            <p:spPr bwMode="auto">
              <a:xfrm>
                <a:off x="3527530" y="3616492"/>
                <a:ext cx="270737" cy="463384"/>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sp>
            <p:nvSpPr>
              <p:cNvPr id="152" name="Freeform 142"/>
              <p:cNvSpPr>
                <a:spLocks noEditPoints="1"/>
              </p:cNvSpPr>
              <p:nvPr/>
            </p:nvSpPr>
            <p:spPr bwMode="auto">
              <a:xfrm>
                <a:off x="3798268" y="3616492"/>
                <a:ext cx="266755" cy="463384"/>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900">
                  <a:latin typeface="+mn-lt"/>
                  <a:ea typeface="+mn-ea"/>
                </a:endParaRPr>
              </a:p>
            </p:txBody>
          </p:sp>
        </p:grpSp>
        <p:sp>
          <p:nvSpPr>
            <p:cNvPr id="127" name="Text Box 8"/>
            <p:cNvSpPr txBox="1">
              <a:spLocks noChangeArrowheads="1"/>
            </p:cNvSpPr>
            <p:nvPr/>
          </p:nvSpPr>
          <p:spPr bwMode="auto">
            <a:xfrm>
              <a:off x="485124" y="4785511"/>
              <a:ext cx="1032739" cy="257722"/>
            </a:xfrm>
            <a:prstGeom prst="rect">
              <a:avLst/>
            </a:prstGeom>
            <a:noFill/>
            <a:ln w="9525" cmpd="sng">
              <a:noFill/>
              <a:miter lim="800000"/>
            </a:ln>
          </p:spPr>
          <p:txBody>
            <a:bodyPr wrap="none" lIns="81621" tIns="40811" rIns="81621" bIns="40811"/>
            <a:lstStyle/>
            <a:p>
              <a:pPr algn="ctr" defTabSz="815975" eaLnBrk="1" fontAlgn="auto" hangingPunct="1">
                <a:lnSpc>
                  <a:spcPct val="87000"/>
                </a:lnSpc>
                <a:spcBef>
                  <a:spcPts val="0"/>
                </a:spcBef>
                <a:spcAft>
                  <a:spcPct val="40000"/>
                </a:spcAft>
                <a:buClr>
                  <a:srgbClr val="333333"/>
                </a:buClr>
                <a:buSzPct val="80000"/>
                <a:defRPr/>
              </a:pPr>
              <a:r>
                <a:rPr lang="zh-CN" altLang="en-US" sz="900" kern="0" dirty="0">
                  <a:solidFill>
                    <a:schemeClr val="tx1">
                      <a:lumMod val="75000"/>
                      <a:lumOff val="25000"/>
                    </a:schemeClr>
                  </a:solidFill>
                  <a:latin typeface="+mn-lt"/>
                  <a:ea typeface="+mn-ea"/>
                </a:rPr>
                <a:t>生产局</a:t>
              </a:r>
              <a:endParaRPr lang="en-US" sz="900" kern="0" dirty="0">
                <a:solidFill>
                  <a:schemeClr val="tx1">
                    <a:lumMod val="75000"/>
                    <a:lumOff val="25000"/>
                  </a:schemeClr>
                </a:solidFill>
                <a:latin typeface="+mn-lt"/>
                <a:ea typeface="+mn-ea"/>
              </a:endParaRPr>
            </a:p>
          </p:txBody>
        </p:sp>
        <p:sp>
          <p:nvSpPr>
            <p:cNvPr id="128" name="Text Box 8"/>
            <p:cNvSpPr txBox="1">
              <a:spLocks noChangeArrowheads="1"/>
            </p:cNvSpPr>
            <p:nvPr/>
          </p:nvSpPr>
          <p:spPr bwMode="auto">
            <a:xfrm>
              <a:off x="3439682" y="4769892"/>
              <a:ext cx="889078" cy="260324"/>
            </a:xfrm>
            <a:prstGeom prst="rect">
              <a:avLst/>
            </a:prstGeom>
            <a:noFill/>
            <a:ln w="9525" cmpd="sng">
              <a:noFill/>
              <a:miter lim="800000"/>
            </a:ln>
          </p:spPr>
          <p:txBody>
            <a:bodyPr wrap="none" lIns="81621" tIns="40811" rIns="81621" bIns="40811"/>
            <a:lstStyle/>
            <a:p>
              <a:pPr algn="ctr" defTabSz="815975" eaLnBrk="1" fontAlgn="auto" hangingPunct="1">
                <a:lnSpc>
                  <a:spcPct val="87000"/>
                </a:lnSpc>
                <a:spcBef>
                  <a:spcPts val="0"/>
                </a:spcBef>
                <a:spcAft>
                  <a:spcPct val="40000"/>
                </a:spcAft>
                <a:buClr>
                  <a:srgbClr val="333333"/>
                </a:buClr>
                <a:buSzPct val="80000"/>
                <a:defRPr/>
              </a:pPr>
              <a:r>
                <a:rPr lang="zh-CN" altLang="en-US" sz="900" kern="0" dirty="0">
                  <a:solidFill>
                    <a:schemeClr val="tx1">
                      <a:lumMod val="75000"/>
                      <a:lumOff val="25000"/>
                    </a:schemeClr>
                  </a:solidFill>
                  <a:latin typeface="+mn-lt"/>
                  <a:ea typeface="+mn-ea"/>
                </a:rPr>
                <a:t>容灾局</a:t>
              </a:r>
              <a:endParaRPr lang="en-US" sz="900" kern="0" dirty="0">
                <a:solidFill>
                  <a:schemeClr val="tx1">
                    <a:lumMod val="75000"/>
                    <a:lumOff val="25000"/>
                  </a:schemeClr>
                </a:solidFill>
                <a:latin typeface="+mn-lt"/>
                <a:ea typeface="+mn-ea"/>
              </a:endParaRPr>
            </a:p>
          </p:txBody>
        </p:sp>
        <p:sp>
          <p:nvSpPr>
            <p:cNvPr id="129" name="Rectangle 70"/>
            <p:cNvSpPr>
              <a:spLocks noChangeArrowheads="1"/>
            </p:cNvSpPr>
            <p:nvPr/>
          </p:nvSpPr>
          <p:spPr bwMode="auto">
            <a:xfrm>
              <a:off x="2813532" y="1034244"/>
              <a:ext cx="970396" cy="572713"/>
            </a:xfrm>
            <a:prstGeom prst="rect">
              <a:avLst/>
            </a:prstGeom>
            <a:noFill/>
            <a:ln w="9525" algn="ctr">
              <a:noFill/>
              <a:miter lim="800000"/>
            </a:ln>
          </p:spPr>
          <p:txBody>
            <a:bodyPr lIns="70696" tIns="35348" rIns="70696" bIns="35348" anchor="ctr">
              <a:spAutoFit/>
            </a:bodyPr>
            <a:lstStyle/>
            <a:p>
              <a:pPr algn="ctr" defTabSz="655955" eaLnBrk="1" fontAlgn="t" hangingPunct="1">
                <a:defRPr/>
              </a:pPr>
              <a:r>
                <a:rPr lang="zh-CN" altLang="en-US" sz="900" dirty="0">
                  <a:solidFill>
                    <a:schemeClr val="tx1">
                      <a:lumMod val="75000"/>
                      <a:lumOff val="25000"/>
                    </a:schemeClr>
                  </a:solidFill>
                  <a:latin typeface="+mn-lt"/>
                  <a:ea typeface="+mn-ea"/>
                </a:rPr>
                <a:t>瘦客户端</a:t>
              </a:r>
              <a:endParaRPr lang="zh-CN" altLang="en-US" sz="900" dirty="0">
                <a:solidFill>
                  <a:schemeClr val="tx1">
                    <a:lumMod val="75000"/>
                    <a:lumOff val="25000"/>
                  </a:schemeClr>
                </a:solidFill>
                <a:latin typeface="+mn-lt"/>
                <a:ea typeface="+mn-ea"/>
              </a:endParaRPr>
            </a:p>
          </p:txBody>
        </p:sp>
        <p:sp>
          <p:nvSpPr>
            <p:cNvPr id="130" name="Rectangle 70"/>
            <p:cNvSpPr>
              <a:spLocks noChangeArrowheads="1"/>
            </p:cNvSpPr>
            <p:nvPr/>
          </p:nvSpPr>
          <p:spPr bwMode="auto">
            <a:xfrm>
              <a:off x="1718448" y="2494661"/>
              <a:ext cx="1233326" cy="346232"/>
            </a:xfrm>
            <a:prstGeom prst="rect">
              <a:avLst/>
            </a:prstGeom>
            <a:noFill/>
            <a:ln w="9525" algn="ctr">
              <a:noFill/>
              <a:miter lim="800000"/>
            </a:ln>
          </p:spPr>
          <p:txBody>
            <a:bodyPr lIns="70696" tIns="35348" rIns="70696" bIns="35348" anchor="ctr">
              <a:spAutoFit/>
            </a:bodyPr>
            <a:lstStyle/>
            <a:p>
              <a:pPr algn="ctr" defTabSz="655955" eaLnBrk="1" fontAlgn="t" hangingPunct="1">
                <a:defRPr/>
              </a:pPr>
              <a:r>
                <a:rPr lang="zh-CN" altLang="en-US" sz="900" dirty="0">
                  <a:solidFill>
                    <a:schemeClr val="tx1">
                      <a:lumMod val="75000"/>
                      <a:lumOff val="25000"/>
                    </a:schemeClr>
                  </a:solidFill>
                  <a:latin typeface="+mn-lt"/>
                  <a:ea typeface="+mn-ea"/>
                </a:rPr>
                <a:t>接入网络</a:t>
              </a:r>
              <a:endParaRPr lang="zh-CN" altLang="en-US" sz="900" dirty="0">
                <a:solidFill>
                  <a:schemeClr val="tx1">
                    <a:lumMod val="75000"/>
                    <a:lumOff val="25000"/>
                  </a:schemeClr>
                </a:solidFill>
                <a:latin typeface="+mn-lt"/>
                <a:ea typeface="+mn-ea"/>
              </a:endParaRPr>
            </a:p>
          </p:txBody>
        </p:sp>
        <p:pic>
          <p:nvPicPr>
            <p:cNvPr id="85041" name="Picture 28" descr="图片14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07146" y="3681237"/>
              <a:ext cx="320049" cy="45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2" name="TextBox 131"/>
            <p:cNvSpPr txBox="1">
              <a:spLocks noChangeArrowheads="1"/>
            </p:cNvSpPr>
            <p:nvPr/>
          </p:nvSpPr>
          <p:spPr bwMode="auto">
            <a:xfrm>
              <a:off x="1694054" y="3338110"/>
              <a:ext cx="726442" cy="377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900" b="1" smtClean="0">
                  <a:solidFill>
                    <a:srgbClr val="000000"/>
                  </a:solidFill>
                  <a:latin typeface="+mn-lt"/>
                  <a:ea typeface="+mn-ea"/>
                </a:rPr>
                <a:t>主</a:t>
              </a:r>
              <a:r>
                <a:rPr lang="en-US" altLang="zh-CN" sz="900" b="1" smtClean="0">
                  <a:solidFill>
                    <a:srgbClr val="000000"/>
                  </a:solidFill>
                  <a:latin typeface="+mn-lt"/>
                  <a:ea typeface="+mn-ea"/>
                </a:rPr>
                <a:t>AD</a:t>
              </a:r>
              <a:endParaRPr lang="zh-CN" altLang="en-US" sz="900" b="1" smtClean="0">
                <a:solidFill>
                  <a:srgbClr val="000000"/>
                </a:solidFill>
                <a:latin typeface="+mn-lt"/>
                <a:ea typeface="+mn-ea"/>
              </a:endParaRPr>
            </a:p>
          </p:txBody>
        </p:sp>
        <p:pic>
          <p:nvPicPr>
            <p:cNvPr id="85043" name="Picture 28" descr="图片14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4489" y="3684775"/>
              <a:ext cx="320049" cy="45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4" name="TextBox 133"/>
            <p:cNvSpPr txBox="1">
              <a:spLocks noChangeArrowheads="1"/>
            </p:cNvSpPr>
            <p:nvPr/>
          </p:nvSpPr>
          <p:spPr bwMode="auto">
            <a:xfrm>
              <a:off x="2621080" y="3340714"/>
              <a:ext cx="769811" cy="38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900" b="1" smtClean="0">
                  <a:solidFill>
                    <a:srgbClr val="000000"/>
                  </a:solidFill>
                  <a:latin typeface="+mn-lt"/>
                  <a:ea typeface="+mn-ea"/>
                </a:rPr>
                <a:t>备</a:t>
              </a:r>
              <a:r>
                <a:rPr lang="en-US" altLang="zh-CN" sz="900" b="1" smtClean="0">
                  <a:solidFill>
                    <a:srgbClr val="000000"/>
                  </a:solidFill>
                  <a:latin typeface="+mn-lt"/>
                  <a:ea typeface="+mn-ea"/>
                </a:rPr>
                <a:t>AD</a:t>
              </a:r>
              <a:endParaRPr lang="zh-CN" altLang="en-US" sz="900" b="1" smtClean="0">
                <a:solidFill>
                  <a:srgbClr val="000000"/>
                </a:solidFill>
                <a:latin typeface="+mn-lt"/>
                <a:ea typeface="+mn-ea"/>
              </a:endParaRPr>
            </a:p>
          </p:txBody>
        </p:sp>
        <p:cxnSp>
          <p:nvCxnSpPr>
            <p:cNvPr id="135" name="直接箭头连接符 134"/>
            <p:cNvCxnSpPr>
              <a:stCxn id="85041" idx="3"/>
              <a:endCxn id="85043" idx="1"/>
            </p:cNvCxnSpPr>
            <p:nvPr/>
          </p:nvCxnSpPr>
          <p:spPr bwMode="auto">
            <a:xfrm>
              <a:off x="2127750" y="3908221"/>
              <a:ext cx="585490" cy="2602"/>
            </a:xfrm>
            <a:prstGeom prst="straightConnector1">
              <a:avLst/>
            </a:prstGeom>
            <a:ln w="31750">
              <a:headEnd type="arrow"/>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36" name="直接箭头连接符 80"/>
            <p:cNvCxnSpPr/>
            <p:nvPr/>
          </p:nvCxnSpPr>
          <p:spPr bwMode="auto">
            <a:xfrm rot="16200000" flipH="1">
              <a:off x="2525593" y="1868915"/>
              <a:ext cx="1153236" cy="1363433"/>
            </a:xfrm>
            <a:prstGeom prst="curvedConnector2">
              <a:avLst/>
            </a:prstGeom>
            <a:ln w="53975">
              <a:solidFill>
                <a:srgbClr val="03A9F3"/>
              </a:solidFill>
              <a:prstDash val="dash"/>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37" name="AutoShape 7"/>
            <p:cNvSpPr>
              <a:spLocks noChangeArrowheads="1"/>
            </p:cNvSpPr>
            <p:nvPr/>
          </p:nvSpPr>
          <p:spPr bwMode="auto">
            <a:xfrm>
              <a:off x="1891927" y="1669435"/>
              <a:ext cx="807760" cy="265530"/>
            </a:xfrm>
            <a:prstGeom prst="roundRect">
              <a:avLst>
                <a:gd name="adj" fmla="val 16667"/>
              </a:avLst>
            </a:prstGeom>
            <a:gradFill flip="none" rotWithShape="1">
              <a:gsLst>
                <a:gs pos="0">
                  <a:schemeClr val="accent5">
                    <a:lumMod val="90000"/>
                    <a:tint val="66000"/>
                    <a:satMod val="160000"/>
                  </a:schemeClr>
                </a:gs>
                <a:gs pos="50000">
                  <a:schemeClr val="accent5">
                    <a:lumMod val="90000"/>
                    <a:tint val="44500"/>
                    <a:satMod val="160000"/>
                  </a:schemeClr>
                </a:gs>
                <a:gs pos="100000">
                  <a:schemeClr val="accent5">
                    <a:lumMod val="90000"/>
                    <a:tint val="23500"/>
                    <a:satMod val="160000"/>
                  </a:schemeClr>
                </a:gs>
              </a:gsLst>
              <a:lin ang="8100000" scaled="1"/>
              <a:tileRect/>
            </a:gradFill>
            <a:ln w="38100" cmpd="sng">
              <a:solidFill>
                <a:schemeClr val="accent3">
                  <a:lumMod val="75000"/>
                </a:schemeClr>
              </a:solidFill>
              <a:round/>
            </a:ln>
          </p:spPr>
          <p:txBody>
            <a:bodyPr wrap="none" lIns="81621" tIns="40811" rIns="81621" bIns="40811" anchor="ctr"/>
            <a:lstStyle/>
            <a:p>
              <a:pPr algn="ctr" defTabSz="815975" eaLnBrk="1" fontAlgn="auto" hangingPunct="1">
                <a:spcBef>
                  <a:spcPts val="0"/>
                </a:spcBef>
                <a:spcAft>
                  <a:spcPct val="40000"/>
                </a:spcAft>
                <a:buClr>
                  <a:srgbClr val="7D9BC6"/>
                </a:buClr>
                <a:defRPr/>
              </a:pPr>
              <a:r>
                <a:rPr lang="zh-CN" altLang="en-US" sz="900" kern="0" dirty="0">
                  <a:solidFill>
                    <a:sysClr val="windowText" lastClr="000000"/>
                  </a:solidFill>
                  <a:latin typeface="+mn-lt"/>
                  <a:ea typeface="+mn-ea"/>
                </a:rPr>
                <a:t>容灾</a:t>
              </a:r>
              <a:r>
                <a:rPr lang="en-US" altLang="zh-CN" sz="900" kern="0" dirty="0">
                  <a:solidFill>
                    <a:sysClr val="windowText" lastClr="000000"/>
                  </a:solidFill>
                  <a:latin typeface="+mn-lt"/>
                  <a:ea typeface="+mn-ea"/>
                </a:rPr>
                <a:t>Agent</a:t>
              </a:r>
              <a:endParaRPr lang="zh-CN" altLang="zh-CN" sz="900" kern="0" dirty="0">
                <a:solidFill>
                  <a:sysClr val="windowText" lastClr="000000"/>
                </a:solidFill>
                <a:latin typeface="+mn-lt"/>
                <a:ea typeface="+mn-ea"/>
              </a:endParaRPr>
            </a:p>
          </p:txBody>
        </p:sp>
      </p:grpSp>
      <p:grpSp>
        <p:nvGrpSpPr>
          <p:cNvPr id="85025" name="组合 163"/>
          <p:cNvGrpSpPr/>
          <p:nvPr/>
        </p:nvGrpSpPr>
        <p:grpSpPr bwMode="auto">
          <a:xfrm>
            <a:off x="6878638" y="481013"/>
            <a:ext cx="2003425" cy="287337"/>
            <a:chOff x="9173417" y="480403"/>
            <a:chExt cx="2673289" cy="288000"/>
          </a:xfrm>
        </p:grpSpPr>
        <p:sp>
          <p:nvSpPr>
            <p:cNvPr id="165" name="직사각형 3"/>
            <p:cNvSpPr/>
            <p:nvPr/>
          </p:nvSpPr>
          <p:spPr>
            <a:xfrm>
              <a:off x="10060982" y="480403"/>
              <a:ext cx="891803" cy="288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166" name="직사각형 4"/>
            <p:cNvSpPr/>
            <p:nvPr/>
          </p:nvSpPr>
          <p:spPr>
            <a:xfrm>
              <a:off x="10952785"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182" name="직사각형 5"/>
            <p:cNvSpPr/>
            <p:nvPr/>
          </p:nvSpPr>
          <p:spPr>
            <a:xfrm>
              <a:off x="9173417"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183" name="직사각형 23"/>
            <p:cNvSpPr/>
            <p:nvPr/>
          </p:nvSpPr>
          <p:spPr>
            <a:xfrm>
              <a:off x="9258149" y="480403"/>
              <a:ext cx="671499" cy="288000"/>
            </a:xfrm>
            <a:prstGeom prst="rect">
              <a:avLst/>
            </a:prstGeom>
            <a:solidFill>
              <a:schemeClr val="bg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r>
                <a:rPr lang="zh-CN" altLang="en-US" sz="1500" dirty="0">
                  <a:solidFill>
                    <a:srgbClr val="FFFFFF"/>
                  </a:solidFill>
                  <a:latin typeface="+mn-ea"/>
                  <a:cs typeface="Arial" panose="020B0604020202020204" pitchFamily="34" charset="0"/>
                </a:rPr>
                <a:t>体验</a:t>
              </a:r>
              <a:endParaRPr lang="ko-KR" altLang="en-US" sz="1500" dirty="0">
                <a:solidFill>
                  <a:srgbClr val="FFFFFF"/>
                </a:solidFill>
                <a:latin typeface="+mn-ea"/>
                <a:cs typeface="Arial" panose="020B0604020202020204" pitchFamily="34" charset="0"/>
              </a:endParaRPr>
            </a:p>
          </p:txBody>
        </p:sp>
        <p:sp>
          <p:nvSpPr>
            <p:cNvPr id="184" name="직사각형 24"/>
            <p:cNvSpPr/>
            <p:nvPr/>
          </p:nvSpPr>
          <p:spPr>
            <a:xfrm>
              <a:off x="10103348" y="480403"/>
              <a:ext cx="673618"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安全</a:t>
              </a:r>
              <a:endParaRPr lang="ko-KR" altLang="en-US" sz="1500" smtClean="0">
                <a:solidFill>
                  <a:srgbClr val="FFFFFF"/>
                </a:solidFill>
                <a:latin typeface="+mn-ea"/>
                <a:ea typeface="+mn-ea"/>
                <a:cs typeface="Arial" panose="020B0604020202020204" pitchFamily="34" charset="0"/>
              </a:endParaRPr>
            </a:p>
          </p:txBody>
        </p:sp>
        <p:sp>
          <p:nvSpPr>
            <p:cNvPr id="185" name="직사각형 25"/>
            <p:cNvSpPr/>
            <p:nvPr/>
          </p:nvSpPr>
          <p:spPr>
            <a:xfrm>
              <a:off x="11071410"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管理</a:t>
              </a:r>
              <a:endParaRPr lang="ko-KR" altLang="en-US" sz="1500" smtClean="0">
                <a:solidFill>
                  <a:srgbClr val="FFFFFF"/>
                </a:solidFill>
                <a:latin typeface="+mn-ea"/>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44488" y="2041525"/>
            <a:ext cx="5789612" cy="4176713"/>
          </a:xfrm>
          <a:prstGeom prst="rect">
            <a:avLst/>
          </a:prstGeom>
          <a:solidFill>
            <a:schemeClr val="bg1">
              <a:lumMod val="95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lIns="121883" tIns="60943" rIns="121883" bIns="60943"/>
          <a:lstStyle/>
          <a:p>
            <a:pPr eaLnBrk="1" fontAlgn="t" hangingPunct="1">
              <a:buClr>
                <a:srgbClr val="CC9900"/>
              </a:buClr>
              <a:defRPr/>
            </a:pPr>
            <a:endParaRPr lang="zh-CN" altLang="en-US" dirty="0">
              <a:solidFill>
                <a:srgbClr val="000000"/>
              </a:solidFill>
              <a:latin typeface="+mn-lt"/>
              <a:ea typeface="+mn-ea"/>
            </a:endParaRPr>
          </a:p>
        </p:txBody>
      </p:sp>
      <p:grpSp>
        <p:nvGrpSpPr>
          <p:cNvPr id="87043" name="组合 31"/>
          <p:cNvGrpSpPr/>
          <p:nvPr/>
        </p:nvGrpSpPr>
        <p:grpSpPr bwMode="auto">
          <a:xfrm>
            <a:off x="6299200" y="1430338"/>
            <a:ext cx="2543175" cy="4792662"/>
            <a:chOff x="5352335" y="1169046"/>
            <a:chExt cx="3467552" cy="3558897"/>
          </a:xfrm>
        </p:grpSpPr>
        <p:sp>
          <p:nvSpPr>
            <p:cNvPr id="8" name="同侧圆角矩形 7"/>
            <p:cNvSpPr/>
            <p:nvPr/>
          </p:nvSpPr>
          <p:spPr bwMode="auto">
            <a:xfrm rot="5400000">
              <a:off x="5318965" y="1227281"/>
              <a:ext cx="3558897" cy="3442427"/>
            </a:xfrm>
            <a:prstGeom prst="round2SameRect">
              <a:avLst>
                <a:gd name="adj1" fmla="val 0"/>
                <a:gd name="adj2" fmla="val 0"/>
              </a:avLst>
            </a:prstGeom>
            <a:solidFill>
              <a:schemeClr val="tx1">
                <a:lumMod val="65000"/>
                <a:lumOff val="35000"/>
              </a:schemeClr>
            </a:solidFill>
            <a:ln w="12700" algn="ctr">
              <a:noFill/>
              <a:round/>
            </a:ln>
            <a:effectLst/>
            <a:scene3d>
              <a:camera prst="orthographicFront">
                <a:rot lat="0" lon="0" rev="0"/>
              </a:camera>
              <a:lightRig rig="chilly" dir="t">
                <a:rot lat="0" lon="0" rev="18480000"/>
              </a:lightRig>
            </a:scene3d>
            <a:sp3d prstMaterial="clear">
              <a:bevelT h="63500"/>
            </a:sp3d>
          </p:spPr>
          <p:txBody>
            <a:bodyPr wrap="none" lIns="68562" tIns="34281" rIns="68562" bIns="34281" anchor="ctr"/>
            <a:lstStyle/>
            <a:p>
              <a:pPr fontAlgn="t">
                <a:buClr>
                  <a:srgbClr val="990000"/>
                </a:buClr>
                <a:buSzPct val="60000"/>
                <a:defRPr/>
              </a:pPr>
              <a:endParaRPr lang="zh-CN" altLang="en-US" sz="1500" dirty="0">
                <a:solidFill>
                  <a:srgbClr val="000000"/>
                </a:solidFill>
                <a:latin typeface="+mn-lt"/>
                <a:ea typeface="+mn-ea"/>
                <a:cs typeface="Arial" panose="020B0604020202020204" pitchFamily="34" charset="0"/>
                <a:sym typeface="Calibri" panose="020F0502020204030204" pitchFamily="34" charset="0"/>
              </a:endParaRPr>
            </a:p>
          </p:txBody>
        </p:sp>
        <p:sp>
          <p:nvSpPr>
            <p:cNvPr id="87066" name="Content Placeholder 3"/>
            <p:cNvSpPr txBox="1"/>
            <p:nvPr/>
          </p:nvSpPr>
          <p:spPr bwMode="auto">
            <a:xfrm>
              <a:off x="5462726" y="2423325"/>
              <a:ext cx="3348503" cy="25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marL="455930" indent="-4559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buClr>
                  <a:srgbClr val="990000"/>
                </a:buClr>
                <a:buSzPct val="120000"/>
                <a:buFont typeface="FrutigerNext LT Medium"/>
                <a:buAutoNum type="arabicPeriod"/>
                <a:defRPr/>
              </a:pPr>
              <a:endParaRPr lang="zh-CN" altLang="en-US" sz="1500" smtClean="0">
                <a:solidFill>
                  <a:srgbClr val="C00000"/>
                </a:solidFill>
                <a:latin typeface="+mn-lt"/>
                <a:ea typeface="+mn-ea"/>
                <a:cs typeface="Arial" panose="020B0604020202020204" pitchFamily="34" charset="0"/>
              </a:endParaRPr>
            </a:p>
          </p:txBody>
        </p:sp>
        <p:sp>
          <p:nvSpPr>
            <p:cNvPr id="10" name="同侧圆角矩形 9"/>
            <p:cNvSpPr/>
            <p:nvPr/>
          </p:nvSpPr>
          <p:spPr bwMode="auto">
            <a:xfrm rot="5400000">
              <a:off x="6886513" y="-339297"/>
              <a:ext cx="422248" cy="3444501"/>
            </a:xfrm>
            <a:prstGeom prst="round2SameRect">
              <a:avLst>
                <a:gd name="adj1" fmla="val 0"/>
                <a:gd name="adj2" fmla="val 0"/>
              </a:avLst>
            </a:prstGeom>
            <a:solidFill>
              <a:schemeClr val="bg2"/>
            </a:solidFill>
            <a:ln w="9525" algn="ctr">
              <a:noFill/>
              <a:round/>
            </a:ln>
            <a:effectLst>
              <a:outerShdw blurRad="63500" sx="101000" sy="101000" algn="ctr" rotWithShape="0">
                <a:prstClr val="black">
                  <a:alpha val="20000"/>
                </a:prstClr>
              </a:outerShdw>
              <a:softEdge rad="12700"/>
            </a:effectLst>
          </p:spPr>
          <p:txBody>
            <a:bodyPr wrap="none" anchor="ctr"/>
            <a:lstStyle/>
            <a:p>
              <a:pPr algn="ctr" eaLnBrk="1" fontAlgn="auto" hangingPunct="1">
                <a:spcBef>
                  <a:spcPts val="0"/>
                </a:spcBef>
                <a:spcAft>
                  <a:spcPts val="0"/>
                </a:spcAft>
                <a:defRPr/>
              </a:pPr>
              <a:endParaRPr lang="zh-CN" altLang="en-US" sz="500" kern="0" dirty="0">
                <a:solidFill>
                  <a:schemeClr val="tx2"/>
                </a:solidFill>
                <a:latin typeface="+mn-lt"/>
                <a:ea typeface="+mn-ea"/>
                <a:cs typeface="Arial" panose="020B0604020202020204" pitchFamily="34" charset="0"/>
              </a:endParaRPr>
            </a:p>
          </p:txBody>
        </p:sp>
        <p:sp>
          <p:nvSpPr>
            <p:cNvPr id="13" name="Content Placeholder 3"/>
            <p:cNvSpPr txBox="1"/>
            <p:nvPr/>
          </p:nvSpPr>
          <p:spPr bwMode="auto">
            <a:xfrm>
              <a:off x="5352335" y="1389487"/>
              <a:ext cx="3422098" cy="2960050"/>
            </a:xfrm>
            <a:prstGeom prst="rect">
              <a:avLst/>
            </a:prstGeom>
            <a:noFill/>
            <a:ln>
              <a:noFill/>
            </a:ln>
          </p:spPr>
          <p:txBody>
            <a:bodyPr lIns="0" tIns="0" rIns="91449" bIns="0">
              <a:spAutoFit/>
            </a:bodyPr>
            <a:lstStyle/>
            <a:p>
              <a:pPr marL="473710" indent="-351155" fontAlgn="t">
                <a:lnSpc>
                  <a:spcPct val="150000"/>
                </a:lnSpc>
                <a:spcAft>
                  <a:spcPts val="800"/>
                </a:spcAft>
                <a:buClr>
                  <a:srgbClr val="FFFFFF">
                    <a:lumMod val="50000"/>
                  </a:srgbClr>
                </a:buClr>
                <a:buSzPct val="100000"/>
                <a:defRPr/>
              </a:pPr>
              <a:endParaRPr lang="en-US" altLang="zh-CN" sz="1700" kern="0" dirty="0">
                <a:solidFill>
                  <a:srgbClr val="000000">
                    <a:lumMod val="75000"/>
                    <a:lumOff val="25000"/>
                  </a:srgbClr>
                </a:solidFill>
                <a:latin typeface="+mn-lt"/>
                <a:ea typeface="+mn-ea"/>
                <a:cs typeface="Arial" panose="020B0604020202020204" pitchFamily="34" charset="0"/>
              </a:endParaRPr>
            </a:p>
            <a:p>
              <a:pPr marL="473710" indent="-351155" fontAlgn="t">
                <a:lnSpc>
                  <a:spcPct val="150000"/>
                </a:lnSpc>
                <a:spcAft>
                  <a:spcPts val="800"/>
                </a:spcAft>
                <a:buClr>
                  <a:srgbClr val="FFFFFF">
                    <a:lumMod val="50000"/>
                  </a:srgbClr>
                </a:buClr>
                <a:buSzPct val="100000"/>
                <a:defRPr/>
              </a:pPr>
              <a:r>
                <a:rPr lang="zh-CN" altLang="en-US" sz="1700" kern="0" dirty="0">
                  <a:solidFill>
                    <a:srgbClr val="000000">
                      <a:lumMod val="75000"/>
                      <a:lumOff val="25000"/>
                    </a:srgbClr>
                  </a:solidFill>
                  <a:latin typeface="+mn-lt"/>
                  <a:ea typeface="+mn-ea"/>
                  <a:cs typeface="Arial" panose="020B0604020202020204" pitchFamily="34" charset="0"/>
                </a:rPr>
                <a:t>桌面管家系列工具：</a:t>
              </a:r>
              <a:endParaRPr lang="en-US" altLang="zh-CN" sz="1700" kern="0" dirty="0">
                <a:solidFill>
                  <a:srgbClr val="000000">
                    <a:lumMod val="75000"/>
                    <a:lumOff val="25000"/>
                  </a:srgbClr>
                </a:solidFill>
                <a:latin typeface="+mn-lt"/>
                <a:ea typeface="+mn-ea"/>
                <a:cs typeface="Arial" panose="020B0604020202020204" pitchFamily="34" charset="0"/>
              </a:endParaRPr>
            </a:p>
            <a:p>
              <a:pPr marL="473710" indent="-351155" fontAlgn="t">
                <a:lnSpc>
                  <a:spcPct val="150000"/>
                </a:lnSpc>
                <a:spcAft>
                  <a:spcPts val="800"/>
                </a:spcAft>
                <a:buClr>
                  <a:srgbClr val="FFFFFF">
                    <a:lumMod val="50000"/>
                  </a:srgbClr>
                </a:buClr>
                <a:buSzPct val="100000"/>
                <a:buFont typeface="Arial" panose="020B0604020202020204" pitchFamily="34" charset="0"/>
                <a:buChar char="•"/>
                <a:defRPr/>
              </a:pPr>
              <a:r>
                <a:rPr lang="zh-CN" altLang="en-US" sz="1600" kern="0" dirty="0">
                  <a:solidFill>
                    <a:srgbClr val="000000">
                      <a:lumMod val="75000"/>
                      <a:lumOff val="25000"/>
                    </a:srgbClr>
                  </a:solidFill>
                  <a:latin typeface="+mn-lt"/>
                  <a:ea typeface="+mn-ea"/>
                  <a:cs typeface="Arial" panose="020B0604020202020204" pitchFamily="34" charset="0"/>
                </a:rPr>
                <a:t>提升用户使用桌面云的体验</a:t>
              </a:r>
              <a:endParaRPr lang="en-US" altLang="zh-CN" sz="1600" kern="0" dirty="0">
                <a:solidFill>
                  <a:srgbClr val="000000">
                    <a:lumMod val="75000"/>
                    <a:lumOff val="25000"/>
                  </a:srgbClr>
                </a:solidFill>
                <a:latin typeface="+mn-lt"/>
                <a:ea typeface="+mn-ea"/>
                <a:cs typeface="Arial" panose="020B0604020202020204" pitchFamily="34" charset="0"/>
              </a:endParaRPr>
            </a:p>
            <a:p>
              <a:pPr marL="473710" indent="-351155" fontAlgn="t">
                <a:lnSpc>
                  <a:spcPct val="150000"/>
                </a:lnSpc>
                <a:spcAft>
                  <a:spcPts val="800"/>
                </a:spcAft>
                <a:buClr>
                  <a:srgbClr val="FFFFFF">
                    <a:lumMod val="50000"/>
                  </a:srgbClr>
                </a:buClr>
                <a:buSzPct val="100000"/>
                <a:buFont typeface="Arial" panose="020B0604020202020204" pitchFamily="34" charset="0"/>
                <a:buChar char="•"/>
                <a:defRPr/>
              </a:pPr>
              <a:r>
                <a:rPr lang="zh-CN" altLang="en-US" sz="1600" kern="0" dirty="0">
                  <a:solidFill>
                    <a:srgbClr val="000000">
                      <a:lumMod val="75000"/>
                      <a:lumOff val="25000"/>
                    </a:srgbClr>
                  </a:solidFill>
                  <a:latin typeface="+mn-lt"/>
                  <a:ea typeface="+mn-ea"/>
                  <a:cs typeface="Arial" panose="020B0604020202020204" pitchFamily="34" charset="0"/>
                </a:rPr>
                <a:t>提升管理员管理效率</a:t>
              </a:r>
              <a:endParaRPr lang="en-US" altLang="zh-CN" sz="1600" kern="0" dirty="0">
                <a:solidFill>
                  <a:srgbClr val="000000">
                    <a:lumMod val="75000"/>
                    <a:lumOff val="25000"/>
                  </a:srgbClr>
                </a:solidFill>
                <a:latin typeface="+mn-lt"/>
                <a:ea typeface="+mn-ea"/>
                <a:cs typeface="Arial" panose="020B0604020202020204" pitchFamily="34" charset="0"/>
              </a:endParaRPr>
            </a:p>
            <a:p>
              <a:pPr marL="473710" indent="-351155" fontAlgn="t">
                <a:lnSpc>
                  <a:spcPct val="150000"/>
                </a:lnSpc>
                <a:spcAft>
                  <a:spcPts val="800"/>
                </a:spcAft>
                <a:buClr>
                  <a:srgbClr val="FFFFFF">
                    <a:lumMod val="50000"/>
                  </a:srgbClr>
                </a:buClr>
                <a:buSzPct val="100000"/>
                <a:buFont typeface="Arial" panose="020B0604020202020204" pitchFamily="34" charset="0"/>
                <a:buChar char="•"/>
                <a:defRPr/>
              </a:pPr>
              <a:r>
                <a:rPr lang="zh-CN" altLang="en-US" sz="1600" kern="0" dirty="0">
                  <a:solidFill>
                    <a:srgbClr val="000000">
                      <a:lumMod val="75000"/>
                      <a:lumOff val="25000"/>
                    </a:srgbClr>
                  </a:solidFill>
                  <a:latin typeface="+mn-lt"/>
                  <a:ea typeface="+mn-ea"/>
                  <a:cs typeface="Arial" panose="020B0604020202020204" pitchFamily="34" charset="0"/>
                </a:rPr>
                <a:t>用户优化工具：</a:t>
              </a:r>
              <a:endParaRPr lang="en-US" altLang="zh-CN" sz="1600" kern="0" dirty="0">
                <a:solidFill>
                  <a:srgbClr val="000000">
                    <a:lumMod val="75000"/>
                    <a:lumOff val="25000"/>
                  </a:srgbClr>
                </a:solidFill>
                <a:latin typeface="+mn-lt"/>
                <a:ea typeface="+mn-ea"/>
                <a:cs typeface="Arial" panose="020B0604020202020204" pitchFamily="34" charset="0"/>
              </a:endParaRPr>
            </a:p>
            <a:p>
              <a:pPr marL="473710" indent="-351155" fontAlgn="t">
                <a:lnSpc>
                  <a:spcPct val="150000"/>
                </a:lnSpc>
                <a:spcAft>
                  <a:spcPts val="800"/>
                </a:spcAft>
                <a:buClr>
                  <a:srgbClr val="FFFFFF">
                    <a:lumMod val="50000"/>
                  </a:srgbClr>
                </a:buClr>
                <a:buSzPct val="100000"/>
                <a:buFont typeface="Arial" panose="020B0604020202020204" pitchFamily="34" charset="0"/>
                <a:buChar char="•"/>
                <a:defRPr/>
              </a:pPr>
              <a:r>
                <a:rPr lang="zh-CN" altLang="en-US" sz="1600" kern="0" dirty="0">
                  <a:solidFill>
                    <a:srgbClr val="000000">
                      <a:lumMod val="75000"/>
                      <a:lumOff val="25000"/>
                    </a:srgbClr>
                  </a:solidFill>
                  <a:latin typeface="+mn-lt"/>
                  <a:ea typeface="+mn-ea"/>
                  <a:cs typeface="Arial" panose="020B0604020202020204" pitchFamily="34" charset="0"/>
                </a:rPr>
                <a:t>实现虚拟桌面的自优化自处理</a:t>
              </a:r>
              <a:endParaRPr lang="en-US" altLang="zh-CN" sz="1600" kern="0" dirty="0">
                <a:solidFill>
                  <a:srgbClr val="000000">
                    <a:lumMod val="75000"/>
                    <a:lumOff val="25000"/>
                  </a:srgbClr>
                </a:solidFill>
                <a:latin typeface="+mn-lt"/>
                <a:ea typeface="+mn-ea"/>
                <a:cs typeface="Arial" panose="020B0604020202020204" pitchFamily="34" charset="0"/>
              </a:endParaRPr>
            </a:p>
            <a:p>
              <a:pPr marL="473710" indent="-351155" fontAlgn="t">
                <a:lnSpc>
                  <a:spcPct val="150000"/>
                </a:lnSpc>
                <a:spcAft>
                  <a:spcPts val="800"/>
                </a:spcAft>
                <a:buClr>
                  <a:srgbClr val="FFFFFF">
                    <a:lumMod val="50000"/>
                  </a:srgbClr>
                </a:buClr>
                <a:buSzPct val="100000"/>
                <a:buFont typeface="Arial" panose="020B0604020202020204" pitchFamily="34" charset="0"/>
                <a:buChar char="•"/>
                <a:defRPr/>
              </a:pPr>
              <a:r>
                <a:rPr lang="zh-CN" altLang="en-US" sz="1600" kern="0" dirty="0">
                  <a:solidFill>
                    <a:srgbClr val="000000">
                      <a:lumMod val="75000"/>
                      <a:lumOff val="25000"/>
                    </a:srgbClr>
                  </a:solidFill>
                  <a:latin typeface="+mn-lt"/>
                  <a:ea typeface="+mn-ea"/>
                  <a:cs typeface="Arial" panose="020B0604020202020204" pitchFamily="34" charset="0"/>
                </a:rPr>
                <a:t>实现简单管理</a:t>
              </a:r>
              <a:endParaRPr lang="zh-CN" altLang="en-US" sz="1600" kern="0" dirty="0">
                <a:solidFill>
                  <a:srgbClr val="000000">
                    <a:lumMod val="75000"/>
                    <a:lumOff val="25000"/>
                  </a:srgbClr>
                </a:solidFill>
                <a:latin typeface="+mn-lt"/>
                <a:ea typeface="+mn-ea"/>
                <a:cs typeface="Arial" panose="020B0604020202020204" pitchFamily="34" charset="0"/>
              </a:endParaRPr>
            </a:p>
          </p:txBody>
        </p:sp>
      </p:grpSp>
      <p:sp>
        <p:nvSpPr>
          <p:cNvPr id="87044" name="Content Placeholder 3"/>
          <p:cNvSpPr txBox="1"/>
          <p:nvPr/>
        </p:nvSpPr>
        <p:spPr bwMode="auto">
          <a:xfrm>
            <a:off x="935038" y="981075"/>
            <a:ext cx="5284787"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21896" bIns="0">
            <a:spAutoFit/>
          </a:bodyPr>
          <a:lstStyle>
            <a:lvl1pPr marL="240030" indent="-24003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spcBef>
                <a:spcPts val="800"/>
              </a:spcBef>
              <a:defRPr/>
            </a:pPr>
            <a:r>
              <a:rPr lang="zh-CN" altLang="en-US" sz="1500" smtClean="0">
                <a:solidFill>
                  <a:srgbClr val="262626"/>
                </a:solidFill>
                <a:latin typeface="+mn-lt"/>
                <a:ea typeface="+mn-ea"/>
                <a:cs typeface="Arial" panose="020B0604020202020204" pitchFamily="34" charset="0"/>
              </a:rPr>
              <a:t>如何快速收集故障信息，如何通过一些工具，让用户可以进行类似传统</a:t>
            </a:r>
            <a:r>
              <a:rPr lang="en-US" altLang="zh-CN" sz="1500" smtClean="0">
                <a:solidFill>
                  <a:srgbClr val="262626"/>
                </a:solidFill>
                <a:latin typeface="+mn-lt"/>
                <a:ea typeface="+mn-ea"/>
                <a:cs typeface="Arial" panose="020B0604020202020204" pitchFamily="34" charset="0"/>
              </a:rPr>
              <a:t>PC</a:t>
            </a:r>
            <a:r>
              <a:rPr lang="zh-CN" altLang="en-US" sz="1500" smtClean="0">
                <a:solidFill>
                  <a:srgbClr val="262626"/>
                </a:solidFill>
                <a:latin typeface="+mn-lt"/>
                <a:ea typeface="+mn-ea"/>
                <a:cs typeface="Arial" panose="020B0604020202020204" pitchFamily="34" charset="0"/>
              </a:rPr>
              <a:t>的虚拟桌面问题的自诊断自处理，从而提升用户体验和管理效率？</a:t>
            </a:r>
            <a:endParaRPr lang="en-US" altLang="zh-CN" sz="1500" smtClean="0">
              <a:solidFill>
                <a:srgbClr val="262626"/>
              </a:solidFill>
              <a:latin typeface="+mn-lt"/>
              <a:ea typeface="+mn-ea"/>
              <a:cs typeface="Arial" panose="020B0604020202020204" pitchFamily="34" charset="0"/>
            </a:endParaRPr>
          </a:p>
        </p:txBody>
      </p:sp>
      <p:pic>
        <p:nvPicPr>
          <p:cNvPr id="87045" name="Picture 2" descr="http://www.google.com/url?sa=i&amp;source=images&amp;cd=&amp;docid=4zhNnHr2mr1P7M&amp;tbnid=sFvzNUey0r3XYM:&amp;ved=0CAUQjBw4sgE&amp;url=http%3A%2F%2Fwww.blenzabi.com%2Fimages%2Fquestion-icon1.jpg&amp;ei=Qa2iUsuBOsq0rgGRpIHgBA&amp;psig=AFQjCNHeQsBnmdSoPwQxGUk3pYL0V05Sgw&amp;ust=1386479297979389"/>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1788" y="1149350"/>
            <a:ext cx="550862"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标题 64"/>
          <p:cNvSpPr>
            <a:spLocks noGrp="1"/>
          </p:cNvSpPr>
          <p:nvPr>
            <p:ph type="title"/>
          </p:nvPr>
        </p:nvSpPr>
        <p:spPr/>
        <p:txBody>
          <a:bodyPr/>
          <a:lstStyle/>
          <a:p>
            <a:r>
              <a:rPr lang="zh-CN" altLang="en-US" smtClean="0"/>
              <a:t>系列工具，简化管理与故障诊断</a:t>
            </a:r>
            <a:endParaRPr lang="zh-CN" altLang="en-US" dirty="0"/>
          </a:p>
        </p:txBody>
      </p:sp>
      <p:sp>
        <p:nvSpPr>
          <p:cNvPr id="620" name="TextBox 619"/>
          <p:cNvSpPr txBox="1"/>
          <p:nvPr/>
        </p:nvSpPr>
        <p:spPr>
          <a:xfrm>
            <a:off x="414338" y="4541838"/>
            <a:ext cx="2644775" cy="1535112"/>
          </a:xfrm>
          <a:prstGeom prst="rect">
            <a:avLst/>
          </a:prstGeom>
          <a:noFill/>
        </p:spPr>
        <p:txBody>
          <a:bodyPr lIns="121883" tIns="60943" rIns="121883" bIns="60943">
            <a:spAutoFit/>
          </a:bodyPr>
          <a:lstStyle/>
          <a:p>
            <a:pPr algn="just" eaLnBrk="1" fontAlgn="t" hangingPunct="1">
              <a:spcAft>
                <a:spcPts val="400"/>
              </a:spcAft>
              <a:defRPr/>
            </a:pPr>
            <a:r>
              <a:rPr lang="zh-CN" altLang="en-US" sz="1800" b="1" dirty="0">
                <a:solidFill>
                  <a:srgbClr val="C00000"/>
                </a:solidFill>
                <a:latin typeface="+mn-lt"/>
                <a:ea typeface="+mn-ea"/>
                <a:cs typeface="Arial" panose="020B0604020202020204" pitchFamily="34" charset="0"/>
              </a:rPr>
              <a:t>用户体验优化工具</a:t>
            </a:r>
            <a:endParaRPr lang="en-US" altLang="zh-CN" sz="1800" b="1" dirty="0">
              <a:solidFill>
                <a:srgbClr val="C00000"/>
              </a:solidFill>
              <a:latin typeface="+mn-lt"/>
              <a:ea typeface="+mn-ea"/>
              <a:cs typeface="Arial" panose="020B0604020202020204" pitchFamily="34" charset="0"/>
            </a:endParaRPr>
          </a:p>
          <a:p>
            <a:pPr algn="just" eaLnBrk="1" fontAlgn="t" hangingPunct="1">
              <a:spcAft>
                <a:spcPts val="400"/>
              </a:spcAft>
              <a:defRPr/>
            </a:pPr>
            <a:endParaRPr lang="en-US" altLang="zh-CN" sz="600" dirty="0">
              <a:solidFill>
                <a:srgbClr val="C00000"/>
              </a:solidFill>
              <a:latin typeface="+mn-lt"/>
              <a:ea typeface="+mn-ea"/>
              <a:cs typeface="Arial" panose="020B0604020202020204" pitchFamily="34" charset="0"/>
            </a:endParaRPr>
          </a:p>
          <a:p>
            <a:pPr marL="114300" indent="-114300" algn="just" eaLnBrk="1" fontAlgn="t" hangingPunct="1">
              <a:spcAft>
                <a:spcPts val="400"/>
              </a:spcAft>
              <a:buClr>
                <a:schemeClr val="tx1"/>
              </a:buClr>
              <a:defRPr/>
            </a:pPr>
            <a:r>
              <a:rPr lang="zh-CN" altLang="en-US" sz="1500" dirty="0">
                <a:solidFill>
                  <a:srgbClr val="000000"/>
                </a:solidFill>
                <a:latin typeface="+mn-lt"/>
                <a:ea typeface="+mn-ea"/>
                <a:cs typeface="Arial" panose="020B0604020202020204" pitchFamily="34" charset="0"/>
              </a:rPr>
              <a:t>桌面用户体验工具库，包括风险检查、系统优化、语音质量优化、历史案例库以及软件兼容性检查等</a:t>
            </a:r>
            <a:endParaRPr lang="zh-CN" altLang="en-US" sz="1500" dirty="0">
              <a:solidFill>
                <a:srgbClr val="000000"/>
              </a:solidFill>
              <a:latin typeface="+mn-lt"/>
              <a:ea typeface="+mn-ea"/>
              <a:cs typeface="Arial" panose="020B0604020202020204" pitchFamily="34" charset="0"/>
            </a:endParaRPr>
          </a:p>
        </p:txBody>
      </p:sp>
      <p:pic>
        <p:nvPicPr>
          <p:cNvPr id="870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4465638"/>
            <a:ext cx="262255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5" name="直接连接符 634"/>
          <p:cNvCxnSpPr/>
          <p:nvPr/>
        </p:nvCxnSpPr>
        <p:spPr bwMode="auto">
          <a:xfrm>
            <a:off x="365125" y="4294188"/>
            <a:ext cx="5630863" cy="0"/>
          </a:xfrm>
          <a:prstGeom prst="line">
            <a:avLst/>
          </a:prstGeom>
          <a:noFill/>
          <a:ln>
            <a:solidFill>
              <a:schemeClr val="bg2">
                <a:lumMod val="60000"/>
                <a:lumOff val="4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3" name="Picture 1" descr="C:\Users\w00120873\Desktop\桌面管家.png"/>
          <p:cNvPicPr>
            <a:picLocks noChangeAspect="1" noChangeArrowheads="1"/>
          </p:cNvPicPr>
          <p:nvPr/>
        </p:nvPicPr>
        <p:blipFill>
          <a:blip r:embed="rId3"/>
          <a:srcRect/>
          <a:stretch>
            <a:fillRect/>
          </a:stretch>
        </p:blipFill>
        <p:spPr bwMode="auto">
          <a:xfrm>
            <a:off x="3387725" y="2343150"/>
            <a:ext cx="1574800" cy="1446213"/>
          </a:xfrm>
          <a:prstGeom prst="rect">
            <a:avLst/>
          </a:prstGeom>
          <a:noFill/>
          <a:ln>
            <a:solidFill>
              <a:schemeClr val="bg1">
                <a:lumMod val="75000"/>
              </a:schemeClr>
            </a:solidFill>
          </a:ln>
        </p:spPr>
      </p:pic>
      <p:pic>
        <p:nvPicPr>
          <p:cNvPr id="34" name="Picture 2" descr="C:\Users\W00120~1\AppData\Local\Temp\notesF6CBDD\~b559137.TMP"/>
          <p:cNvPicPr>
            <a:picLocks noChangeAspect="1" noChangeArrowheads="1"/>
          </p:cNvPicPr>
          <p:nvPr/>
        </p:nvPicPr>
        <p:blipFill>
          <a:blip r:embed="rId4"/>
          <a:srcRect/>
          <a:stretch>
            <a:fillRect/>
          </a:stretch>
        </p:blipFill>
        <p:spPr bwMode="auto">
          <a:xfrm>
            <a:off x="4200525" y="2659063"/>
            <a:ext cx="1590675" cy="1520825"/>
          </a:xfrm>
          <a:prstGeom prst="rect">
            <a:avLst/>
          </a:prstGeom>
          <a:noFill/>
          <a:ln>
            <a:solidFill>
              <a:schemeClr val="bg1">
                <a:lumMod val="75000"/>
              </a:schemeClr>
            </a:solidFill>
          </a:ln>
        </p:spPr>
      </p:pic>
      <p:sp>
        <p:nvSpPr>
          <p:cNvPr id="87052" name="TextBox 34"/>
          <p:cNvSpPr txBox="1">
            <a:spLocks noChangeArrowheads="1"/>
          </p:cNvSpPr>
          <p:nvPr/>
        </p:nvSpPr>
        <p:spPr bwMode="auto">
          <a:xfrm>
            <a:off x="412750" y="2219325"/>
            <a:ext cx="2957513"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2" tIns="45700" rIns="91402" bIns="4570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800" b="1" smtClean="0">
                <a:solidFill>
                  <a:srgbClr val="C00000"/>
                </a:solidFill>
                <a:latin typeface="+mn-lt"/>
                <a:ea typeface="+mn-ea"/>
              </a:rPr>
              <a:t>桌面管家系列工具</a:t>
            </a:r>
            <a:endParaRPr lang="zh-CN" altLang="en-US" sz="1800" b="1" smtClean="0">
              <a:solidFill>
                <a:srgbClr val="C00000"/>
              </a:solidFill>
              <a:latin typeface="+mn-lt"/>
              <a:ea typeface="+mn-ea"/>
            </a:endParaRPr>
          </a:p>
          <a:p>
            <a:pPr eaLnBrk="1" fontAlgn="t" hangingPunct="1">
              <a:defRPr/>
            </a:pPr>
            <a:endParaRPr lang="en-US" altLang="zh-CN" sz="1500" smtClean="0">
              <a:latin typeface="+mn-lt"/>
              <a:ea typeface="+mn-ea"/>
            </a:endParaRPr>
          </a:p>
          <a:p>
            <a:pPr eaLnBrk="1" fontAlgn="t" hangingPunct="1">
              <a:defRPr/>
            </a:pPr>
            <a:r>
              <a:rPr lang="zh-CN" altLang="en-US" sz="1500" smtClean="0">
                <a:latin typeface="+mn-lt"/>
                <a:ea typeface="+mn-ea"/>
              </a:rPr>
              <a:t>华为长期桌面云建设经验积累</a:t>
            </a:r>
            <a:endParaRPr lang="en-US" altLang="zh-CN" sz="1500" smtClean="0">
              <a:latin typeface="+mn-lt"/>
              <a:ea typeface="+mn-ea"/>
            </a:endParaRPr>
          </a:p>
          <a:p>
            <a:pPr eaLnBrk="1" fontAlgn="t" hangingPunct="1">
              <a:defRPr/>
            </a:pPr>
            <a:endParaRPr lang="en-US" altLang="zh-CN" sz="1500" smtClean="0">
              <a:latin typeface="+mn-lt"/>
              <a:ea typeface="+mn-ea"/>
            </a:endParaRPr>
          </a:p>
          <a:p>
            <a:pPr eaLnBrk="1" fontAlgn="t" hangingPunct="1">
              <a:buFont typeface="Wingdings" panose="05000000000000000000" pitchFamily="2" charset="2"/>
              <a:buChar char="Ø"/>
              <a:defRPr/>
            </a:pPr>
            <a:r>
              <a:rPr lang="zh-CN" altLang="en-US" sz="1500" smtClean="0">
                <a:latin typeface="+mn-lt"/>
                <a:ea typeface="+mn-ea"/>
              </a:rPr>
              <a:t>链接修复工具</a:t>
            </a:r>
            <a:endParaRPr lang="en-US" altLang="zh-CN" sz="1500" smtClean="0">
              <a:latin typeface="+mn-lt"/>
              <a:ea typeface="+mn-ea"/>
            </a:endParaRPr>
          </a:p>
          <a:p>
            <a:pPr eaLnBrk="1" fontAlgn="t" hangingPunct="1">
              <a:buFont typeface="Wingdings" panose="05000000000000000000" pitchFamily="2" charset="2"/>
              <a:buChar char="Ø"/>
              <a:defRPr/>
            </a:pPr>
            <a:r>
              <a:rPr lang="zh-CN" altLang="en-US" sz="1500" smtClean="0">
                <a:latin typeface="+mn-lt"/>
                <a:ea typeface="+mn-ea"/>
              </a:rPr>
              <a:t>优化体验工具</a:t>
            </a:r>
            <a:endParaRPr lang="en-US" altLang="zh-CN" sz="1500" smtClean="0">
              <a:latin typeface="+mn-lt"/>
              <a:ea typeface="+mn-ea"/>
            </a:endParaRPr>
          </a:p>
          <a:p>
            <a:pPr eaLnBrk="1" fontAlgn="t" hangingPunct="1">
              <a:buFont typeface="Wingdings" panose="05000000000000000000" pitchFamily="2" charset="2"/>
              <a:buChar char="Ø"/>
              <a:defRPr/>
            </a:pPr>
            <a:r>
              <a:rPr lang="en-US" altLang="zh-CN" sz="1500" smtClean="0">
                <a:latin typeface="+mn-lt"/>
                <a:ea typeface="+mn-ea"/>
              </a:rPr>
              <a:t>AD</a:t>
            </a:r>
            <a:r>
              <a:rPr lang="zh-CN" altLang="en-US" sz="1500" smtClean="0">
                <a:latin typeface="+mn-lt"/>
                <a:ea typeface="+mn-ea"/>
              </a:rPr>
              <a:t>检查工具</a:t>
            </a:r>
            <a:endParaRPr lang="en-US" altLang="zh-CN" sz="1500" smtClean="0">
              <a:latin typeface="+mn-lt"/>
              <a:ea typeface="+mn-ea"/>
            </a:endParaRPr>
          </a:p>
          <a:p>
            <a:pPr eaLnBrk="1" fontAlgn="t" hangingPunct="1">
              <a:buFont typeface="Wingdings" panose="05000000000000000000" pitchFamily="2" charset="2"/>
              <a:buChar char="Ø"/>
              <a:defRPr/>
            </a:pPr>
            <a:r>
              <a:rPr lang="en-US" altLang="zh-CN" sz="1500" smtClean="0">
                <a:latin typeface="+mn-lt"/>
                <a:ea typeface="+mn-ea"/>
              </a:rPr>
              <a:t>WI</a:t>
            </a:r>
            <a:r>
              <a:rPr lang="zh-CN" altLang="en-US" sz="1500" smtClean="0">
                <a:latin typeface="+mn-lt"/>
                <a:ea typeface="+mn-ea"/>
              </a:rPr>
              <a:t>换图工具</a:t>
            </a:r>
            <a:endParaRPr lang="en-US" altLang="zh-CN" sz="1500" smtClean="0">
              <a:latin typeface="+mn-lt"/>
              <a:ea typeface="+mn-ea"/>
            </a:endParaRPr>
          </a:p>
        </p:txBody>
      </p:sp>
      <p:sp>
        <p:nvSpPr>
          <p:cNvPr id="87053" name="TextBox 35"/>
          <p:cNvSpPr txBox="1">
            <a:spLocks noChangeArrowheads="1"/>
          </p:cNvSpPr>
          <p:nvPr/>
        </p:nvSpPr>
        <p:spPr bwMode="auto">
          <a:xfrm>
            <a:off x="1919288" y="2952750"/>
            <a:ext cx="2278062"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2" tIns="45700" rIns="91402" bIns="4570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en-US" altLang="zh-CN" sz="1500" smtClean="0">
              <a:latin typeface="+mn-lt"/>
              <a:ea typeface="+mn-ea"/>
            </a:endParaRPr>
          </a:p>
          <a:p>
            <a:pPr eaLnBrk="1" fontAlgn="t" hangingPunct="1">
              <a:buFont typeface="Wingdings" panose="05000000000000000000" pitchFamily="2" charset="2"/>
              <a:buChar char="Ø"/>
              <a:defRPr/>
            </a:pPr>
            <a:r>
              <a:rPr lang="zh-CN" altLang="en-US" sz="1500" smtClean="0">
                <a:latin typeface="+mn-lt"/>
                <a:ea typeface="+mn-ea"/>
              </a:rPr>
              <a:t>日志收集工具</a:t>
            </a:r>
            <a:endParaRPr lang="en-US" altLang="zh-CN" sz="1500" smtClean="0">
              <a:latin typeface="+mn-lt"/>
              <a:ea typeface="+mn-ea"/>
            </a:endParaRPr>
          </a:p>
          <a:p>
            <a:pPr eaLnBrk="1" fontAlgn="t" hangingPunct="1">
              <a:buFont typeface="Wingdings" panose="05000000000000000000" pitchFamily="2" charset="2"/>
              <a:buChar char="Ø"/>
              <a:defRPr/>
            </a:pPr>
            <a:r>
              <a:rPr lang="zh-CN" altLang="en-US" sz="1500" smtClean="0">
                <a:latin typeface="+mn-lt"/>
                <a:ea typeface="+mn-ea"/>
              </a:rPr>
              <a:t>信息收集工具</a:t>
            </a:r>
            <a:endParaRPr lang="en-US" altLang="zh-CN" sz="1500" smtClean="0">
              <a:latin typeface="+mn-lt"/>
              <a:ea typeface="+mn-ea"/>
            </a:endParaRPr>
          </a:p>
          <a:p>
            <a:pPr eaLnBrk="1" fontAlgn="t" hangingPunct="1">
              <a:buFont typeface="Wingdings" panose="05000000000000000000" pitchFamily="2" charset="2"/>
              <a:buChar char="Ø"/>
              <a:defRPr/>
            </a:pPr>
            <a:r>
              <a:rPr lang="zh-CN" altLang="en-US" sz="1500" smtClean="0">
                <a:latin typeface="+mn-lt"/>
                <a:ea typeface="+mn-ea"/>
              </a:rPr>
              <a:t>信息分析工具</a:t>
            </a:r>
            <a:endParaRPr lang="en-US" altLang="zh-CN" sz="1500" smtClean="0">
              <a:latin typeface="+mn-lt"/>
              <a:ea typeface="+mn-ea"/>
            </a:endParaRPr>
          </a:p>
          <a:p>
            <a:pPr eaLnBrk="1" fontAlgn="t" hangingPunct="1">
              <a:buFont typeface="Wingdings" panose="05000000000000000000" pitchFamily="2" charset="2"/>
              <a:buChar char="Ø"/>
              <a:defRPr/>
            </a:pPr>
            <a:r>
              <a:rPr lang="zh-CN" altLang="en-US" sz="1500" smtClean="0">
                <a:latin typeface="+mn-lt"/>
                <a:ea typeface="+mn-ea"/>
              </a:rPr>
              <a:t>进程收集工具</a:t>
            </a:r>
            <a:endParaRPr lang="en-US" altLang="zh-CN" sz="1500" smtClean="0">
              <a:latin typeface="+mn-lt"/>
              <a:ea typeface="+mn-ea"/>
            </a:endParaRPr>
          </a:p>
        </p:txBody>
      </p:sp>
      <p:grpSp>
        <p:nvGrpSpPr>
          <p:cNvPr id="87054" name="组合 26"/>
          <p:cNvGrpSpPr/>
          <p:nvPr/>
        </p:nvGrpSpPr>
        <p:grpSpPr bwMode="auto">
          <a:xfrm>
            <a:off x="6878638" y="481013"/>
            <a:ext cx="2003425" cy="287337"/>
            <a:chOff x="9173417" y="480403"/>
            <a:chExt cx="2673289" cy="288000"/>
          </a:xfrm>
        </p:grpSpPr>
        <p:sp>
          <p:nvSpPr>
            <p:cNvPr id="20" name="직사각형 3"/>
            <p:cNvSpPr/>
            <p:nvPr/>
          </p:nvSpPr>
          <p:spPr>
            <a:xfrm>
              <a:off x="10060982" y="480403"/>
              <a:ext cx="891803"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22" name="직사각형 4"/>
            <p:cNvSpPr/>
            <p:nvPr/>
          </p:nvSpPr>
          <p:spPr>
            <a:xfrm>
              <a:off x="10952785" y="480403"/>
              <a:ext cx="893921" cy="288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23" name="직사각형 5"/>
            <p:cNvSpPr/>
            <p:nvPr/>
          </p:nvSpPr>
          <p:spPr>
            <a:xfrm>
              <a:off x="9173417"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24" name="직사각형 23"/>
            <p:cNvSpPr/>
            <p:nvPr/>
          </p:nvSpPr>
          <p:spPr>
            <a:xfrm>
              <a:off x="9258149" y="480403"/>
              <a:ext cx="671499" cy="288000"/>
            </a:xfrm>
            <a:prstGeom prst="rect">
              <a:avLst/>
            </a:prstGeom>
            <a:solidFill>
              <a:schemeClr val="bg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r>
                <a:rPr lang="zh-CN" altLang="en-US" sz="1500" dirty="0">
                  <a:solidFill>
                    <a:srgbClr val="FFFFFF"/>
                  </a:solidFill>
                  <a:latin typeface="+mn-ea"/>
                  <a:cs typeface="Arial" panose="020B0604020202020204" pitchFamily="34" charset="0"/>
                </a:rPr>
                <a:t>体验</a:t>
              </a:r>
              <a:endParaRPr lang="ko-KR" altLang="en-US" sz="1500" dirty="0">
                <a:solidFill>
                  <a:srgbClr val="FFFFFF"/>
                </a:solidFill>
                <a:latin typeface="+mn-ea"/>
                <a:cs typeface="Arial" panose="020B0604020202020204" pitchFamily="34" charset="0"/>
              </a:endParaRPr>
            </a:p>
          </p:txBody>
        </p:sp>
        <p:sp>
          <p:nvSpPr>
            <p:cNvPr id="25" name="직사각형 24"/>
            <p:cNvSpPr/>
            <p:nvPr/>
          </p:nvSpPr>
          <p:spPr>
            <a:xfrm>
              <a:off x="10103348" y="480403"/>
              <a:ext cx="673618"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安全</a:t>
              </a:r>
              <a:endParaRPr lang="ko-KR" altLang="en-US" sz="1500" smtClean="0">
                <a:solidFill>
                  <a:srgbClr val="FFFFFF"/>
                </a:solidFill>
                <a:latin typeface="+mn-ea"/>
                <a:ea typeface="+mn-ea"/>
                <a:cs typeface="Arial" panose="020B0604020202020204" pitchFamily="34" charset="0"/>
              </a:endParaRPr>
            </a:p>
          </p:txBody>
        </p:sp>
        <p:sp>
          <p:nvSpPr>
            <p:cNvPr id="26" name="직사각형 25"/>
            <p:cNvSpPr/>
            <p:nvPr/>
          </p:nvSpPr>
          <p:spPr>
            <a:xfrm>
              <a:off x="11071410"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管理</a:t>
              </a:r>
              <a:endParaRPr lang="ko-KR" altLang="en-US" sz="1500" smtClean="0">
                <a:solidFill>
                  <a:srgbClr val="FFFFFF"/>
                </a:solidFill>
                <a:latin typeface="+mn-ea"/>
                <a:ea typeface="+mn-ea"/>
                <a:cs typeface="Arial" panose="020B0604020202020204" pitchFamily="34" charset="0"/>
              </a:endParaRPr>
            </a:p>
          </p:txBody>
        </p:sp>
      </p:grpSp>
      <p:sp>
        <p:nvSpPr>
          <p:cNvPr id="27" name="同侧圆角矩形 26"/>
          <p:cNvSpPr/>
          <p:nvPr/>
        </p:nvSpPr>
        <p:spPr bwMode="auto">
          <a:xfrm rot="5400000">
            <a:off x="7324339" y="460637"/>
            <a:ext cx="478380" cy="2526674"/>
          </a:xfrm>
          <a:prstGeom prst="round2SameRect">
            <a:avLst>
              <a:gd name="adj1" fmla="val 0"/>
              <a:gd name="adj2" fmla="val 0"/>
            </a:avLst>
          </a:prstGeom>
          <a:solidFill>
            <a:srgbClr val="C00000"/>
          </a:solidFill>
          <a:ln w="9525" algn="ctr">
            <a:noFill/>
            <a:round/>
          </a:ln>
          <a:effectLst>
            <a:outerShdw blurRad="63500" sx="101000" sy="101000" algn="ctr" rotWithShape="0">
              <a:prstClr val="black">
                <a:alpha val="20000"/>
              </a:prstClr>
            </a:outerShdw>
            <a:softEdge rad="12700"/>
          </a:effectLst>
        </p:spPr>
        <p:txBody>
          <a:bodyPr wrap="none" anchor="ctr"/>
          <a:lstStyle/>
          <a:p>
            <a:pPr algn="ctr" eaLnBrk="1" fontAlgn="auto" hangingPunct="1">
              <a:spcBef>
                <a:spcPts val="0"/>
              </a:spcBef>
              <a:spcAft>
                <a:spcPts val="0"/>
              </a:spcAft>
              <a:defRPr/>
            </a:pPr>
            <a:endParaRPr lang="zh-CN" altLang="en-US" sz="500" kern="0" dirty="0">
              <a:solidFill>
                <a:srgbClr val="5F5F5F"/>
              </a:solidFill>
              <a:latin typeface="+mn-lt"/>
              <a:ea typeface="+mn-ea"/>
              <a:cs typeface="Arial" panose="020B0604020202020204" pitchFamily="34" charset="0"/>
            </a:endParaRPr>
          </a:p>
        </p:txBody>
      </p:sp>
      <p:sp>
        <p:nvSpPr>
          <p:cNvPr id="87058" name="Content Placeholder 3"/>
          <p:cNvSpPr txBox="1"/>
          <p:nvPr/>
        </p:nvSpPr>
        <p:spPr bwMode="auto">
          <a:xfrm>
            <a:off x="6438900" y="1654175"/>
            <a:ext cx="22431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lnSpc>
                <a:spcPts val="2000"/>
              </a:lnSpc>
              <a:defRPr/>
            </a:pPr>
            <a:r>
              <a:rPr lang="zh-CN" altLang="en-US" sz="2100" smtClean="0">
                <a:solidFill>
                  <a:srgbClr val="FFFFFF"/>
                </a:solidFill>
                <a:latin typeface="+mn-lt"/>
                <a:ea typeface="+mn-ea"/>
                <a:cs typeface="Arial" panose="020B0604020202020204" pitchFamily="34" charset="0"/>
              </a:rPr>
              <a:t>价值</a:t>
            </a:r>
            <a:r>
              <a:rPr lang="en-US" altLang="zh-CN" sz="2100" smtClean="0">
                <a:solidFill>
                  <a:srgbClr val="FFFFFF"/>
                </a:solidFill>
                <a:latin typeface="+mn-lt"/>
                <a:ea typeface="+mn-ea"/>
                <a:cs typeface="Arial" panose="020B0604020202020204" pitchFamily="34" charset="0"/>
              </a:rPr>
              <a:t>&amp;</a:t>
            </a:r>
            <a:r>
              <a:rPr lang="zh-CN" altLang="en-US" sz="2100" smtClean="0">
                <a:solidFill>
                  <a:srgbClr val="FFFFFF"/>
                </a:solidFill>
                <a:latin typeface="+mn-lt"/>
                <a:ea typeface="+mn-ea"/>
                <a:cs typeface="Arial" panose="020B0604020202020204" pitchFamily="34" charset="0"/>
              </a:rPr>
              <a:t>场景</a:t>
            </a:r>
            <a:endParaRPr lang="en-US" altLang="zh-CN" sz="2100" smtClean="0">
              <a:solidFill>
                <a:srgbClr val="FFFFFF"/>
              </a:solidFill>
              <a:latin typeface="+mn-lt"/>
              <a:ea typeface="+mn-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0"/>
          </p:nvPr>
        </p:nvSpPr>
        <p:spPr/>
        <p:txBody>
          <a:bodyPr>
            <a:spAutoFit/>
          </a:bodyPr>
          <a:lstStyle/>
          <a:p>
            <a:pPr marL="536575" indent="-536575" eaLnBrk="1" hangingPunct="1">
              <a:buClr>
                <a:schemeClr val="tx1"/>
              </a:buClr>
              <a:buSzTx/>
              <a:buFont typeface="Wingdings" panose="05000000000000000000" pitchFamily="2" charset="2"/>
              <a:buAutoNum type="arabicPeriod"/>
            </a:pPr>
            <a:r>
              <a:rPr lang="zh-CN" altLang="en-US" b="1" smtClean="0"/>
              <a:t>华为</a:t>
            </a:r>
            <a:r>
              <a:rPr lang="en-US" altLang="zh-CN" b="1" smtClean="0"/>
              <a:t>FusionSphere</a:t>
            </a:r>
            <a:r>
              <a:rPr lang="zh-CN" altLang="en-US" b="1" smtClean="0"/>
              <a:t>虚拟化解决方案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FusionCube</a:t>
            </a:r>
            <a:r>
              <a:rPr lang="zh-CN" altLang="en-US" smtClean="0">
                <a:solidFill>
                  <a:srgbClr val="777777"/>
                </a:solidFill>
              </a:rPr>
              <a:t>融合一体机解决方案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FusionAccess</a:t>
            </a:r>
            <a:r>
              <a:rPr lang="zh-CN" altLang="en-US" smtClean="0">
                <a:solidFill>
                  <a:srgbClr val="777777"/>
                </a:solidFill>
              </a:rPr>
              <a:t>桌面云解决方案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FusionCloud</a:t>
            </a:r>
            <a:r>
              <a:rPr lang="zh-CN" altLang="en-US" smtClean="0">
                <a:solidFill>
                  <a:srgbClr val="777777"/>
                </a:solidFill>
              </a:rPr>
              <a:t>解决方案总结</a:t>
            </a:r>
            <a:endParaRPr lang="zh-CN" altLang="en-US" smtClean="0">
              <a:solidFill>
                <a:srgbClr val="777777"/>
              </a:solidFill>
            </a:endParaRPr>
          </a:p>
        </p:txBody>
      </p:sp>
      <p:pic>
        <p:nvPicPr>
          <p:cNvPr id="15364" name="Picture 18" descr="目录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4850" y="506413"/>
            <a:ext cx="6175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4"/>
          <p:cNvSpPr/>
          <p:nvPr/>
        </p:nvSpPr>
        <p:spPr>
          <a:xfrm>
            <a:off x="4664075" y="1163600"/>
            <a:ext cx="4176713" cy="237490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91389" tIns="45695" rIns="91389" bIns="45695" anchor="ctr"/>
          <a:lstStyle/>
          <a:p>
            <a:pPr algn="ctr" fontAlgn="t">
              <a:buClr>
                <a:srgbClr val="990000"/>
              </a:buClr>
              <a:buSzPct val="60000"/>
              <a:defRPr/>
            </a:pPr>
            <a:endParaRPr lang="en-US" sz="1200" dirty="0">
              <a:solidFill>
                <a:srgbClr val="000000"/>
              </a:solidFill>
              <a:latin typeface="+mn-lt"/>
              <a:ea typeface="+mn-ea"/>
              <a:cs typeface="Arial" panose="020B0604020202020204" pitchFamily="34" charset="0"/>
            </a:endParaRPr>
          </a:p>
        </p:txBody>
      </p:sp>
      <p:sp>
        <p:nvSpPr>
          <p:cNvPr id="190" name="Rounded Rectangle 104"/>
          <p:cNvSpPr/>
          <p:nvPr/>
        </p:nvSpPr>
        <p:spPr>
          <a:xfrm>
            <a:off x="322263" y="3754400"/>
            <a:ext cx="4176712" cy="237490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91389" tIns="45695" rIns="91389" bIns="45695" anchor="ctr"/>
          <a:lstStyle/>
          <a:p>
            <a:pPr algn="ctr" fontAlgn="t">
              <a:buClr>
                <a:srgbClr val="990000"/>
              </a:buClr>
              <a:buSzPct val="60000"/>
              <a:defRPr/>
            </a:pPr>
            <a:endParaRPr lang="en-US" sz="1200" dirty="0">
              <a:solidFill>
                <a:srgbClr val="000000"/>
              </a:solidFill>
              <a:latin typeface="+mn-lt"/>
              <a:ea typeface="+mn-ea"/>
              <a:cs typeface="Arial" panose="020B0604020202020204" pitchFamily="34" charset="0"/>
            </a:endParaRPr>
          </a:p>
        </p:txBody>
      </p:sp>
      <p:sp>
        <p:nvSpPr>
          <p:cNvPr id="189" name="Rounded Rectangle 104"/>
          <p:cNvSpPr/>
          <p:nvPr/>
        </p:nvSpPr>
        <p:spPr>
          <a:xfrm>
            <a:off x="4664075" y="3711538"/>
            <a:ext cx="4176713" cy="237490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91389" tIns="45695" rIns="91389" bIns="45695" anchor="ctr"/>
          <a:lstStyle/>
          <a:p>
            <a:pPr algn="ctr" fontAlgn="t">
              <a:buClr>
                <a:srgbClr val="990000"/>
              </a:buClr>
              <a:buSzPct val="60000"/>
              <a:defRPr/>
            </a:pPr>
            <a:endParaRPr lang="en-US" sz="1200" dirty="0">
              <a:solidFill>
                <a:srgbClr val="000000"/>
              </a:solidFill>
              <a:latin typeface="+mn-lt"/>
              <a:ea typeface="+mn-ea"/>
              <a:cs typeface="Arial" panose="020B0604020202020204" pitchFamily="34" charset="0"/>
            </a:endParaRPr>
          </a:p>
        </p:txBody>
      </p:sp>
      <p:sp>
        <p:nvSpPr>
          <p:cNvPr id="183" name="Rounded Rectangle 104"/>
          <p:cNvSpPr/>
          <p:nvPr/>
        </p:nvSpPr>
        <p:spPr>
          <a:xfrm>
            <a:off x="331788" y="1163600"/>
            <a:ext cx="4176712" cy="237490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91389" tIns="45695" rIns="91389" bIns="45695" anchor="ctr"/>
          <a:lstStyle/>
          <a:p>
            <a:pPr algn="ctr" fontAlgn="t">
              <a:buClr>
                <a:srgbClr val="990000"/>
              </a:buClr>
              <a:buSzPct val="60000"/>
              <a:defRPr/>
            </a:pPr>
            <a:endParaRPr lang="en-US" sz="1200" dirty="0">
              <a:solidFill>
                <a:srgbClr val="000000"/>
              </a:solidFill>
              <a:latin typeface="+mn-lt"/>
              <a:ea typeface="+mn-ea"/>
              <a:cs typeface="Arial" panose="020B0604020202020204" pitchFamily="34" charset="0"/>
            </a:endParaRPr>
          </a:p>
        </p:txBody>
      </p:sp>
      <p:sp>
        <p:nvSpPr>
          <p:cNvPr id="218" name="Rounded Rectangle 104"/>
          <p:cNvSpPr/>
          <p:nvPr/>
        </p:nvSpPr>
        <p:spPr>
          <a:xfrm>
            <a:off x="8255395" y="1163313"/>
            <a:ext cx="585243" cy="2373972"/>
          </a:xfrm>
          <a:prstGeom prst="rect">
            <a:avLst/>
          </a:prstGeom>
          <a:solidFill>
            <a:schemeClr val="bg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2453" tIns="11228" rIns="22453" bIns="11228" anchor="ctr" anchorCtr="1"/>
          <a:lstStyle/>
          <a:p>
            <a:pPr defTabSz="783590" fontAlgn="t">
              <a:buSzPct val="60000"/>
              <a:defRPr/>
            </a:pPr>
            <a:endParaRPr lang="zh-CN" altLang="en-US" sz="1900" dirty="0">
              <a:solidFill>
                <a:prstClr val="white"/>
              </a:solidFill>
              <a:cs typeface="Arial" panose="020B0604020202020204" pitchFamily="34" charset="0"/>
            </a:endParaRPr>
          </a:p>
        </p:txBody>
      </p:sp>
      <p:sp>
        <p:nvSpPr>
          <p:cNvPr id="219" name="Rounded Rectangle 104"/>
          <p:cNvSpPr/>
          <p:nvPr/>
        </p:nvSpPr>
        <p:spPr>
          <a:xfrm>
            <a:off x="8255395" y="3711581"/>
            <a:ext cx="585243" cy="2373972"/>
          </a:xfrm>
          <a:prstGeom prst="rect">
            <a:avLst/>
          </a:prstGeom>
          <a:solidFill>
            <a:schemeClr val="bg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2453" tIns="11228" rIns="22453" bIns="11228" anchor="ctr" anchorCtr="1"/>
          <a:lstStyle/>
          <a:p>
            <a:pPr defTabSz="783590" fontAlgn="t">
              <a:buSzPct val="60000"/>
              <a:defRPr/>
            </a:pPr>
            <a:endParaRPr lang="zh-CN" altLang="en-US" sz="1900" dirty="0">
              <a:solidFill>
                <a:prstClr val="white"/>
              </a:solidFill>
              <a:cs typeface="Arial" panose="020B0604020202020204" pitchFamily="34" charset="0"/>
            </a:endParaRPr>
          </a:p>
        </p:txBody>
      </p:sp>
      <p:sp>
        <p:nvSpPr>
          <p:cNvPr id="216" name="Rounded Rectangle 104"/>
          <p:cNvSpPr/>
          <p:nvPr/>
        </p:nvSpPr>
        <p:spPr>
          <a:xfrm>
            <a:off x="332572" y="1163314"/>
            <a:ext cx="585243" cy="2366825"/>
          </a:xfrm>
          <a:prstGeom prst="rect">
            <a:avLst/>
          </a:prstGeom>
          <a:solidFill>
            <a:schemeClr val="bg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2453" tIns="11228" rIns="22453" bIns="11228" anchor="ctr" anchorCtr="1"/>
          <a:lstStyle/>
          <a:p>
            <a:pPr defTabSz="783590" fontAlgn="t">
              <a:buSzPct val="60000"/>
              <a:defRPr/>
            </a:pPr>
            <a:endParaRPr lang="zh-CN" altLang="en-US" sz="1900" dirty="0">
              <a:solidFill>
                <a:prstClr val="white"/>
              </a:solidFill>
              <a:cs typeface="Arial" panose="020B0604020202020204" pitchFamily="34" charset="0"/>
            </a:endParaRPr>
          </a:p>
        </p:txBody>
      </p:sp>
      <p:sp>
        <p:nvSpPr>
          <p:cNvPr id="217" name="Rounded Rectangle 104"/>
          <p:cNvSpPr/>
          <p:nvPr/>
        </p:nvSpPr>
        <p:spPr>
          <a:xfrm>
            <a:off x="332572" y="3711581"/>
            <a:ext cx="585243" cy="2373972"/>
          </a:xfrm>
          <a:prstGeom prst="rect">
            <a:avLst/>
          </a:prstGeom>
          <a:solidFill>
            <a:schemeClr val="bg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22453" tIns="11228" rIns="22453" bIns="11228" anchor="ctr" anchorCtr="1"/>
          <a:lstStyle/>
          <a:p>
            <a:pPr defTabSz="783590" fontAlgn="t">
              <a:buSzPct val="60000"/>
              <a:defRPr/>
            </a:pPr>
            <a:endParaRPr lang="zh-CN" altLang="en-US" sz="1900" dirty="0">
              <a:solidFill>
                <a:prstClr val="white"/>
              </a:solidFill>
              <a:cs typeface="Arial" panose="020B0604020202020204" pitchFamily="34" charset="0"/>
            </a:endParaRPr>
          </a:p>
        </p:txBody>
      </p:sp>
      <p:sp>
        <p:nvSpPr>
          <p:cNvPr id="45" name="矩形 44"/>
          <p:cNvSpPr/>
          <p:nvPr/>
        </p:nvSpPr>
        <p:spPr bwMode="auto">
          <a:xfrm rot="16200000">
            <a:off x="1604963" y="560350"/>
            <a:ext cx="2159000" cy="3540125"/>
          </a:xfrm>
          <a:prstGeom prst="rect">
            <a:avLst/>
          </a:prstGeom>
          <a:solidFill>
            <a:schemeClr val="bg1">
              <a:lumMod val="95000"/>
            </a:schemeClr>
          </a:solidFill>
          <a:ln>
            <a:noFill/>
          </a:ln>
          <a:effectLst/>
        </p:spPr>
        <p:txBody>
          <a:bodyPr lIns="121883" tIns="60943" rIns="121883" bIns="60943" anchor="ctr"/>
          <a:lstStyle/>
          <a:p>
            <a:pPr algn="ctr" eaLnBrk="1" fontAlgn="t" hangingPunct="1">
              <a:buClr>
                <a:srgbClr val="CC9900"/>
              </a:buClr>
              <a:defRPr/>
            </a:pPr>
            <a:endParaRPr lang="zh-CN" altLang="en-US" sz="600" dirty="0">
              <a:solidFill>
                <a:srgbClr val="000000"/>
              </a:solidFill>
              <a:latin typeface="+mn-lt"/>
              <a:ea typeface="+mn-ea"/>
            </a:endParaRPr>
          </a:p>
        </p:txBody>
      </p:sp>
      <p:sp>
        <p:nvSpPr>
          <p:cNvPr id="205" name="椭圆 204"/>
          <p:cNvSpPr/>
          <p:nvPr/>
        </p:nvSpPr>
        <p:spPr bwMode="auto">
          <a:xfrm>
            <a:off x="3805238" y="2571713"/>
            <a:ext cx="1566862" cy="2111375"/>
          </a:xfrm>
          <a:prstGeom prst="ellipse">
            <a:avLst/>
          </a:prstGeom>
          <a:solidFill>
            <a:schemeClr val="tx1">
              <a:lumMod val="65000"/>
              <a:lumOff val="35000"/>
            </a:schemeClr>
          </a:solidFill>
          <a:ln>
            <a:noFill/>
          </a:ln>
          <a:effectLst/>
        </p:spPr>
        <p:txBody>
          <a:bodyPr lIns="121883" tIns="60943" rIns="121883" bIns="60943"/>
          <a:lstStyle/>
          <a:p>
            <a:pPr defTabSz="1218565" eaLnBrk="1" fontAlgn="t" hangingPunct="1">
              <a:defRPr/>
            </a:pPr>
            <a:endParaRPr lang="zh-CN" altLang="en-US" sz="2400" dirty="0">
              <a:latin typeface="+mn-lt"/>
              <a:ea typeface="+mn-ea"/>
            </a:endParaRPr>
          </a:p>
        </p:txBody>
      </p:sp>
      <p:sp>
        <p:nvSpPr>
          <p:cNvPr id="208" name="椭圆 207"/>
          <p:cNvSpPr/>
          <p:nvPr/>
        </p:nvSpPr>
        <p:spPr bwMode="auto">
          <a:xfrm>
            <a:off x="4202113" y="3106700"/>
            <a:ext cx="773112" cy="1041400"/>
          </a:xfrm>
          <a:prstGeom prst="ellipse">
            <a:avLst/>
          </a:prstGeom>
          <a:noFill/>
          <a:ln w="38100">
            <a:solidFill>
              <a:schemeClr val="bg1"/>
            </a:solidFill>
          </a:ln>
          <a:effectLst/>
        </p:spPr>
        <p:txBody>
          <a:bodyPr lIns="121883" tIns="60943" rIns="121883" bIns="60943"/>
          <a:lstStyle/>
          <a:p>
            <a:pPr defTabSz="1218565" eaLnBrk="1" fontAlgn="t" hangingPunct="1">
              <a:defRPr/>
            </a:pPr>
            <a:endParaRPr lang="zh-CN" altLang="en-US" sz="2400" dirty="0">
              <a:latin typeface="+mn-lt"/>
              <a:ea typeface="+mn-ea"/>
            </a:endParaRPr>
          </a:p>
        </p:txBody>
      </p:sp>
      <p:sp>
        <p:nvSpPr>
          <p:cNvPr id="161" name="TextBox 160"/>
          <p:cNvSpPr txBox="1"/>
          <p:nvPr/>
        </p:nvSpPr>
        <p:spPr>
          <a:xfrm rot="18957511">
            <a:off x="4457700" y="3989350"/>
            <a:ext cx="1036638" cy="354013"/>
          </a:xfrm>
          <a:prstGeom prst="rect">
            <a:avLst/>
          </a:prstGeom>
          <a:noFill/>
        </p:spPr>
        <p:txBody>
          <a:bodyPr lIns="121883" tIns="60943" rIns="121883" bIns="60943">
            <a:spAutoFit/>
          </a:bodyPr>
          <a:lstStyle/>
          <a:p>
            <a:pPr algn="ctr" eaLnBrk="1" fontAlgn="t" hangingPunct="1">
              <a:defRPr/>
            </a:pPr>
            <a:r>
              <a:rPr lang="zh-CN" altLang="en-US" sz="1500" dirty="0">
                <a:solidFill>
                  <a:schemeClr val="bg1"/>
                </a:solidFill>
                <a:latin typeface="+mn-lt"/>
                <a:ea typeface="+mn-ea"/>
              </a:rPr>
              <a:t>管理</a:t>
            </a:r>
            <a:endParaRPr lang="zh-CN" altLang="en-US" sz="1500" dirty="0">
              <a:solidFill>
                <a:schemeClr val="bg1"/>
              </a:solidFill>
              <a:latin typeface="+mn-lt"/>
              <a:ea typeface="+mn-ea"/>
            </a:endParaRPr>
          </a:p>
        </p:txBody>
      </p:sp>
      <p:sp>
        <p:nvSpPr>
          <p:cNvPr id="209" name="TextBox 208"/>
          <p:cNvSpPr txBox="1"/>
          <p:nvPr/>
        </p:nvSpPr>
        <p:spPr>
          <a:xfrm rot="2700000">
            <a:off x="3533775" y="3989351"/>
            <a:ext cx="1398587" cy="354012"/>
          </a:xfrm>
          <a:prstGeom prst="rect">
            <a:avLst/>
          </a:prstGeom>
          <a:noFill/>
        </p:spPr>
        <p:txBody>
          <a:bodyPr lIns="121883" tIns="60943" rIns="121883" bIns="60943">
            <a:spAutoFit/>
          </a:bodyPr>
          <a:lstStyle/>
          <a:p>
            <a:pPr algn="ctr" eaLnBrk="1" fontAlgn="t" hangingPunct="1">
              <a:defRPr/>
            </a:pPr>
            <a:r>
              <a:rPr lang="zh-CN" altLang="en-US" sz="1500" dirty="0">
                <a:solidFill>
                  <a:schemeClr val="bg1"/>
                </a:solidFill>
                <a:latin typeface="+mn-lt"/>
                <a:ea typeface="+mn-ea"/>
              </a:rPr>
              <a:t>平台</a:t>
            </a:r>
            <a:endParaRPr lang="zh-CN" altLang="en-US" sz="1500" dirty="0">
              <a:solidFill>
                <a:schemeClr val="bg1"/>
              </a:solidFill>
              <a:latin typeface="+mn-lt"/>
              <a:ea typeface="+mn-ea"/>
            </a:endParaRPr>
          </a:p>
        </p:txBody>
      </p:sp>
      <p:sp>
        <p:nvSpPr>
          <p:cNvPr id="210" name="TextBox 209"/>
          <p:cNvSpPr txBox="1"/>
          <p:nvPr/>
        </p:nvSpPr>
        <p:spPr>
          <a:xfrm rot="2700000">
            <a:off x="4316413" y="2898737"/>
            <a:ext cx="1398588" cy="354013"/>
          </a:xfrm>
          <a:prstGeom prst="rect">
            <a:avLst/>
          </a:prstGeom>
          <a:noFill/>
        </p:spPr>
        <p:txBody>
          <a:bodyPr lIns="121883" tIns="60943" rIns="121883" bIns="60943">
            <a:spAutoFit/>
          </a:bodyPr>
          <a:lstStyle/>
          <a:p>
            <a:pPr algn="ctr" eaLnBrk="1" fontAlgn="t" hangingPunct="1">
              <a:defRPr/>
            </a:pPr>
            <a:r>
              <a:rPr lang="zh-CN" altLang="en-US" sz="1500" dirty="0">
                <a:solidFill>
                  <a:schemeClr val="bg1"/>
                </a:solidFill>
                <a:latin typeface="+mn-lt"/>
                <a:ea typeface="+mn-ea"/>
              </a:rPr>
              <a:t>内容</a:t>
            </a:r>
            <a:endParaRPr lang="zh-CN" altLang="en-US" sz="1500" dirty="0">
              <a:solidFill>
                <a:schemeClr val="bg1"/>
              </a:solidFill>
              <a:latin typeface="+mn-lt"/>
              <a:ea typeface="+mn-ea"/>
            </a:endParaRPr>
          </a:p>
        </p:txBody>
      </p:sp>
      <p:sp>
        <p:nvSpPr>
          <p:cNvPr id="211" name="TextBox 210"/>
          <p:cNvSpPr txBox="1"/>
          <p:nvPr/>
        </p:nvSpPr>
        <p:spPr>
          <a:xfrm rot="18900000">
            <a:off x="3656013" y="2887625"/>
            <a:ext cx="1036637" cy="354013"/>
          </a:xfrm>
          <a:prstGeom prst="rect">
            <a:avLst/>
          </a:prstGeom>
          <a:noFill/>
        </p:spPr>
        <p:txBody>
          <a:bodyPr lIns="121883" tIns="60943" rIns="121883" bIns="60943">
            <a:spAutoFit/>
          </a:bodyPr>
          <a:lstStyle/>
          <a:p>
            <a:pPr algn="ctr" eaLnBrk="1" fontAlgn="t" hangingPunct="1">
              <a:defRPr/>
            </a:pPr>
            <a:r>
              <a:rPr lang="zh-CN" altLang="en-US" sz="1500" dirty="0">
                <a:solidFill>
                  <a:schemeClr val="bg1"/>
                </a:solidFill>
                <a:latin typeface="+mn-lt"/>
                <a:ea typeface="+mn-ea"/>
              </a:rPr>
              <a:t>终端</a:t>
            </a:r>
            <a:endParaRPr lang="zh-CN" altLang="en-US" sz="1500" dirty="0">
              <a:solidFill>
                <a:schemeClr val="bg1"/>
              </a:solidFill>
              <a:latin typeface="+mn-lt"/>
              <a:ea typeface="+mn-ea"/>
            </a:endParaRPr>
          </a:p>
        </p:txBody>
      </p:sp>
      <p:cxnSp>
        <p:nvCxnSpPr>
          <p:cNvPr id="89113" name="直接连接符 7"/>
          <p:cNvCxnSpPr>
            <a:cxnSpLocks noChangeShapeType="1"/>
            <a:stCxn id="205" idx="0"/>
          </p:cNvCxnSpPr>
          <p:nvPr/>
        </p:nvCxnSpPr>
        <p:spPr bwMode="auto">
          <a:xfrm>
            <a:off x="4587875" y="2571713"/>
            <a:ext cx="0" cy="495300"/>
          </a:xfrm>
          <a:prstGeom prst="line">
            <a:avLst/>
          </a:prstGeom>
          <a:noFill/>
          <a:ln w="9525" algn="ctr">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14" name="直接连接符 198"/>
          <p:cNvCxnSpPr>
            <a:cxnSpLocks noChangeShapeType="1"/>
          </p:cNvCxnSpPr>
          <p:nvPr/>
        </p:nvCxnSpPr>
        <p:spPr bwMode="auto">
          <a:xfrm>
            <a:off x="4524375" y="4206838"/>
            <a:ext cx="0" cy="496887"/>
          </a:xfrm>
          <a:prstGeom prst="line">
            <a:avLst/>
          </a:prstGeom>
          <a:noFill/>
          <a:ln w="9525" algn="ctr">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15" name="直接连接符 199"/>
          <p:cNvCxnSpPr>
            <a:cxnSpLocks noChangeShapeType="1"/>
          </p:cNvCxnSpPr>
          <p:nvPr/>
        </p:nvCxnSpPr>
        <p:spPr bwMode="auto">
          <a:xfrm rot="5400000">
            <a:off x="3979863" y="3443250"/>
            <a:ext cx="0" cy="368300"/>
          </a:xfrm>
          <a:prstGeom prst="line">
            <a:avLst/>
          </a:prstGeom>
          <a:noFill/>
          <a:ln w="9525" algn="ctr">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16" name="直接连接符 200"/>
          <p:cNvCxnSpPr>
            <a:cxnSpLocks noChangeShapeType="1"/>
          </p:cNvCxnSpPr>
          <p:nvPr/>
        </p:nvCxnSpPr>
        <p:spPr bwMode="auto">
          <a:xfrm rot="5400000">
            <a:off x="5140325" y="3443250"/>
            <a:ext cx="0" cy="368300"/>
          </a:xfrm>
          <a:prstGeom prst="line">
            <a:avLst/>
          </a:prstGeom>
          <a:noFill/>
          <a:ln w="9525" algn="ctr">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9117" name="组合 232"/>
          <p:cNvGrpSpPr/>
          <p:nvPr/>
        </p:nvGrpSpPr>
        <p:grpSpPr bwMode="auto">
          <a:xfrm>
            <a:off x="4249738" y="3181313"/>
            <a:ext cx="677862" cy="890587"/>
            <a:chOff x="4250425" y="2414194"/>
            <a:chExt cx="651089" cy="634686"/>
          </a:xfrm>
        </p:grpSpPr>
        <p:pic>
          <p:nvPicPr>
            <p:cNvPr id="212" name="图片 211" descr="com200906080003_H.JPG"/>
            <p:cNvPicPr>
              <a:picLocks noChangeAspect="1"/>
            </p:cNvPicPr>
            <p:nvPr/>
          </p:nvPicPr>
          <p:blipFill>
            <a:blip r:embed="rId1" cstate="email"/>
            <a:srcRect/>
            <a:stretch>
              <a:fillRect/>
            </a:stretch>
          </p:blipFill>
          <p:spPr>
            <a:xfrm>
              <a:off x="4250425" y="2414194"/>
              <a:ext cx="651089" cy="634686"/>
            </a:xfrm>
            <a:prstGeom prst="roundRect">
              <a:avLst>
                <a:gd name="adj" fmla="val 49090"/>
              </a:avLst>
            </a:prstGeom>
            <a:solidFill>
              <a:srgbClr val="FFFFFF">
                <a:shade val="85000"/>
              </a:srgbClr>
            </a:solidFill>
            <a:ln>
              <a:noFill/>
            </a:ln>
            <a:effectLst/>
          </p:spPr>
        </p:pic>
        <p:pic>
          <p:nvPicPr>
            <p:cNvPr id="207" name="图片 206" descr="com200906080003_H.JPG"/>
            <p:cNvPicPr>
              <a:picLocks noChangeAspect="1"/>
            </p:cNvPicPr>
            <p:nvPr/>
          </p:nvPicPr>
          <p:blipFill>
            <a:blip r:embed="rId2" cstate="email"/>
            <a:srcRect/>
            <a:stretch>
              <a:fillRect/>
            </a:stretch>
          </p:blipFill>
          <p:spPr>
            <a:xfrm>
              <a:off x="4250425" y="2414194"/>
              <a:ext cx="651089" cy="634686"/>
            </a:xfrm>
            <a:prstGeom prst="roundRect">
              <a:avLst>
                <a:gd name="adj" fmla="val 49090"/>
              </a:avLst>
            </a:prstGeom>
            <a:solidFill>
              <a:srgbClr val="FFFFFF">
                <a:shade val="85000"/>
              </a:srgbClr>
            </a:solidFill>
            <a:ln>
              <a:noFill/>
            </a:ln>
            <a:effectLst>
              <a:softEdge rad="63500"/>
            </a:effectLst>
          </p:spPr>
        </p:pic>
      </p:grpSp>
      <p:sp>
        <p:nvSpPr>
          <p:cNvPr id="214" name="TextBox 213"/>
          <p:cNvSpPr txBox="1"/>
          <p:nvPr/>
        </p:nvSpPr>
        <p:spPr>
          <a:xfrm>
            <a:off x="8116888" y="1150900"/>
            <a:ext cx="893762" cy="2371725"/>
          </a:xfrm>
          <a:prstGeom prst="rect">
            <a:avLst/>
          </a:prstGeom>
          <a:noFill/>
        </p:spPr>
        <p:txBody>
          <a:bodyPr vert="eaVert" lIns="121883" tIns="60943" rIns="121883" bIns="60943" anchor="ctr">
            <a:spAutoFit/>
          </a:bodyPr>
          <a:lstStyle/>
          <a:p>
            <a:pPr algn="ctr" eaLnBrk="1" fontAlgn="t" hangingPunct="1">
              <a:defRPr/>
            </a:pPr>
            <a:r>
              <a:rPr lang="zh-CN" altLang="en-US" sz="2100" dirty="0">
                <a:solidFill>
                  <a:schemeClr val="tx2"/>
                </a:solidFill>
                <a:latin typeface="+mn-lt"/>
                <a:ea typeface="+mn-ea"/>
              </a:rPr>
              <a:t>虚机业务可靠性</a:t>
            </a:r>
            <a:endParaRPr lang="en-US" altLang="zh-CN" sz="2100" dirty="0">
              <a:solidFill>
                <a:schemeClr val="tx2"/>
              </a:solidFill>
              <a:latin typeface="+mn-lt"/>
              <a:ea typeface="+mn-ea"/>
            </a:endParaRPr>
          </a:p>
        </p:txBody>
      </p:sp>
      <p:sp>
        <p:nvSpPr>
          <p:cNvPr id="234" name="TextBox 233"/>
          <p:cNvSpPr txBox="1"/>
          <p:nvPr/>
        </p:nvSpPr>
        <p:spPr>
          <a:xfrm>
            <a:off x="8116888" y="3706775"/>
            <a:ext cx="893762" cy="2371725"/>
          </a:xfrm>
          <a:prstGeom prst="rect">
            <a:avLst/>
          </a:prstGeom>
          <a:noFill/>
        </p:spPr>
        <p:txBody>
          <a:bodyPr vert="eaVert" lIns="121883" tIns="60943" rIns="121883" bIns="60943" anchor="ctr">
            <a:spAutoFit/>
          </a:bodyPr>
          <a:lstStyle/>
          <a:p>
            <a:pPr algn="ctr" eaLnBrk="1" fontAlgn="t" hangingPunct="1">
              <a:defRPr/>
            </a:pPr>
            <a:r>
              <a:rPr lang="zh-CN" altLang="en-US" sz="2100" dirty="0">
                <a:solidFill>
                  <a:schemeClr val="tx2"/>
                </a:solidFill>
                <a:latin typeface="+mn-lt"/>
                <a:ea typeface="+mn-ea"/>
              </a:rPr>
              <a:t>虚机管理可靠性</a:t>
            </a:r>
            <a:endParaRPr lang="zh-CN" altLang="en-US" sz="2100" dirty="0">
              <a:solidFill>
                <a:schemeClr val="tx2"/>
              </a:solidFill>
              <a:latin typeface="+mn-lt"/>
              <a:ea typeface="+mn-ea"/>
            </a:endParaRPr>
          </a:p>
        </p:txBody>
      </p:sp>
      <p:sp>
        <p:nvSpPr>
          <p:cNvPr id="237" name="TextBox 236"/>
          <p:cNvSpPr txBox="1"/>
          <p:nvPr/>
        </p:nvSpPr>
        <p:spPr>
          <a:xfrm>
            <a:off x="355600" y="3706775"/>
            <a:ext cx="569913" cy="2371725"/>
          </a:xfrm>
          <a:prstGeom prst="rect">
            <a:avLst/>
          </a:prstGeom>
          <a:noFill/>
        </p:spPr>
        <p:txBody>
          <a:bodyPr vert="eaVert" lIns="121883" tIns="60943" rIns="121883" bIns="60943" anchor="ctr">
            <a:spAutoFit/>
          </a:bodyPr>
          <a:lstStyle/>
          <a:p>
            <a:pPr algn="ctr" eaLnBrk="1" fontAlgn="t" hangingPunct="1">
              <a:defRPr/>
            </a:pPr>
            <a:r>
              <a:rPr lang="zh-CN" altLang="en-US" sz="2100" dirty="0">
                <a:solidFill>
                  <a:schemeClr val="tx2"/>
                </a:solidFill>
                <a:latin typeface="+mn-lt"/>
                <a:ea typeface="+mn-ea"/>
              </a:rPr>
              <a:t>平台可靠性</a:t>
            </a:r>
            <a:endParaRPr lang="en-US" altLang="zh-CN" sz="2100" dirty="0">
              <a:solidFill>
                <a:schemeClr val="tx2"/>
              </a:solidFill>
              <a:latin typeface="+mn-lt"/>
              <a:ea typeface="+mn-ea"/>
            </a:endParaRPr>
          </a:p>
        </p:txBody>
      </p:sp>
      <p:sp>
        <p:nvSpPr>
          <p:cNvPr id="192" name="TextBox 191"/>
          <p:cNvSpPr txBox="1"/>
          <p:nvPr/>
        </p:nvSpPr>
        <p:spPr>
          <a:xfrm>
            <a:off x="-6350" y="1212813"/>
            <a:ext cx="830263" cy="2254250"/>
          </a:xfrm>
          <a:prstGeom prst="rect">
            <a:avLst/>
          </a:prstGeom>
          <a:noFill/>
        </p:spPr>
        <p:txBody>
          <a:bodyPr vert="eaVert" lIns="121883" tIns="60943" rIns="121883" bIns="60943">
            <a:spAutoFit/>
          </a:bodyPr>
          <a:lstStyle/>
          <a:p>
            <a:pPr algn="ctr" eaLnBrk="1" fontAlgn="t" hangingPunct="1">
              <a:defRPr/>
            </a:pPr>
            <a:r>
              <a:rPr lang="zh-CN" altLang="en-US" sz="1900" dirty="0">
                <a:solidFill>
                  <a:schemeClr val="tx2"/>
                </a:solidFill>
                <a:latin typeface="+mn-lt"/>
                <a:ea typeface="+mn-ea"/>
              </a:rPr>
              <a:t>客户端连接保障</a:t>
            </a:r>
            <a:endParaRPr lang="en-US" altLang="zh-CN" sz="1900" dirty="0">
              <a:solidFill>
                <a:schemeClr val="tx2"/>
              </a:solidFill>
              <a:latin typeface="+mn-lt"/>
              <a:ea typeface="+mn-ea"/>
            </a:endParaRPr>
          </a:p>
        </p:txBody>
      </p:sp>
      <p:cxnSp>
        <p:nvCxnSpPr>
          <p:cNvPr id="89122" name="直接连接符 155"/>
          <p:cNvCxnSpPr>
            <a:cxnSpLocks noChangeShapeType="1"/>
          </p:cNvCxnSpPr>
          <p:nvPr/>
        </p:nvCxnSpPr>
        <p:spPr bwMode="auto">
          <a:xfrm>
            <a:off x="2039938" y="1754150"/>
            <a:ext cx="565150" cy="0"/>
          </a:xfrm>
          <a:prstGeom prst="line">
            <a:avLst/>
          </a:prstGeom>
          <a:noFill/>
          <a:ln w="19050" algn="ctr">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9123" name="组合 602"/>
          <p:cNvGrpSpPr/>
          <p:nvPr/>
        </p:nvGrpSpPr>
        <p:grpSpPr bwMode="auto">
          <a:xfrm>
            <a:off x="1560513" y="1525550"/>
            <a:ext cx="488950" cy="503238"/>
            <a:chOff x="3409161" y="2571606"/>
            <a:chExt cx="494313" cy="376668"/>
          </a:xfrm>
        </p:grpSpPr>
        <p:sp>
          <p:nvSpPr>
            <p:cNvPr id="158" name="Freeform 6"/>
            <p:cNvSpPr>
              <a:spLocks noEditPoints="1"/>
            </p:cNvSpPr>
            <p:nvPr/>
          </p:nvSpPr>
          <p:spPr bwMode="auto">
            <a:xfrm>
              <a:off x="3548788" y="2602500"/>
              <a:ext cx="231107" cy="217446"/>
            </a:xfrm>
            <a:custGeom>
              <a:avLst/>
              <a:gdLst/>
              <a:ahLst/>
              <a:cxnLst>
                <a:cxn ang="0">
                  <a:pos x="176" y="412"/>
                </a:cxn>
                <a:cxn ang="0">
                  <a:pos x="408" y="412"/>
                </a:cxn>
                <a:cxn ang="0">
                  <a:pos x="334" y="334"/>
                </a:cxn>
                <a:cxn ang="0">
                  <a:pos x="250" y="412"/>
                </a:cxn>
                <a:cxn ang="0">
                  <a:pos x="274" y="0"/>
                </a:cxn>
                <a:cxn ang="0">
                  <a:pos x="302" y="2"/>
                </a:cxn>
                <a:cxn ang="0">
                  <a:pos x="352" y="18"/>
                </a:cxn>
                <a:cxn ang="0">
                  <a:pos x="396" y="48"/>
                </a:cxn>
                <a:cxn ang="0">
                  <a:pos x="428" y="88"/>
                </a:cxn>
                <a:cxn ang="0">
                  <a:pos x="440" y="112"/>
                </a:cxn>
                <a:cxn ang="0">
                  <a:pos x="446" y="112"/>
                </a:cxn>
                <a:cxn ang="0">
                  <a:pos x="474" y="114"/>
                </a:cxn>
                <a:cxn ang="0">
                  <a:pos x="500" y="124"/>
                </a:cxn>
                <a:cxn ang="0">
                  <a:pos x="524" y="136"/>
                </a:cxn>
                <a:cxn ang="0">
                  <a:pos x="546" y="154"/>
                </a:cxn>
                <a:cxn ang="0">
                  <a:pos x="562" y="174"/>
                </a:cxn>
                <a:cxn ang="0">
                  <a:pos x="574" y="198"/>
                </a:cxn>
                <a:cxn ang="0">
                  <a:pos x="584" y="224"/>
                </a:cxn>
                <a:cxn ang="0">
                  <a:pos x="586" y="252"/>
                </a:cxn>
                <a:cxn ang="0">
                  <a:pos x="586" y="266"/>
                </a:cxn>
                <a:cxn ang="0">
                  <a:pos x="580" y="294"/>
                </a:cxn>
                <a:cxn ang="0">
                  <a:pos x="570" y="318"/>
                </a:cxn>
                <a:cxn ang="0">
                  <a:pos x="554" y="340"/>
                </a:cxn>
                <a:cxn ang="0">
                  <a:pos x="536" y="360"/>
                </a:cxn>
                <a:cxn ang="0">
                  <a:pos x="512" y="374"/>
                </a:cxn>
                <a:cxn ang="0">
                  <a:pos x="488" y="384"/>
                </a:cxn>
                <a:cxn ang="0">
                  <a:pos x="460" y="390"/>
                </a:cxn>
                <a:cxn ang="0">
                  <a:pos x="356" y="392"/>
                </a:cxn>
                <a:cxn ang="0">
                  <a:pos x="356" y="276"/>
                </a:cxn>
                <a:cxn ang="0">
                  <a:pos x="292" y="128"/>
                </a:cxn>
                <a:cxn ang="0">
                  <a:pos x="230" y="276"/>
                </a:cxn>
                <a:cxn ang="0">
                  <a:pos x="230" y="390"/>
                </a:cxn>
                <a:cxn ang="0">
                  <a:pos x="132" y="392"/>
                </a:cxn>
                <a:cxn ang="0">
                  <a:pos x="116" y="392"/>
                </a:cxn>
                <a:cxn ang="0">
                  <a:pos x="92" y="388"/>
                </a:cxn>
                <a:cxn ang="0">
                  <a:pos x="50" y="372"/>
                </a:cxn>
                <a:cxn ang="0">
                  <a:pos x="18" y="340"/>
                </a:cxn>
                <a:cxn ang="0">
                  <a:pos x="2" y="298"/>
                </a:cxn>
                <a:cxn ang="0">
                  <a:pos x="0" y="274"/>
                </a:cxn>
                <a:cxn ang="0">
                  <a:pos x="2" y="254"/>
                </a:cxn>
                <a:cxn ang="0">
                  <a:pos x="16" y="216"/>
                </a:cxn>
                <a:cxn ang="0">
                  <a:pos x="42" y="186"/>
                </a:cxn>
                <a:cxn ang="0">
                  <a:pos x="76" y="166"/>
                </a:cxn>
                <a:cxn ang="0">
                  <a:pos x="96" y="160"/>
                </a:cxn>
                <a:cxn ang="0">
                  <a:pos x="102" y="128"/>
                </a:cxn>
                <a:cxn ang="0">
                  <a:pos x="116" y="98"/>
                </a:cxn>
                <a:cxn ang="0">
                  <a:pos x="132" y="70"/>
                </a:cxn>
                <a:cxn ang="0">
                  <a:pos x="154" y="46"/>
                </a:cxn>
                <a:cxn ang="0">
                  <a:pos x="180" y="28"/>
                </a:cxn>
                <a:cxn ang="0">
                  <a:pos x="208" y="14"/>
                </a:cxn>
                <a:cxn ang="0">
                  <a:pos x="240" y="4"/>
                </a:cxn>
                <a:cxn ang="0">
                  <a:pos x="274" y="0"/>
                </a:cxn>
              </a:cxnLst>
              <a:rect l="0" t="0" r="r" b="b"/>
              <a:pathLst>
                <a:path w="586" h="554">
                  <a:moveTo>
                    <a:pt x="250" y="412"/>
                  </a:moveTo>
                  <a:lnTo>
                    <a:pt x="176" y="412"/>
                  </a:lnTo>
                  <a:lnTo>
                    <a:pt x="292" y="554"/>
                  </a:lnTo>
                  <a:lnTo>
                    <a:pt x="408" y="412"/>
                  </a:lnTo>
                  <a:lnTo>
                    <a:pt x="334" y="412"/>
                  </a:lnTo>
                  <a:lnTo>
                    <a:pt x="334" y="334"/>
                  </a:lnTo>
                  <a:lnTo>
                    <a:pt x="250" y="334"/>
                  </a:lnTo>
                  <a:lnTo>
                    <a:pt x="250" y="412"/>
                  </a:lnTo>
                  <a:lnTo>
                    <a:pt x="250" y="412"/>
                  </a:lnTo>
                  <a:close/>
                  <a:moveTo>
                    <a:pt x="274" y="0"/>
                  </a:moveTo>
                  <a:lnTo>
                    <a:pt x="274" y="0"/>
                  </a:lnTo>
                  <a:lnTo>
                    <a:pt x="302" y="2"/>
                  </a:lnTo>
                  <a:lnTo>
                    <a:pt x="328" y="10"/>
                  </a:lnTo>
                  <a:lnTo>
                    <a:pt x="352" y="18"/>
                  </a:lnTo>
                  <a:lnTo>
                    <a:pt x="374" y="32"/>
                  </a:lnTo>
                  <a:lnTo>
                    <a:pt x="396" y="48"/>
                  </a:lnTo>
                  <a:lnTo>
                    <a:pt x="414" y="68"/>
                  </a:lnTo>
                  <a:lnTo>
                    <a:pt x="428" y="88"/>
                  </a:lnTo>
                  <a:lnTo>
                    <a:pt x="440" y="112"/>
                  </a:lnTo>
                  <a:lnTo>
                    <a:pt x="440" y="112"/>
                  </a:lnTo>
                  <a:lnTo>
                    <a:pt x="446" y="112"/>
                  </a:lnTo>
                  <a:lnTo>
                    <a:pt x="446" y="112"/>
                  </a:lnTo>
                  <a:lnTo>
                    <a:pt x="460" y="112"/>
                  </a:lnTo>
                  <a:lnTo>
                    <a:pt x="474" y="114"/>
                  </a:lnTo>
                  <a:lnTo>
                    <a:pt x="488" y="118"/>
                  </a:lnTo>
                  <a:lnTo>
                    <a:pt x="500" y="124"/>
                  </a:lnTo>
                  <a:lnTo>
                    <a:pt x="512" y="128"/>
                  </a:lnTo>
                  <a:lnTo>
                    <a:pt x="524" y="136"/>
                  </a:lnTo>
                  <a:lnTo>
                    <a:pt x="536" y="144"/>
                  </a:lnTo>
                  <a:lnTo>
                    <a:pt x="546" y="154"/>
                  </a:lnTo>
                  <a:lnTo>
                    <a:pt x="554" y="162"/>
                  </a:lnTo>
                  <a:lnTo>
                    <a:pt x="562" y="174"/>
                  </a:lnTo>
                  <a:lnTo>
                    <a:pt x="570" y="186"/>
                  </a:lnTo>
                  <a:lnTo>
                    <a:pt x="574" y="198"/>
                  </a:lnTo>
                  <a:lnTo>
                    <a:pt x="580" y="210"/>
                  </a:lnTo>
                  <a:lnTo>
                    <a:pt x="584" y="224"/>
                  </a:lnTo>
                  <a:lnTo>
                    <a:pt x="586" y="238"/>
                  </a:lnTo>
                  <a:lnTo>
                    <a:pt x="586" y="252"/>
                  </a:lnTo>
                  <a:lnTo>
                    <a:pt x="586" y="252"/>
                  </a:lnTo>
                  <a:lnTo>
                    <a:pt x="586" y="266"/>
                  </a:lnTo>
                  <a:lnTo>
                    <a:pt x="584" y="280"/>
                  </a:lnTo>
                  <a:lnTo>
                    <a:pt x="580" y="294"/>
                  </a:lnTo>
                  <a:lnTo>
                    <a:pt x="574" y="306"/>
                  </a:lnTo>
                  <a:lnTo>
                    <a:pt x="570" y="318"/>
                  </a:lnTo>
                  <a:lnTo>
                    <a:pt x="562" y="330"/>
                  </a:lnTo>
                  <a:lnTo>
                    <a:pt x="554" y="340"/>
                  </a:lnTo>
                  <a:lnTo>
                    <a:pt x="546" y="350"/>
                  </a:lnTo>
                  <a:lnTo>
                    <a:pt x="536" y="360"/>
                  </a:lnTo>
                  <a:lnTo>
                    <a:pt x="524" y="368"/>
                  </a:lnTo>
                  <a:lnTo>
                    <a:pt x="512" y="374"/>
                  </a:lnTo>
                  <a:lnTo>
                    <a:pt x="500" y="380"/>
                  </a:lnTo>
                  <a:lnTo>
                    <a:pt x="488" y="384"/>
                  </a:lnTo>
                  <a:lnTo>
                    <a:pt x="474" y="388"/>
                  </a:lnTo>
                  <a:lnTo>
                    <a:pt x="460" y="390"/>
                  </a:lnTo>
                  <a:lnTo>
                    <a:pt x="446" y="392"/>
                  </a:lnTo>
                  <a:lnTo>
                    <a:pt x="356" y="392"/>
                  </a:lnTo>
                  <a:lnTo>
                    <a:pt x="356" y="392"/>
                  </a:lnTo>
                  <a:lnTo>
                    <a:pt x="356" y="276"/>
                  </a:lnTo>
                  <a:lnTo>
                    <a:pt x="412" y="276"/>
                  </a:lnTo>
                  <a:lnTo>
                    <a:pt x="292" y="128"/>
                  </a:lnTo>
                  <a:lnTo>
                    <a:pt x="172" y="276"/>
                  </a:lnTo>
                  <a:lnTo>
                    <a:pt x="230" y="276"/>
                  </a:lnTo>
                  <a:lnTo>
                    <a:pt x="230" y="276"/>
                  </a:lnTo>
                  <a:lnTo>
                    <a:pt x="230" y="390"/>
                  </a:lnTo>
                  <a:lnTo>
                    <a:pt x="132" y="390"/>
                  </a:lnTo>
                  <a:lnTo>
                    <a:pt x="132" y="392"/>
                  </a:lnTo>
                  <a:lnTo>
                    <a:pt x="116" y="392"/>
                  </a:lnTo>
                  <a:lnTo>
                    <a:pt x="116" y="392"/>
                  </a:lnTo>
                  <a:lnTo>
                    <a:pt x="104" y="390"/>
                  </a:lnTo>
                  <a:lnTo>
                    <a:pt x="92" y="388"/>
                  </a:lnTo>
                  <a:lnTo>
                    <a:pt x="70" y="382"/>
                  </a:lnTo>
                  <a:lnTo>
                    <a:pt x="50" y="372"/>
                  </a:lnTo>
                  <a:lnTo>
                    <a:pt x="34" y="358"/>
                  </a:lnTo>
                  <a:lnTo>
                    <a:pt x="18" y="340"/>
                  </a:lnTo>
                  <a:lnTo>
                    <a:pt x="8" y="320"/>
                  </a:lnTo>
                  <a:lnTo>
                    <a:pt x="2" y="298"/>
                  </a:lnTo>
                  <a:lnTo>
                    <a:pt x="0" y="286"/>
                  </a:lnTo>
                  <a:lnTo>
                    <a:pt x="0" y="274"/>
                  </a:lnTo>
                  <a:lnTo>
                    <a:pt x="0" y="274"/>
                  </a:lnTo>
                  <a:lnTo>
                    <a:pt x="2" y="254"/>
                  </a:lnTo>
                  <a:lnTo>
                    <a:pt x="6" y="234"/>
                  </a:lnTo>
                  <a:lnTo>
                    <a:pt x="16" y="216"/>
                  </a:lnTo>
                  <a:lnTo>
                    <a:pt x="28" y="200"/>
                  </a:lnTo>
                  <a:lnTo>
                    <a:pt x="42" y="186"/>
                  </a:lnTo>
                  <a:lnTo>
                    <a:pt x="58" y="174"/>
                  </a:lnTo>
                  <a:lnTo>
                    <a:pt x="76" y="166"/>
                  </a:lnTo>
                  <a:lnTo>
                    <a:pt x="96" y="160"/>
                  </a:lnTo>
                  <a:lnTo>
                    <a:pt x="96" y="160"/>
                  </a:lnTo>
                  <a:lnTo>
                    <a:pt x="98" y="144"/>
                  </a:lnTo>
                  <a:lnTo>
                    <a:pt x="102" y="128"/>
                  </a:lnTo>
                  <a:lnTo>
                    <a:pt x="108" y="112"/>
                  </a:lnTo>
                  <a:lnTo>
                    <a:pt x="116" y="98"/>
                  </a:lnTo>
                  <a:lnTo>
                    <a:pt x="124" y="84"/>
                  </a:lnTo>
                  <a:lnTo>
                    <a:pt x="132" y="70"/>
                  </a:lnTo>
                  <a:lnTo>
                    <a:pt x="142" y="58"/>
                  </a:lnTo>
                  <a:lnTo>
                    <a:pt x="154" y="46"/>
                  </a:lnTo>
                  <a:lnTo>
                    <a:pt x="166" y="36"/>
                  </a:lnTo>
                  <a:lnTo>
                    <a:pt x="180" y="28"/>
                  </a:lnTo>
                  <a:lnTo>
                    <a:pt x="194" y="20"/>
                  </a:lnTo>
                  <a:lnTo>
                    <a:pt x="208" y="14"/>
                  </a:lnTo>
                  <a:lnTo>
                    <a:pt x="224" y="8"/>
                  </a:lnTo>
                  <a:lnTo>
                    <a:pt x="240" y="4"/>
                  </a:lnTo>
                  <a:lnTo>
                    <a:pt x="256" y="2"/>
                  </a:lnTo>
                  <a:lnTo>
                    <a:pt x="274" y="0"/>
                  </a:lnTo>
                  <a:lnTo>
                    <a:pt x="274" y="0"/>
                  </a:lnTo>
                  <a:close/>
                </a:path>
              </a:pathLst>
            </a:custGeom>
            <a:solidFill>
              <a:schemeClr val="tx1">
                <a:lumMod val="50000"/>
                <a:lumOff val="50000"/>
              </a:schemeClr>
            </a:solidFill>
            <a:ln w="9525">
              <a:noFill/>
              <a:round/>
            </a:ln>
          </p:spPr>
          <p:txBody>
            <a:bodyPr/>
            <a:lstStyle/>
            <a:p>
              <a:pPr eaLnBrk="1" fontAlgn="t" hangingPunct="1">
                <a:defRPr/>
              </a:pPr>
              <a:endParaRPr lang="zh-CN" altLang="en-US">
                <a:latin typeface="+mn-lt"/>
                <a:ea typeface="+mn-ea"/>
                <a:cs typeface="Arial" panose="020B0604020202020204" pitchFamily="34" charset="0"/>
              </a:endParaRPr>
            </a:p>
          </p:txBody>
        </p:sp>
        <p:sp>
          <p:nvSpPr>
            <p:cNvPr id="159" name="Freeform 14"/>
            <p:cNvSpPr>
              <a:spLocks noEditPoints="1"/>
            </p:cNvSpPr>
            <p:nvPr/>
          </p:nvSpPr>
          <p:spPr bwMode="auto">
            <a:xfrm>
              <a:off x="3409161" y="2571606"/>
              <a:ext cx="494313" cy="376668"/>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solidFill>
              <a:schemeClr val="tx1">
                <a:lumMod val="50000"/>
                <a:lumOff val="50000"/>
              </a:schemeClr>
            </a:solidFill>
            <a:ln w="9525">
              <a:noFill/>
              <a:round/>
            </a:ln>
          </p:spPr>
          <p:txBody>
            <a:bodyPr/>
            <a:lstStyle/>
            <a:p>
              <a:pPr eaLnBrk="1" fontAlgn="t" hangingPunct="1">
                <a:defRPr/>
              </a:pPr>
              <a:endParaRPr lang="zh-CN" altLang="en-US">
                <a:latin typeface="+mn-lt"/>
                <a:ea typeface="+mn-ea"/>
                <a:cs typeface="Arial" panose="020B0604020202020204" pitchFamily="34" charset="0"/>
              </a:endParaRPr>
            </a:p>
          </p:txBody>
        </p:sp>
      </p:grpSp>
      <p:cxnSp>
        <p:nvCxnSpPr>
          <p:cNvPr id="89124" name="直接连接符 159"/>
          <p:cNvCxnSpPr>
            <a:cxnSpLocks noChangeShapeType="1"/>
          </p:cNvCxnSpPr>
          <p:nvPr/>
        </p:nvCxnSpPr>
        <p:spPr bwMode="auto">
          <a:xfrm>
            <a:off x="3000375" y="1743038"/>
            <a:ext cx="536575" cy="0"/>
          </a:xfrm>
          <a:prstGeom prst="line">
            <a:avLst/>
          </a:prstGeom>
          <a:noFill/>
          <a:ln w="19050" algn="ctr">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 name="Freeform 6"/>
          <p:cNvSpPr>
            <a:spLocks noEditPoints="1"/>
          </p:cNvSpPr>
          <p:nvPr/>
        </p:nvSpPr>
        <p:spPr bwMode="auto">
          <a:xfrm>
            <a:off x="2511425" y="1382675"/>
            <a:ext cx="568325" cy="717550"/>
          </a:xfrm>
          <a:custGeom>
            <a:avLst/>
            <a:gdLst/>
            <a:ahLst/>
            <a:cxnLst>
              <a:cxn ang="0">
                <a:pos x="176" y="412"/>
              </a:cxn>
              <a:cxn ang="0">
                <a:pos x="408" y="412"/>
              </a:cxn>
              <a:cxn ang="0">
                <a:pos x="334" y="334"/>
              </a:cxn>
              <a:cxn ang="0">
                <a:pos x="250" y="412"/>
              </a:cxn>
              <a:cxn ang="0">
                <a:pos x="274" y="0"/>
              </a:cxn>
              <a:cxn ang="0">
                <a:pos x="302" y="2"/>
              </a:cxn>
              <a:cxn ang="0">
                <a:pos x="352" y="18"/>
              </a:cxn>
              <a:cxn ang="0">
                <a:pos x="396" y="48"/>
              </a:cxn>
              <a:cxn ang="0">
                <a:pos x="428" y="88"/>
              </a:cxn>
              <a:cxn ang="0">
                <a:pos x="440" y="112"/>
              </a:cxn>
              <a:cxn ang="0">
                <a:pos x="446" y="112"/>
              </a:cxn>
              <a:cxn ang="0">
                <a:pos x="474" y="114"/>
              </a:cxn>
              <a:cxn ang="0">
                <a:pos x="500" y="124"/>
              </a:cxn>
              <a:cxn ang="0">
                <a:pos x="524" y="136"/>
              </a:cxn>
              <a:cxn ang="0">
                <a:pos x="546" y="154"/>
              </a:cxn>
              <a:cxn ang="0">
                <a:pos x="562" y="174"/>
              </a:cxn>
              <a:cxn ang="0">
                <a:pos x="574" y="198"/>
              </a:cxn>
              <a:cxn ang="0">
                <a:pos x="584" y="224"/>
              </a:cxn>
              <a:cxn ang="0">
                <a:pos x="586" y="252"/>
              </a:cxn>
              <a:cxn ang="0">
                <a:pos x="586" y="266"/>
              </a:cxn>
              <a:cxn ang="0">
                <a:pos x="580" y="294"/>
              </a:cxn>
              <a:cxn ang="0">
                <a:pos x="570" y="318"/>
              </a:cxn>
              <a:cxn ang="0">
                <a:pos x="554" y="340"/>
              </a:cxn>
              <a:cxn ang="0">
                <a:pos x="536" y="360"/>
              </a:cxn>
              <a:cxn ang="0">
                <a:pos x="512" y="374"/>
              </a:cxn>
              <a:cxn ang="0">
                <a:pos x="488" y="384"/>
              </a:cxn>
              <a:cxn ang="0">
                <a:pos x="460" y="390"/>
              </a:cxn>
              <a:cxn ang="0">
                <a:pos x="356" y="392"/>
              </a:cxn>
              <a:cxn ang="0">
                <a:pos x="356" y="276"/>
              </a:cxn>
              <a:cxn ang="0">
                <a:pos x="292" y="128"/>
              </a:cxn>
              <a:cxn ang="0">
                <a:pos x="230" y="276"/>
              </a:cxn>
              <a:cxn ang="0">
                <a:pos x="230" y="390"/>
              </a:cxn>
              <a:cxn ang="0">
                <a:pos x="132" y="392"/>
              </a:cxn>
              <a:cxn ang="0">
                <a:pos x="116" y="392"/>
              </a:cxn>
              <a:cxn ang="0">
                <a:pos x="92" y="388"/>
              </a:cxn>
              <a:cxn ang="0">
                <a:pos x="50" y="372"/>
              </a:cxn>
              <a:cxn ang="0">
                <a:pos x="18" y="340"/>
              </a:cxn>
              <a:cxn ang="0">
                <a:pos x="2" y="298"/>
              </a:cxn>
              <a:cxn ang="0">
                <a:pos x="0" y="274"/>
              </a:cxn>
              <a:cxn ang="0">
                <a:pos x="2" y="254"/>
              </a:cxn>
              <a:cxn ang="0">
                <a:pos x="16" y="216"/>
              </a:cxn>
              <a:cxn ang="0">
                <a:pos x="42" y="186"/>
              </a:cxn>
              <a:cxn ang="0">
                <a:pos x="76" y="166"/>
              </a:cxn>
              <a:cxn ang="0">
                <a:pos x="96" y="160"/>
              </a:cxn>
              <a:cxn ang="0">
                <a:pos x="102" y="128"/>
              </a:cxn>
              <a:cxn ang="0">
                <a:pos x="116" y="98"/>
              </a:cxn>
              <a:cxn ang="0">
                <a:pos x="132" y="70"/>
              </a:cxn>
              <a:cxn ang="0">
                <a:pos x="154" y="46"/>
              </a:cxn>
              <a:cxn ang="0">
                <a:pos x="180" y="28"/>
              </a:cxn>
              <a:cxn ang="0">
                <a:pos x="208" y="14"/>
              </a:cxn>
              <a:cxn ang="0">
                <a:pos x="240" y="4"/>
              </a:cxn>
              <a:cxn ang="0">
                <a:pos x="274" y="0"/>
              </a:cxn>
            </a:cxnLst>
            <a:rect l="0" t="0" r="r" b="b"/>
            <a:pathLst>
              <a:path w="586" h="554">
                <a:moveTo>
                  <a:pt x="250" y="412"/>
                </a:moveTo>
                <a:lnTo>
                  <a:pt x="176" y="412"/>
                </a:lnTo>
                <a:lnTo>
                  <a:pt x="292" y="554"/>
                </a:lnTo>
                <a:lnTo>
                  <a:pt x="408" y="412"/>
                </a:lnTo>
                <a:lnTo>
                  <a:pt x="334" y="412"/>
                </a:lnTo>
                <a:lnTo>
                  <a:pt x="334" y="334"/>
                </a:lnTo>
                <a:lnTo>
                  <a:pt x="250" y="334"/>
                </a:lnTo>
                <a:lnTo>
                  <a:pt x="250" y="412"/>
                </a:lnTo>
                <a:lnTo>
                  <a:pt x="250" y="412"/>
                </a:lnTo>
                <a:close/>
                <a:moveTo>
                  <a:pt x="274" y="0"/>
                </a:moveTo>
                <a:lnTo>
                  <a:pt x="274" y="0"/>
                </a:lnTo>
                <a:lnTo>
                  <a:pt x="302" y="2"/>
                </a:lnTo>
                <a:lnTo>
                  <a:pt x="328" y="10"/>
                </a:lnTo>
                <a:lnTo>
                  <a:pt x="352" y="18"/>
                </a:lnTo>
                <a:lnTo>
                  <a:pt x="374" y="32"/>
                </a:lnTo>
                <a:lnTo>
                  <a:pt x="396" y="48"/>
                </a:lnTo>
                <a:lnTo>
                  <a:pt x="414" y="68"/>
                </a:lnTo>
                <a:lnTo>
                  <a:pt x="428" y="88"/>
                </a:lnTo>
                <a:lnTo>
                  <a:pt x="440" y="112"/>
                </a:lnTo>
                <a:lnTo>
                  <a:pt x="440" y="112"/>
                </a:lnTo>
                <a:lnTo>
                  <a:pt x="446" y="112"/>
                </a:lnTo>
                <a:lnTo>
                  <a:pt x="446" y="112"/>
                </a:lnTo>
                <a:lnTo>
                  <a:pt x="460" y="112"/>
                </a:lnTo>
                <a:lnTo>
                  <a:pt x="474" y="114"/>
                </a:lnTo>
                <a:lnTo>
                  <a:pt x="488" y="118"/>
                </a:lnTo>
                <a:lnTo>
                  <a:pt x="500" y="124"/>
                </a:lnTo>
                <a:lnTo>
                  <a:pt x="512" y="128"/>
                </a:lnTo>
                <a:lnTo>
                  <a:pt x="524" y="136"/>
                </a:lnTo>
                <a:lnTo>
                  <a:pt x="536" y="144"/>
                </a:lnTo>
                <a:lnTo>
                  <a:pt x="546" y="154"/>
                </a:lnTo>
                <a:lnTo>
                  <a:pt x="554" y="162"/>
                </a:lnTo>
                <a:lnTo>
                  <a:pt x="562" y="174"/>
                </a:lnTo>
                <a:lnTo>
                  <a:pt x="570" y="186"/>
                </a:lnTo>
                <a:lnTo>
                  <a:pt x="574" y="198"/>
                </a:lnTo>
                <a:lnTo>
                  <a:pt x="580" y="210"/>
                </a:lnTo>
                <a:lnTo>
                  <a:pt x="584" y="224"/>
                </a:lnTo>
                <a:lnTo>
                  <a:pt x="586" y="238"/>
                </a:lnTo>
                <a:lnTo>
                  <a:pt x="586" y="252"/>
                </a:lnTo>
                <a:lnTo>
                  <a:pt x="586" y="252"/>
                </a:lnTo>
                <a:lnTo>
                  <a:pt x="586" y="266"/>
                </a:lnTo>
                <a:lnTo>
                  <a:pt x="584" y="280"/>
                </a:lnTo>
                <a:lnTo>
                  <a:pt x="580" y="294"/>
                </a:lnTo>
                <a:lnTo>
                  <a:pt x="574" y="306"/>
                </a:lnTo>
                <a:lnTo>
                  <a:pt x="570" y="318"/>
                </a:lnTo>
                <a:lnTo>
                  <a:pt x="562" y="330"/>
                </a:lnTo>
                <a:lnTo>
                  <a:pt x="554" y="340"/>
                </a:lnTo>
                <a:lnTo>
                  <a:pt x="546" y="350"/>
                </a:lnTo>
                <a:lnTo>
                  <a:pt x="536" y="360"/>
                </a:lnTo>
                <a:lnTo>
                  <a:pt x="524" y="368"/>
                </a:lnTo>
                <a:lnTo>
                  <a:pt x="512" y="374"/>
                </a:lnTo>
                <a:lnTo>
                  <a:pt x="500" y="380"/>
                </a:lnTo>
                <a:lnTo>
                  <a:pt x="488" y="384"/>
                </a:lnTo>
                <a:lnTo>
                  <a:pt x="474" y="388"/>
                </a:lnTo>
                <a:lnTo>
                  <a:pt x="460" y="390"/>
                </a:lnTo>
                <a:lnTo>
                  <a:pt x="446" y="392"/>
                </a:lnTo>
                <a:lnTo>
                  <a:pt x="356" y="392"/>
                </a:lnTo>
                <a:lnTo>
                  <a:pt x="356" y="392"/>
                </a:lnTo>
                <a:lnTo>
                  <a:pt x="356" y="276"/>
                </a:lnTo>
                <a:lnTo>
                  <a:pt x="412" y="276"/>
                </a:lnTo>
                <a:lnTo>
                  <a:pt x="292" y="128"/>
                </a:lnTo>
                <a:lnTo>
                  <a:pt x="172" y="276"/>
                </a:lnTo>
                <a:lnTo>
                  <a:pt x="230" y="276"/>
                </a:lnTo>
                <a:lnTo>
                  <a:pt x="230" y="276"/>
                </a:lnTo>
                <a:lnTo>
                  <a:pt x="230" y="390"/>
                </a:lnTo>
                <a:lnTo>
                  <a:pt x="132" y="390"/>
                </a:lnTo>
                <a:lnTo>
                  <a:pt x="132" y="392"/>
                </a:lnTo>
                <a:lnTo>
                  <a:pt x="116" y="392"/>
                </a:lnTo>
                <a:lnTo>
                  <a:pt x="116" y="392"/>
                </a:lnTo>
                <a:lnTo>
                  <a:pt x="104" y="390"/>
                </a:lnTo>
                <a:lnTo>
                  <a:pt x="92" y="388"/>
                </a:lnTo>
                <a:lnTo>
                  <a:pt x="70" y="382"/>
                </a:lnTo>
                <a:lnTo>
                  <a:pt x="50" y="372"/>
                </a:lnTo>
                <a:lnTo>
                  <a:pt x="34" y="358"/>
                </a:lnTo>
                <a:lnTo>
                  <a:pt x="18" y="340"/>
                </a:lnTo>
                <a:lnTo>
                  <a:pt x="8" y="320"/>
                </a:lnTo>
                <a:lnTo>
                  <a:pt x="2" y="298"/>
                </a:lnTo>
                <a:lnTo>
                  <a:pt x="0" y="286"/>
                </a:lnTo>
                <a:lnTo>
                  <a:pt x="0" y="274"/>
                </a:lnTo>
                <a:lnTo>
                  <a:pt x="0" y="274"/>
                </a:lnTo>
                <a:lnTo>
                  <a:pt x="2" y="254"/>
                </a:lnTo>
                <a:lnTo>
                  <a:pt x="6" y="234"/>
                </a:lnTo>
                <a:lnTo>
                  <a:pt x="16" y="216"/>
                </a:lnTo>
                <a:lnTo>
                  <a:pt x="28" y="200"/>
                </a:lnTo>
                <a:lnTo>
                  <a:pt x="42" y="186"/>
                </a:lnTo>
                <a:lnTo>
                  <a:pt x="58" y="174"/>
                </a:lnTo>
                <a:lnTo>
                  <a:pt x="76" y="166"/>
                </a:lnTo>
                <a:lnTo>
                  <a:pt x="96" y="160"/>
                </a:lnTo>
                <a:lnTo>
                  <a:pt x="96" y="160"/>
                </a:lnTo>
                <a:lnTo>
                  <a:pt x="98" y="144"/>
                </a:lnTo>
                <a:lnTo>
                  <a:pt x="102" y="128"/>
                </a:lnTo>
                <a:lnTo>
                  <a:pt x="108" y="112"/>
                </a:lnTo>
                <a:lnTo>
                  <a:pt x="116" y="98"/>
                </a:lnTo>
                <a:lnTo>
                  <a:pt x="124" y="84"/>
                </a:lnTo>
                <a:lnTo>
                  <a:pt x="132" y="70"/>
                </a:lnTo>
                <a:lnTo>
                  <a:pt x="142" y="58"/>
                </a:lnTo>
                <a:lnTo>
                  <a:pt x="154" y="46"/>
                </a:lnTo>
                <a:lnTo>
                  <a:pt x="166" y="36"/>
                </a:lnTo>
                <a:lnTo>
                  <a:pt x="180" y="28"/>
                </a:lnTo>
                <a:lnTo>
                  <a:pt x="194" y="20"/>
                </a:lnTo>
                <a:lnTo>
                  <a:pt x="208" y="14"/>
                </a:lnTo>
                <a:lnTo>
                  <a:pt x="224" y="8"/>
                </a:lnTo>
                <a:lnTo>
                  <a:pt x="240" y="4"/>
                </a:lnTo>
                <a:lnTo>
                  <a:pt x="256" y="2"/>
                </a:lnTo>
                <a:lnTo>
                  <a:pt x="274" y="0"/>
                </a:lnTo>
                <a:lnTo>
                  <a:pt x="274" y="0"/>
                </a:lnTo>
                <a:close/>
              </a:path>
            </a:pathLst>
          </a:custGeom>
          <a:solidFill>
            <a:schemeClr val="tx1">
              <a:lumMod val="50000"/>
              <a:lumOff val="50000"/>
            </a:schemeClr>
          </a:solidFill>
          <a:ln w="9525">
            <a:noFill/>
            <a:round/>
          </a:ln>
        </p:spPr>
        <p:txBody>
          <a:bodyPr lIns="121883" tIns="60943" rIns="121883" bIns="60943"/>
          <a:lstStyle/>
          <a:p>
            <a:pPr eaLnBrk="1" fontAlgn="t" hangingPunct="1">
              <a:defRPr/>
            </a:pPr>
            <a:endParaRPr lang="zh-CN" altLang="en-US">
              <a:latin typeface="+mn-lt"/>
              <a:ea typeface="+mn-ea"/>
            </a:endParaRPr>
          </a:p>
        </p:txBody>
      </p:sp>
      <p:sp>
        <p:nvSpPr>
          <p:cNvPr id="163" name="Freeform 8"/>
          <p:cNvSpPr>
            <a:spLocks noEditPoints="1"/>
          </p:cNvSpPr>
          <p:nvPr/>
        </p:nvSpPr>
        <p:spPr bwMode="auto">
          <a:xfrm>
            <a:off x="3478213" y="1354100"/>
            <a:ext cx="549275" cy="757238"/>
          </a:xfrm>
          <a:custGeom>
            <a:avLst/>
            <a:gdLst/>
            <a:ahLst/>
            <a:cxnLst>
              <a:cxn ang="0">
                <a:pos x="328" y="8"/>
              </a:cxn>
              <a:cxn ang="0">
                <a:pos x="414" y="66"/>
              </a:cxn>
              <a:cxn ang="0">
                <a:pos x="448" y="110"/>
              </a:cxn>
              <a:cxn ang="0">
                <a:pos x="488" y="118"/>
              </a:cxn>
              <a:cxn ang="0">
                <a:pos x="536" y="142"/>
              </a:cxn>
              <a:cxn ang="0">
                <a:pos x="570" y="184"/>
              </a:cxn>
              <a:cxn ang="0">
                <a:pos x="586" y="236"/>
              </a:cxn>
              <a:cxn ang="0">
                <a:pos x="584" y="278"/>
              </a:cxn>
              <a:cxn ang="0">
                <a:pos x="562" y="328"/>
              </a:cxn>
              <a:cxn ang="0">
                <a:pos x="526" y="366"/>
              </a:cxn>
              <a:cxn ang="0">
                <a:pos x="476" y="386"/>
              </a:cxn>
              <a:cxn ang="0">
                <a:pos x="250" y="372"/>
              </a:cxn>
              <a:cxn ang="0">
                <a:pos x="260" y="358"/>
              </a:cxn>
              <a:cxn ang="0">
                <a:pos x="322" y="356"/>
              </a:cxn>
              <a:cxn ang="0">
                <a:pos x="342" y="326"/>
              </a:cxn>
              <a:cxn ang="0">
                <a:pos x="332" y="270"/>
              </a:cxn>
              <a:cxn ang="0">
                <a:pos x="266" y="262"/>
              </a:cxn>
              <a:cxn ang="0">
                <a:pos x="204" y="282"/>
              </a:cxn>
              <a:cxn ang="0">
                <a:pos x="158" y="350"/>
              </a:cxn>
              <a:cxn ang="0">
                <a:pos x="116" y="390"/>
              </a:cxn>
              <a:cxn ang="0">
                <a:pos x="52" y="370"/>
              </a:cxn>
              <a:cxn ang="0">
                <a:pos x="2" y="298"/>
              </a:cxn>
              <a:cxn ang="0">
                <a:pos x="2" y="252"/>
              </a:cxn>
              <a:cxn ang="0">
                <a:pos x="42" y="184"/>
              </a:cxn>
              <a:cxn ang="0">
                <a:pos x="98" y="160"/>
              </a:cxn>
              <a:cxn ang="0">
                <a:pos x="116" y="96"/>
              </a:cxn>
              <a:cxn ang="0">
                <a:pos x="154" y="46"/>
              </a:cxn>
              <a:cxn ang="0">
                <a:pos x="210" y="12"/>
              </a:cxn>
              <a:cxn ang="0">
                <a:pos x="274" y="0"/>
              </a:cxn>
              <a:cxn ang="0">
                <a:pos x="412" y="452"/>
              </a:cxn>
              <a:cxn ang="0">
                <a:pos x="424" y="462"/>
              </a:cxn>
              <a:cxn ang="0">
                <a:pos x="420" y="602"/>
              </a:cxn>
              <a:cxn ang="0">
                <a:pos x="174" y="606"/>
              </a:cxn>
              <a:cxn ang="0">
                <a:pos x="162" y="594"/>
              </a:cxn>
              <a:cxn ang="0">
                <a:pos x="166" y="454"/>
              </a:cxn>
              <a:cxn ang="0">
                <a:pos x="268" y="486"/>
              </a:cxn>
              <a:cxn ang="0">
                <a:pos x="306" y="570"/>
              </a:cxn>
              <a:cxn ang="0">
                <a:pos x="268" y="486"/>
              </a:cxn>
              <a:cxn ang="0">
                <a:pos x="360" y="432"/>
              </a:cxn>
              <a:cxn ang="0">
                <a:pos x="266" y="284"/>
              </a:cxn>
              <a:cxn ang="0">
                <a:pos x="318" y="292"/>
              </a:cxn>
              <a:cxn ang="0">
                <a:pos x="318" y="326"/>
              </a:cxn>
              <a:cxn ang="0">
                <a:pos x="266" y="334"/>
              </a:cxn>
              <a:cxn ang="0">
                <a:pos x="240" y="346"/>
              </a:cxn>
              <a:cxn ang="0">
                <a:pos x="228" y="372"/>
              </a:cxn>
              <a:cxn ang="0">
                <a:pos x="178" y="372"/>
              </a:cxn>
              <a:cxn ang="0">
                <a:pos x="204" y="310"/>
              </a:cxn>
              <a:cxn ang="0">
                <a:pos x="266" y="284"/>
              </a:cxn>
            </a:cxnLst>
            <a:rect l="0" t="0" r="r" b="b"/>
            <a:pathLst>
              <a:path w="586" h="606">
                <a:moveTo>
                  <a:pt x="274" y="0"/>
                </a:moveTo>
                <a:lnTo>
                  <a:pt x="274" y="0"/>
                </a:lnTo>
                <a:lnTo>
                  <a:pt x="302" y="2"/>
                </a:lnTo>
                <a:lnTo>
                  <a:pt x="328" y="8"/>
                </a:lnTo>
                <a:lnTo>
                  <a:pt x="354" y="18"/>
                </a:lnTo>
                <a:lnTo>
                  <a:pt x="376" y="30"/>
                </a:lnTo>
                <a:lnTo>
                  <a:pt x="396" y="48"/>
                </a:lnTo>
                <a:lnTo>
                  <a:pt x="414" y="66"/>
                </a:lnTo>
                <a:lnTo>
                  <a:pt x="428" y="88"/>
                </a:lnTo>
                <a:lnTo>
                  <a:pt x="440" y="112"/>
                </a:lnTo>
                <a:lnTo>
                  <a:pt x="440" y="112"/>
                </a:lnTo>
                <a:lnTo>
                  <a:pt x="448" y="110"/>
                </a:lnTo>
                <a:lnTo>
                  <a:pt x="448" y="110"/>
                </a:lnTo>
                <a:lnTo>
                  <a:pt x="462" y="112"/>
                </a:lnTo>
                <a:lnTo>
                  <a:pt x="476" y="114"/>
                </a:lnTo>
                <a:lnTo>
                  <a:pt x="488" y="118"/>
                </a:lnTo>
                <a:lnTo>
                  <a:pt x="502" y="122"/>
                </a:lnTo>
                <a:lnTo>
                  <a:pt x="514" y="128"/>
                </a:lnTo>
                <a:lnTo>
                  <a:pt x="526"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6" y="264"/>
                </a:lnTo>
                <a:lnTo>
                  <a:pt x="584" y="278"/>
                </a:lnTo>
                <a:lnTo>
                  <a:pt x="580" y="292"/>
                </a:lnTo>
                <a:lnTo>
                  <a:pt x="576" y="304"/>
                </a:lnTo>
                <a:lnTo>
                  <a:pt x="570" y="316"/>
                </a:lnTo>
                <a:lnTo>
                  <a:pt x="562" y="328"/>
                </a:lnTo>
                <a:lnTo>
                  <a:pt x="554" y="340"/>
                </a:lnTo>
                <a:lnTo>
                  <a:pt x="546" y="348"/>
                </a:lnTo>
                <a:lnTo>
                  <a:pt x="536" y="358"/>
                </a:lnTo>
                <a:lnTo>
                  <a:pt x="526" y="366"/>
                </a:lnTo>
                <a:lnTo>
                  <a:pt x="514" y="372"/>
                </a:lnTo>
                <a:lnTo>
                  <a:pt x="502" y="378"/>
                </a:lnTo>
                <a:lnTo>
                  <a:pt x="488" y="384"/>
                </a:lnTo>
                <a:lnTo>
                  <a:pt x="476" y="386"/>
                </a:lnTo>
                <a:lnTo>
                  <a:pt x="462" y="390"/>
                </a:lnTo>
                <a:lnTo>
                  <a:pt x="448" y="390"/>
                </a:lnTo>
                <a:lnTo>
                  <a:pt x="250" y="390"/>
                </a:lnTo>
                <a:lnTo>
                  <a:pt x="250" y="372"/>
                </a:lnTo>
                <a:lnTo>
                  <a:pt x="250" y="372"/>
                </a:lnTo>
                <a:lnTo>
                  <a:pt x="252" y="366"/>
                </a:lnTo>
                <a:lnTo>
                  <a:pt x="256" y="362"/>
                </a:lnTo>
                <a:lnTo>
                  <a:pt x="260" y="358"/>
                </a:lnTo>
                <a:lnTo>
                  <a:pt x="266" y="356"/>
                </a:lnTo>
                <a:lnTo>
                  <a:pt x="314" y="356"/>
                </a:lnTo>
                <a:lnTo>
                  <a:pt x="314" y="356"/>
                </a:lnTo>
                <a:lnTo>
                  <a:pt x="322" y="356"/>
                </a:lnTo>
                <a:lnTo>
                  <a:pt x="328" y="352"/>
                </a:lnTo>
                <a:lnTo>
                  <a:pt x="332" y="348"/>
                </a:lnTo>
                <a:lnTo>
                  <a:pt x="336" y="342"/>
                </a:lnTo>
                <a:lnTo>
                  <a:pt x="342" y="326"/>
                </a:lnTo>
                <a:lnTo>
                  <a:pt x="344" y="310"/>
                </a:lnTo>
                <a:lnTo>
                  <a:pt x="342" y="292"/>
                </a:lnTo>
                <a:lnTo>
                  <a:pt x="336" y="276"/>
                </a:lnTo>
                <a:lnTo>
                  <a:pt x="332" y="270"/>
                </a:lnTo>
                <a:lnTo>
                  <a:pt x="328" y="266"/>
                </a:lnTo>
                <a:lnTo>
                  <a:pt x="322" y="264"/>
                </a:lnTo>
                <a:lnTo>
                  <a:pt x="314" y="262"/>
                </a:lnTo>
                <a:lnTo>
                  <a:pt x="266" y="262"/>
                </a:lnTo>
                <a:lnTo>
                  <a:pt x="266" y="262"/>
                </a:lnTo>
                <a:lnTo>
                  <a:pt x="244" y="264"/>
                </a:lnTo>
                <a:lnTo>
                  <a:pt x="224" y="270"/>
                </a:lnTo>
                <a:lnTo>
                  <a:pt x="204" y="282"/>
                </a:lnTo>
                <a:lnTo>
                  <a:pt x="188" y="294"/>
                </a:lnTo>
                <a:lnTo>
                  <a:pt x="174" y="310"/>
                </a:lnTo>
                <a:lnTo>
                  <a:pt x="164" y="330"/>
                </a:lnTo>
                <a:lnTo>
                  <a:pt x="158" y="350"/>
                </a:lnTo>
                <a:lnTo>
                  <a:pt x="156" y="372"/>
                </a:lnTo>
                <a:lnTo>
                  <a:pt x="156" y="390"/>
                </a:lnTo>
                <a:lnTo>
                  <a:pt x="116" y="390"/>
                </a:lnTo>
                <a:lnTo>
                  <a:pt x="116" y="390"/>
                </a:lnTo>
                <a:lnTo>
                  <a:pt x="104" y="390"/>
                </a:lnTo>
                <a:lnTo>
                  <a:pt x="92" y="388"/>
                </a:lnTo>
                <a:lnTo>
                  <a:pt x="70" y="380"/>
                </a:lnTo>
                <a:lnTo>
                  <a:pt x="52" y="370"/>
                </a:lnTo>
                <a:lnTo>
                  <a:pt x="34" y="356"/>
                </a:lnTo>
                <a:lnTo>
                  <a:pt x="20" y="338"/>
                </a:lnTo>
                <a:lnTo>
                  <a:pt x="10" y="318"/>
                </a:lnTo>
                <a:lnTo>
                  <a:pt x="2" y="298"/>
                </a:lnTo>
                <a:lnTo>
                  <a:pt x="0" y="286"/>
                </a:lnTo>
                <a:lnTo>
                  <a:pt x="0" y="274"/>
                </a:lnTo>
                <a:lnTo>
                  <a:pt x="0" y="274"/>
                </a:lnTo>
                <a:lnTo>
                  <a:pt x="2" y="252"/>
                </a:lnTo>
                <a:lnTo>
                  <a:pt x="8" y="232"/>
                </a:lnTo>
                <a:lnTo>
                  <a:pt x="16" y="214"/>
                </a:lnTo>
                <a:lnTo>
                  <a:pt x="28" y="198"/>
                </a:lnTo>
                <a:lnTo>
                  <a:pt x="42" y="184"/>
                </a:lnTo>
                <a:lnTo>
                  <a:pt x="58" y="172"/>
                </a:lnTo>
                <a:lnTo>
                  <a:pt x="78" y="164"/>
                </a:lnTo>
                <a:lnTo>
                  <a:pt x="98" y="160"/>
                </a:lnTo>
                <a:lnTo>
                  <a:pt x="98" y="160"/>
                </a:lnTo>
                <a:lnTo>
                  <a:pt x="100" y="142"/>
                </a:lnTo>
                <a:lnTo>
                  <a:pt x="104" y="126"/>
                </a:lnTo>
                <a:lnTo>
                  <a:pt x="110" y="112"/>
                </a:lnTo>
                <a:lnTo>
                  <a:pt x="116" y="96"/>
                </a:lnTo>
                <a:lnTo>
                  <a:pt x="124" y="82"/>
                </a:lnTo>
                <a:lnTo>
                  <a:pt x="134" y="70"/>
                </a:lnTo>
                <a:lnTo>
                  <a:pt x="144" y="56"/>
                </a:lnTo>
                <a:lnTo>
                  <a:pt x="154" y="46"/>
                </a:lnTo>
                <a:lnTo>
                  <a:pt x="168" y="36"/>
                </a:lnTo>
                <a:lnTo>
                  <a:pt x="180" y="26"/>
                </a:lnTo>
                <a:lnTo>
                  <a:pt x="194" y="18"/>
                </a:lnTo>
                <a:lnTo>
                  <a:pt x="210" y="12"/>
                </a:lnTo>
                <a:lnTo>
                  <a:pt x="224" y="6"/>
                </a:lnTo>
                <a:lnTo>
                  <a:pt x="242" y="2"/>
                </a:lnTo>
                <a:lnTo>
                  <a:pt x="258" y="0"/>
                </a:lnTo>
                <a:lnTo>
                  <a:pt x="274" y="0"/>
                </a:lnTo>
                <a:lnTo>
                  <a:pt x="274" y="0"/>
                </a:lnTo>
                <a:close/>
                <a:moveTo>
                  <a:pt x="174" y="452"/>
                </a:moveTo>
                <a:lnTo>
                  <a:pt x="412" y="452"/>
                </a:lnTo>
                <a:lnTo>
                  <a:pt x="412" y="452"/>
                </a:lnTo>
                <a:lnTo>
                  <a:pt x="416" y="452"/>
                </a:lnTo>
                <a:lnTo>
                  <a:pt x="420" y="454"/>
                </a:lnTo>
                <a:lnTo>
                  <a:pt x="424" y="458"/>
                </a:lnTo>
                <a:lnTo>
                  <a:pt x="424" y="462"/>
                </a:lnTo>
                <a:lnTo>
                  <a:pt x="424" y="594"/>
                </a:lnTo>
                <a:lnTo>
                  <a:pt x="424" y="594"/>
                </a:lnTo>
                <a:lnTo>
                  <a:pt x="424" y="598"/>
                </a:lnTo>
                <a:lnTo>
                  <a:pt x="420" y="602"/>
                </a:lnTo>
                <a:lnTo>
                  <a:pt x="416" y="604"/>
                </a:lnTo>
                <a:lnTo>
                  <a:pt x="412" y="606"/>
                </a:lnTo>
                <a:lnTo>
                  <a:pt x="174" y="606"/>
                </a:lnTo>
                <a:lnTo>
                  <a:pt x="174" y="606"/>
                </a:lnTo>
                <a:lnTo>
                  <a:pt x="170" y="604"/>
                </a:lnTo>
                <a:lnTo>
                  <a:pt x="166" y="602"/>
                </a:lnTo>
                <a:lnTo>
                  <a:pt x="164" y="598"/>
                </a:lnTo>
                <a:lnTo>
                  <a:pt x="162" y="594"/>
                </a:lnTo>
                <a:lnTo>
                  <a:pt x="162" y="462"/>
                </a:lnTo>
                <a:lnTo>
                  <a:pt x="162" y="462"/>
                </a:lnTo>
                <a:lnTo>
                  <a:pt x="164" y="458"/>
                </a:lnTo>
                <a:lnTo>
                  <a:pt x="166" y="454"/>
                </a:lnTo>
                <a:lnTo>
                  <a:pt x="170" y="452"/>
                </a:lnTo>
                <a:lnTo>
                  <a:pt x="174" y="452"/>
                </a:lnTo>
                <a:lnTo>
                  <a:pt x="174" y="452"/>
                </a:lnTo>
                <a:close/>
                <a:moveTo>
                  <a:pt x="268" y="486"/>
                </a:moveTo>
                <a:lnTo>
                  <a:pt x="318" y="486"/>
                </a:lnTo>
                <a:lnTo>
                  <a:pt x="318" y="532"/>
                </a:lnTo>
                <a:lnTo>
                  <a:pt x="306" y="532"/>
                </a:lnTo>
                <a:lnTo>
                  <a:pt x="306" y="570"/>
                </a:lnTo>
                <a:lnTo>
                  <a:pt x="280" y="570"/>
                </a:lnTo>
                <a:lnTo>
                  <a:pt x="280" y="532"/>
                </a:lnTo>
                <a:lnTo>
                  <a:pt x="268" y="532"/>
                </a:lnTo>
                <a:lnTo>
                  <a:pt x="268" y="486"/>
                </a:lnTo>
                <a:lnTo>
                  <a:pt x="268" y="486"/>
                </a:lnTo>
                <a:close/>
                <a:moveTo>
                  <a:pt x="410" y="402"/>
                </a:moveTo>
                <a:lnTo>
                  <a:pt x="410" y="432"/>
                </a:lnTo>
                <a:lnTo>
                  <a:pt x="360" y="432"/>
                </a:lnTo>
                <a:lnTo>
                  <a:pt x="360" y="402"/>
                </a:lnTo>
                <a:lnTo>
                  <a:pt x="410" y="402"/>
                </a:lnTo>
                <a:lnTo>
                  <a:pt x="410" y="402"/>
                </a:lnTo>
                <a:close/>
                <a:moveTo>
                  <a:pt x="266" y="284"/>
                </a:moveTo>
                <a:lnTo>
                  <a:pt x="310" y="284"/>
                </a:lnTo>
                <a:lnTo>
                  <a:pt x="310" y="284"/>
                </a:lnTo>
                <a:lnTo>
                  <a:pt x="314" y="286"/>
                </a:lnTo>
                <a:lnTo>
                  <a:pt x="318" y="292"/>
                </a:lnTo>
                <a:lnTo>
                  <a:pt x="320" y="300"/>
                </a:lnTo>
                <a:lnTo>
                  <a:pt x="320" y="310"/>
                </a:lnTo>
                <a:lnTo>
                  <a:pt x="320" y="318"/>
                </a:lnTo>
                <a:lnTo>
                  <a:pt x="318" y="326"/>
                </a:lnTo>
                <a:lnTo>
                  <a:pt x="314" y="332"/>
                </a:lnTo>
                <a:lnTo>
                  <a:pt x="310" y="334"/>
                </a:lnTo>
                <a:lnTo>
                  <a:pt x="266" y="334"/>
                </a:lnTo>
                <a:lnTo>
                  <a:pt x="266" y="334"/>
                </a:lnTo>
                <a:lnTo>
                  <a:pt x="258" y="334"/>
                </a:lnTo>
                <a:lnTo>
                  <a:pt x="252" y="336"/>
                </a:lnTo>
                <a:lnTo>
                  <a:pt x="244" y="340"/>
                </a:lnTo>
                <a:lnTo>
                  <a:pt x="240" y="346"/>
                </a:lnTo>
                <a:lnTo>
                  <a:pt x="234" y="350"/>
                </a:lnTo>
                <a:lnTo>
                  <a:pt x="230" y="358"/>
                </a:lnTo>
                <a:lnTo>
                  <a:pt x="228" y="364"/>
                </a:lnTo>
                <a:lnTo>
                  <a:pt x="228" y="372"/>
                </a:lnTo>
                <a:lnTo>
                  <a:pt x="228" y="432"/>
                </a:lnTo>
                <a:lnTo>
                  <a:pt x="178" y="432"/>
                </a:lnTo>
                <a:lnTo>
                  <a:pt x="178" y="372"/>
                </a:lnTo>
                <a:lnTo>
                  <a:pt x="178" y="372"/>
                </a:lnTo>
                <a:lnTo>
                  <a:pt x="180" y="354"/>
                </a:lnTo>
                <a:lnTo>
                  <a:pt x="186" y="338"/>
                </a:lnTo>
                <a:lnTo>
                  <a:pt x="194" y="324"/>
                </a:lnTo>
                <a:lnTo>
                  <a:pt x="204" y="310"/>
                </a:lnTo>
                <a:lnTo>
                  <a:pt x="218" y="300"/>
                </a:lnTo>
                <a:lnTo>
                  <a:pt x="232" y="292"/>
                </a:lnTo>
                <a:lnTo>
                  <a:pt x="248" y="286"/>
                </a:lnTo>
                <a:lnTo>
                  <a:pt x="266" y="284"/>
                </a:lnTo>
                <a:lnTo>
                  <a:pt x="266" y="284"/>
                </a:lnTo>
                <a:close/>
              </a:path>
            </a:pathLst>
          </a:custGeom>
          <a:solidFill>
            <a:schemeClr val="tx1">
              <a:lumMod val="50000"/>
              <a:lumOff val="50000"/>
            </a:schemeClr>
          </a:solidFill>
          <a:ln w="9525">
            <a:noFill/>
            <a:round/>
          </a:ln>
        </p:spPr>
        <p:txBody>
          <a:bodyPr lIns="121883" tIns="60943" rIns="121883" bIns="60943"/>
          <a:lstStyle/>
          <a:p>
            <a:pPr eaLnBrk="1" fontAlgn="t" hangingPunct="1">
              <a:defRPr/>
            </a:pPr>
            <a:endParaRPr lang="zh-CN" altLang="en-US">
              <a:latin typeface="+mn-lt"/>
              <a:ea typeface="+mn-ea"/>
            </a:endParaRPr>
          </a:p>
        </p:txBody>
      </p:sp>
      <p:sp>
        <p:nvSpPr>
          <p:cNvPr id="89127" name="Freeform 70"/>
          <p:cNvSpPr>
            <a:spLocks noEditPoints="1"/>
          </p:cNvSpPr>
          <p:nvPr/>
        </p:nvSpPr>
        <p:spPr bwMode="auto">
          <a:xfrm>
            <a:off x="1204913" y="1487450"/>
            <a:ext cx="271462" cy="511175"/>
          </a:xfrm>
          <a:custGeom>
            <a:avLst/>
            <a:gdLst>
              <a:gd name="T0" fmla="*/ 180975 w 168"/>
              <a:gd name="T1" fmla="*/ 189006 h 238"/>
              <a:gd name="T2" fmla="*/ 210060 w 168"/>
              <a:gd name="T3" fmla="*/ 154641 h 238"/>
              <a:gd name="T4" fmla="*/ 219755 w 168"/>
              <a:gd name="T5" fmla="*/ 103094 h 238"/>
              <a:gd name="T6" fmla="*/ 219755 w 168"/>
              <a:gd name="T7" fmla="*/ 81616 h 238"/>
              <a:gd name="T8" fmla="*/ 206828 w 168"/>
              <a:gd name="T9" fmla="*/ 47251 h 238"/>
              <a:gd name="T10" fmla="*/ 184206 w 168"/>
              <a:gd name="T11" fmla="*/ 17182 h 238"/>
              <a:gd name="T12" fmla="*/ 151889 w 168"/>
              <a:gd name="T13" fmla="*/ 4296 h 238"/>
              <a:gd name="T14" fmla="*/ 135731 w 168"/>
              <a:gd name="T15" fmla="*/ 0 h 238"/>
              <a:gd name="T16" fmla="*/ 103414 w 168"/>
              <a:gd name="T17" fmla="*/ 8591 h 238"/>
              <a:gd name="T18" fmla="*/ 77561 w 168"/>
              <a:gd name="T19" fmla="*/ 30069 h 238"/>
              <a:gd name="T20" fmla="*/ 58170 w 168"/>
              <a:gd name="T21" fmla="*/ 64434 h 238"/>
              <a:gd name="T22" fmla="*/ 51707 w 168"/>
              <a:gd name="T23" fmla="*/ 103094 h 238"/>
              <a:gd name="T24" fmla="*/ 54939 w 168"/>
              <a:gd name="T25" fmla="*/ 128868 h 238"/>
              <a:gd name="T26" fmla="*/ 74329 w 168"/>
              <a:gd name="T27" fmla="*/ 176119 h 238"/>
              <a:gd name="T28" fmla="*/ 90487 w 168"/>
              <a:gd name="T29" fmla="*/ 189006 h 238"/>
              <a:gd name="T30" fmla="*/ 54939 w 168"/>
              <a:gd name="T31" fmla="*/ 219075 h 238"/>
              <a:gd name="T32" fmla="*/ 25854 w 168"/>
              <a:gd name="T33" fmla="*/ 266326 h 238"/>
              <a:gd name="T34" fmla="*/ 6463 w 168"/>
              <a:gd name="T35" fmla="*/ 317874 h 238"/>
              <a:gd name="T36" fmla="*/ 0 w 168"/>
              <a:gd name="T37" fmla="*/ 382307 h 238"/>
              <a:gd name="T38" fmla="*/ 3232 w 168"/>
              <a:gd name="T39" fmla="*/ 420968 h 238"/>
              <a:gd name="T40" fmla="*/ 16158 w 168"/>
              <a:gd name="T41" fmla="*/ 442446 h 238"/>
              <a:gd name="T42" fmla="*/ 45244 w 168"/>
              <a:gd name="T43" fmla="*/ 472515 h 238"/>
              <a:gd name="T44" fmla="*/ 80792 w 168"/>
              <a:gd name="T45" fmla="*/ 498288 h 238"/>
              <a:gd name="T46" fmla="*/ 116341 w 168"/>
              <a:gd name="T47" fmla="*/ 511175 h 238"/>
              <a:gd name="T48" fmla="*/ 135731 w 168"/>
              <a:gd name="T49" fmla="*/ 511175 h 238"/>
              <a:gd name="T50" fmla="*/ 174511 w 168"/>
              <a:gd name="T51" fmla="*/ 506879 h 238"/>
              <a:gd name="T52" fmla="*/ 210060 w 168"/>
              <a:gd name="T53" fmla="*/ 485401 h 238"/>
              <a:gd name="T54" fmla="*/ 242377 w 168"/>
              <a:gd name="T55" fmla="*/ 459628 h 238"/>
              <a:gd name="T56" fmla="*/ 268230 w 168"/>
              <a:gd name="T57" fmla="*/ 420968 h 238"/>
              <a:gd name="T58" fmla="*/ 271462 w 168"/>
              <a:gd name="T59" fmla="*/ 382307 h 238"/>
              <a:gd name="T60" fmla="*/ 268230 w 168"/>
              <a:gd name="T61" fmla="*/ 352238 h 238"/>
              <a:gd name="T62" fmla="*/ 255304 w 168"/>
              <a:gd name="T63" fmla="*/ 292100 h 238"/>
              <a:gd name="T64" fmla="*/ 232682 w 168"/>
              <a:gd name="T65" fmla="*/ 240553 h 238"/>
              <a:gd name="T66" fmla="*/ 200365 w 168"/>
              <a:gd name="T67" fmla="*/ 201893 h 238"/>
              <a:gd name="T68" fmla="*/ 180975 w 168"/>
              <a:gd name="T69" fmla="*/ 189006 h 238"/>
              <a:gd name="T70" fmla="*/ 135731 w 168"/>
              <a:gd name="T71" fmla="*/ 433854 h 238"/>
              <a:gd name="T72" fmla="*/ 129268 w 168"/>
              <a:gd name="T73" fmla="*/ 442446 h 238"/>
              <a:gd name="T74" fmla="*/ 122804 w 168"/>
              <a:gd name="T75" fmla="*/ 442446 h 238"/>
              <a:gd name="T76" fmla="*/ 116341 w 168"/>
              <a:gd name="T77" fmla="*/ 442446 h 238"/>
              <a:gd name="T78" fmla="*/ 51707 w 168"/>
              <a:gd name="T79" fmla="*/ 330760 h 238"/>
              <a:gd name="T80" fmla="*/ 87256 w 168"/>
              <a:gd name="T81" fmla="*/ 330760 h 238"/>
              <a:gd name="T82" fmla="*/ 193901 w 168"/>
              <a:gd name="T83" fmla="*/ 244849 h 238"/>
              <a:gd name="T84" fmla="*/ 197133 w 168"/>
              <a:gd name="T85" fmla="*/ 240553 h 238"/>
              <a:gd name="T86" fmla="*/ 206828 w 168"/>
              <a:gd name="T87" fmla="*/ 236257 h 238"/>
              <a:gd name="T88" fmla="*/ 213292 w 168"/>
              <a:gd name="T89" fmla="*/ 240553 h 238"/>
              <a:gd name="T90" fmla="*/ 219755 w 168"/>
              <a:gd name="T91" fmla="*/ 249144 h 238"/>
              <a:gd name="T92" fmla="*/ 216523 w 168"/>
              <a:gd name="T93" fmla="*/ 266326 h 23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8" h="238">
                <a:moveTo>
                  <a:pt x="112" y="88"/>
                </a:moveTo>
                <a:lnTo>
                  <a:pt x="112" y="88"/>
                </a:lnTo>
                <a:lnTo>
                  <a:pt x="122" y="82"/>
                </a:lnTo>
                <a:lnTo>
                  <a:pt x="130" y="72"/>
                </a:lnTo>
                <a:lnTo>
                  <a:pt x="134" y="60"/>
                </a:lnTo>
                <a:lnTo>
                  <a:pt x="136" y="48"/>
                </a:lnTo>
                <a:lnTo>
                  <a:pt x="136" y="38"/>
                </a:lnTo>
                <a:lnTo>
                  <a:pt x="132" y="30"/>
                </a:lnTo>
                <a:lnTo>
                  <a:pt x="128" y="22"/>
                </a:lnTo>
                <a:lnTo>
                  <a:pt x="120" y="14"/>
                </a:lnTo>
                <a:lnTo>
                  <a:pt x="114" y="8"/>
                </a:lnTo>
                <a:lnTo>
                  <a:pt x="104" y="4"/>
                </a:lnTo>
                <a:lnTo>
                  <a:pt x="94" y="2"/>
                </a:lnTo>
                <a:lnTo>
                  <a:pt x="84" y="0"/>
                </a:lnTo>
                <a:lnTo>
                  <a:pt x="74" y="2"/>
                </a:lnTo>
                <a:lnTo>
                  <a:pt x="64" y="4"/>
                </a:lnTo>
                <a:lnTo>
                  <a:pt x="56" y="8"/>
                </a:lnTo>
                <a:lnTo>
                  <a:pt x="48" y="14"/>
                </a:lnTo>
                <a:lnTo>
                  <a:pt x="42" y="22"/>
                </a:lnTo>
                <a:lnTo>
                  <a:pt x="36" y="30"/>
                </a:lnTo>
                <a:lnTo>
                  <a:pt x="34" y="38"/>
                </a:lnTo>
                <a:lnTo>
                  <a:pt x="32" y="48"/>
                </a:lnTo>
                <a:lnTo>
                  <a:pt x="34" y="60"/>
                </a:lnTo>
                <a:lnTo>
                  <a:pt x="38" y="72"/>
                </a:lnTo>
                <a:lnTo>
                  <a:pt x="46" y="82"/>
                </a:lnTo>
                <a:lnTo>
                  <a:pt x="56" y="88"/>
                </a:lnTo>
                <a:lnTo>
                  <a:pt x="44" y="94"/>
                </a:lnTo>
                <a:lnTo>
                  <a:pt x="34" y="102"/>
                </a:lnTo>
                <a:lnTo>
                  <a:pt x="24" y="112"/>
                </a:lnTo>
                <a:lnTo>
                  <a:pt x="16" y="124"/>
                </a:lnTo>
                <a:lnTo>
                  <a:pt x="10" y="136"/>
                </a:lnTo>
                <a:lnTo>
                  <a:pt x="4" y="148"/>
                </a:lnTo>
                <a:lnTo>
                  <a:pt x="2" y="164"/>
                </a:lnTo>
                <a:lnTo>
                  <a:pt x="0" y="178"/>
                </a:lnTo>
                <a:lnTo>
                  <a:pt x="2" y="196"/>
                </a:lnTo>
                <a:lnTo>
                  <a:pt x="10" y="206"/>
                </a:lnTo>
                <a:lnTo>
                  <a:pt x="18" y="214"/>
                </a:lnTo>
                <a:lnTo>
                  <a:pt x="28" y="220"/>
                </a:lnTo>
                <a:lnTo>
                  <a:pt x="38" y="226"/>
                </a:lnTo>
                <a:lnTo>
                  <a:pt x="50" y="232"/>
                </a:lnTo>
                <a:lnTo>
                  <a:pt x="60" y="236"/>
                </a:lnTo>
                <a:lnTo>
                  <a:pt x="72" y="238"/>
                </a:lnTo>
                <a:lnTo>
                  <a:pt x="84" y="238"/>
                </a:lnTo>
                <a:lnTo>
                  <a:pt x="96" y="238"/>
                </a:lnTo>
                <a:lnTo>
                  <a:pt x="108" y="236"/>
                </a:lnTo>
                <a:lnTo>
                  <a:pt x="120" y="232"/>
                </a:lnTo>
                <a:lnTo>
                  <a:pt x="130" y="226"/>
                </a:lnTo>
                <a:lnTo>
                  <a:pt x="140" y="220"/>
                </a:lnTo>
                <a:lnTo>
                  <a:pt x="150" y="214"/>
                </a:lnTo>
                <a:lnTo>
                  <a:pt x="158" y="206"/>
                </a:lnTo>
                <a:lnTo>
                  <a:pt x="166" y="196"/>
                </a:lnTo>
                <a:lnTo>
                  <a:pt x="168" y="178"/>
                </a:lnTo>
                <a:lnTo>
                  <a:pt x="166" y="164"/>
                </a:lnTo>
                <a:lnTo>
                  <a:pt x="164" y="148"/>
                </a:lnTo>
                <a:lnTo>
                  <a:pt x="158" y="136"/>
                </a:lnTo>
                <a:lnTo>
                  <a:pt x="152" y="124"/>
                </a:lnTo>
                <a:lnTo>
                  <a:pt x="144" y="112"/>
                </a:lnTo>
                <a:lnTo>
                  <a:pt x="134" y="102"/>
                </a:lnTo>
                <a:lnTo>
                  <a:pt x="124" y="94"/>
                </a:lnTo>
                <a:lnTo>
                  <a:pt x="112" y="88"/>
                </a:lnTo>
                <a:close/>
                <a:moveTo>
                  <a:pt x="134" y="124"/>
                </a:moveTo>
                <a:lnTo>
                  <a:pt x="84" y="202"/>
                </a:lnTo>
                <a:lnTo>
                  <a:pt x="80" y="206"/>
                </a:lnTo>
                <a:lnTo>
                  <a:pt x="76" y="206"/>
                </a:lnTo>
                <a:lnTo>
                  <a:pt x="72" y="206"/>
                </a:lnTo>
                <a:lnTo>
                  <a:pt x="70" y="202"/>
                </a:lnTo>
                <a:lnTo>
                  <a:pt x="32" y="154"/>
                </a:lnTo>
                <a:lnTo>
                  <a:pt x="54" y="154"/>
                </a:lnTo>
                <a:lnTo>
                  <a:pt x="76" y="182"/>
                </a:lnTo>
                <a:lnTo>
                  <a:pt x="120" y="114"/>
                </a:lnTo>
                <a:lnTo>
                  <a:pt x="122" y="112"/>
                </a:lnTo>
                <a:lnTo>
                  <a:pt x="126" y="110"/>
                </a:lnTo>
                <a:lnTo>
                  <a:pt x="128" y="110"/>
                </a:lnTo>
                <a:lnTo>
                  <a:pt x="132" y="112"/>
                </a:lnTo>
                <a:lnTo>
                  <a:pt x="134" y="114"/>
                </a:lnTo>
                <a:lnTo>
                  <a:pt x="136" y="116"/>
                </a:lnTo>
                <a:lnTo>
                  <a:pt x="136" y="120"/>
                </a:lnTo>
                <a:lnTo>
                  <a:pt x="134" y="124"/>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lIns="121883" tIns="60943" rIns="121883" bIns="60943"/>
          <a:lstStyle/>
          <a:p>
            <a:pPr>
              <a:defRPr/>
            </a:pPr>
            <a:endParaRPr lang="en-US">
              <a:latin typeface="+mn-lt"/>
              <a:ea typeface="+mn-ea"/>
            </a:endParaRPr>
          </a:p>
        </p:txBody>
      </p:sp>
      <p:grpSp>
        <p:nvGrpSpPr>
          <p:cNvPr id="89128" name="组合 398"/>
          <p:cNvGrpSpPr/>
          <p:nvPr/>
        </p:nvGrpSpPr>
        <p:grpSpPr bwMode="auto">
          <a:xfrm>
            <a:off x="2051050" y="2285963"/>
            <a:ext cx="1431925" cy="827087"/>
            <a:chOff x="6135406" y="1716352"/>
            <a:chExt cx="966955" cy="575082"/>
          </a:xfrm>
        </p:grpSpPr>
        <p:sp>
          <p:nvSpPr>
            <p:cNvPr id="167" name="Rounded Rectangle 102"/>
            <p:cNvSpPr/>
            <p:nvPr/>
          </p:nvSpPr>
          <p:spPr>
            <a:xfrm>
              <a:off x="6194367" y="1751674"/>
              <a:ext cx="879050" cy="539760"/>
            </a:xfrm>
            <a:prstGeom prst="rect">
              <a:avLst/>
            </a:prstGeom>
            <a:solidFill>
              <a:srgbClr val="F9F9F9"/>
            </a:solidFill>
            <a:ln w="12700" algn="ctr">
              <a:noFill/>
              <a:round/>
            </a:ln>
            <a:effectLst>
              <a:outerShdw blurRad="63500" sx="101000" sy="101000" algn="ctr" rotWithShape="0">
                <a:prstClr val="black">
                  <a:alpha val="20000"/>
                </a:prstClr>
              </a:outerShdw>
            </a:effectLst>
          </p:spPr>
          <p:txBody>
            <a:bodyPr wrap="none" lIns="68562" tIns="34281" rIns="68562" bIns="34281" anchor="ctr"/>
            <a:lstStyle/>
            <a:p>
              <a:pPr algn="ctr" fontAlgn="t">
                <a:buClr>
                  <a:srgbClr val="990000"/>
                </a:buClr>
                <a:buSzPct val="60000"/>
                <a:defRPr/>
              </a:pPr>
              <a:endParaRPr lang="en-US" sz="1200" dirty="0">
                <a:solidFill>
                  <a:srgbClr val="000000"/>
                </a:solidFill>
                <a:latin typeface="+mn-lt"/>
                <a:ea typeface="+mn-ea"/>
                <a:cs typeface="Arial" panose="020B0604020202020204" pitchFamily="34" charset="0"/>
              </a:endParaRPr>
            </a:p>
          </p:txBody>
        </p:sp>
        <p:sp>
          <p:nvSpPr>
            <p:cNvPr id="168" name="Rounded Rectangle 104"/>
            <p:cNvSpPr/>
            <p:nvPr/>
          </p:nvSpPr>
          <p:spPr>
            <a:xfrm>
              <a:off x="6194367" y="1716352"/>
              <a:ext cx="889770" cy="169986"/>
            </a:xfrm>
            <a:prstGeom prst="rect">
              <a:avLst/>
            </a:prstGeom>
            <a:solidFill>
              <a:schemeClr val="tx1">
                <a:lumMod val="50000"/>
                <a:lumOff val="50000"/>
              </a:schemeClr>
            </a:solidFill>
            <a:ln>
              <a:noFill/>
            </a:ln>
            <a:effectLst/>
          </p:spPr>
          <p:txBody>
            <a:bodyPr anchor="ctr"/>
            <a:lstStyle/>
            <a:p>
              <a:pPr algn="ctr" eaLnBrk="1" fontAlgn="t" hangingPunct="1">
                <a:buClr>
                  <a:srgbClr val="CC9900"/>
                </a:buClr>
                <a:defRPr/>
              </a:pPr>
              <a:r>
                <a:rPr lang="zh-CN" altLang="en-US" sz="1200" dirty="0">
                  <a:solidFill>
                    <a:schemeClr val="bg1"/>
                  </a:solidFill>
                  <a:latin typeface="+mn-lt"/>
                  <a:ea typeface="+mn-ea"/>
                </a:rPr>
                <a:t>网络</a:t>
              </a:r>
              <a:endParaRPr lang="zh-CN" altLang="en-US" sz="1200" dirty="0">
                <a:solidFill>
                  <a:schemeClr val="bg1"/>
                </a:solidFill>
                <a:latin typeface="+mn-lt"/>
                <a:ea typeface="+mn-ea"/>
              </a:endParaRPr>
            </a:p>
          </p:txBody>
        </p:sp>
        <p:sp>
          <p:nvSpPr>
            <p:cNvPr id="89214" name="TextBox 168"/>
            <p:cNvSpPr txBox="1">
              <a:spLocks noChangeArrowheads="1"/>
            </p:cNvSpPr>
            <p:nvPr/>
          </p:nvSpPr>
          <p:spPr bwMode="auto">
            <a:xfrm>
              <a:off x="6135406" y="1841082"/>
              <a:ext cx="966955" cy="44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lnSpc>
                  <a:spcPct val="150000"/>
                </a:lnSpc>
                <a:defRPr/>
              </a:pPr>
              <a:r>
                <a:rPr lang="zh-CN" altLang="en-US" sz="1200" smtClean="0">
                  <a:latin typeface="+mn-lt"/>
                  <a:ea typeface="+mn-ea"/>
                </a:rPr>
                <a:t>网络闪断</a:t>
              </a:r>
              <a:r>
                <a:rPr lang="zh-CN" altLang="en-US" sz="1200" smtClean="0">
                  <a:solidFill>
                    <a:schemeClr val="tx2"/>
                  </a:solidFill>
                  <a:latin typeface="+mn-lt"/>
                  <a:ea typeface="+mn-ea"/>
                </a:rPr>
                <a:t>自动重连</a:t>
              </a:r>
              <a:endParaRPr lang="en-US" altLang="zh-CN" sz="1200" smtClean="0">
                <a:solidFill>
                  <a:schemeClr val="tx2"/>
                </a:solidFill>
                <a:latin typeface="+mn-lt"/>
                <a:ea typeface="+mn-ea"/>
              </a:endParaRPr>
            </a:p>
            <a:p>
              <a:pPr eaLnBrk="1" fontAlgn="t" hangingPunct="1">
                <a:lnSpc>
                  <a:spcPct val="150000"/>
                </a:lnSpc>
                <a:defRPr/>
              </a:pPr>
              <a:r>
                <a:rPr lang="zh-CN" altLang="en-US" sz="1200" smtClean="0">
                  <a:latin typeface="+mn-lt"/>
                  <a:ea typeface="+mn-ea"/>
                </a:rPr>
                <a:t>网络状态</a:t>
              </a:r>
              <a:r>
                <a:rPr lang="zh-CN" altLang="en-US" sz="1200" smtClean="0">
                  <a:solidFill>
                    <a:schemeClr val="tx2"/>
                  </a:solidFill>
                  <a:latin typeface="+mn-lt"/>
                  <a:ea typeface="+mn-ea"/>
                </a:rPr>
                <a:t>自动侦测</a:t>
              </a:r>
              <a:endParaRPr lang="en-US" altLang="zh-CN" sz="1200" smtClean="0">
                <a:solidFill>
                  <a:schemeClr val="tx2"/>
                </a:solidFill>
                <a:latin typeface="+mn-lt"/>
                <a:ea typeface="+mn-ea"/>
              </a:endParaRPr>
            </a:p>
          </p:txBody>
        </p:sp>
      </p:grpSp>
      <p:grpSp>
        <p:nvGrpSpPr>
          <p:cNvPr id="89129" name="组合 2285"/>
          <p:cNvGrpSpPr/>
          <p:nvPr/>
        </p:nvGrpSpPr>
        <p:grpSpPr bwMode="auto">
          <a:xfrm>
            <a:off x="1371600" y="3935375"/>
            <a:ext cx="628650" cy="439738"/>
            <a:chOff x="697767" y="5346413"/>
            <a:chExt cx="955675" cy="490537"/>
          </a:xfrm>
        </p:grpSpPr>
        <p:sp>
          <p:nvSpPr>
            <p:cNvPr id="89209" name="Freeform 1266"/>
            <p:cNvSpPr>
              <a:spLocks noEditPoints="1"/>
            </p:cNvSpPr>
            <p:nvPr/>
          </p:nvSpPr>
          <p:spPr bwMode="auto">
            <a:xfrm>
              <a:off x="697767" y="5553608"/>
              <a:ext cx="955675" cy="283342"/>
            </a:xfrm>
            <a:custGeom>
              <a:avLst/>
              <a:gdLst>
                <a:gd name="T0" fmla="*/ 1083667188 w 602"/>
                <a:gd name="T1" fmla="*/ 50403125 h 178"/>
                <a:gd name="T2" fmla="*/ 1060986575 w 602"/>
                <a:gd name="T3" fmla="*/ 131048125 h 178"/>
                <a:gd name="T4" fmla="*/ 1035785013 w 602"/>
                <a:gd name="T5" fmla="*/ 138609388 h 178"/>
                <a:gd name="T6" fmla="*/ 975301263 w 602"/>
                <a:gd name="T7" fmla="*/ 171370625 h 178"/>
                <a:gd name="T8" fmla="*/ 1035785013 w 602"/>
                <a:gd name="T9" fmla="*/ 272176875 h 178"/>
                <a:gd name="T10" fmla="*/ 803930638 w 602"/>
                <a:gd name="T11" fmla="*/ 267136563 h 178"/>
                <a:gd name="T12" fmla="*/ 730845313 w 602"/>
                <a:gd name="T13" fmla="*/ 262096250 h 178"/>
                <a:gd name="T14" fmla="*/ 682963138 w 602"/>
                <a:gd name="T15" fmla="*/ 219254388 h 178"/>
                <a:gd name="T16" fmla="*/ 670361563 w 602"/>
                <a:gd name="T17" fmla="*/ 277217188 h 178"/>
                <a:gd name="T18" fmla="*/ 448587813 w 602"/>
                <a:gd name="T19" fmla="*/ 178931888 h 178"/>
                <a:gd name="T20" fmla="*/ 458668438 w 602"/>
                <a:gd name="T21" fmla="*/ 146169063 h 178"/>
                <a:gd name="T22" fmla="*/ 451108763 w 602"/>
                <a:gd name="T23" fmla="*/ 42843450 h 178"/>
                <a:gd name="T24" fmla="*/ 45362813 w 602"/>
                <a:gd name="T25" fmla="*/ 0 h 178"/>
                <a:gd name="T26" fmla="*/ 0 w 602"/>
                <a:gd name="T27" fmla="*/ 410786263 h 178"/>
                <a:gd name="T28" fmla="*/ 1476811563 w 602"/>
                <a:gd name="T29" fmla="*/ 448587813 h 178"/>
                <a:gd name="T30" fmla="*/ 1517134063 w 602"/>
                <a:gd name="T31" fmla="*/ 410786263 h 178"/>
                <a:gd name="T32" fmla="*/ 1476811563 w 602"/>
                <a:gd name="T33" fmla="*/ 0 h 178"/>
                <a:gd name="T34" fmla="*/ 264617200 w 602"/>
                <a:gd name="T35" fmla="*/ 37803138 h 178"/>
                <a:gd name="T36" fmla="*/ 325100950 w 602"/>
                <a:gd name="T37" fmla="*/ 141128750 h 178"/>
                <a:gd name="T38" fmla="*/ 95765938 w 602"/>
                <a:gd name="T39" fmla="*/ 138609388 h 178"/>
                <a:gd name="T40" fmla="*/ 264617200 w 602"/>
                <a:gd name="T41" fmla="*/ 171370625 h 178"/>
                <a:gd name="T42" fmla="*/ 325100950 w 602"/>
                <a:gd name="T43" fmla="*/ 272176875 h 178"/>
                <a:gd name="T44" fmla="*/ 95765938 w 602"/>
                <a:gd name="T45" fmla="*/ 267136563 h 178"/>
                <a:gd name="T46" fmla="*/ 95765938 w 602"/>
                <a:gd name="T47" fmla="*/ 398184688 h 178"/>
                <a:gd name="T48" fmla="*/ 264617200 w 602"/>
                <a:gd name="T49" fmla="*/ 302418750 h 178"/>
                <a:gd name="T50" fmla="*/ 325100950 w 602"/>
                <a:gd name="T51" fmla="*/ 408265313 h 178"/>
                <a:gd name="T52" fmla="*/ 352821875 w 602"/>
                <a:gd name="T53" fmla="*/ 395665325 h 178"/>
                <a:gd name="T54" fmla="*/ 372983125 w 602"/>
                <a:gd name="T55" fmla="*/ 312499375 h 178"/>
                <a:gd name="T56" fmla="*/ 375504075 w 602"/>
                <a:gd name="T57" fmla="*/ 264617200 h 178"/>
                <a:gd name="T58" fmla="*/ 309980013 w 602"/>
                <a:gd name="T59" fmla="*/ 181451250 h 178"/>
                <a:gd name="T60" fmla="*/ 380544388 w 602"/>
                <a:gd name="T61" fmla="*/ 128528763 h 178"/>
                <a:gd name="T62" fmla="*/ 309980013 w 602"/>
                <a:gd name="T63" fmla="*/ 52924075 h 178"/>
                <a:gd name="T64" fmla="*/ 380544388 w 602"/>
                <a:gd name="T65" fmla="*/ 52924075 h 178"/>
                <a:gd name="T66" fmla="*/ 448587813 w 602"/>
                <a:gd name="T67" fmla="*/ 398184688 h 178"/>
                <a:gd name="T68" fmla="*/ 619958438 w 602"/>
                <a:gd name="T69" fmla="*/ 302418750 h 178"/>
                <a:gd name="T70" fmla="*/ 677922825 w 602"/>
                <a:gd name="T71" fmla="*/ 408265313 h 178"/>
                <a:gd name="T72" fmla="*/ 708164700 w 602"/>
                <a:gd name="T73" fmla="*/ 395665325 h 178"/>
                <a:gd name="T74" fmla="*/ 728325950 w 602"/>
                <a:gd name="T75" fmla="*/ 312499375 h 178"/>
                <a:gd name="T76" fmla="*/ 814011263 w 602"/>
                <a:gd name="T77" fmla="*/ 410786263 h 178"/>
                <a:gd name="T78" fmla="*/ 806450000 w 602"/>
                <a:gd name="T79" fmla="*/ 304939700 h 178"/>
                <a:gd name="T80" fmla="*/ 1035785013 w 602"/>
                <a:gd name="T81" fmla="*/ 398184688 h 178"/>
                <a:gd name="T82" fmla="*/ 1086188138 w 602"/>
                <a:gd name="T83" fmla="*/ 393144375 h 178"/>
                <a:gd name="T84" fmla="*/ 1018143125 w 602"/>
                <a:gd name="T85" fmla="*/ 317539688 h 178"/>
                <a:gd name="T86" fmla="*/ 1086188138 w 602"/>
                <a:gd name="T87" fmla="*/ 393144375 h 178"/>
                <a:gd name="T88" fmla="*/ 1058465625 w 602"/>
                <a:gd name="T89" fmla="*/ 262096250 h 178"/>
                <a:gd name="T90" fmla="*/ 1086188138 w 602"/>
                <a:gd name="T91" fmla="*/ 181451250 h 178"/>
                <a:gd name="T92" fmla="*/ 1169352500 w 602"/>
                <a:gd name="T93" fmla="*/ 37803138 h 178"/>
                <a:gd name="T94" fmla="*/ 1391126250 w 602"/>
                <a:gd name="T95" fmla="*/ 138609388 h 178"/>
                <a:gd name="T96" fmla="*/ 1159271875 w 602"/>
                <a:gd name="T97" fmla="*/ 141128750 h 178"/>
                <a:gd name="T98" fmla="*/ 1169352500 w 602"/>
                <a:gd name="T99" fmla="*/ 171370625 h 178"/>
                <a:gd name="T100" fmla="*/ 1391126250 w 602"/>
                <a:gd name="T101" fmla="*/ 267136563 h 178"/>
                <a:gd name="T102" fmla="*/ 1159271875 w 602"/>
                <a:gd name="T103" fmla="*/ 272176875 h 178"/>
                <a:gd name="T104" fmla="*/ 1159271875 w 602"/>
                <a:gd name="T105" fmla="*/ 405745950 h 178"/>
                <a:gd name="T106" fmla="*/ 1328123138 w 602"/>
                <a:gd name="T107" fmla="*/ 302418750 h 178"/>
                <a:gd name="T108" fmla="*/ 1388606888 w 602"/>
                <a:gd name="T109" fmla="*/ 405745950 h 178"/>
                <a:gd name="T110" fmla="*/ 1436489063 w 602"/>
                <a:gd name="T111" fmla="*/ 395665325 h 178"/>
                <a:gd name="T112" fmla="*/ 1373485950 w 602"/>
                <a:gd name="T113" fmla="*/ 312499375 h 178"/>
                <a:gd name="T114" fmla="*/ 1441529375 w 602"/>
                <a:gd name="T115" fmla="*/ 262096250 h 178"/>
                <a:gd name="T116" fmla="*/ 1373485950 w 602"/>
                <a:gd name="T117" fmla="*/ 183972200 h 178"/>
                <a:gd name="T118" fmla="*/ 1441529375 w 602"/>
                <a:gd name="T119" fmla="*/ 262096250 h 178"/>
                <a:gd name="T120" fmla="*/ 1411287500 w 602"/>
                <a:gd name="T121" fmla="*/ 128528763 h 178"/>
                <a:gd name="T122" fmla="*/ 1439010013 w 602"/>
                <a:gd name="T123" fmla="*/ 50403125 h 1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2" h="178">
                  <a:moveTo>
                    <a:pt x="586" y="0"/>
                  </a:moveTo>
                  <a:lnTo>
                    <a:pt x="418" y="0"/>
                  </a:lnTo>
                  <a:lnTo>
                    <a:pt x="415" y="10"/>
                  </a:lnTo>
                  <a:lnTo>
                    <a:pt x="411" y="20"/>
                  </a:lnTo>
                  <a:lnTo>
                    <a:pt x="430" y="20"/>
                  </a:lnTo>
                  <a:lnTo>
                    <a:pt x="431" y="20"/>
                  </a:lnTo>
                  <a:lnTo>
                    <a:pt x="431" y="21"/>
                  </a:lnTo>
                  <a:lnTo>
                    <a:pt x="431" y="51"/>
                  </a:lnTo>
                  <a:lnTo>
                    <a:pt x="431" y="52"/>
                  </a:lnTo>
                  <a:lnTo>
                    <a:pt x="430" y="52"/>
                  </a:lnTo>
                  <a:lnTo>
                    <a:pt x="421" y="52"/>
                  </a:lnTo>
                  <a:lnTo>
                    <a:pt x="420" y="51"/>
                  </a:lnTo>
                  <a:lnTo>
                    <a:pt x="407" y="28"/>
                  </a:lnTo>
                  <a:lnTo>
                    <a:pt x="402" y="36"/>
                  </a:lnTo>
                  <a:lnTo>
                    <a:pt x="411" y="55"/>
                  </a:lnTo>
                  <a:lnTo>
                    <a:pt x="411" y="56"/>
                  </a:lnTo>
                  <a:lnTo>
                    <a:pt x="410" y="57"/>
                  </a:lnTo>
                  <a:lnTo>
                    <a:pt x="407" y="58"/>
                  </a:lnTo>
                  <a:lnTo>
                    <a:pt x="383" y="58"/>
                  </a:lnTo>
                  <a:lnTo>
                    <a:pt x="372" y="68"/>
                  </a:lnTo>
                  <a:lnTo>
                    <a:pt x="387" y="68"/>
                  </a:lnTo>
                  <a:lnTo>
                    <a:pt x="390" y="69"/>
                  </a:lnTo>
                  <a:lnTo>
                    <a:pt x="391" y="70"/>
                  </a:lnTo>
                  <a:lnTo>
                    <a:pt x="392" y="71"/>
                  </a:lnTo>
                  <a:lnTo>
                    <a:pt x="411" y="106"/>
                  </a:lnTo>
                  <a:lnTo>
                    <a:pt x="411" y="108"/>
                  </a:lnTo>
                  <a:lnTo>
                    <a:pt x="410" y="109"/>
                  </a:lnTo>
                  <a:lnTo>
                    <a:pt x="407" y="110"/>
                  </a:lnTo>
                  <a:lnTo>
                    <a:pt x="323" y="110"/>
                  </a:lnTo>
                  <a:lnTo>
                    <a:pt x="320" y="109"/>
                  </a:lnTo>
                  <a:lnTo>
                    <a:pt x="319" y="108"/>
                  </a:lnTo>
                  <a:lnTo>
                    <a:pt x="319" y="106"/>
                  </a:lnTo>
                  <a:lnTo>
                    <a:pt x="319" y="90"/>
                  </a:lnTo>
                  <a:lnTo>
                    <a:pt x="310" y="91"/>
                  </a:lnTo>
                  <a:lnTo>
                    <a:pt x="300" y="91"/>
                  </a:lnTo>
                  <a:lnTo>
                    <a:pt x="290" y="91"/>
                  </a:lnTo>
                  <a:lnTo>
                    <a:pt x="290" y="104"/>
                  </a:lnTo>
                  <a:lnTo>
                    <a:pt x="290" y="105"/>
                  </a:lnTo>
                  <a:lnTo>
                    <a:pt x="289" y="105"/>
                  </a:lnTo>
                  <a:lnTo>
                    <a:pt x="281" y="105"/>
                  </a:lnTo>
                  <a:lnTo>
                    <a:pt x="279" y="104"/>
                  </a:lnTo>
                  <a:lnTo>
                    <a:pt x="271" y="87"/>
                  </a:lnTo>
                  <a:lnTo>
                    <a:pt x="259" y="83"/>
                  </a:lnTo>
                  <a:lnTo>
                    <a:pt x="270" y="106"/>
                  </a:lnTo>
                  <a:lnTo>
                    <a:pt x="270" y="108"/>
                  </a:lnTo>
                  <a:lnTo>
                    <a:pt x="269" y="109"/>
                  </a:lnTo>
                  <a:lnTo>
                    <a:pt x="266" y="110"/>
                  </a:lnTo>
                  <a:lnTo>
                    <a:pt x="182" y="110"/>
                  </a:lnTo>
                  <a:lnTo>
                    <a:pt x="180" y="109"/>
                  </a:lnTo>
                  <a:lnTo>
                    <a:pt x="179" y="108"/>
                  </a:lnTo>
                  <a:lnTo>
                    <a:pt x="178" y="106"/>
                  </a:lnTo>
                  <a:lnTo>
                    <a:pt x="178" y="71"/>
                  </a:lnTo>
                  <a:lnTo>
                    <a:pt x="179" y="70"/>
                  </a:lnTo>
                  <a:lnTo>
                    <a:pt x="180" y="69"/>
                  </a:lnTo>
                  <a:lnTo>
                    <a:pt x="182" y="68"/>
                  </a:lnTo>
                  <a:lnTo>
                    <a:pt x="228" y="68"/>
                  </a:lnTo>
                  <a:lnTo>
                    <a:pt x="215" y="58"/>
                  </a:lnTo>
                  <a:lnTo>
                    <a:pt x="182" y="58"/>
                  </a:lnTo>
                  <a:lnTo>
                    <a:pt x="180" y="57"/>
                  </a:lnTo>
                  <a:lnTo>
                    <a:pt x="179" y="56"/>
                  </a:lnTo>
                  <a:lnTo>
                    <a:pt x="178" y="55"/>
                  </a:lnTo>
                  <a:lnTo>
                    <a:pt x="178" y="19"/>
                  </a:lnTo>
                  <a:lnTo>
                    <a:pt x="179" y="17"/>
                  </a:lnTo>
                  <a:lnTo>
                    <a:pt x="180" y="16"/>
                  </a:lnTo>
                  <a:lnTo>
                    <a:pt x="182" y="15"/>
                  </a:lnTo>
                  <a:lnTo>
                    <a:pt x="186" y="15"/>
                  </a:lnTo>
                  <a:lnTo>
                    <a:pt x="180" y="0"/>
                  </a:lnTo>
                  <a:lnTo>
                    <a:pt x="18" y="0"/>
                  </a:lnTo>
                  <a:lnTo>
                    <a:pt x="11" y="1"/>
                  </a:lnTo>
                  <a:lnTo>
                    <a:pt x="5" y="4"/>
                  </a:lnTo>
                  <a:lnTo>
                    <a:pt x="1" y="9"/>
                  </a:lnTo>
                  <a:lnTo>
                    <a:pt x="1" y="12"/>
                  </a:lnTo>
                  <a:lnTo>
                    <a:pt x="0" y="15"/>
                  </a:lnTo>
                  <a:lnTo>
                    <a:pt x="0" y="163"/>
                  </a:lnTo>
                  <a:lnTo>
                    <a:pt x="1" y="166"/>
                  </a:lnTo>
                  <a:lnTo>
                    <a:pt x="1" y="169"/>
                  </a:lnTo>
                  <a:lnTo>
                    <a:pt x="5" y="173"/>
                  </a:lnTo>
                  <a:lnTo>
                    <a:pt x="11" y="176"/>
                  </a:lnTo>
                  <a:lnTo>
                    <a:pt x="14" y="177"/>
                  </a:lnTo>
                  <a:lnTo>
                    <a:pt x="18" y="178"/>
                  </a:lnTo>
                  <a:lnTo>
                    <a:pt x="586" y="178"/>
                  </a:lnTo>
                  <a:lnTo>
                    <a:pt x="589" y="177"/>
                  </a:lnTo>
                  <a:lnTo>
                    <a:pt x="592" y="176"/>
                  </a:lnTo>
                  <a:lnTo>
                    <a:pt x="597" y="173"/>
                  </a:lnTo>
                  <a:lnTo>
                    <a:pt x="601" y="169"/>
                  </a:lnTo>
                  <a:lnTo>
                    <a:pt x="602" y="166"/>
                  </a:lnTo>
                  <a:lnTo>
                    <a:pt x="602" y="163"/>
                  </a:lnTo>
                  <a:lnTo>
                    <a:pt x="602" y="15"/>
                  </a:lnTo>
                  <a:lnTo>
                    <a:pt x="602" y="12"/>
                  </a:lnTo>
                  <a:lnTo>
                    <a:pt x="601" y="9"/>
                  </a:lnTo>
                  <a:lnTo>
                    <a:pt x="597" y="4"/>
                  </a:lnTo>
                  <a:lnTo>
                    <a:pt x="592" y="1"/>
                  </a:lnTo>
                  <a:lnTo>
                    <a:pt x="586" y="0"/>
                  </a:lnTo>
                  <a:close/>
                  <a:moveTo>
                    <a:pt x="38" y="19"/>
                  </a:moveTo>
                  <a:lnTo>
                    <a:pt x="38" y="19"/>
                  </a:lnTo>
                  <a:lnTo>
                    <a:pt x="38" y="17"/>
                  </a:lnTo>
                  <a:lnTo>
                    <a:pt x="39" y="16"/>
                  </a:lnTo>
                  <a:lnTo>
                    <a:pt x="42" y="15"/>
                  </a:lnTo>
                  <a:lnTo>
                    <a:pt x="105" y="15"/>
                  </a:lnTo>
                  <a:lnTo>
                    <a:pt x="109" y="16"/>
                  </a:lnTo>
                  <a:lnTo>
                    <a:pt x="110" y="17"/>
                  </a:lnTo>
                  <a:lnTo>
                    <a:pt x="110" y="19"/>
                  </a:lnTo>
                  <a:lnTo>
                    <a:pt x="130" y="55"/>
                  </a:lnTo>
                  <a:lnTo>
                    <a:pt x="129" y="56"/>
                  </a:lnTo>
                  <a:lnTo>
                    <a:pt x="129" y="57"/>
                  </a:lnTo>
                  <a:lnTo>
                    <a:pt x="126" y="58"/>
                  </a:lnTo>
                  <a:lnTo>
                    <a:pt x="42" y="58"/>
                  </a:lnTo>
                  <a:lnTo>
                    <a:pt x="39" y="57"/>
                  </a:lnTo>
                  <a:lnTo>
                    <a:pt x="38" y="56"/>
                  </a:lnTo>
                  <a:lnTo>
                    <a:pt x="38" y="55"/>
                  </a:lnTo>
                  <a:lnTo>
                    <a:pt x="38" y="19"/>
                  </a:lnTo>
                  <a:close/>
                  <a:moveTo>
                    <a:pt x="38" y="71"/>
                  </a:moveTo>
                  <a:lnTo>
                    <a:pt x="38" y="71"/>
                  </a:lnTo>
                  <a:lnTo>
                    <a:pt x="38" y="70"/>
                  </a:lnTo>
                  <a:lnTo>
                    <a:pt x="39" y="69"/>
                  </a:lnTo>
                  <a:lnTo>
                    <a:pt x="42" y="68"/>
                  </a:lnTo>
                  <a:lnTo>
                    <a:pt x="105" y="68"/>
                  </a:lnTo>
                  <a:lnTo>
                    <a:pt x="109" y="69"/>
                  </a:lnTo>
                  <a:lnTo>
                    <a:pt x="110" y="70"/>
                  </a:lnTo>
                  <a:lnTo>
                    <a:pt x="110" y="71"/>
                  </a:lnTo>
                  <a:lnTo>
                    <a:pt x="130" y="106"/>
                  </a:lnTo>
                  <a:lnTo>
                    <a:pt x="129" y="108"/>
                  </a:lnTo>
                  <a:lnTo>
                    <a:pt x="129" y="109"/>
                  </a:lnTo>
                  <a:lnTo>
                    <a:pt x="126" y="110"/>
                  </a:lnTo>
                  <a:lnTo>
                    <a:pt x="42" y="110"/>
                  </a:lnTo>
                  <a:lnTo>
                    <a:pt x="39" y="109"/>
                  </a:lnTo>
                  <a:lnTo>
                    <a:pt x="38" y="108"/>
                  </a:lnTo>
                  <a:lnTo>
                    <a:pt x="38" y="106"/>
                  </a:lnTo>
                  <a:lnTo>
                    <a:pt x="38" y="71"/>
                  </a:lnTo>
                  <a:close/>
                  <a:moveTo>
                    <a:pt x="126" y="163"/>
                  </a:moveTo>
                  <a:lnTo>
                    <a:pt x="42" y="163"/>
                  </a:lnTo>
                  <a:lnTo>
                    <a:pt x="39" y="162"/>
                  </a:lnTo>
                  <a:lnTo>
                    <a:pt x="38" y="161"/>
                  </a:lnTo>
                  <a:lnTo>
                    <a:pt x="38" y="158"/>
                  </a:lnTo>
                  <a:lnTo>
                    <a:pt x="38" y="123"/>
                  </a:lnTo>
                  <a:lnTo>
                    <a:pt x="38" y="122"/>
                  </a:lnTo>
                  <a:lnTo>
                    <a:pt x="39" y="121"/>
                  </a:lnTo>
                  <a:lnTo>
                    <a:pt x="42" y="120"/>
                  </a:lnTo>
                  <a:lnTo>
                    <a:pt x="105" y="120"/>
                  </a:lnTo>
                  <a:lnTo>
                    <a:pt x="109" y="121"/>
                  </a:lnTo>
                  <a:lnTo>
                    <a:pt x="110" y="122"/>
                  </a:lnTo>
                  <a:lnTo>
                    <a:pt x="110" y="123"/>
                  </a:lnTo>
                  <a:lnTo>
                    <a:pt x="130" y="158"/>
                  </a:lnTo>
                  <a:lnTo>
                    <a:pt x="129" y="161"/>
                  </a:lnTo>
                  <a:lnTo>
                    <a:pt x="129" y="162"/>
                  </a:lnTo>
                  <a:lnTo>
                    <a:pt x="126" y="163"/>
                  </a:lnTo>
                  <a:close/>
                  <a:moveTo>
                    <a:pt x="151" y="156"/>
                  </a:moveTo>
                  <a:lnTo>
                    <a:pt x="151" y="156"/>
                  </a:lnTo>
                  <a:lnTo>
                    <a:pt x="149" y="157"/>
                  </a:lnTo>
                  <a:lnTo>
                    <a:pt x="148" y="157"/>
                  </a:lnTo>
                  <a:lnTo>
                    <a:pt x="140" y="157"/>
                  </a:lnTo>
                  <a:lnTo>
                    <a:pt x="138" y="156"/>
                  </a:lnTo>
                  <a:lnTo>
                    <a:pt x="123" y="126"/>
                  </a:lnTo>
                  <a:lnTo>
                    <a:pt x="123" y="124"/>
                  </a:lnTo>
                  <a:lnTo>
                    <a:pt x="148" y="124"/>
                  </a:lnTo>
                  <a:lnTo>
                    <a:pt x="149" y="124"/>
                  </a:lnTo>
                  <a:lnTo>
                    <a:pt x="151" y="126"/>
                  </a:lnTo>
                  <a:lnTo>
                    <a:pt x="151" y="156"/>
                  </a:lnTo>
                  <a:close/>
                  <a:moveTo>
                    <a:pt x="151" y="104"/>
                  </a:moveTo>
                  <a:lnTo>
                    <a:pt x="151" y="104"/>
                  </a:lnTo>
                  <a:lnTo>
                    <a:pt x="149" y="105"/>
                  </a:lnTo>
                  <a:lnTo>
                    <a:pt x="148" y="105"/>
                  </a:lnTo>
                  <a:lnTo>
                    <a:pt x="140" y="105"/>
                  </a:lnTo>
                  <a:lnTo>
                    <a:pt x="138" y="104"/>
                  </a:lnTo>
                  <a:lnTo>
                    <a:pt x="123" y="73"/>
                  </a:lnTo>
                  <a:lnTo>
                    <a:pt x="123" y="72"/>
                  </a:lnTo>
                  <a:lnTo>
                    <a:pt x="148" y="72"/>
                  </a:lnTo>
                  <a:lnTo>
                    <a:pt x="149" y="72"/>
                  </a:lnTo>
                  <a:lnTo>
                    <a:pt x="151" y="73"/>
                  </a:lnTo>
                  <a:lnTo>
                    <a:pt x="151" y="104"/>
                  </a:lnTo>
                  <a:close/>
                  <a:moveTo>
                    <a:pt x="151" y="51"/>
                  </a:moveTo>
                  <a:lnTo>
                    <a:pt x="151" y="51"/>
                  </a:lnTo>
                  <a:lnTo>
                    <a:pt x="149" y="52"/>
                  </a:lnTo>
                  <a:lnTo>
                    <a:pt x="148" y="52"/>
                  </a:lnTo>
                  <a:lnTo>
                    <a:pt x="140" y="52"/>
                  </a:lnTo>
                  <a:lnTo>
                    <a:pt x="138" y="51"/>
                  </a:lnTo>
                  <a:lnTo>
                    <a:pt x="123" y="21"/>
                  </a:lnTo>
                  <a:lnTo>
                    <a:pt x="123" y="20"/>
                  </a:lnTo>
                  <a:lnTo>
                    <a:pt x="148" y="20"/>
                  </a:lnTo>
                  <a:lnTo>
                    <a:pt x="149" y="20"/>
                  </a:lnTo>
                  <a:lnTo>
                    <a:pt x="151" y="21"/>
                  </a:lnTo>
                  <a:lnTo>
                    <a:pt x="151" y="51"/>
                  </a:lnTo>
                  <a:close/>
                  <a:moveTo>
                    <a:pt x="266" y="163"/>
                  </a:moveTo>
                  <a:lnTo>
                    <a:pt x="182" y="163"/>
                  </a:lnTo>
                  <a:lnTo>
                    <a:pt x="180" y="162"/>
                  </a:lnTo>
                  <a:lnTo>
                    <a:pt x="179" y="161"/>
                  </a:lnTo>
                  <a:lnTo>
                    <a:pt x="178" y="158"/>
                  </a:lnTo>
                  <a:lnTo>
                    <a:pt x="178" y="123"/>
                  </a:lnTo>
                  <a:lnTo>
                    <a:pt x="179" y="122"/>
                  </a:lnTo>
                  <a:lnTo>
                    <a:pt x="180" y="121"/>
                  </a:lnTo>
                  <a:lnTo>
                    <a:pt x="182" y="120"/>
                  </a:lnTo>
                  <a:lnTo>
                    <a:pt x="246" y="120"/>
                  </a:lnTo>
                  <a:lnTo>
                    <a:pt x="249" y="121"/>
                  </a:lnTo>
                  <a:lnTo>
                    <a:pt x="250" y="122"/>
                  </a:lnTo>
                  <a:lnTo>
                    <a:pt x="251" y="123"/>
                  </a:lnTo>
                  <a:lnTo>
                    <a:pt x="270" y="158"/>
                  </a:lnTo>
                  <a:lnTo>
                    <a:pt x="270" y="161"/>
                  </a:lnTo>
                  <a:lnTo>
                    <a:pt x="269" y="162"/>
                  </a:lnTo>
                  <a:lnTo>
                    <a:pt x="266" y="163"/>
                  </a:lnTo>
                  <a:close/>
                  <a:moveTo>
                    <a:pt x="290" y="156"/>
                  </a:moveTo>
                  <a:lnTo>
                    <a:pt x="290" y="156"/>
                  </a:lnTo>
                  <a:lnTo>
                    <a:pt x="290" y="157"/>
                  </a:lnTo>
                  <a:lnTo>
                    <a:pt x="289" y="157"/>
                  </a:lnTo>
                  <a:lnTo>
                    <a:pt x="281" y="157"/>
                  </a:lnTo>
                  <a:lnTo>
                    <a:pt x="279" y="156"/>
                  </a:lnTo>
                  <a:lnTo>
                    <a:pt x="263" y="126"/>
                  </a:lnTo>
                  <a:lnTo>
                    <a:pt x="263" y="124"/>
                  </a:lnTo>
                  <a:lnTo>
                    <a:pt x="264" y="124"/>
                  </a:lnTo>
                  <a:lnTo>
                    <a:pt x="289" y="124"/>
                  </a:lnTo>
                  <a:lnTo>
                    <a:pt x="290" y="124"/>
                  </a:lnTo>
                  <a:lnTo>
                    <a:pt x="290" y="126"/>
                  </a:lnTo>
                  <a:lnTo>
                    <a:pt x="290" y="156"/>
                  </a:lnTo>
                  <a:close/>
                  <a:moveTo>
                    <a:pt x="407" y="163"/>
                  </a:moveTo>
                  <a:lnTo>
                    <a:pt x="323" y="163"/>
                  </a:lnTo>
                  <a:lnTo>
                    <a:pt x="320" y="162"/>
                  </a:lnTo>
                  <a:lnTo>
                    <a:pt x="319" y="161"/>
                  </a:lnTo>
                  <a:lnTo>
                    <a:pt x="319" y="158"/>
                  </a:lnTo>
                  <a:lnTo>
                    <a:pt x="319" y="123"/>
                  </a:lnTo>
                  <a:lnTo>
                    <a:pt x="319" y="122"/>
                  </a:lnTo>
                  <a:lnTo>
                    <a:pt x="320" y="121"/>
                  </a:lnTo>
                  <a:lnTo>
                    <a:pt x="323" y="120"/>
                  </a:lnTo>
                  <a:lnTo>
                    <a:pt x="387" y="120"/>
                  </a:lnTo>
                  <a:lnTo>
                    <a:pt x="390" y="121"/>
                  </a:lnTo>
                  <a:lnTo>
                    <a:pt x="391" y="122"/>
                  </a:lnTo>
                  <a:lnTo>
                    <a:pt x="392" y="123"/>
                  </a:lnTo>
                  <a:lnTo>
                    <a:pt x="411" y="158"/>
                  </a:lnTo>
                  <a:lnTo>
                    <a:pt x="411" y="161"/>
                  </a:lnTo>
                  <a:lnTo>
                    <a:pt x="410" y="162"/>
                  </a:lnTo>
                  <a:lnTo>
                    <a:pt x="407" y="163"/>
                  </a:lnTo>
                  <a:close/>
                  <a:moveTo>
                    <a:pt x="431" y="156"/>
                  </a:moveTo>
                  <a:lnTo>
                    <a:pt x="431" y="156"/>
                  </a:lnTo>
                  <a:lnTo>
                    <a:pt x="431" y="157"/>
                  </a:lnTo>
                  <a:lnTo>
                    <a:pt x="430" y="157"/>
                  </a:lnTo>
                  <a:lnTo>
                    <a:pt x="421" y="157"/>
                  </a:lnTo>
                  <a:lnTo>
                    <a:pt x="420" y="156"/>
                  </a:lnTo>
                  <a:lnTo>
                    <a:pt x="404" y="126"/>
                  </a:lnTo>
                  <a:lnTo>
                    <a:pt x="404" y="124"/>
                  </a:lnTo>
                  <a:lnTo>
                    <a:pt x="405" y="124"/>
                  </a:lnTo>
                  <a:lnTo>
                    <a:pt x="430" y="124"/>
                  </a:lnTo>
                  <a:lnTo>
                    <a:pt x="431" y="124"/>
                  </a:lnTo>
                  <a:lnTo>
                    <a:pt x="431" y="126"/>
                  </a:lnTo>
                  <a:lnTo>
                    <a:pt x="431" y="156"/>
                  </a:lnTo>
                  <a:close/>
                  <a:moveTo>
                    <a:pt x="431" y="104"/>
                  </a:moveTo>
                  <a:lnTo>
                    <a:pt x="431" y="104"/>
                  </a:lnTo>
                  <a:lnTo>
                    <a:pt x="431" y="105"/>
                  </a:lnTo>
                  <a:lnTo>
                    <a:pt x="430" y="105"/>
                  </a:lnTo>
                  <a:lnTo>
                    <a:pt x="421" y="105"/>
                  </a:lnTo>
                  <a:lnTo>
                    <a:pt x="420" y="104"/>
                  </a:lnTo>
                  <a:lnTo>
                    <a:pt x="404" y="73"/>
                  </a:lnTo>
                  <a:lnTo>
                    <a:pt x="404" y="72"/>
                  </a:lnTo>
                  <a:lnTo>
                    <a:pt x="405" y="72"/>
                  </a:lnTo>
                  <a:lnTo>
                    <a:pt x="430" y="72"/>
                  </a:lnTo>
                  <a:lnTo>
                    <a:pt x="431" y="72"/>
                  </a:lnTo>
                  <a:lnTo>
                    <a:pt x="431" y="73"/>
                  </a:lnTo>
                  <a:lnTo>
                    <a:pt x="431" y="104"/>
                  </a:lnTo>
                  <a:close/>
                  <a:moveTo>
                    <a:pt x="460" y="19"/>
                  </a:moveTo>
                  <a:lnTo>
                    <a:pt x="460" y="19"/>
                  </a:lnTo>
                  <a:lnTo>
                    <a:pt x="460" y="17"/>
                  </a:lnTo>
                  <a:lnTo>
                    <a:pt x="461" y="16"/>
                  </a:lnTo>
                  <a:lnTo>
                    <a:pt x="464" y="15"/>
                  </a:lnTo>
                  <a:lnTo>
                    <a:pt x="527" y="15"/>
                  </a:lnTo>
                  <a:lnTo>
                    <a:pt x="531" y="16"/>
                  </a:lnTo>
                  <a:lnTo>
                    <a:pt x="532" y="17"/>
                  </a:lnTo>
                  <a:lnTo>
                    <a:pt x="532" y="19"/>
                  </a:lnTo>
                  <a:lnTo>
                    <a:pt x="552" y="55"/>
                  </a:lnTo>
                  <a:lnTo>
                    <a:pt x="551" y="56"/>
                  </a:lnTo>
                  <a:lnTo>
                    <a:pt x="551" y="57"/>
                  </a:lnTo>
                  <a:lnTo>
                    <a:pt x="548" y="58"/>
                  </a:lnTo>
                  <a:lnTo>
                    <a:pt x="464" y="58"/>
                  </a:lnTo>
                  <a:lnTo>
                    <a:pt x="461" y="57"/>
                  </a:lnTo>
                  <a:lnTo>
                    <a:pt x="460" y="56"/>
                  </a:lnTo>
                  <a:lnTo>
                    <a:pt x="460" y="55"/>
                  </a:lnTo>
                  <a:lnTo>
                    <a:pt x="460" y="19"/>
                  </a:lnTo>
                  <a:close/>
                  <a:moveTo>
                    <a:pt x="460" y="71"/>
                  </a:moveTo>
                  <a:lnTo>
                    <a:pt x="460" y="71"/>
                  </a:lnTo>
                  <a:lnTo>
                    <a:pt x="460" y="70"/>
                  </a:lnTo>
                  <a:lnTo>
                    <a:pt x="461" y="69"/>
                  </a:lnTo>
                  <a:lnTo>
                    <a:pt x="464" y="68"/>
                  </a:lnTo>
                  <a:lnTo>
                    <a:pt x="527" y="68"/>
                  </a:lnTo>
                  <a:lnTo>
                    <a:pt x="531" y="69"/>
                  </a:lnTo>
                  <a:lnTo>
                    <a:pt x="532" y="70"/>
                  </a:lnTo>
                  <a:lnTo>
                    <a:pt x="532" y="71"/>
                  </a:lnTo>
                  <a:lnTo>
                    <a:pt x="552" y="106"/>
                  </a:lnTo>
                  <a:lnTo>
                    <a:pt x="551" y="108"/>
                  </a:lnTo>
                  <a:lnTo>
                    <a:pt x="551" y="109"/>
                  </a:lnTo>
                  <a:lnTo>
                    <a:pt x="548" y="110"/>
                  </a:lnTo>
                  <a:lnTo>
                    <a:pt x="464" y="110"/>
                  </a:lnTo>
                  <a:lnTo>
                    <a:pt x="461" y="109"/>
                  </a:lnTo>
                  <a:lnTo>
                    <a:pt x="460" y="108"/>
                  </a:lnTo>
                  <a:lnTo>
                    <a:pt x="460" y="106"/>
                  </a:lnTo>
                  <a:lnTo>
                    <a:pt x="460" y="71"/>
                  </a:lnTo>
                  <a:close/>
                  <a:moveTo>
                    <a:pt x="548" y="163"/>
                  </a:moveTo>
                  <a:lnTo>
                    <a:pt x="464" y="163"/>
                  </a:lnTo>
                  <a:lnTo>
                    <a:pt x="461" y="162"/>
                  </a:lnTo>
                  <a:lnTo>
                    <a:pt x="460" y="161"/>
                  </a:lnTo>
                  <a:lnTo>
                    <a:pt x="460" y="158"/>
                  </a:lnTo>
                  <a:lnTo>
                    <a:pt x="460" y="123"/>
                  </a:lnTo>
                  <a:lnTo>
                    <a:pt x="460" y="122"/>
                  </a:lnTo>
                  <a:lnTo>
                    <a:pt x="461" y="121"/>
                  </a:lnTo>
                  <a:lnTo>
                    <a:pt x="464" y="120"/>
                  </a:lnTo>
                  <a:lnTo>
                    <a:pt x="527" y="120"/>
                  </a:lnTo>
                  <a:lnTo>
                    <a:pt x="531" y="121"/>
                  </a:lnTo>
                  <a:lnTo>
                    <a:pt x="532" y="122"/>
                  </a:lnTo>
                  <a:lnTo>
                    <a:pt x="532" y="123"/>
                  </a:lnTo>
                  <a:lnTo>
                    <a:pt x="552" y="158"/>
                  </a:lnTo>
                  <a:lnTo>
                    <a:pt x="551" y="161"/>
                  </a:lnTo>
                  <a:lnTo>
                    <a:pt x="551" y="162"/>
                  </a:lnTo>
                  <a:lnTo>
                    <a:pt x="548" y="163"/>
                  </a:lnTo>
                  <a:close/>
                  <a:moveTo>
                    <a:pt x="572" y="156"/>
                  </a:moveTo>
                  <a:lnTo>
                    <a:pt x="572" y="156"/>
                  </a:lnTo>
                  <a:lnTo>
                    <a:pt x="571" y="157"/>
                  </a:lnTo>
                  <a:lnTo>
                    <a:pt x="570" y="157"/>
                  </a:lnTo>
                  <a:lnTo>
                    <a:pt x="562" y="157"/>
                  </a:lnTo>
                  <a:lnTo>
                    <a:pt x="560" y="156"/>
                  </a:lnTo>
                  <a:lnTo>
                    <a:pt x="545" y="126"/>
                  </a:lnTo>
                  <a:lnTo>
                    <a:pt x="545" y="124"/>
                  </a:lnTo>
                  <a:lnTo>
                    <a:pt x="570" y="124"/>
                  </a:lnTo>
                  <a:lnTo>
                    <a:pt x="571" y="124"/>
                  </a:lnTo>
                  <a:lnTo>
                    <a:pt x="572" y="126"/>
                  </a:lnTo>
                  <a:lnTo>
                    <a:pt x="572" y="156"/>
                  </a:lnTo>
                  <a:close/>
                  <a:moveTo>
                    <a:pt x="572" y="104"/>
                  </a:moveTo>
                  <a:lnTo>
                    <a:pt x="572" y="104"/>
                  </a:lnTo>
                  <a:lnTo>
                    <a:pt x="571" y="105"/>
                  </a:lnTo>
                  <a:lnTo>
                    <a:pt x="570" y="105"/>
                  </a:lnTo>
                  <a:lnTo>
                    <a:pt x="562" y="105"/>
                  </a:lnTo>
                  <a:lnTo>
                    <a:pt x="560" y="104"/>
                  </a:lnTo>
                  <a:lnTo>
                    <a:pt x="545" y="73"/>
                  </a:lnTo>
                  <a:lnTo>
                    <a:pt x="545" y="72"/>
                  </a:lnTo>
                  <a:lnTo>
                    <a:pt x="570" y="72"/>
                  </a:lnTo>
                  <a:lnTo>
                    <a:pt x="571" y="72"/>
                  </a:lnTo>
                  <a:lnTo>
                    <a:pt x="572" y="73"/>
                  </a:lnTo>
                  <a:lnTo>
                    <a:pt x="572" y="104"/>
                  </a:lnTo>
                  <a:close/>
                  <a:moveTo>
                    <a:pt x="572" y="51"/>
                  </a:moveTo>
                  <a:lnTo>
                    <a:pt x="572" y="51"/>
                  </a:lnTo>
                  <a:lnTo>
                    <a:pt x="571" y="52"/>
                  </a:lnTo>
                  <a:lnTo>
                    <a:pt x="570" y="52"/>
                  </a:lnTo>
                  <a:lnTo>
                    <a:pt x="562" y="52"/>
                  </a:lnTo>
                  <a:lnTo>
                    <a:pt x="560" y="51"/>
                  </a:lnTo>
                  <a:lnTo>
                    <a:pt x="545" y="21"/>
                  </a:lnTo>
                  <a:lnTo>
                    <a:pt x="545" y="20"/>
                  </a:lnTo>
                  <a:lnTo>
                    <a:pt x="570" y="20"/>
                  </a:lnTo>
                  <a:lnTo>
                    <a:pt x="571" y="20"/>
                  </a:lnTo>
                  <a:lnTo>
                    <a:pt x="572" y="21"/>
                  </a:lnTo>
                  <a:lnTo>
                    <a:pt x="572" y="5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210" name="Freeform 1267"/>
            <p:cNvSpPr/>
            <p:nvPr/>
          </p:nvSpPr>
          <p:spPr bwMode="auto">
            <a:xfrm>
              <a:off x="1016325" y="5346413"/>
              <a:ext cx="313732" cy="313448"/>
            </a:xfrm>
            <a:custGeom>
              <a:avLst/>
              <a:gdLst>
                <a:gd name="T0" fmla="*/ 498990938 w 198"/>
                <a:gd name="T1" fmla="*/ 249496263 h 198"/>
                <a:gd name="T2" fmla="*/ 491431263 w 198"/>
                <a:gd name="T3" fmla="*/ 299899388 h 198"/>
                <a:gd name="T4" fmla="*/ 476310325 w 198"/>
                <a:gd name="T5" fmla="*/ 345262200 h 198"/>
                <a:gd name="T6" fmla="*/ 453628125 w 198"/>
                <a:gd name="T7" fmla="*/ 390625013 h 198"/>
                <a:gd name="T8" fmla="*/ 425907200 w 198"/>
                <a:gd name="T9" fmla="*/ 425907200 h 198"/>
                <a:gd name="T10" fmla="*/ 385584700 w 198"/>
                <a:gd name="T11" fmla="*/ 453628125 h 198"/>
                <a:gd name="T12" fmla="*/ 345262200 w 198"/>
                <a:gd name="T13" fmla="*/ 478829688 h 198"/>
                <a:gd name="T14" fmla="*/ 297378438 w 198"/>
                <a:gd name="T15" fmla="*/ 493950625 h 198"/>
                <a:gd name="T16" fmla="*/ 249496263 w 198"/>
                <a:gd name="T17" fmla="*/ 498990938 h 198"/>
                <a:gd name="T18" fmla="*/ 221773750 w 198"/>
                <a:gd name="T19" fmla="*/ 496471575 h 198"/>
                <a:gd name="T20" fmla="*/ 173891575 w 198"/>
                <a:gd name="T21" fmla="*/ 488910313 h 198"/>
                <a:gd name="T22" fmla="*/ 128528763 w 198"/>
                <a:gd name="T23" fmla="*/ 468749063 h 198"/>
                <a:gd name="T24" fmla="*/ 90725625 w 198"/>
                <a:gd name="T25" fmla="*/ 441028138 h 198"/>
                <a:gd name="T26" fmla="*/ 57964388 w 198"/>
                <a:gd name="T27" fmla="*/ 408265313 h 198"/>
                <a:gd name="T28" fmla="*/ 27722513 w 198"/>
                <a:gd name="T29" fmla="*/ 367942813 h 198"/>
                <a:gd name="T30" fmla="*/ 10080625 w 198"/>
                <a:gd name="T31" fmla="*/ 322580000 h 198"/>
                <a:gd name="T32" fmla="*/ 0 w 198"/>
                <a:gd name="T33" fmla="*/ 274697825 h 198"/>
                <a:gd name="T34" fmla="*/ 0 w 198"/>
                <a:gd name="T35" fmla="*/ 249496263 h 198"/>
                <a:gd name="T36" fmla="*/ 5040313 w 198"/>
                <a:gd name="T37" fmla="*/ 201612500 h 198"/>
                <a:gd name="T38" fmla="*/ 17641888 w 198"/>
                <a:gd name="T39" fmla="*/ 153730325 h 198"/>
                <a:gd name="T40" fmla="*/ 40322500 w 198"/>
                <a:gd name="T41" fmla="*/ 110886875 h 198"/>
                <a:gd name="T42" fmla="*/ 73085325 w 198"/>
                <a:gd name="T43" fmla="*/ 73085325 h 198"/>
                <a:gd name="T44" fmla="*/ 108367513 w 198"/>
                <a:gd name="T45" fmla="*/ 42843450 h 198"/>
                <a:gd name="T46" fmla="*/ 151209375 w 198"/>
                <a:gd name="T47" fmla="*/ 20161250 h 198"/>
                <a:gd name="T48" fmla="*/ 196572188 w 198"/>
                <a:gd name="T49" fmla="*/ 5040313 h 198"/>
                <a:gd name="T50" fmla="*/ 249496263 w 198"/>
                <a:gd name="T51" fmla="*/ 0 h 198"/>
                <a:gd name="T52" fmla="*/ 274697825 w 198"/>
                <a:gd name="T53" fmla="*/ 0 h 198"/>
                <a:gd name="T54" fmla="*/ 322580000 w 198"/>
                <a:gd name="T55" fmla="*/ 10080625 h 198"/>
                <a:gd name="T56" fmla="*/ 365423450 w 198"/>
                <a:gd name="T57" fmla="*/ 32762825 h 198"/>
                <a:gd name="T58" fmla="*/ 408265313 w 198"/>
                <a:gd name="T59" fmla="*/ 57964388 h 198"/>
                <a:gd name="T60" fmla="*/ 441028138 w 198"/>
                <a:gd name="T61" fmla="*/ 90725625 h 198"/>
                <a:gd name="T62" fmla="*/ 466229700 w 198"/>
                <a:gd name="T63" fmla="*/ 131048125 h 198"/>
                <a:gd name="T64" fmla="*/ 483870000 w 198"/>
                <a:gd name="T65" fmla="*/ 173891575 h 198"/>
                <a:gd name="T66" fmla="*/ 493950625 w 198"/>
                <a:gd name="T67" fmla="*/ 224294700 h 198"/>
                <a:gd name="T68" fmla="*/ 498990938 w 198"/>
                <a:gd name="T69" fmla="*/ 249496263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8" h="198">
                  <a:moveTo>
                    <a:pt x="198" y="99"/>
                  </a:moveTo>
                  <a:lnTo>
                    <a:pt x="198" y="99"/>
                  </a:lnTo>
                  <a:lnTo>
                    <a:pt x="196" y="109"/>
                  </a:lnTo>
                  <a:lnTo>
                    <a:pt x="195" y="119"/>
                  </a:lnTo>
                  <a:lnTo>
                    <a:pt x="192" y="128"/>
                  </a:lnTo>
                  <a:lnTo>
                    <a:pt x="189" y="137"/>
                  </a:lnTo>
                  <a:lnTo>
                    <a:pt x="185" y="146"/>
                  </a:lnTo>
                  <a:lnTo>
                    <a:pt x="180" y="155"/>
                  </a:lnTo>
                  <a:lnTo>
                    <a:pt x="175" y="162"/>
                  </a:lnTo>
                  <a:lnTo>
                    <a:pt x="169" y="169"/>
                  </a:lnTo>
                  <a:lnTo>
                    <a:pt x="162" y="175"/>
                  </a:lnTo>
                  <a:lnTo>
                    <a:pt x="153" y="180"/>
                  </a:lnTo>
                  <a:lnTo>
                    <a:pt x="145" y="186"/>
                  </a:lnTo>
                  <a:lnTo>
                    <a:pt x="137" y="190"/>
                  </a:lnTo>
                  <a:lnTo>
                    <a:pt x="128" y="194"/>
                  </a:lnTo>
                  <a:lnTo>
                    <a:pt x="118" y="196"/>
                  </a:lnTo>
                  <a:lnTo>
                    <a:pt x="109" y="197"/>
                  </a:lnTo>
                  <a:lnTo>
                    <a:pt x="99" y="198"/>
                  </a:lnTo>
                  <a:lnTo>
                    <a:pt x="88" y="197"/>
                  </a:lnTo>
                  <a:lnTo>
                    <a:pt x="78" y="196"/>
                  </a:lnTo>
                  <a:lnTo>
                    <a:pt x="69" y="194"/>
                  </a:lnTo>
                  <a:lnTo>
                    <a:pt x="60" y="190"/>
                  </a:lnTo>
                  <a:lnTo>
                    <a:pt x="51" y="186"/>
                  </a:lnTo>
                  <a:lnTo>
                    <a:pt x="43" y="180"/>
                  </a:lnTo>
                  <a:lnTo>
                    <a:pt x="36" y="175"/>
                  </a:lnTo>
                  <a:lnTo>
                    <a:pt x="29" y="169"/>
                  </a:lnTo>
                  <a:lnTo>
                    <a:pt x="23" y="162"/>
                  </a:lnTo>
                  <a:lnTo>
                    <a:pt x="16" y="155"/>
                  </a:lnTo>
                  <a:lnTo>
                    <a:pt x="11" y="146"/>
                  </a:lnTo>
                  <a:lnTo>
                    <a:pt x="7" y="137"/>
                  </a:lnTo>
                  <a:lnTo>
                    <a:pt x="4" y="128"/>
                  </a:lnTo>
                  <a:lnTo>
                    <a:pt x="2" y="119"/>
                  </a:lnTo>
                  <a:lnTo>
                    <a:pt x="0" y="109"/>
                  </a:lnTo>
                  <a:lnTo>
                    <a:pt x="0" y="99"/>
                  </a:lnTo>
                  <a:lnTo>
                    <a:pt x="0" y="89"/>
                  </a:lnTo>
                  <a:lnTo>
                    <a:pt x="2" y="80"/>
                  </a:lnTo>
                  <a:lnTo>
                    <a:pt x="4" y="69"/>
                  </a:lnTo>
                  <a:lnTo>
                    <a:pt x="7" y="61"/>
                  </a:lnTo>
                  <a:lnTo>
                    <a:pt x="11" y="52"/>
                  </a:lnTo>
                  <a:lnTo>
                    <a:pt x="16" y="44"/>
                  </a:lnTo>
                  <a:lnTo>
                    <a:pt x="23" y="36"/>
                  </a:lnTo>
                  <a:lnTo>
                    <a:pt x="29" y="29"/>
                  </a:lnTo>
                  <a:lnTo>
                    <a:pt x="36" y="23"/>
                  </a:lnTo>
                  <a:lnTo>
                    <a:pt x="43" y="17"/>
                  </a:lnTo>
                  <a:lnTo>
                    <a:pt x="51" y="13"/>
                  </a:lnTo>
                  <a:lnTo>
                    <a:pt x="60" y="8"/>
                  </a:lnTo>
                  <a:lnTo>
                    <a:pt x="69" y="4"/>
                  </a:lnTo>
                  <a:lnTo>
                    <a:pt x="78" y="2"/>
                  </a:lnTo>
                  <a:lnTo>
                    <a:pt x="88" y="0"/>
                  </a:lnTo>
                  <a:lnTo>
                    <a:pt x="99" y="0"/>
                  </a:lnTo>
                  <a:lnTo>
                    <a:pt x="109" y="0"/>
                  </a:lnTo>
                  <a:lnTo>
                    <a:pt x="118" y="2"/>
                  </a:lnTo>
                  <a:lnTo>
                    <a:pt x="128" y="4"/>
                  </a:lnTo>
                  <a:lnTo>
                    <a:pt x="137" y="8"/>
                  </a:lnTo>
                  <a:lnTo>
                    <a:pt x="145" y="13"/>
                  </a:lnTo>
                  <a:lnTo>
                    <a:pt x="153" y="17"/>
                  </a:lnTo>
                  <a:lnTo>
                    <a:pt x="162" y="23"/>
                  </a:lnTo>
                  <a:lnTo>
                    <a:pt x="169" y="29"/>
                  </a:lnTo>
                  <a:lnTo>
                    <a:pt x="175" y="36"/>
                  </a:lnTo>
                  <a:lnTo>
                    <a:pt x="180" y="44"/>
                  </a:lnTo>
                  <a:lnTo>
                    <a:pt x="185" y="52"/>
                  </a:lnTo>
                  <a:lnTo>
                    <a:pt x="189" y="61"/>
                  </a:lnTo>
                  <a:lnTo>
                    <a:pt x="192" y="69"/>
                  </a:lnTo>
                  <a:lnTo>
                    <a:pt x="195" y="80"/>
                  </a:lnTo>
                  <a:lnTo>
                    <a:pt x="196" y="89"/>
                  </a:lnTo>
                  <a:lnTo>
                    <a:pt x="198" y="9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211" name="Freeform 1268"/>
            <p:cNvSpPr/>
            <p:nvPr/>
          </p:nvSpPr>
          <p:spPr bwMode="auto">
            <a:xfrm>
              <a:off x="1081486" y="5410165"/>
              <a:ext cx="183412" cy="185944"/>
            </a:xfrm>
            <a:custGeom>
              <a:avLst/>
              <a:gdLst>
                <a:gd name="T0" fmla="*/ 246975313 w 116"/>
                <a:gd name="T1" fmla="*/ 0 h 117"/>
                <a:gd name="T2" fmla="*/ 148690013 w 116"/>
                <a:gd name="T3" fmla="*/ 100806521 h 117"/>
                <a:gd name="T4" fmla="*/ 50403125 w 116"/>
                <a:gd name="T5" fmla="*/ 0 h 117"/>
                <a:gd name="T6" fmla="*/ 0 w 116"/>
                <a:gd name="T7" fmla="*/ 50403261 h 117"/>
                <a:gd name="T8" fmla="*/ 98286888 w 116"/>
                <a:gd name="T9" fmla="*/ 148690413 h 117"/>
                <a:gd name="T10" fmla="*/ 0 w 116"/>
                <a:gd name="T11" fmla="*/ 246975977 h 117"/>
                <a:gd name="T12" fmla="*/ 50403125 w 116"/>
                <a:gd name="T13" fmla="*/ 294859869 h 117"/>
                <a:gd name="T14" fmla="*/ 148690013 w 116"/>
                <a:gd name="T15" fmla="*/ 199093673 h 117"/>
                <a:gd name="T16" fmla="*/ 246975313 w 116"/>
                <a:gd name="T17" fmla="*/ 294859869 h 117"/>
                <a:gd name="T18" fmla="*/ 292338125 w 116"/>
                <a:gd name="T19" fmla="*/ 246975977 h 117"/>
                <a:gd name="T20" fmla="*/ 194052825 w 116"/>
                <a:gd name="T21" fmla="*/ 148690413 h 117"/>
                <a:gd name="T22" fmla="*/ 292338125 w 116"/>
                <a:gd name="T23" fmla="*/ 50403261 h 117"/>
                <a:gd name="T24" fmla="*/ 246975313 w 116"/>
                <a:gd name="T25" fmla="*/ 0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6" h="117">
                  <a:moveTo>
                    <a:pt x="98" y="0"/>
                  </a:moveTo>
                  <a:lnTo>
                    <a:pt x="59" y="40"/>
                  </a:lnTo>
                  <a:lnTo>
                    <a:pt x="20" y="0"/>
                  </a:lnTo>
                  <a:lnTo>
                    <a:pt x="0" y="20"/>
                  </a:lnTo>
                  <a:lnTo>
                    <a:pt x="39" y="59"/>
                  </a:lnTo>
                  <a:lnTo>
                    <a:pt x="0" y="98"/>
                  </a:lnTo>
                  <a:lnTo>
                    <a:pt x="20" y="117"/>
                  </a:lnTo>
                  <a:lnTo>
                    <a:pt x="59" y="79"/>
                  </a:lnTo>
                  <a:lnTo>
                    <a:pt x="98" y="117"/>
                  </a:lnTo>
                  <a:lnTo>
                    <a:pt x="116" y="98"/>
                  </a:lnTo>
                  <a:lnTo>
                    <a:pt x="77" y="59"/>
                  </a:lnTo>
                  <a:lnTo>
                    <a:pt x="116" y="20"/>
                  </a:lnTo>
                  <a:lnTo>
                    <a:pt x="9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185" name="TextBox 184"/>
          <p:cNvSpPr txBox="1"/>
          <p:nvPr/>
        </p:nvSpPr>
        <p:spPr>
          <a:xfrm>
            <a:off x="900113" y="4475125"/>
            <a:ext cx="1647825" cy="492125"/>
          </a:xfrm>
          <a:prstGeom prst="rect">
            <a:avLst/>
          </a:prstGeom>
          <a:noFill/>
        </p:spPr>
        <p:txBody>
          <a:bodyPr lIns="121883" tIns="60943" rIns="121883" bIns="60943">
            <a:spAutoFit/>
          </a:bodyPr>
          <a:lstStyle/>
          <a:p>
            <a:pPr algn="ctr" eaLnBrk="1" fontAlgn="t" hangingPunct="1">
              <a:defRPr/>
            </a:pPr>
            <a:r>
              <a:rPr lang="zh-CN" altLang="en-US" sz="1200" dirty="0">
                <a:solidFill>
                  <a:schemeClr val="tx1">
                    <a:lumMod val="75000"/>
                    <a:lumOff val="25000"/>
                  </a:schemeClr>
                </a:solidFill>
                <a:latin typeface="+mn-lt"/>
                <a:ea typeface="+mn-ea"/>
              </a:rPr>
              <a:t>关键部件</a:t>
            </a:r>
            <a:r>
              <a:rPr lang="en-US" altLang="zh-CN" sz="1200" dirty="0">
                <a:solidFill>
                  <a:schemeClr val="tx2"/>
                </a:solidFill>
                <a:latin typeface="+mn-lt"/>
                <a:ea typeface="+mn-ea"/>
              </a:rPr>
              <a:t>HA</a:t>
            </a:r>
            <a:r>
              <a:rPr lang="zh-CN" altLang="en-US" sz="1200" dirty="0">
                <a:solidFill>
                  <a:schemeClr val="tx2"/>
                </a:solidFill>
                <a:latin typeface="+mn-lt"/>
                <a:ea typeface="+mn-ea"/>
              </a:rPr>
              <a:t>资源预留</a:t>
            </a:r>
            <a:endParaRPr lang="en-US" altLang="zh-CN" sz="1200" dirty="0">
              <a:solidFill>
                <a:schemeClr val="tx2"/>
              </a:solidFill>
              <a:latin typeface="+mn-lt"/>
              <a:ea typeface="+mn-ea"/>
            </a:endParaRPr>
          </a:p>
          <a:p>
            <a:pPr algn="ctr" eaLnBrk="1" fontAlgn="t" hangingPunct="1">
              <a:defRPr/>
            </a:pPr>
            <a:r>
              <a:rPr lang="zh-CN" altLang="en-US" sz="1200" dirty="0">
                <a:solidFill>
                  <a:schemeClr val="tx1">
                    <a:lumMod val="75000"/>
                    <a:lumOff val="25000"/>
                  </a:schemeClr>
                </a:solidFill>
                <a:latin typeface="+mn-lt"/>
                <a:ea typeface="+mn-ea"/>
              </a:rPr>
              <a:t>应对物理故障</a:t>
            </a:r>
            <a:endParaRPr lang="en-US" altLang="zh-CN" sz="1200" dirty="0">
              <a:solidFill>
                <a:schemeClr val="tx1">
                  <a:lumMod val="75000"/>
                  <a:lumOff val="25000"/>
                </a:schemeClr>
              </a:solidFill>
              <a:latin typeface="+mn-lt"/>
              <a:ea typeface="+mn-ea"/>
            </a:endParaRPr>
          </a:p>
        </p:txBody>
      </p:sp>
      <p:grpSp>
        <p:nvGrpSpPr>
          <p:cNvPr id="89131" name="组合 185"/>
          <p:cNvGrpSpPr/>
          <p:nvPr/>
        </p:nvGrpSpPr>
        <p:grpSpPr bwMode="auto">
          <a:xfrm>
            <a:off x="6421438" y="4354475"/>
            <a:ext cx="400050" cy="574675"/>
            <a:chOff x="19801559" y="704802"/>
            <a:chExt cx="776145" cy="741650"/>
          </a:xfrm>
        </p:grpSpPr>
        <p:sp>
          <p:nvSpPr>
            <p:cNvPr id="89206" name="Freeform 568"/>
            <p:cNvSpPr>
              <a:spLocks noEditPoints="1"/>
            </p:cNvSpPr>
            <p:nvPr/>
          </p:nvSpPr>
          <p:spPr bwMode="auto">
            <a:xfrm>
              <a:off x="19801559" y="704802"/>
              <a:ext cx="415791" cy="741650"/>
            </a:xfrm>
            <a:custGeom>
              <a:avLst/>
              <a:gdLst>
                <a:gd name="T0" fmla="*/ 650052421 w 217"/>
                <a:gd name="T1" fmla="*/ 1322143479 h 387"/>
                <a:gd name="T2" fmla="*/ 602309010 w 217"/>
                <a:gd name="T3" fmla="*/ 1311126048 h 387"/>
                <a:gd name="T4" fmla="*/ 569254848 w 217"/>
                <a:gd name="T5" fmla="*/ 1278071839 h 387"/>
                <a:gd name="T6" fmla="*/ 128540985 w 217"/>
                <a:gd name="T7" fmla="*/ 1278071839 h 387"/>
                <a:gd name="T8" fmla="*/ 117523569 w 217"/>
                <a:gd name="T9" fmla="*/ 1263380653 h 387"/>
                <a:gd name="T10" fmla="*/ 117523569 w 217"/>
                <a:gd name="T11" fmla="*/ 1256036976 h 387"/>
                <a:gd name="T12" fmla="*/ 128540985 w 217"/>
                <a:gd name="T13" fmla="*/ 1241345790 h 387"/>
                <a:gd name="T14" fmla="*/ 558237432 w 217"/>
                <a:gd name="T15" fmla="*/ 1241345790 h 387"/>
                <a:gd name="T16" fmla="*/ 558237432 w 217"/>
                <a:gd name="T17" fmla="*/ 1193602311 h 387"/>
                <a:gd name="T18" fmla="*/ 128540985 w 217"/>
                <a:gd name="T19" fmla="*/ 1193602311 h 387"/>
                <a:gd name="T20" fmla="*/ 117523569 w 217"/>
                <a:gd name="T21" fmla="*/ 1178911125 h 387"/>
                <a:gd name="T22" fmla="*/ 117523569 w 217"/>
                <a:gd name="T23" fmla="*/ 1171565533 h 387"/>
                <a:gd name="T24" fmla="*/ 128540985 w 217"/>
                <a:gd name="T25" fmla="*/ 1160548101 h 387"/>
                <a:gd name="T26" fmla="*/ 558237432 w 217"/>
                <a:gd name="T27" fmla="*/ 1057715550 h 387"/>
                <a:gd name="T28" fmla="*/ 135886567 w 217"/>
                <a:gd name="T29" fmla="*/ 1057715550 h 387"/>
                <a:gd name="T30" fmla="*/ 121195402 w 217"/>
                <a:gd name="T31" fmla="*/ 1054041795 h 387"/>
                <a:gd name="T32" fmla="*/ 117523569 w 217"/>
                <a:gd name="T33" fmla="*/ 1039352526 h 387"/>
                <a:gd name="T34" fmla="*/ 117523569 w 217"/>
                <a:gd name="T35" fmla="*/ 888774579 h 387"/>
                <a:gd name="T36" fmla="*/ 121195402 w 217"/>
                <a:gd name="T37" fmla="*/ 874083393 h 387"/>
                <a:gd name="T38" fmla="*/ 135886567 w 217"/>
                <a:gd name="T39" fmla="*/ 870411555 h 387"/>
                <a:gd name="T40" fmla="*/ 558237432 w 217"/>
                <a:gd name="T41" fmla="*/ 811648728 h 387"/>
                <a:gd name="T42" fmla="*/ 135886567 w 217"/>
                <a:gd name="T43" fmla="*/ 811648728 h 387"/>
                <a:gd name="T44" fmla="*/ 121195402 w 217"/>
                <a:gd name="T45" fmla="*/ 804303136 h 387"/>
                <a:gd name="T46" fmla="*/ 117523569 w 217"/>
                <a:gd name="T47" fmla="*/ 785940111 h 387"/>
                <a:gd name="T48" fmla="*/ 117523569 w 217"/>
                <a:gd name="T49" fmla="*/ 642707757 h 387"/>
                <a:gd name="T50" fmla="*/ 121195402 w 217"/>
                <a:gd name="T51" fmla="*/ 628018488 h 387"/>
                <a:gd name="T52" fmla="*/ 135886567 w 217"/>
                <a:gd name="T53" fmla="*/ 617001057 h 387"/>
                <a:gd name="T54" fmla="*/ 558237432 w 217"/>
                <a:gd name="T55" fmla="*/ 558238230 h 387"/>
                <a:gd name="T56" fmla="*/ 135886567 w 217"/>
                <a:gd name="T57" fmla="*/ 558238230 h 387"/>
                <a:gd name="T58" fmla="*/ 121195402 w 217"/>
                <a:gd name="T59" fmla="*/ 554566392 h 387"/>
                <a:gd name="T60" fmla="*/ 117523569 w 217"/>
                <a:gd name="T61" fmla="*/ 539875206 h 387"/>
                <a:gd name="T62" fmla="*/ 117523569 w 217"/>
                <a:gd name="T63" fmla="*/ 392971014 h 387"/>
                <a:gd name="T64" fmla="*/ 121195402 w 217"/>
                <a:gd name="T65" fmla="*/ 374607990 h 387"/>
                <a:gd name="T66" fmla="*/ 135886567 w 217"/>
                <a:gd name="T67" fmla="*/ 370934235 h 387"/>
                <a:gd name="T68" fmla="*/ 661069837 w 217"/>
                <a:gd name="T69" fmla="*/ 370934235 h 387"/>
                <a:gd name="T70" fmla="*/ 675761002 w 217"/>
                <a:gd name="T71" fmla="*/ 374607990 h 387"/>
                <a:gd name="T72" fmla="*/ 683104668 w 217"/>
                <a:gd name="T73" fmla="*/ 392971014 h 387"/>
                <a:gd name="T74" fmla="*/ 796956404 w 217"/>
                <a:gd name="T75" fmla="*/ 400316607 h 387"/>
                <a:gd name="T76" fmla="*/ 796956404 w 217"/>
                <a:gd name="T77" fmla="*/ 44071641 h 387"/>
                <a:gd name="T78" fmla="*/ 785938988 w 217"/>
                <a:gd name="T79" fmla="*/ 11017431 h 387"/>
                <a:gd name="T80" fmla="*/ 756558575 w 217"/>
                <a:gd name="T81" fmla="*/ 0 h 387"/>
                <a:gd name="T82" fmla="*/ 47743411 w 217"/>
                <a:gd name="T83" fmla="*/ 0 h 387"/>
                <a:gd name="T84" fmla="*/ 14691165 w 217"/>
                <a:gd name="T85" fmla="*/ 11017431 h 387"/>
                <a:gd name="T86" fmla="*/ 0 w 217"/>
                <a:gd name="T87" fmla="*/ 44071641 h 387"/>
                <a:gd name="T88" fmla="*/ 0 w 217"/>
                <a:gd name="T89" fmla="*/ 1373560713 h 387"/>
                <a:gd name="T90" fmla="*/ 14691165 w 217"/>
                <a:gd name="T91" fmla="*/ 1406613007 h 387"/>
                <a:gd name="T92" fmla="*/ 47743411 w 217"/>
                <a:gd name="T93" fmla="*/ 1421304193 h 387"/>
                <a:gd name="T94" fmla="*/ 756558575 w 217"/>
                <a:gd name="T95" fmla="*/ 1421304193 h 387"/>
                <a:gd name="T96" fmla="*/ 785938988 w 217"/>
                <a:gd name="T97" fmla="*/ 1406613007 h 387"/>
                <a:gd name="T98" fmla="*/ 796956404 w 217"/>
                <a:gd name="T99" fmla="*/ 1373560713 h 387"/>
                <a:gd name="T100" fmla="*/ 650052421 w 217"/>
                <a:gd name="T101" fmla="*/ 1322143479 h 387"/>
                <a:gd name="T102" fmla="*/ 117523569 w 217"/>
                <a:gd name="T103" fmla="*/ 143232354 h 387"/>
                <a:gd name="T104" fmla="*/ 121195402 w 217"/>
                <a:gd name="T105" fmla="*/ 128541168 h 387"/>
                <a:gd name="T106" fmla="*/ 135886567 w 217"/>
                <a:gd name="T107" fmla="*/ 121195575 h 387"/>
                <a:gd name="T108" fmla="*/ 661069837 w 217"/>
                <a:gd name="T109" fmla="*/ 121195575 h 387"/>
                <a:gd name="T110" fmla="*/ 675761002 w 217"/>
                <a:gd name="T111" fmla="*/ 128541168 h 387"/>
                <a:gd name="T112" fmla="*/ 683104668 w 217"/>
                <a:gd name="T113" fmla="*/ 143232354 h 387"/>
                <a:gd name="T114" fmla="*/ 683104668 w 217"/>
                <a:gd name="T115" fmla="*/ 290136546 h 387"/>
                <a:gd name="T116" fmla="*/ 675761002 w 217"/>
                <a:gd name="T117" fmla="*/ 304827732 h 387"/>
                <a:gd name="T118" fmla="*/ 661069837 w 217"/>
                <a:gd name="T119" fmla="*/ 312173325 h 387"/>
                <a:gd name="T120" fmla="*/ 135886567 w 217"/>
                <a:gd name="T121" fmla="*/ 312173325 h 387"/>
                <a:gd name="T122" fmla="*/ 121195402 w 217"/>
                <a:gd name="T123" fmla="*/ 304827732 h 387"/>
                <a:gd name="T124" fmla="*/ 117523569 w 217"/>
                <a:gd name="T125" fmla="*/ 290136546 h 3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7" h="387">
                  <a:moveTo>
                    <a:pt x="177" y="360"/>
                  </a:moveTo>
                  <a:lnTo>
                    <a:pt x="177" y="360"/>
                  </a:lnTo>
                  <a:lnTo>
                    <a:pt x="169" y="359"/>
                  </a:lnTo>
                  <a:lnTo>
                    <a:pt x="164" y="357"/>
                  </a:lnTo>
                  <a:lnTo>
                    <a:pt x="159" y="353"/>
                  </a:lnTo>
                  <a:lnTo>
                    <a:pt x="155" y="348"/>
                  </a:lnTo>
                  <a:lnTo>
                    <a:pt x="35" y="348"/>
                  </a:lnTo>
                  <a:lnTo>
                    <a:pt x="33" y="347"/>
                  </a:lnTo>
                  <a:lnTo>
                    <a:pt x="32" y="344"/>
                  </a:lnTo>
                  <a:lnTo>
                    <a:pt x="32" y="342"/>
                  </a:lnTo>
                  <a:lnTo>
                    <a:pt x="33" y="339"/>
                  </a:lnTo>
                  <a:lnTo>
                    <a:pt x="35" y="338"/>
                  </a:lnTo>
                  <a:lnTo>
                    <a:pt x="152" y="338"/>
                  </a:lnTo>
                  <a:lnTo>
                    <a:pt x="152" y="336"/>
                  </a:lnTo>
                  <a:lnTo>
                    <a:pt x="152" y="325"/>
                  </a:lnTo>
                  <a:lnTo>
                    <a:pt x="35" y="325"/>
                  </a:lnTo>
                  <a:lnTo>
                    <a:pt x="33" y="324"/>
                  </a:lnTo>
                  <a:lnTo>
                    <a:pt x="32" y="321"/>
                  </a:lnTo>
                  <a:lnTo>
                    <a:pt x="32" y="319"/>
                  </a:lnTo>
                  <a:lnTo>
                    <a:pt x="33" y="317"/>
                  </a:lnTo>
                  <a:lnTo>
                    <a:pt x="35" y="316"/>
                  </a:lnTo>
                  <a:lnTo>
                    <a:pt x="152" y="316"/>
                  </a:lnTo>
                  <a:lnTo>
                    <a:pt x="152" y="288"/>
                  </a:lnTo>
                  <a:lnTo>
                    <a:pt x="37" y="288"/>
                  </a:lnTo>
                  <a:lnTo>
                    <a:pt x="35" y="288"/>
                  </a:lnTo>
                  <a:lnTo>
                    <a:pt x="33" y="287"/>
                  </a:lnTo>
                  <a:lnTo>
                    <a:pt x="32" y="285"/>
                  </a:lnTo>
                  <a:lnTo>
                    <a:pt x="32" y="283"/>
                  </a:lnTo>
                  <a:lnTo>
                    <a:pt x="32" y="242"/>
                  </a:lnTo>
                  <a:lnTo>
                    <a:pt x="32" y="240"/>
                  </a:lnTo>
                  <a:lnTo>
                    <a:pt x="33" y="238"/>
                  </a:lnTo>
                  <a:lnTo>
                    <a:pt x="35" y="237"/>
                  </a:lnTo>
                  <a:lnTo>
                    <a:pt x="37" y="237"/>
                  </a:lnTo>
                  <a:lnTo>
                    <a:pt x="152" y="237"/>
                  </a:lnTo>
                  <a:lnTo>
                    <a:pt x="152" y="221"/>
                  </a:lnTo>
                  <a:lnTo>
                    <a:pt x="37" y="221"/>
                  </a:lnTo>
                  <a:lnTo>
                    <a:pt x="35" y="221"/>
                  </a:lnTo>
                  <a:lnTo>
                    <a:pt x="33" y="219"/>
                  </a:lnTo>
                  <a:lnTo>
                    <a:pt x="32" y="216"/>
                  </a:lnTo>
                  <a:lnTo>
                    <a:pt x="32" y="214"/>
                  </a:lnTo>
                  <a:lnTo>
                    <a:pt x="32" y="175"/>
                  </a:lnTo>
                  <a:lnTo>
                    <a:pt x="32" y="173"/>
                  </a:lnTo>
                  <a:lnTo>
                    <a:pt x="33" y="171"/>
                  </a:lnTo>
                  <a:lnTo>
                    <a:pt x="35" y="170"/>
                  </a:lnTo>
                  <a:lnTo>
                    <a:pt x="37" y="168"/>
                  </a:lnTo>
                  <a:lnTo>
                    <a:pt x="152" y="168"/>
                  </a:lnTo>
                  <a:lnTo>
                    <a:pt x="152" y="152"/>
                  </a:lnTo>
                  <a:lnTo>
                    <a:pt x="37" y="152"/>
                  </a:lnTo>
                  <a:lnTo>
                    <a:pt x="35" y="152"/>
                  </a:lnTo>
                  <a:lnTo>
                    <a:pt x="33" y="151"/>
                  </a:lnTo>
                  <a:lnTo>
                    <a:pt x="32" y="149"/>
                  </a:lnTo>
                  <a:lnTo>
                    <a:pt x="32" y="147"/>
                  </a:lnTo>
                  <a:lnTo>
                    <a:pt x="32" y="107"/>
                  </a:lnTo>
                  <a:lnTo>
                    <a:pt x="32" y="104"/>
                  </a:lnTo>
                  <a:lnTo>
                    <a:pt x="33" y="102"/>
                  </a:lnTo>
                  <a:lnTo>
                    <a:pt x="35" y="101"/>
                  </a:lnTo>
                  <a:lnTo>
                    <a:pt x="37" y="101"/>
                  </a:lnTo>
                  <a:lnTo>
                    <a:pt x="180" y="101"/>
                  </a:lnTo>
                  <a:lnTo>
                    <a:pt x="182" y="101"/>
                  </a:lnTo>
                  <a:lnTo>
                    <a:pt x="184" y="102"/>
                  </a:lnTo>
                  <a:lnTo>
                    <a:pt x="185" y="104"/>
                  </a:lnTo>
                  <a:lnTo>
                    <a:pt x="186" y="107"/>
                  </a:lnTo>
                  <a:lnTo>
                    <a:pt x="186" y="109"/>
                  </a:lnTo>
                  <a:lnTo>
                    <a:pt x="217" y="109"/>
                  </a:lnTo>
                  <a:lnTo>
                    <a:pt x="217" y="12"/>
                  </a:lnTo>
                  <a:lnTo>
                    <a:pt x="216" y="7"/>
                  </a:lnTo>
                  <a:lnTo>
                    <a:pt x="214" y="3"/>
                  </a:lnTo>
                  <a:lnTo>
                    <a:pt x="210" y="1"/>
                  </a:lnTo>
                  <a:lnTo>
                    <a:pt x="206" y="0"/>
                  </a:lnTo>
                  <a:lnTo>
                    <a:pt x="13" y="0"/>
                  </a:lnTo>
                  <a:lnTo>
                    <a:pt x="7" y="1"/>
                  </a:lnTo>
                  <a:lnTo>
                    <a:pt x="4" y="3"/>
                  </a:lnTo>
                  <a:lnTo>
                    <a:pt x="1" y="7"/>
                  </a:lnTo>
                  <a:lnTo>
                    <a:pt x="0" y="12"/>
                  </a:lnTo>
                  <a:lnTo>
                    <a:pt x="0" y="374"/>
                  </a:lnTo>
                  <a:lnTo>
                    <a:pt x="1" y="380"/>
                  </a:lnTo>
                  <a:lnTo>
                    <a:pt x="4" y="383"/>
                  </a:lnTo>
                  <a:lnTo>
                    <a:pt x="7" y="386"/>
                  </a:lnTo>
                  <a:lnTo>
                    <a:pt x="13" y="387"/>
                  </a:lnTo>
                  <a:lnTo>
                    <a:pt x="206" y="387"/>
                  </a:lnTo>
                  <a:lnTo>
                    <a:pt x="210" y="386"/>
                  </a:lnTo>
                  <a:lnTo>
                    <a:pt x="214" y="383"/>
                  </a:lnTo>
                  <a:lnTo>
                    <a:pt x="216" y="380"/>
                  </a:lnTo>
                  <a:lnTo>
                    <a:pt x="217" y="374"/>
                  </a:lnTo>
                  <a:lnTo>
                    <a:pt x="217" y="360"/>
                  </a:lnTo>
                  <a:lnTo>
                    <a:pt x="177" y="360"/>
                  </a:lnTo>
                  <a:close/>
                  <a:moveTo>
                    <a:pt x="32" y="39"/>
                  </a:moveTo>
                  <a:lnTo>
                    <a:pt x="32" y="39"/>
                  </a:lnTo>
                  <a:lnTo>
                    <a:pt x="32" y="37"/>
                  </a:lnTo>
                  <a:lnTo>
                    <a:pt x="33" y="35"/>
                  </a:lnTo>
                  <a:lnTo>
                    <a:pt x="35" y="34"/>
                  </a:lnTo>
                  <a:lnTo>
                    <a:pt x="37" y="33"/>
                  </a:lnTo>
                  <a:lnTo>
                    <a:pt x="180" y="33"/>
                  </a:lnTo>
                  <a:lnTo>
                    <a:pt x="182" y="34"/>
                  </a:lnTo>
                  <a:lnTo>
                    <a:pt x="184" y="35"/>
                  </a:lnTo>
                  <a:lnTo>
                    <a:pt x="185" y="37"/>
                  </a:lnTo>
                  <a:lnTo>
                    <a:pt x="186" y="39"/>
                  </a:lnTo>
                  <a:lnTo>
                    <a:pt x="186" y="79"/>
                  </a:lnTo>
                  <a:lnTo>
                    <a:pt x="185" y="81"/>
                  </a:lnTo>
                  <a:lnTo>
                    <a:pt x="184" y="83"/>
                  </a:lnTo>
                  <a:lnTo>
                    <a:pt x="182" y="85"/>
                  </a:lnTo>
                  <a:lnTo>
                    <a:pt x="180" y="85"/>
                  </a:lnTo>
                  <a:lnTo>
                    <a:pt x="37" y="85"/>
                  </a:lnTo>
                  <a:lnTo>
                    <a:pt x="35" y="85"/>
                  </a:lnTo>
                  <a:lnTo>
                    <a:pt x="33" y="83"/>
                  </a:lnTo>
                  <a:lnTo>
                    <a:pt x="32" y="81"/>
                  </a:lnTo>
                  <a:lnTo>
                    <a:pt x="32" y="79"/>
                  </a:lnTo>
                  <a:lnTo>
                    <a:pt x="32" y="39"/>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207" name="Freeform 570"/>
            <p:cNvSpPr/>
            <p:nvPr/>
          </p:nvSpPr>
          <p:spPr bwMode="auto">
            <a:xfrm>
              <a:off x="20383667" y="1124798"/>
              <a:ext cx="194037" cy="219216"/>
            </a:xfrm>
            <a:custGeom>
              <a:avLst/>
              <a:gdLst>
                <a:gd name="T0" fmla="*/ 352570783 w 101"/>
                <a:gd name="T1" fmla="*/ 0 h 115"/>
                <a:gd name="T2" fmla="*/ 150577764 w 101"/>
                <a:gd name="T3" fmla="*/ 235047527 h 115"/>
                <a:gd name="T4" fmla="*/ 128541012 w 101"/>
                <a:gd name="T5" fmla="*/ 157923575 h 115"/>
                <a:gd name="T6" fmla="*/ 0 w 101"/>
                <a:gd name="T7" fmla="*/ 216684498 h 115"/>
                <a:gd name="T8" fmla="*/ 132214762 w 101"/>
                <a:gd name="T9" fmla="*/ 422351563 h 115"/>
                <a:gd name="T10" fmla="*/ 370933785 w 101"/>
                <a:gd name="T11" fmla="*/ 14691189 h 115"/>
                <a:gd name="T12" fmla="*/ 352570783 w 101"/>
                <a:gd name="T13" fmla="*/ 0 h 115"/>
                <a:gd name="T14" fmla="*/ 352570783 w 101"/>
                <a:gd name="T15" fmla="*/ 0 h 1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115">
                  <a:moveTo>
                    <a:pt x="96" y="0"/>
                  </a:moveTo>
                  <a:lnTo>
                    <a:pt x="41" y="64"/>
                  </a:lnTo>
                  <a:lnTo>
                    <a:pt x="35" y="43"/>
                  </a:lnTo>
                  <a:lnTo>
                    <a:pt x="0" y="59"/>
                  </a:lnTo>
                  <a:lnTo>
                    <a:pt x="36" y="115"/>
                  </a:lnTo>
                  <a:lnTo>
                    <a:pt x="101" y="4"/>
                  </a:lnTo>
                  <a:lnTo>
                    <a:pt x="96"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208" name="Freeform 571"/>
            <p:cNvSpPr>
              <a:spLocks noEditPoints="1"/>
            </p:cNvSpPr>
            <p:nvPr/>
          </p:nvSpPr>
          <p:spPr bwMode="auto">
            <a:xfrm>
              <a:off x="20118792" y="940410"/>
              <a:ext cx="354194" cy="432287"/>
            </a:xfrm>
            <a:custGeom>
              <a:avLst/>
              <a:gdLst>
                <a:gd name="T0" fmla="*/ 84469401 w 185"/>
                <a:gd name="T1" fmla="*/ 422351207 h 226"/>
                <a:gd name="T2" fmla="*/ 444385667 w 185"/>
                <a:gd name="T3" fmla="*/ 444386056 h 226"/>
                <a:gd name="T4" fmla="*/ 84469401 w 185"/>
                <a:gd name="T5" fmla="*/ 517838106 h 226"/>
                <a:gd name="T6" fmla="*/ 444385667 w 185"/>
                <a:gd name="T7" fmla="*/ 499475094 h 226"/>
                <a:gd name="T8" fmla="*/ 84469401 w 185"/>
                <a:gd name="T9" fmla="*/ 517838106 h 226"/>
                <a:gd name="T10" fmla="*/ 183629966 w 185"/>
                <a:gd name="T11" fmla="*/ 128541088 h 226"/>
                <a:gd name="T12" fmla="*/ 312170942 w 185"/>
                <a:gd name="T13" fmla="*/ 143232265 h 226"/>
                <a:gd name="T14" fmla="*/ 183629966 w 185"/>
                <a:gd name="T15" fmla="*/ 179958290 h 226"/>
                <a:gd name="T16" fmla="*/ 312170942 w 185"/>
                <a:gd name="T17" fmla="*/ 165267114 h 226"/>
                <a:gd name="T18" fmla="*/ 183629966 w 185"/>
                <a:gd name="T19" fmla="*/ 179958290 h 226"/>
                <a:gd name="T20" fmla="*/ 84469401 w 185"/>
                <a:gd name="T21" fmla="*/ 201993139 h 226"/>
                <a:gd name="T22" fmla="*/ 165266969 w 185"/>
                <a:gd name="T23" fmla="*/ 121195500 h 226"/>
                <a:gd name="T24" fmla="*/ 389296678 w 185"/>
                <a:gd name="T25" fmla="*/ 0 h 226"/>
                <a:gd name="T26" fmla="*/ 73451986 w 185"/>
                <a:gd name="T27" fmla="*/ 0 h 226"/>
                <a:gd name="T28" fmla="*/ 44071575 w 185"/>
                <a:gd name="T29" fmla="*/ 7345588 h 226"/>
                <a:gd name="T30" fmla="*/ 18362997 w 185"/>
                <a:gd name="T31" fmla="*/ 22034849 h 226"/>
                <a:gd name="T32" fmla="*/ 3671833 w 185"/>
                <a:gd name="T33" fmla="*/ 44071614 h 226"/>
                <a:gd name="T34" fmla="*/ 0 w 185"/>
                <a:gd name="T35" fmla="*/ 77125803 h 226"/>
                <a:gd name="T36" fmla="*/ 0 w 185"/>
                <a:gd name="T37" fmla="*/ 749213599 h 226"/>
                <a:gd name="T38" fmla="*/ 3671833 w 185"/>
                <a:gd name="T39" fmla="*/ 782267788 h 226"/>
                <a:gd name="T40" fmla="*/ 18362997 w 185"/>
                <a:gd name="T41" fmla="*/ 804302636 h 226"/>
                <a:gd name="T42" fmla="*/ 44071575 w 185"/>
                <a:gd name="T43" fmla="*/ 826339401 h 226"/>
                <a:gd name="T44" fmla="*/ 73451986 w 185"/>
                <a:gd name="T45" fmla="*/ 830011237 h 226"/>
                <a:gd name="T46" fmla="*/ 591289640 w 185"/>
                <a:gd name="T47" fmla="*/ 793285212 h 226"/>
                <a:gd name="T48" fmla="*/ 84469401 w 185"/>
                <a:gd name="T49" fmla="*/ 793285212 h 226"/>
                <a:gd name="T50" fmla="*/ 51417157 w 185"/>
                <a:gd name="T51" fmla="*/ 782267788 h 226"/>
                <a:gd name="T52" fmla="*/ 40397826 w 185"/>
                <a:gd name="T53" fmla="*/ 749213599 h 226"/>
                <a:gd name="T54" fmla="*/ 40397826 w 185"/>
                <a:gd name="T55" fmla="*/ 481112081 h 226"/>
                <a:gd name="T56" fmla="*/ 40397826 w 185"/>
                <a:gd name="T57" fmla="*/ 84469475 h 226"/>
                <a:gd name="T58" fmla="*/ 51417157 w 185"/>
                <a:gd name="T59" fmla="*/ 55089038 h 226"/>
                <a:gd name="T60" fmla="*/ 84469401 w 185"/>
                <a:gd name="T61" fmla="*/ 36726025 h 226"/>
                <a:gd name="T62" fmla="*/ 356242517 w 185"/>
                <a:gd name="T63" fmla="*/ 275447106 h 226"/>
                <a:gd name="T64" fmla="*/ 359916266 w 185"/>
                <a:gd name="T65" fmla="*/ 297481955 h 226"/>
                <a:gd name="T66" fmla="*/ 385624845 w 185"/>
                <a:gd name="T67" fmla="*/ 319516803 h 226"/>
                <a:gd name="T68" fmla="*/ 642706797 w 185"/>
                <a:gd name="T69" fmla="*/ 323190556 h 226"/>
                <a:gd name="T70" fmla="*/ 679432790 w 185"/>
                <a:gd name="T71" fmla="*/ 440714220 h 226"/>
                <a:gd name="T72" fmla="*/ 389296678 w 185"/>
                <a:gd name="T73" fmla="*/ 0 h 2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5" h="226">
                  <a:moveTo>
                    <a:pt x="121" y="115"/>
                  </a:moveTo>
                  <a:lnTo>
                    <a:pt x="23" y="115"/>
                  </a:lnTo>
                  <a:lnTo>
                    <a:pt x="23" y="121"/>
                  </a:lnTo>
                  <a:lnTo>
                    <a:pt x="121" y="121"/>
                  </a:lnTo>
                  <a:lnTo>
                    <a:pt x="121" y="115"/>
                  </a:lnTo>
                  <a:close/>
                  <a:moveTo>
                    <a:pt x="23" y="141"/>
                  </a:moveTo>
                  <a:lnTo>
                    <a:pt x="121" y="141"/>
                  </a:lnTo>
                  <a:lnTo>
                    <a:pt x="121" y="136"/>
                  </a:lnTo>
                  <a:lnTo>
                    <a:pt x="23" y="136"/>
                  </a:lnTo>
                  <a:lnTo>
                    <a:pt x="23" y="141"/>
                  </a:lnTo>
                  <a:close/>
                  <a:moveTo>
                    <a:pt x="85" y="35"/>
                  </a:moveTo>
                  <a:lnTo>
                    <a:pt x="50" y="35"/>
                  </a:lnTo>
                  <a:lnTo>
                    <a:pt x="50" y="39"/>
                  </a:lnTo>
                  <a:lnTo>
                    <a:pt x="85" y="39"/>
                  </a:lnTo>
                  <a:lnTo>
                    <a:pt x="85" y="35"/>
                  </a:lnTo>
                  <a:close/>
                  <a:moveTo>
                    <a:pt x="50" y="49"/>
                  </a:moveTo>
                  <a:lnTo>
                    <a:pt x="85" y="49"/>
                  </a:lnTo>
                  <a:lnTo>
                    <a:pt x="85" y="45"/>
                  </a:lnTo>
                  <a:lnTo>
                    <a:pt x="50" y="45"/>
                  </a:lnTo>
                  <a:lnTo>
                    <a:pt x="50" y="49"/>
                  </a:lnTo>
                  <a:close/>
                  <a:moveTo>
                    <a:pt x="23" y="33"/>
                  </a:moveTo>
                  <a:lnTo>
                    <a:pt x="23" y="55"/>
                  </a:lnTo>
                  <a:lnTo>
                    <a:pt x="45" y="55"/>
                  </a:lnTo>
                  <a:lnTo>
                    <a:pt x="45" y="33"/>
                  </a:lnTo>
                  <a:lnTo>
                    <a:pt x="23" y="33"/>
                  </a:lnTo>
                  <a:close/>
                  <a:moveTo>
                    <a:pt x="106" y="0"/>
                  </a:moveTo>
                  <a:lnTo>
                    <a:pt x="20" y="0"/>
                  </a:lnTo>
                  <a:lnTo>
                    <a:pt x="16" y="1"/>
                  </a:lnTo>
                  <a:lnTo>
                    <a:pt x="12" y="2"/>
                  </a:lnTo>
                  <a:lnTo>
                    <a:pt x="9" y="4"/>
                  </a:lnTo>
                  <a:lnTo>
                    <a:pt x="5" y="6"/>
                  </a:lnTo>
                  <a:lnTo>
                    <a:pt x="3" y="9"/>
                  </a:lnTo>
                  <a:lnTo>
                    <a:pt x="1" y="12"/>
                  </a:lnTo>
                  <a:lnTo>
                    <a:pt x="0" y="17"/>
                  </a:lnTo>
                  <a:lnTo>
                    <a:pt x="0" y="21"/>
                  </a:lnTo>
                  <a:lnTo>
                    <a:pt x="0" y="204"/>
                  </a:lnTo>
                  <a:lnTo>
                    <a:pt x="0" y="209"/>
                  </a:lnTo>
                  <a:lnTo>
                    <a:pt x="1" y="213"/>
                  </a:lnTo>
                  <a:lnTo>
                    <a:pt x="3" y="216"/>
                  </a:lnTo>
                  <a:lnTo>
                    <a:pt x="5" y="219"/>
                  </a:lnTo>
                  <a:lnTo>
                    <a:pt x="9" y="223"/>
                  </a:lnTo>
                  <a:lnTo>
                    <a:pt x="12" y="225"/>
                  </a:lnTo>
                  <a:lnTo>
                    <a:pt x="16" y="226"/>
                  </a:lnTo>
                  <a:lnTo>
                    <a:pt x="20" y="226"/>
                  </a:lnTo>
                  <a:lnTo>
                    <a:pt x="161" y="226"/>
                  </a:lnTo>
                  <a:lnTo>
                    <a:pt x="161" y="216"/>
                  </a:lnTo>
                  <a:lnTo>
                    <a:pt x="23" y="216"/>
                  </a:lnTo>
                  <a:lnTo>
                    <a:pt x="17" y="215"/>
                  </a:lnTo>
                  <a:lnTo>
                    <a:pt x="14" y="213"/>
                  </a:lnTo>
                  <a:lnTo>
                    <a:pt x="12" y="209"/>
                  </a:lnTo>
                  <a:lnTo>
                    <a:pt x="11" y="204"/>
                  </a:lnTo>
                  <a:lnTo>
                    <a:pt x="11" y="131"/>
                  </a:lnTo>
                  <a:lnTo>
                    <a:pt x="11" y="23"/>
                  </a:lnTo>
                  <a:lnTo>
                    <a:pt x="12" y="18"/>
                  </a:lnTo>
                  <a:lnTo>
                    <a:pt x="14" y="15"/>
                  </a:lnTo>
                  <a:lnTo>
                    <a:pt x="17" y="11"/>
                  </a:lnTo>
                  <a:lnTo>
                    <a:pt x="23" y="10"/>
                  </a:lnTo>
                  <a:lnTo>
                    <a:pt x="97" y="10"/>
                  </a:lnTo>
                  <a:lnTo>
                    <a:pt x="97" y="75"/>
                  </a:lnTo>
                  <a:lnTo>
                    <a:pt x="98" y="81"/>
                  </a:lnTo>
                  <a:lnTo>
                    <a:pt x="100" y="84"/>
                  </a:lnTo>
                  <a:lnTo>
                    <a:pt x="105" y="87"/>
                  </a:lnTo>
                  <a:lnTo>
                    <a:pt x="109" y="88"/>
                  </a:lnTo>
                  <a:lnTo>
                    <a:pt x="175" y="88"/>
                  </a:lnTo>
                  <a:lnTo>
                    <a:pt x="175" y="120"/>
                  </a:lnTo>
                  <a:lnTo>
                    <a:pt x="185" y="120"/>
                  </a:lnTo>
                  <a:lnTo>
                    <a:pt x="185" y="80"/>
                  </a:lnTo>
                  <a:lnTo>
                    <a:pt x="106"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193" name="TextBox 192"/>
          <p:cNvSpPr txBox="1"/>
          <p:nvPr/>
        </p:nvSpPr>
        <p:spPr>
          <a:xfrm>
            <a:off x="6105525" y="5165688"/>
            <a:ext cx="1031875" cy="492125"/>
          </a:xfrm>
          <a:prstGeom prst="rect">
            <a:avLst/>
          </a:prstGeom>
          <a:noFill/>
        </p:spPr>
        <p:txBody>
          <a:bodyPr lIns="121883" tIns="60943" rIns="121883" bIns="60943">
            <a:spAutoFit/>
          </a:bodyPr>
          <a:lstStyle/>
          <a:p>
            <a:pPr algn="ctr" eaLnBrk="1" fontAlgn="t" hangingPunct="1">
              <a:defRPr/>
            </a:pPr>
            <a:r>
              <a:rPr lang="zh-CN" altLang="en-US" sz="1200" dirty="0">
                <a:solidFill>
                  <a:schemeClr val="tx2"/>
                </a:solidFill>
                <a:latin typeface="+mn-lt"/>
                <a:ea typeface="+mn-ea"/>
              </a:rPr>
              <a:t>虚拟机快照</a:t>
            </a:r>
            <a:endParaRPr lang="en-US" altLang="zh-CN" sz="1200" dirty="0">
              <a:solidFill>
                <a:schemeClr val="tx2"/>
              </a:solidFill>
              <a:latin typeface="+mn-lt"/>
              <a:ea typeface="+mn-ea"/>
            </a:endParaRPr>
          </a:p>
          <a:p>
            <a:pPr algn="ctr" eaLnBrk="1" fontAlgn="t" hangingPunct="1">
              <a:defRPr/>
            </a:pPr>
            <a:r>
              <a:rPr lang="zh-CN" altLang="en-US" sz="1200" dirty="0">
                <a:solidFill>
                  <a:schemeClr val="tx1">
                    <a:lumMod val="75000"/>
                    <a:lumOff val="25000"/>
                  </a:schemeClr>
                </a:solidFill>
                <a:latin typeface="+mn-lt"/>
                <a:ea typeface="+mn-ea"/>
              </a:rPr>
              <a:t>应对</a:t>
            </a:r>
            <a:r>
              <a:rPr lang="en-US" altLang="zh-CN" sz="1200" dirty="0">
                <a:solidFill>
                  <a:schemeClr val="tx1">
                    <a:lumMod val="75000"/>
                    <a:lumOff val="25000"/>
                  </a:schemeClr>
                </a:solidFill>
                <a:latin typeface="+mn-lt"/>
                <a:ea typeface="+mn-ea"/>
              </a:rPr>
              <a:t>VM</a:t>
            </a:r>
            <a:r>
              <a:rPr lang="zh-CN" altLang="en-US" sz="1200" dirty="0">
                <a:solidFill>
                  <a:schemeClr val="tx1">
                    <a:lumMod val="75000"/>
                    <a:lumOff val="25000"/>
                  </a:schemeClr>
                </a:solidFill>
                <a:latin typeface="+mn-lt"/>
                <a:ea typeface="+mn-ea"/>
              </a:rPr>
              <a:t>故障</a:t>
            </a:r>
            <a:endParaRPr lang="en-US" altLang="zh-CN" sz="1200" dirty="0">
              <a:solidFill>
                <a:schemeClr val="tx1">
                  <a:lumMod val="75000"/>
                  <a:lumOff val="25000"/>
                </a:schemeClr>
              </a:solidFill>
              <a:latin typeface="+mn-lt"/>
              <a:ea typeface="+mn-ea"/>
            </a:endParaRPr>
          </a:p>
        </p:txBody>
      </p:sp>
      <p:grpSp>
        <p:nvGrpSpPr>
          <p:cNvPr id="89133" name="组合 194"/>
          <p:cNvGrpSpPr/>
          <p:nvPr/>
        </p:nvGrpSpPr>
        <p:grpSpPr bwMode="auto">
          <a:xfrm>
            <a:off x="1508125" y="4994238"/>
            <a:ext cx="357188" cy="482600"/>
            <a:chOff x="14541021" y="3910951"/>
            <a:chExt cx="672658" cy="877715"/>
          </a:xfrm>
        </p:grpSpPr>
        <p:sp>
          <p:nvSpPr>
            <p:cNvPr id="89204" name="Freeform 396"/>
            <p:cNvSpPr>
              <a:spLocks noEditPoints="1"/>
            </p:cNvSpPr>
            <p:nvPr/>
          </p:nvSpPr>
          <p:spPr bwMode="auto">
            <a:xfrm>
              <a:off x="14618750" y="3910951"/>
              <a:ext cx="526167" cy="490827"/>
            </a:xfrm>
            <a:custGeom>
              <a:avLst/>
              <a:gdLst>
                <a:gd name="T0" fmla="*/ 264427997 w 274"/>
                <a:gd name="T1" fmla="*/ 0 h 256"/>
                <a:gd name="T2" fmla="*/ 260756158 w 274"/>
                <a:gd name="T3" fmla="*/ 62434599 h 256"/>
                <a:gd name="T4" fmla="*/ 190975882 w 274"/>
                <a:gd name="T5" fmla="*/ 88143189 h 256"/>
                <a:gd name="T6" fmla="*/ 124869362 w 274"/>
                <a:gd name="T7" fmla="*/ 121195448 h 256"/>
                <a:gd name="T8" fmla="*/ 80797710 w 274"/>
                <a:gd name="T9" fmla="*/ 165267042 h 256"/>
                <a:gd name="T10" fmla="*/ 44071652 w 274"/>
                <a:gd name="T11" fmla="*/ 224029807 h 256"/>
                <a:gd name="T12" fmla="*/ 18363029 w 274"/>
                <a:gd name="T13" fmla="*/ 290136241 h 256"/>
                <a:gd name="T14" fmla="*/ 0 w 274"/>
                <a:gd name="T15" fmla="*/ 359916425 h 256"/>
                <a:gd name="T16" fmla="*/ 0 w 274"/>
                <a:gd name="T17" fmla="*/ 440714029 h 256"/>
                <a:gd name="T18" fmla="*/ 7345595 w 274"/>
                <a:gd name="T19" fmla="*/ 521511633 h 256"/>
                <a:gd name="T20" fmla="*/ 3671839 w 274"/>
                <a:gd name="T21" fmla="*/ 492129292 h 256"/>
                <a:gd name="T22" fmla="*/ 7345595 w 274"/>
                <a:gd name="T23" fmla="*/ 426022859 h 256"/>
                <a:gd name="T24" fmla="*/ 25708624 w 274"/>
                <a:gd name="T25" fmla="*/ 374605679 h 256"/>
                <a:gd name="T26" fmla="*/ 51417247 w 274"/>
                <a:gd name="T27" fmla="*/ 326862250 h 256"/>
                <a:gd name="T28" fmla="*/ 84469549 w 274"/>
                <a:gd name="T29" fmla="*/ 290136241 h 256"/>
                <a:gd name="T30" fmla="*/ 121195606 w 274"/>
                <a:gd name="T31" fmla="*/ 257082066 h 256"/>
                <a:gd name="T32" fmla="*/ 198321477 w 274"/>
                <a:gd name="T33" fmla="*/ 224029807 h 256"/>
                <a:gd name="T34" fmla="*/ 242393129 w 274"/>
                <a:gd name="T35" fmla="*/ 279118821 h 256"/>
                <a:gd name="T36" fmla="*/ 495803692 w 274"/>
                <a:gd name="T37" fmla="*/ 154249623 h 256"/>
                <a:gd name="T38" fmla="*/ 712488198 w 274"/>
                <a:gd name="T39" fmla="*/ 734522104 h 256"/>
                <a:gd name="T40" fmla="*/ 594964431 w 274"/>
                <a:gd name="T41" fmla="*/ 705141680 h 256"/>
                <a:gd name="T42" fmla="*/ 561912129 w 274"/>
                <a:gd name="T43" fmla="*/ 844700132 h 256"/>
                <a:gd name="T44" fmla="*/ 679435896 w 274"/>
                <a:gd name="T45" fmla="*/ 877754307 h 256"/>
                <a:gd name="T46" fmla="*/ 712488198 w 274"/>
                <a:gd name="T47" fmla="*/ 874082473 h 256"/>
                <a:gd name="T48" fmla="*/ 785940313 w 274"/>
                <a:gd name="T49" fmla="*/ 859391302 h 256"/>
                <a:gd name="T50" fmla="*/ 848374994 w 274"/>
                <a:gd name="T51" fmla="*/ 830010878 h 256"/>
                <a:gd name="T52" fmla="*/ 899792241 w 274"/>
                <a:gd name="T53" fmla="*/ 789611118 h 256"/>
                <a:gd name="T54" fmla="*/ 940192054 w 274"/>
                <a:gd name="T55" fmla="*/ 734522104 h 256"/>
                <a:gd name="T56" fmla="*/ 973244356 w 274"/>
                <a:gd name="T57" fmla="*/ 668415670 h 256"/>
                <a:gd name="T58" fmla="*/ 995281140 w 274"/>
                <a:gd name="T59" fmla="*/ 594963652 h 256"/>
                <a:gd name="T60" fmla="*/ 1006298574 w 274"/>
                <a:gd name="T61" fmla="*/ 514166048 h 256"/>
                <a:gd name="T62" fmla="*/ 1006298574 w 274"/>
                <a:gd name="T63" fmla="*/ 470094453 h 256"/>
                <a:gd name="T64" fmla="*/ 995281140 w 274"/>
                <a:gd name="T65" fmla="*/ 536200887 h 256"/>
                <a:gd name="T66" fmla="*/ 976918111 w 274"/>
                <a:gd name="T67" fmla="*/ 591289901 h 256"/>
                <a:gd name="T68" fmla="*/ 947535732 w 274"/>
                <a:gd name="T69" fmla="*/ 635361495 h 256"/>
                <a:gd name="T70" fmla="*/ 910809675 w 274"/>
                <a:gd name="T71" fmla="*/ 675761255 h 256"/>
                <a:gd name="T72" fmla="*/ 866738022 w 274"/>
                <a:gd name="T73" fmla="*/ 701469845 h 256"/>
                <a:gd name="T74" fmla="*/ 818994531 w 274"/>
                <a:gd name="T75" fmla="*/ 719832850 h 256"/>
                <a:gd name="T76" fmla="*/ 712488198 w 274"/>
                <a:gd name="T77" fmla="*/ 734522104 h 2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74" h="256">
                  <a:moveTo>
                    <a:pt x="103" y="22"/>
                  </a:moveTo>
                  <a:lnTo>
                    <a:pt x="72" y="0"/>
                  </a:lnTo>
                  <a:lnTo>
                    <a:pt x="71" y="17"/>
                  </a:lnTo>
                  <a:lnTo>
                    <a:pt x="60" y="19"/>
                  </a:lnTo>
                  <a:lnTo>
                    <a:pt x="52" y="24"/>
                  </a:lnTo>
                  <a:lnTo>
                    <a:pt x="43" y="28"/>
                  </a:lnTo>
                  <a:lnTo>
                    <a:pt x="34" y="33"/>
                  </a:lnTo>
                  <a:lnTo>
                    <a:pt x="28" y="39"/>
                  </a:lnTo>
                  <a:lnTo>
                    <a:pt x="22" y="45"/>
                  </a:lnTo>
                  <a:lnTo>
                    <a:pt x="16" y="52"/>
                  </a:lnTo>
                  <a:lnTo>
                    <a:pt x="12" y="61"/>
                  </a:lnTo>
                  <a:lnTo>
                    <a:pt x="8" y="70"/>
                  </a:lnTo>
                  <a:lnTo>
                    <a:pt x="5" y="79"/>
                  </a:lnTo>
                  <a:lnTo>
                    <a:pt x="2" y="89"/>
                  </a:lnTo>
                  <a:lnTo>
                    <a:pt x="0" y="98"/>
                  </a:lnTo>
                  <a:lnTo>
                    <a:pt x="0" y="109"/>
                  </a:lnTo>
                  <a:lnTo>
                    <a:pt x="0" y="120"/>
                  </a:lnTo>
                  <a:lnTo>
                    <a:pt x="0" y="131"/>
                  </a:lnTo>
                  <a:lnTo>
                    <a:pt x="2" y="142"/>
                  </a:lnTo>
                  <a:lnTo>
                    <a:pt x="1" y="134"/>
                  </a:lnTo>
                  <a:lnTo>
                    <a:pt x="1" y="125"/>
                  </a:lnTo>
                  <a:lnTo>
                    <a:pt x="2" y="116"/>
                  </a:lnTo>
                  <a:lnTo>
                    <a:pt x="5" y="109"/>
                  </a:lnTo>
                  <a:lnTo>
                    <a:pt x="7" y="102"/>
                  </a:lnTo>
                  <a:lnTo>
                    <a:pt x="10" y="95"/>
                  </a:lnTo>
                  <a:lnTo>
                    <a:pt x="14" y="89"/>
                  </a:lnTo>
                  <a:lnTo>
                    <a:pt x="18" y="83"/>
                  </a:lnTo>
                  <a:lnTo>
                    <a:pt x="23" y="79"/>
                  </a:lnTo>
                  <a:lnTo>
                    <a:pt x="28" y="74"/>
                  </a:lnTo>
                  <a:lnTo>
                    <a:pt x="33" y="70"/>
                  </a:lnTo>
                  <a:lnTo>
                    <a:pt x="40" y="66"/>
                  </a:lnTo>
                  <a:lnTo>
                    <a:pt x="54" y="61"/>
                  </a:lnTo>
                  <a:lnTo>
                    <a:pt x="68" y="58"/>
                  </a:lnTo>
                  <a:lnTo>
                    <a:pt x="66" y="76"/>
                  </a:lnTo>
                  <a:lnTo>
                    <a:pt x="101" y="59"/>
                  </a:lnTo>
                  <a:lnTo>
                    <a:pt x="135" y="42"/>
                  </a:lnTo>
                  <a:lnTo>
                    <a:pt x="103" y="22"/>
                  </a:lnTo>
                  <a:close/>
                  <a:moveTo>
                    <a:pt x="194" y="200"/>
                  </a:moveTo>
                  <a:lnTo>
                    <a:pt x="199" y="183"/>
                  </a:lnTo>
                  <a:lnTo>
                    <a:pt x="162" y="192"/>
                  </a:lnTo>
                  <a:lnTo>
                    <a:pt x="126" y="203"/>
                  </a:lnTo>
                  <a:lnTo>
                    <a:pt x="153" y="230"/>
                  </a:lnTo>
                  <a:lnTo>
                    <a:pt x="181" y="256"/>
                  </a:lnTo>
                  <a:lnTo>
                    <a:pt x="185" y="239"/>
                  </a:lnTo>
                  <a:lnTo>
                    <a:pt x="194" y="238"/>
                  </a:lnTo>
                  <a:lnTo>
                    <a:pt x="205" y="237"/>
                  </a:lnTo>
                  <a:lnTo>
                    <a:pt x="214" y="234"/>
                  </a:lnTo>
                  <a:lnTo>
                    <a:pt x="222" y="231"/>
                  </a:lnTo>
                  <a:lnTo>
                    <a:pt x="231" y="226"/>
                  </a:lnTo>
                  <a:lnTo>
                    <a:pt x="238" y="220"/>
                  </a:lnTo>
                  <a:lnTo>
                    <a:pt x="245" y="215"/>
                  </a:lnTo>
                  <a:lnTo>
                    <a:pt x="250" y="207"/>
                  </a:lnTo>
                  <a:lnTo>
                    <a:pt x="256" y="200"/>
                  </a:lnTo>
                  <a:lnTo>
                    <a:pt x="261" y="191"/>
                  </a:lnTo>
                  <a:lnTo>
                    <a:pt x="265" y="182"/>
                  </a:lnTo>
                  <a:lnTo>
                    <a:pt x="268" y="172"/>
                  </a:lnTo>
                  <a:lnTo>
                    <a:pt x="271" y="162"/>
                  </a:lnTo>
                  <a:lnTo>
                    <a:pt x="272" y="152"/>
                  </a:lnTo>
                  <a:lnTo>
                    <a:pt x="274" y="140"/>
                  </a:lnTo>
                  <a:lnTo>
                    <a:pt x="274" y="128"/>
                  </a:lnTo>
                  <a:lnTo>
                    <a:pt x="273" y="138"/>
                  </a:lnTo>
                  <a:lnTo>
                    <a:pt x="271" y="146"/>
                  </a:lnTo>
                  <a:lnTo>
                    <a:pt x="269" y="154"/>
                  </a:lnTo>
                  <a:lnTo>
                    <a:pt x="266" y="161"/>
                  </a:lnTo>
                  <a:lnTo>
                    <a:pt x="263" y="168"/>
                  </a:lnTo>
                  <a:lnTo>
                    <a:pt x="258" y="173"/>
                  </a:lnTo>
                  <a:lnTo>
                    <a:pt x="253" y="178"/>
                  </a:lnTo>
                  <a:lnTo>
                    <a:pt x="248" y="184"/>
                  </a:lnTo>
                  <a:lnTo>
                    <a:pt x="242" y="188"/>
                  </a:lnTo>
                  <a:lnTo>
                    <a:pt x="236" y="191"/>
                  </a:lnTo>
                  <a:lnTo>
                    <a:pt x="230" y="194"/>
                  </a:lnTo>
                  <a:lnTo>
                    <a:pt x="223" y="196"/>
                  </a:lnTo>
                  <a:lnTo>
                    <a:pt x="209" y="200"/>
                  </a:lnTo>
                  <a:lnTo>
                    <a:pt x="194" y="20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205" name="Freeform 397"/>
            <p:cNvSpPr>
              <a:spLocks noEditPoints="1"/>
            </p:cNvSpPr>
            <p:nvPr/>
          </p:nvSpPr>
          <p:spPr bwMode="auto">
            <a:xfrm>
              <a:off x="14541021" y="3925386"/>
              <a:ext cx="672658" cy="863280"/>
            </a:xfrm>
            <a:custGeom>
              <a:avLst/>
              <a:gdLst>
                <a:gd name="T0" fmla="*/ 943859907 w 351"/>
                <a:gd name="T1" fmla="*/ 1538827700 h 451"/>
                <a:gd name="T2" fmla="*/ 896116521 w 351"/>
                <a:gd name="T3" fmla="*/ 205666988 h 451"/>
                <a:gd name="T4" fmla="*/ 1285413026 w 351"/>
                <a:gd name="T5" fmla="*/ 532529534 h 451"/>
                <a:gd name="T6" fmla="*/ 1267050038 w 351"/>
                <a:gd name="T7" fmla="*/ 506820921 h 451"/>
                <a:gd name="T8" fmla="*/ 1248687049 w 351"/>
                <a:gd name="T9" fmla="*/ 484786062 h 451"/>
                <a:gd name="T10" fmla="*/ 1230324061 w 351"/>
                <a:gd name="T11" fmla="*/ 473768632 h 451"/>
                <a:gd name="T12" fmla="*/ 117523510 w 351"/>
                <a:gd name="T13" fmla="*/ 1355197487 h 451"/>
                <a:gd name="T14" fmla="*/ 69780123 w 351"/>
                <a:gd name="T15" fmla="*/ 470094878 h 451"/>
                <a:gd name="T16" fmla="*/ 47743387 w 351"/>
                <a:gd name="T17" fmla="*/ 484786062 h 451"/>
                <a:gd name="T18" fmla="*/ 22034820 w 351"/>
                <a:gd name="T19" fmla="*/ 503149083 h 451"/>
                <a:gd name="T20" fmla="*/ 7345579 w 351"/>
                <a:gd name="T21" fmla="*/ 528857696 h 451"/>
                <a:gd name="T22" fmla="*/ 0 w 351"/>
                <a:gd name="T23" fmla="*/ 554566309 h 451"/>
                <a:gd name="T24" fmla="*/ 0 w 351"/>
                <a:gd name="T25" fmla="*/ 1369886754 h 451"/>
                <a:gd name="T26" fmla="*/ 11017410 w 351"/>
                <a:gd name="T27" fmla="*/ 1395595367 h 451"/>
                <a:gd name="T28" fmla="*/ 25708567 w 351"/>
                <a:gd name="T29" fmla="*/ 1421303980 h 451"/>
                <a:gd name="T30" fmla="*/ 51417134 w 351"/>
                <a:gd name="T31" fmla="*/ 1439667001 h 451"/>
                <a:gd name="T32" fmla="*/ 77123785 w 351"/>
                <a:gd name="T33" fmla="*/ 1450684431 h 451"/>
                <a:gd name="T34" fmla="*/ 437039892 w 351"/>
                <a:gd name="T35" fmla="*/ 1454358185 h 451"/>
                <a:gd name="T36" fmla="*/ 1197269915 w 351"/>
                <a:gd name="T37" fmla="*/ 1454358185 h 451"/>
                <a:gd name="T38" fmla="*/ 1230324061 w 351"/>
                <a:gd name="T39" fmla="*/ 1447012593 h 451"/>
                <a:gd name="T40" fmla="*/ 1252358880 w 351"/>
                <a:gd name="T41" fmla="*/ 1432321410 h 451"/>
                <a:gd name="T42" fmla="*/ 1270721869 w 351"/>
                <a:gd name="T43" fmla="*/ 1413958388 h 451"/>
                <a:gd name="T44" fmla="*/ 1285413026 w 351"/>
                <a:gd name="T45" fmla="*/ 1384577937 h 451"/>
                <a:gd name="T46" fmla="*/ 1289084857 w 351"/>
                <a:gd name="T47" fmla="*/ 561909984 h 451"/>
                <a:gd name="T48" fmla="*/ 991603294 w 351"/>
                <a:gd name="T49" fmla="*/ 433368835 h 451"/>
                <a:gd name="T50" fmla="*/ 789610421 w 351"/>
                <a:gd name="T51" fmla="*/ 113851882 h 451"/>
                <a:gd name="T52" fmla="*/ 910805762 w 351"/>
                <a:gd name="T53" fmla="*/ 190975805 h 451"/>
                <a:gd name="T54" fmla="*/ 995277042 w 351"/>
                <a:gd name="T55" fmla="*/ 312173278 h 451"/>
                <a:gd name="T56" fmla="*/ 1017311861 w 351"/>
                <a:gd name="T57" fmla="*/ 444386265 h 451"/>
                <a:gd name="T58" fmla="*/ 987931463 w 351"/>
                <a:gd name="T59" fmla="*/ 591292352 h 451"/>
                <a:gd name="T60" fmla="*/ 1057711586 w 351"/>
                <a:gd name="T61" fmla="*/ 565583739 h 451"/>
                <a:gd name="T62" fmla="*/ 1101781225 w 351"/>
                <a:gd name="T63" fmla="*/ 400314631 h 451"/>
                <a:gd name="T64" fmla="*/ 1065055248 w 351"/>
                <a:gd name="T65" fmla="*/ 257084214 h 451"/>
                <a:gd name="T66" fmla="*/ 907133931 w 351"/>
                <a:gd name="T67" fmla="*/ 73452085 h 451"/>
                <a:gd name="T68" fmla="*/ 789610421 w 351"/>
                <a:gd name="T69" fmla="*/ 18363021 h 451"/>
                <a:gd name="T70" fmla="*/ 675758743 w 351"/>
                <a:gd name="T71" fmla="*/ 0 h 451"/>
                <a:gd name="T72" fmla="*/ 686778069 w 351"/>
                <a:gd name="T73" fmla="*/ 88143269 h 451"/>
                <a:gd name="T74" fmla="*/ 598634958 w 351"/>
                <a:gd name="T75" fmla="*/ 473768632 h 451"/>
                <a:gd name="T76" fmla="*/ 661069502 w 351"/>
                <a:gd name="T77" fmla="*/ 510494675 h 451"/>
                <a:gd name="T78" fmla="*/ 719830298 w 351"/>
                <a:gd name="T79" fmla="*/ 484786062 h 451"/>
                <a:gd name="T80" fmla="*/ 730849624 w 351"/>
                <a:gd name="T81" fmla="*/ 429696998 h 451"/>
                <a:gd name="T82" fmla="*/ 782264842 w 351"/>
                <a:gd name="T83" fmla="*/ 297482095 h 451"/>
                <a:gd name="T84" fmla="*/ 661069502 w 351"/>
                <a:gd name="T85" fmla="*/ 374607934 h 451"/>
                <a:gd name="T86" fmla="*/ 576600138 w 351"/>
                <a:gd name="T87" fmla="*/ 257084214 h 451"/>
                <a:gd name="T88" fmla="*/ 550891571 w 351"/>
                <a:gd name="T89" fmla="*/ 323190708 h 451"/>
                <a:gd name="T90" fmla="*/ 594963126 w 351"/>
                <a:gd name="T91" fmla="*/ 444386265 h 451"/>
                <a:gd name="T92" fmla="*/ 448057302 w 351"/>
                <a:gd name="T93" fmla="*/ 657398845 h 451"/>
                <a:gd name="T94" fmla="*/ 224029609 w 351"/>
                <a:gd name="T95" fmla="*/ 536203288 h 451"/>
                <a:gd name="T96" fmla="*/ 345224950 w 351"/>
                <a:gd name="T97" fmla="*/ 763905135 h 451"/>
                <a:gd name="T98" fmla="*/ 492128858 w 351"/>
                <a:gd name="T99" fmla="*/ 859392079 h 451"/>
                <a:gd name="T100" fmla="*/ 602306789 w 351"/>
                <a:gd name="T101" fmla="*/ 888774446 h 451"/>
                <a:gd name="T102" fmla="*/ 565580812 w 351"/>
                <a:gd name="T103" fmla="*/ 789613748 h 451"/>
                <a:gd name="T104" fmla="*/ 462748460 w 351"/>
                <a:gd name="T105" fmla="*/ 741868360 h 451"/>
                <a:gd name="T106" fmla="*/ 345224950 w 351"/>
                <a:gd name="T107" fmla="*/ 617000965 h 451"/>
                <a:gd name="T108" fmla="*/ 301153394 w 351"/>
                <a:gd name="T109" fmla="*/ 444386265 h 451"/>
                <a:gd name="T110" fmla="*/ 334207540 w 351"/>
                <a:gd name="T111" fmla="*/ 264427890 h 451"/>
                <a:gd name="T112" fmla="*/ 227701440 w 351"/>
                <a:gd name="T113" fmla="*/ 381951609 h 4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51" h="451">
                  <a:moveTo>
                    <a:pt x="94" y="419"/>
                  </a:moveTo>
                  <a:lnTo>
                    <a:pt x="82" y="428"/>
                  </a:lnTo>
                  <a:lnTo>
                    <a:pt x="82" y="451"/>
                  </a:lnTo>
                  <a:lnTo>
                    <a:pt x="269" y="451"/>
                  </a:lnTo>
                  <a:lnTo>
                    <a:pt x="269" y="428"/>
                  </a:lnTo>
                  <a:lnTo>
                    <a:pt x="257" y="419"/>
                  </a:lnTo>
                  <a:lnTo>
                    <a:pt x="94" y="419"/>
                  </a:lnTo>
                  <a:close/>
                  <a:moveTo>
                    <a:pt x="244" y="56"/>
                  </a:moveTo>
                  <a:lnTo>
                    <a:pt x="237" y="64"/>
                  </a:lnTo>
                  <a:lnTo>
                    <a:pt x="239" y="67"/>
                  </a:lnTo>
                  <a:lnTo>
                    <a:pt x="247" y="58"/>
                  </a:lnTo>
                  <a:lnTo>
                    <a:pt x="244" y="56"/>
                  </a:lnTo>
                  <a:close/>
                  <a:moveTo>
                    <a:pt x="351" y="151"/>
                  </a:moveTo>
                  <a:lnTo>
                    <a:pt x="351" y="150"/>
                  </a:lnTo>
                  <a:lnTo>
                    <a:pt x="351" y="149"/>
                  </a:lnTo>
                  <a:lnTo>
                    <a:pt x="351" y="148"/>
                  </a:lnTo>
                  <a:lnTo>
                    <a:pt x="350" y="146"/>
                  </a:lnTo>
                  <a:lnTo>
                    <a:pt x="350" y="145"/>
                  </a:lnTo>
                  <a:lnTo>
                    <a:pt x="348" y="144"/>
                  </a:lnTo>
                  <a:lnTo>
                    <a:pt x="348" y="143"/>
                  </a:lnTo>
                  <a:lnTo>
                    <a:pt x="347" y="141"/>
                  </a:lnTo>
                  <a:lnTo>
                    <a:pt x="347" y="140"/>
                  </a:lnTo>
                  <a:lnTo>
                    <a:pt x="346" y="139"/>
                  </a:lnTo>
                  <a:lnTo>
                    <a:pt x="345" y="138"/>
                  </a:lnTo>
                  <a:lnTo>
                    <a:pt x="345" y="137"/>
                  </a:lnTo>
                  <a:lnTo>
                    <a:pt x="344" y="136"/>
                  </a:lnTo>
                  <a:lnTo>
                    <a:pt x="343" y="135"/>
                  </a:lnTo>
                  <a:lnTo>
                    <a:pt x="342" y="134"/>
                  </a:lnTo>
                  <a:lnTo>
                    <a:pt x="341" y="133"/>
                  </a:lnTo>
                  <a:lnTo>
                    <a:pt x="340" y="132"/>
                  </a:lnTo>
                  <a:lnTo>
                    <a:pt x="339" y="132"/>
                  </a:lnTo>
                  <a:lnTo>
                    <a:pt x="338" y="131"/>
                  </a:lnTo>
                  <a:lnTo>
                    <a:pt x="337" y="130"/>
                  </a:lnTo>
                  <a:lnTo>
                    <a:pt x="336" y="130"/>
                  </a:lnTo>
                  <a:lnTo>
                    <a:pt x="335" y="129"/>
                  </a:lnTo>
                  <a:lnTo>
                    <a:pt x="332" y="145"/>
                  </a:lnTo>
                  <a:lnTo>
                    <a:pt x="329" y="159"/>
                  </a:lnTo>
                  <a:lnTo>
                    <a:pt x="325" y="173"/>
                  </a:lnTo>
                  <a:lnTo>
                    <a:pt x="320" y="187"/>
                  </a:lnTo>
                  <a:lnTo>
                    <a:pt x="320" y="369"/>
                  </a:lnTo>
                  <a:lnTo>
                    <a:pt x="32" y="369"/>
                  </a:lnTo>
                  <a:lnTo>
                    <a:pt x="32" y="182"/>
                  </a:lnTo>
                  <a:lnTo>
                    <a:pt x="26" y="169"/>
                  </a:lnTo>
                  <a:lnTo>
                    <a:pt x="23" y="155"/>
                  </a:lnTo>
                  <a:lnTo>
                    <a:pt x="20" y="143"/>
                  </a:lnTo>
                  <a:lnTo>
                    <a:pt x="19" y="128"/>
                  </a:lnTo>
                  <a:lnTo>
                    <a:pt x="18" y="129"/>
                  </a:lnTo>
                  <a:lnTo>
                    <a:pt x="17" y="129"/>
                  </a:lnTo>
                  <a:lnTo>
                    <a:pt x="16" y="130"/>
                  </a:lnTo>
                  <a:lnTo>
                    <a:pt x="15" y="130"/>
                  </a:lnTo>
                  <a:lnTo>
                    <a:pt x="14" y="131"/>
                  </a:lnTo>
                  <a:lnTo>
                    <a:pt x="13" y="132"/>
                  </a:lnTo>
                  <a:lnTo>
                    <a:pt x="11" y="132"/>
                  </a:lnTo>
                  <a:lnTo>
                    <a:pt x="10" y="133"/>
                  </a:lnTo>
                  <a:lnTo>
                    <a:pt x="9" y="134"/>
                  </a:lnTo>
                  <a:lnTo>
                    <a:pt x="8" y="135"/>
                  </a:lnTo>
                  <a:lnTo>
                    <a:pt x="7" y="136"/>
                  </a:lnTo>
                  <a:lnTo>
                    <a:pt x="6" y="137"/>
                  </a:lnTo>
                  <a:lnTo>
                    <a:pt x="5" y="138"/>
                  </a:lnTo>
                  <a:lnTo>
                    <a:pt x="5" y="139"/>
                  </a:lnTo>
                  <a:lnTo>
                    <a:pt x="4" y="140"/>
                  </a:lnTo>
                  <a:lnTo>
                    <a:pt x="3" y="141"/>
                  </a:lnTo>
                  <a:lnTo>
                    <a:pt x="3" y="143"/>
                  </a:lnTo>
                  <a:lnTo>
                    <a:pt x="2" y="144"/>
                  </a:lnTo>
                  <a:lnTo>
                    <a:pt x="2" y="145"/>
                  </a:lnTo>
                  <a:lnTo>
                    <a:pt x="1" y="146"/>
                  </a:lnTo>
                  <a:lnTo>
                    <a:pt x="1" y="148"/>
                  </a:lnTo>
                  <a:lnTo>
                    <a:pt x="1" y="149"/>
                  </a:lnTo>
                  <a:lnTo>
                    <a:pt x="0" y="150"/>
                  </a:lnTo>
                  <a:lnTo>
                    <a:pt x="0" y="151"/>
                  </a:lnTo>
                  <a:lnTo>
                    <a:pt x="0" y="153"/>
                  </a:lnTo>
                  <a:lnTo>
                    <a:pt x="0" y="154"/>
                  </a:lnTo>
                  <a:lnTo>
                    <a:pt x="0" y="369"/>
                  </a:lnTo>
                  <a:lnTo>
                    <a:pt x="0" y="370"/>
                  </a:lnTo>
                  <a:lnTo>
                    <a:pt x="0" y="372"/>
                  </a:lnTo>
                  <a:lnTo>
                    <a:pt x="0" y="373"/>
                  </a:lnTo>
                  <a:lnTo>
                    <a:pt x="1" y="374"/>
                  </a:lnTo>
                  <a:lnTo>
                    <a:pt x="1" y="376"/>
                  </a:lnTo>
                  <a:lnTo>
                    <a:pt x="1" y="377"/>
                  </a:lnTo>
                  <a:lnTo>
                    <a:pt x="2" y="378"/>
                  </a:lnTo>
                  <a:lnTo>
                    <a:pt x="2" y="379"/>
                  </a:lnTo>
                  <a:lnTo>
                    <a:pt x="3" y="380"/>
                  </a:lnTo>
                  <a:lnTo>
                    <a:pt x="3" y="381"/>
                  </a:lnTo>
                  <a:lnTo>
                    <a:pt x="4" y="384"/>
                  </a:lnTo>
                  <a:lnTo>
                    <a:pt x="5" y="385"/>
                  </a:lnTo>
                  <a:lnTo>
                    <a:pt x="6" y="387"/>
                  </a:lnTo>
                  <a:lnTo>
                    <a:pt x="7" y="387"/>
                  </a:lnTo>
                  <a:lnTo>
                    <a:pt x="8" y="388"/>
                  </a:lnTo>
                  <a:lnTo>
                    <a:pt x="9" y="389"/>
                  </a:lnTo>
                  <a:lnTo>
                    <a:pt x="10" y="390"/>
                  </a:lnTo>
                  <a:lnTo>
                    <a:pt x="11" y="391"/>
                  </a:lnTo>
                  <a:lnTo>
                    <a:pt x="13" y="392"/>
                  </a:lnTo>
                  <a:lnTo>
                    <a:pt x="14" y="392"/>
                  </a:lnTo>
                  <a:lnTo>
                    <a:pt x="15" y="393"/>
                  </a:lnTo>
                  <a:lnTo>
                    <a:pt x="16" y="393"/>
                  </a:lnTo>
                  <a:lnTo>
                    <a:pt x="17" y="394"/>
                  </a:lnTo>
                  <a:lnTo>
                    <a:pt x="18" y="394"/>
                  </a:lnTo>
                  <a:lnTo>
                    <a:pt x="19" y="395"/>
                  </a:lnTo>
                  <a:lnTo>
                    <a:pt x="21" y="395"/>
                  </a:lnTo>
                  <a:lnTo>
                    <a:pt x="22" y="395"/>
                  </a:lnTo>
                  <a:lnTo>
                    <a:pt x="23" y="396"/>
                  </a:lnTo>
                  <a:lnTo>
                    <a:pt x="24" y="396"/>
                  </a:lnTo>
                  <a:lnTo>
                    <a:pt x="26" y="396"/>
                  </a:lnTo>
                  <a:lnTo>
                    <a:pt x="27" y="396"/>
                  </a:lnTo>
                  <a:lnTo>
                    <a:pt x="119" y="396"/>
                  </a:lnTo>
                  <a:lnTo>
                    <a:pt x="119" y="407"/>
                  </a:lnTo>
                  <a:lnTo>
                    <a:pt x="231" y="407"/>
                  </a:lnTo>
                  <a:lnTo>
                    <a:pt x="231" y="396"/>
                  </a:lnTo>
                  <a:lnTo>
                    <a:pt x="324" y="396"/>
                  </a:lnTo>
                  <a:lnTo>
                    <a:pt x="325" y="396"/>
                  </a:lnTo>
                  <a:lnTo>
                    <a:pt x="326" y="396"/>
                  </a:lnTo>
                  <a:lnTo>
                    <a:pt x="328" y="396"/>
                  </a:lnTo>
                  <a:lnTo>
                    <a:pt x="329" y="395"/>
                  </a:lnTo>
                  <a:lnTo>
                    <a:pt x="330" y="395"/>
                  </a:lnTo>
                  <a:lnTo>
                    <a:pt x="331" y="395"/>
                  </a:lnTo>
                  <a:lnTo>
                    <a:pt x="332" y="394"/>
                  </a:lnTo>
                  <a:lnTo>
                    <a:pt x="335" y="394"/>
                  </a:lnTo>
                  <a:lnTo>
                    <a:pt x="336" y="393"/>
                  </a:lnTo>
                  <a:lnTo>
                    <a:pt x="337" y="393"/>
                  </a:lnTo>
                  <a:lnTo>
                    <a:pt x="338" y="392"/>
                  </a:lnTo>
                  <a:lnTo>
                    <a:pt x="339" y="392"/>
                  </a:lnTo>
                  <a:lnTo>
                    <a:pt x="340" y="391"/>
                  </a:lnTo>
                  <a:lnTo>
                    <a:pt x="341" y="390"/>
                  </a:lnTo>
                  <a:lnTo>
                    <a:pt x="342" y="389"/>
                  </a:lnTo>
                  <a:lnTo>
                    <a:pt x="343" y="388"/>
                  </a:lnTo>
                  <a:lnTo>
                    <a:pt x="344" y="387"/>
                  </a:lnTo>
                  <a:lnTo>
                    <a:pt x="345" y="387"/>
                  </a:lnTo>
                  <a:lnTo>
                    <a:pt x="345" y="385"/>
                  </a:lnTo>
                  <a:lnTo>
                    <a:pt x="346" y="385"/>
                  </a:lnTo>
                  <a:lnTo>
                    <a:pt x="347" y="384"/>
                  </a:lnTo>
                  <a:lnTo>
                    <a:pt x="347" y="381"/>
                  </a:lnTo>
                  <a:lnTo>
                    <a:pt x="348" y="380"/>
                  </a:lnTo>
                  <a:lnTo>
                    <a:pt x="348" y="379"/>
                  </a:lnTo>
                  <a:lnTo>
                    <a:pt x="350" y="378"/>
                  </a:lnTo>
                  <a:lnTo>
                    <a:pt x="350" y="377"/>
                  </a:lnTo>
                  <a:lnTo>
                    <a:pt x="351" y="376"/>
                  </a:lnTo>
                  <a:lnTo>
                    <a:pt x="351" y="374"/>
                  </a:lnTo>
                  <a:lnTo>
                    <a:pt x="351" y="373"/>
                  </a:lnTo>
                  <a:lnTo>
                    <a:pt x="351" y="372"/>
                  </a:lnTo>
                  <a:lnTo>
                    <a:pt x="351" y="370"/>
                  </a:lnTo>
                  <a:lnTo>
                    <a:pt x="351" y="153"/>
                  </a:lnTo>
                  <a:lnTo>
                    <a:pt x="351" y="151"/>
                  </a:lnTo>
                  <a:close/>
                  <a:moveTo>
                    <a:pt x="270" y="118"/>
                  </a:moveTo>
                  <a:lnTo>
                    <a:pt x="244" y="118"/>
                  </a:lnTo>
                  <a:lnTo>
                    <a:pt x="244" y="127"/>
                  </a:lnTo>
                  <a:lnTo>
                    <a:pt x="270" y="127"/>
                  </a:lnTo>
                  <a:lnTo>
                    <a:pt x="270" y="118"/>
                  </a:lnTo>
                  <a:close/>
                  <a:moveTo>
                    <a:pt x="192" y="24"/>
                  </a:moveTo>
                  <a:lnTo>
                    <a:pt x="193" y="24"/>
                  </a:lnTo>
                  <a:lnTo>
                    <a:pt x="205" y="27"/>
                  </a:lnTo>
                  <a:lnTo>
                    <a:pt x="215" y="31"/>
                  </a:lnTo>
                  <a:lnTo>
                    <a:pt x="224" y="35"/>
                  </a:lnTo>
                  <a:lnTo>
                    <a:pt x="225" y="35"/>
                  </a:lnTo>
                  <a:lnTo>
                    <a:pt x="238" y="42"/>
                  </a:lnTo>
                  <a:lnTo>
                    <a:pt x="248" y="52"/>
                  </a:lnTo>
                  <a:lnTo>
                    <a:pt x="257" y="61"/>
                  </a:lnTo>
                  <a:lnTo>
                    <a:pt x="264" y="72"/>
                  </a:lnTo>
                  <a:lnTo>
                    <a:pt x="271" y="85"/>
                  </a:lnTo>
                  <a:lnTo>
                    <a:pt x="275" y="100"/>
                  </a:lnTo>
                  <a:lnTo>
                    <a:pt x="276" y="111"/>
                  </a:lnTo>
                  <a:lnTo>
                    <a:pt x="277" y="121"/>
                  </a:lnTo>
                  <a:lnTo>
                    <a:pt x="276" y="133"/>
                  </a:lnTo>
                  <a:lnTo>
                    <a:pt x="274" y="147"/>
                  </a:lnTo>
                  <a:lnTo>
                    <a:pt x="269" y="161"/>
                  </a:lnTo>
                  <a:lnTo>
                    <a:pt x="262" y="173"/>
                  </a:lnTo>
                  <a:lnTo>
                    <a:pt x="270" y="170"/>
                  </a:lnTo>
                  <a:lnTo>
                    <a:pt x="277" y="166"/>
                  </a:lnTo>
                  <a:lnTo>
                    <a:pt x="282" y="161"/>
                  </a:lnTo>
                  <a:lnTo>
                    <a:pt x="288" y="154"/>
                  </a:lnTo>
                  <a:lnTo>
                    <a:pt x="292" y="147"/>
                  </a:lnTo>
                  <a:lnTo>
                    <a:pt x="296" y="139"/>
                  </a:lnTo>
                  <a:lnTo>
                    <a:pt x="298" y="130"/>
                  </a:lnTo>
                  <a:lnTo>
                    <a:pt x="299" y="120"/>
                  </a:lnTo>
                  <a:lnTo>
                    <a:pt x="300" y="109"/>
                  </a:lnTo>
                  <a:lnTo>
                    <a:pt x="298" y="97"/>
                  </a:lnTo>
                  <a:lnTo>
                    <a:pt x="298" y="96"/>
                  </a:lnTo>
                  <a:lnTo>
                    <a:pt x="295" y="83"/>
                  </a:lnTo>
                  <a:lnTo>
                    <a:pt x="290" y="70"/>
                  </a:lnTo>
                  <a:lnTo>
                    <a:pt x="283" y="58"/>
                  </a:lnTo>
                  <a:lnTo>
                    <a:pt x="276" y="47"/>
                  </a:lnTo>
                  <a:lnTo>
                    <a:pt x="267" y="37"/>
                  </a:lnTo>
                  <a:lnTo>
                    <a:pt x="258" y="27"/>
                  </a:lnTo>
                  <a:lnTo>
                    <a:pt x="247" y="20"/>
                  </a:lnTo>
                  <a:lnTo>
                    <a:pt x="235" y="12"/>
                  </a:lnTo>
                  <a:lnTo>
                    <a:pt x="234" y="12"/>
                  </a:lnTo>
                  <a:lnTo>
                    <a:pt x="225" y="8"/>
                  </a:lnTo>
                  <a:lnTo>
                    <a:pt x="215" y="5"/>
                  </a:lnTo>
                  <a:lnTo>
                    <a:pt x="206" y="2"/>
                  </a:lnTo>
                  <a:lnTo>
                    <a:pt x="196" y="1"/>
                  </a:lnTo>
                  <a:lnTo>
                    <a:pt x="195" y="1"/>
                  </a:lnTo>
                  <a:lnTo>
                    <a:pt x="184" y="0"/>
                  </a:lnTo>
                  <a:lnTo>
                    <a:pt x="175" y="0"/>
                  </a:lnTo>
                  <a:lnTo>
                    <a:pt x="165" y="1"/>
                  </a:lnTo>
                  <a:lnTo>
                    <a:pt x="155" y="2"/>
                  </a:lnTo>
                  <a:lnTo>
                    <a:pt x="154" y="2"/>
                  </a:lnTo>
                  <a:lnTo>
                    <a:pt x="187" y="24"/>
                  </a:lnTo>
                  <a:lnTo>
                    <a:pt x="192" y="24"/>
                  </a:lnTo>
                  <a:close/>
                  <a:moveTo>
                    <a:pt x="162" y="121"/>
                  </a:moveTo>
                  <a:lnTo>
                    <a:pt x="162" y="121"/>
                  </a:lnTo>
                  <a:lnTo>
                    <a:pt x="162" y="124"/>
                  </a:lnTo>
                  <a:lnTo>
                    <a:pt x="163" y="129"/>
                  </a:lnTo>
                  <a:lnTo>
                    <a:pt x="165" y="132"/>
                  </a:lnTo>
                  <a:lnTo>
                    <a:pt x="167" y="134"/>
                  </a:lnTo>
                  <a:lnTo>
                    <a:pt x="169" y="136"/>
                  </a:lnTo>
                  <a:lnTo>
                    <a:pt x="173" y="138"/>
                  </a:lnTo>
                  <a:lnTo>
                    <a:pt x="177" y="139"/>
                  </a:lnTo>
                  <a:lnTo>
                    <a:pt x="180" y="139"/>
                  </a:lnTo>
                  <a:lnTo>
                    <a:pt x="184" y="139"/>
                  </a:lnTo>
                  <a:lnTo>
                    <a:pt x="187" y="138"/>
                  </a:lnTo>
                  <a:lnTo>
                    <a:pt x="191" y="136"/>
                  </a:lnTo>
                  <a:lnTo>
                    <a:pt x="194" y="134"/>
                  </a:lnTo>
                  <a:lnTo>
                    <a:pt x="196" y="132"/>
                  </a:lnTo>
                  <a:lnTo>
                    <a:pt x="198" y="129"/>
                  </a:lnTo>
                  <a:lnTo>
                    <a:pt x="199" y="124"/>
                  </a:lnTo>
                  <a:lnTo>
                    <a:pt x="199" y="121"/>
                  </a:lnTo>
                  <a:lnTo>
                    <a:pt x="199" y="117"/>
                  </a:lnTo>
                  <a:lnTo>
                    <a:pt x="206" y="111"/>
                  </a:lnTo>
                  <a:lnTo>
                    <a:pt x="212" y="104"/>
                  </a:lnTo>
                  <a:lnTo>
                    <a:pt x="223" y="89"/>
                  </a:lnTo>
                  <a:lnTo>
                    <a:pt x="213" y="81"/>
                  </a:lnTo>
                  <a:lnTo>
                    <a:pt x="200" y="91"/>
                  </a:lnTo>
                  <a:lnTo>
                    <a:pt x="195" y="97"/>
                  </a:lnTo>
                  <a:lnTo>
                    <a:pt x="189" y="104"/>
                  </a:lnTo>
                  <a:lnTo>
                    <a:pt x="184" y="102"/>
                  </a:lnTo>
                  <a:lnTo>
                    <a:pt x="180" y="102"/>
                  </a:lnTo>
                  <a:lnTo>
                    <a:pt x="175" y="103"/>
                  </a:lnTo>
                  <a:lnTo>
                    <a:pt x="168" y="90"/>
                  </a:lnTo>
                  <a:lnTo>
                    <a:pt x="163" y="80"/>
                  </a:lnTo>
                  <a:lnTo>
                    <a:pt x="157" y="70"/>
                  </a:lnTo>
                  <a:lnTo>
                    <a:pt x="148" y="58"/>
                  </a:lnTo>
                  <a:lnTo>
                    <a:pt x="138" y="64"/>
                  </a:lnTo>
                  <a:lnTo>
                    <a:pt x="145" y="77"/>
                  </a:lnTo>
                  <a:lnTo>
                    <a:pt x="150" y="88"/>
                  </a:lnTo>
                  <a:lnTo>
                    <a:pt x="157" y="98"/>
                  </a:lnTo>
                  <a:lnTo>
                    <a:pt x="165" y="111"/>
                  </a:lnTo>
                  <a:lnTo>
                    <a:pt x="163" y="115"/>
                  </a:lnTo>
                  <a:lnTo>
                    <a:pt x="162" y="121"/>
                  </a:lnTo>
                  <a:close/>
                  <a:moveTo>
                    <a:pt x="86" y="127"/>
                  </a:moveTo>
                  <a:lnTo>
                    <a:pt x="112" y="127"/>
                  </a:lnTo>
                  <a:lnTo>
                    <a:pt x="112" y="118"/>
                  </a:lnTo>
                  <a:lnTo>
                    <a:pt x="86" y="118"/>
                  </a:lnTo>
                  <a:lnTo>
                    <a:pt x="86" y="127"/>
                  </a:lnTo>
                  <a:close/>
                  <a:moveTo>
                    <a:pt x="122" y="179"/>
                  </a:moveTo>
                  <a:lnTo>
                    <a:pt x="120" y="176"/>
                  </a:lnTo>
                  <a:lnTo>
                    <a:pt x="112" y="184"/>
                  </a:lnTo>
                  <a:lnTo>
                    <a:pt x="115" y="186"/>
                  </a:lnTo>
                  <a:lnTo>
                    <a:pt x="122" y="179"/>
                  </a:lnTo>
                  <a:close/>
                  <a:moveTo>
                    <a:pt x="61" y="146"/>
                  </a:moveTo>
                  <a:lnTo>
                    <a:pt x="61" y="146"/>
                  </a:lnTo>
                  <a:lnTo>
                    <a:pt x="63" y="155"/>
                  </a:lnTo>
                  <a:lnTo>
                    <a:pt x="65" y="164"/>
                  </a:lnTo>
                  <a:lnTo>
                    <a:pt x="69" y="171"/>
                  </a:lnTo>
                  <a:lnTo>
                    <a:pt x="72" y="180"/>
                  </a:lnTo>
                  <a:lnTo>
                    <a:pt x="82" y="194"/>
                  </a:lnTo>
                  <a:lnTo>
                    <a:pt x="94" y="208"/>
                  </a:lnTo>
                  <a:lnTo>
                    <a:pt x="100" y="214"/>
                  </a:lnTo>
                  <a:lnTo>
                    <a:pt x="109" y="219"/>
                  </a:lnTo>
                  <a:lnTo>
                    <a:pt x="116" y="226"/>
                  </a:lnTo>
                  <a:lnTo>
                    <a:pt x="125" y="230"/>
                  </a:lnTo>
                  <a:lnTo>
                    <a:pt x="134" y="234"/>
                  </a:lnTo>
                  <a:lnTo>
                    <a:pt x="144" y="237"/>
                  </a:lnTo>
                  <a:lnTo>
                    <a:pt x="153" y="240"/>
                  </a:lnTo>
                  <a:lnTo>
                    <a:pt x="163" y="242"/>
                  </a:lnTo>
                  <a:lnTo>
                    <a:pt x="164" y="242"/>
                  </a:lnTo>
                  <a:lnTo>
                    <a:pt x="178" y="243"/>
                  </a:lnTo>
                  <a:lnTo>
                    <a:pt x="192" y="243"/>
                  </a:lnTo>
                  <a:lnTo>
                    <a:pt x="166" y="218"/>
                  </a:lnTo>
                  <a:lnTo>
                    <a:pt x="154" y="215"/>
                  </a:lnTo>
                  <a:lnTo>
                    <a:pt x="143" y="212"/>
                  </a:lnTo>
                  <a:lnTo>
                    <a:pt x="134" y="208"/>
                  </a:lnTo>
                  <a:lnTo>
                    <a:pt x="126" y="202"/>
                  </a:lnTo>
                  <a:lnTo>
                    <a:pt x="118" y="197"/>
                  </a:lnTo>
                  <a:lnTo>
                    <a:pt x="111" y="191"/>
                  </a:lnTo>
                  <a:lnTo>
                    <a:pt x="104" y="183"/>
                  </a:lnTo>
                  <a:lnTo>
                    <a:pt x="99" y="176"/>
                  </a:lnTo>
                  <a:lnTo>
                    <a:pt x="94" y="168"/>
                  </a:lnTo>
                  <a:lnTo>
                    <a:pt x="89" y="160"/>
                  </a:lnTo>
                  <a:lnTo>
                    <a:pt x="86" y="150"/>
                  </a:lnTo>
                  <a:lnTo>
                    <a:pt x="84" y="140"/>
                  </a:lnTo>
                  <a:lnTo>
                    <a:pt x="82" y="131"/>
                  </a:lnTo>
                  <a:lnTo>
                    <a:pt x="82" y="121"/>
                  </a:lnTo>
                  <a:lnTo>
                    <a:pt x="83" y="107"/>
                  </a:lnTo>
                  <a:lnTo>
                    <a:pt x="86" y="93"/>
                  </a:lnTo>
                  <a:lnTo>
                    <a:pt x="91" y="80"/>
                  </a:lnTo>
                  <a:lnTo>
                    <a:pt x="91" y="72"/>
                  </a:lnTo>
                  <a:lnTo>
                    <a:pt x="83" y="76"/>
                  </a:lnTo>
                  <a:lnTo>
                    <a:pt x="77" y="82"/>
                  </a:lnTo>
                  <a:lnTo>
                    <a:pt x="70" y="88"/>
                  </a:lnTo>
                  <a:lnTo>
                    <a:pt x="66" y="96"/>
                  </a:lnTo>
                  <a:lnTo>
                    <a:pt x="62" y="104"/>
                  </a:lnTo>
                  <a:lnTo>
                    <a:pt x="59" y="114"/>
                  </a:lnTo>
                  <a:lnTo>
                    <a:pt x="58" y="123"/>
                  </a:lnTo>
                  <a:lnTo>
                    <a:pt x="59" y="134"/>
                  </a:lnTo>
                  <a:lnTo>
                    <a:pt x="61" y="146"/>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89134" name="组合 201"/>
          <p:cNvGrpSpPr/>
          <p:nvPr/>
        </p:nvGrpSpPr>
        <p:grpSpPr bwMode="auto">
          <a:xfrm>
            <a:off x="2917825" y="3949663"/>
            <a:ext cx="381000" cy="481012"/>
            <a:chOff x="11078074" y="5698959"/>
            <a:chExt cx="785726" cy="726319"/>
          </a:xfrm>
        </p:grpSpPr>
        <p:sp>
          <p:nvSpPr>
            <p:cNvPr id="89198" name="Freeform 575"/>
            <p:cNvSpPr/>
            <p:nvPr/>
          </p:nvSpPr>
          <p:spPr bwMode="auto">
            <a:xfrm>
              <a:off x="11078074" y="5698959"/>
              <a:ext cx="464888" cy="491404"/>
            </a:xfrm>
            <a:custGeom>
              <a:avLst/>
              <a:gdLst>
                <a:gd name="T0" fmla="*/ 694121272 w 243"/>
                <a:gd name="T1" fmla="*/ 0 h 256"/>
                <a:gd name="T2" fmla="*/ 583943414 w 243"/>
                <a:gd name="T3" fmla="*/ 7345585 h 256"/>
                <a:gd name="T4" fmla="*/ 477437385 w 243"/>
                <a:gd name="T5" fmla="*/ 36726009 h 256"/>
                <a:gd name="T6" fmla="*/ 381950675 w 243"/>
                <a:gd name="T7" fmla="*/ 77125770 h 256"/>
                <a:gd name="T8" fmla="*/ 290135793 w 243"/>
                <a:gd name="T9" fmla="*/ 132214784 h 256"/>
                <a:gd name="T10" fmla="*/ 286462048 w 243"/>
                <a:gd name="T11" fmla="*/ 172612627 h 256"/>
                <a:gd name="T12" fmla="*/ 297481367 w 243"/>
                <a:gd name="T13" fmla="*/ 183630047 h 256"/>
                <a:gd name="T14" fmla="*/ 374605101 w 243"/>
                <a:gd name="T15" fmla="*/ 179958213 h 256"/>
                <a:gd name="T16" fmla="*/ 367259527 w 243"/>
                <a:gd name="T17" fmla="*/ 323190416 h 256"/>
                <a:gd name="T18" fmla="*/ 363587698 w 243"/>
                <a:gd name="T19" fmla="*/ 341553420 h 256"/>
                <a:gd name="T20" fmla="*/ 407659225 w 243"/>
                <a:gd name="T21" fmla="*/ 396642434 h 256"/>
                <a:gd name="T22" fmla="*/ 279118390 w 243"/>
                <a:gd name="T23" fmla="*/ 462748868 h 256"/>
                <a:gd name="T24" fmla="*/ 264427243 w 243"/>
                <a:gd name="T25" fmla="*/ 473766288 h 256"/>
                <a:gd name="T26" fmla="*/ 235046864 w 243"/>
                <a:gd name="T27" fmla="*/ 536200887 h 256"/>
                <a:gd name="T28" fmla="*/ 110177858 w 243"/>
                <a:gd name="T29" fmla="*/ 466422619 h 256"/>
                <a:gd name="T30" fmla="*/ 91814882 w 243"/>
                <a:gd name="T31" fmla="*/ 455403283 h 256"/>
                <a:gd name="T32" fmla="*/ 69780077 w 243"/>
                <a:gd name="T33" fmla="*/ 440714029 h 256"/>
                <a:gd name="T34" fmla="*/ 44071527 w 243"/>
                <a:gd name="T35" fmla="*/ 451731448 h 256"/>
                <a:gd name="T36" fmla="*/ 11017403 w 243"/>
                <a:gd name="T37" fmla="*/ 569255062 h 256"/>
                <a:gd name="T38" fmla="*/ 0 w 243"/>
                <a:gd name="T39" fmla="*/ 694124260 h 256"/>
                <a:gd name="T40" fmla="*/ 3671829 w 243"/>
                <a:gd name="T41" fmla="*/ 756558859 h 256"/>
                <a:gd name="T42" fmla="*/ 29380379 w 243"/>
                <a:gd name="T43" fmla="*/ 881428058 h 256"/>
                <a:gd name="T44" fmla="*/ 102832284 w 243"/>
                <a:gd name="T45" fmla="*/ 918154067 h 256"/>
                <a:gd name="T46" fmla="*/ 363587698 w 243"/>
                <a:gd name="T47" fmla="*/ 789611118 h 256"/>
                <a:gd name="T48" fmla="*/ 348896551 w 243"/>
                <a:gd name="T49" fmla="*/ 694124260 h 256"/>
                <a:gd name="T50" fmla="*/ 352570296 w 243"/>
                <a:gd name="T51" fmla="*/ 661070085 h 256"/>
                <a:gd name="T52" fmla="*/ 363587698 w 243"/>
                <a:gd name="T53" fmla="*/ 591289901 h 256"/>
                <a:gd name="T54" fmla="*/ 392968077 w 243"/>
                <a:gd name="T55" fmla="*/ 528857218 h 256"/>
                <a:gd name="T56" fmla="*/ 426022201 w 243"/>
                <a:gd name="T57" fmla="*/ 473766288 h 256"/>
                <a:gd name="T58" fmla="*/ 473765556 w 243"/>
                <a:gd name="T59" fmla="*/ 433368444 h 256"/>
                <a:gd name="T60" fmla="*/ 528854485 w 243"/>
                <a:gd name="T61" fmla="*/ 392968684 h 256"/>
                <a:gd name="T62" fmla="*/ 591288988 w 243"/>
                <a:gd name="T63" fmla="*/ 367262010 h 256"/>
                <a:gd name="T64" fmla="*/ 657395320 w 243"/>
                <a:gd name="T65" fmla="*/ 352570840 h 256"/>
                <a:gd name="T66" fmla="*/ 694121272 w 243"/>
                <a:gd name="T67" fmla="*/ 352570840 h 256"/>
                <a:gd name="T68" fmla="*/ 778590580 w 243"/>
                <a:gd name="T69" fmla="*/ 359916425 h 256"/>
                <a:gd name="T70" fmla="*/ 892442184 w 243"/>
                <a:gd name="T71" fmla="*/ 33054175 h 256"/>
                <a:gd name="T72" fmla="*/ 741864628 w 243"/>
                <a:gd name="T73" fmla="*/ 3671834 h 256"/>
                <a:gd name="T74" fmla="*/ 694121272 w 243"/>
                <a:gd name="T75" fmla="*/ 0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3" h="256">
                  <a:moveTo>
                    <a:pt x="189" y="0"/>
                  </a:moveTo>
                  <a:lnTo>
                    <a:pt x="189" y="0"/>
                  </a:lnTo>
                  <a:lnTo>
                    <a:pt x="174" y="1"/>
                  </a:lnTo>
                  <a:lnTo>
                    <a:pt x="159" y="2"/>
                  </a:lnTo>
                  <a:lnTo>
                    <a:pt x="144" y="6"/>
                  </a:lnTo>
                  <a:lnTo>
                    <a:pt x="130" y="10"/>
                  </a:lnTo>
                  <a:lnTo>
                    <a:pt x="116" y="15"/>
                  </a:lnTo>
                  <a:lnTo>
                    <a:pt x="104" y="21"/>
                  </a:lnTo>
                  <a:lnTo>
                    <a:pt x="91" y="28"/>
                  </a:lnTo>
                  <a:lnTo>
                    <a:pt x="79" y="36"/>
                  </a:lnTo>
                  <a:lnTo>
                    <a:pt x="78" y="47"/>
                  </a:lnTo>
                  <a:lnTo>
                    <a:pt x="81" y="50"/>
                  </a:lnTo>
                  <a:lnTo>
                    <a:pt x="87" y="55"/>
                  </a:lnTo>
                  <a:lnTo>
                    <a:pt x="102" y="49"/>
                  </a:lnTo>
                  <a:lnTo>
                    <a:pt x="115" y="81"/>
                  </a:lnTo>
                  <a:lnTo>
                    <a:pt x="100" y="88"/>
                  </a:lnTo>
                  <a:lnTo>
                    <a:pt x="99" y="93"/>
                  </a:lnTo>
                  <a:lnTo>
                    <a:pt x="98" y="98"/>
                  </a:lnTo>
                  <a:lnTo>
                    <a:pt x="111" y="108"/>
                  </a:lnTo>
                  <a:lnTo>
                    <a:pt x="90" y="137"/>
                  </a:lnTo>
                  <a:lnTo>
                    <a:pt x="76" y="126"/>
                  </a:lnTo>
                  <a:lnTo>
                    <a:pt x="72" y="129"/>
                  </a:lnTo>
                  <a:lnTo>
                    <a:pt x="65" y="132"/>
                  </a:lnTo>
                  <a:lnTo>
                    <a:pt x="64" y="146"/>
                  </a:lnTo>
                  <a:lnTo>
                    <a:pt x="28" y="142"/>
                  </a:lnTo>
                  <a:lnTo>
                    <a:pt x="30" y="127"/>
                  </a:lnTo>
                  <a:lnTo>
                    <a:pt x="25" y="124"/>
                  </a:lnTo>
                  <a:lnTo>
                    <a:pt x="19" y="120"/>
                  </a:lnTo>
                  <a:lnTo>
                    <a:pt x="12" y="123"/>
                  </a:lnTo>
                  <a:lnTo>
                    <a:pt x="8" y="138"/>
                  </a:lnTo>
                  <a:lnTo>
                    <a:pt x="3" y="155"/>
                  </a:lnTo>
                  <a:lnTo>
                    <a:pt x="1" y="172"/>
                  </a:lnTo>
                  <a:lnTo>
                    <a:pt x="0" y="189"/>
                  </a:lnTo>
                  <a:lnTo>
                    <a:pt x="1" y="206"/>
                  </a:lnTo>
                  <a:lnTo>
                    <a:pt x="3" y="223"/>
                  </a:lnTo>
                  <a:lnTo>
                    <a:pt x="8" y="240"/>
                  </a:lnTo>
                  <a:lnTo>
                    <a:pt x="12" y="256"/>
                  </a:lnTo>
                  <a:lnTo>
                    <a:pt x="28" y="250"/>
                  </a:lnTo>
                  <a:lnTo>
                    <a:pt x="99" y="215"/>
                  </a:lnTo>
                  <a:lnTo>
                    <a:pt x="96" y="202"/>
                  </a:lnTo>
                  <a:lnTo>
                    <a:pt x="95" y="189"/>
                  </a:lnTo>
                  <a:lnTo>
                    <a:pt x="96" y="180"/>
                  </a:lnTo>
                  <a:lnTo>
                    <a:pt x="97" y="170"/>
                  </a:lnTo>
                  <a:lnTo>
                    <a:pt x="99" y="161"/>
                  </a:lnTo>
                  <a:lnTo>
                    <a:pt x="103" y="153"/>
                  </a:lnTo>
                  <a:lnTo>
                    <a:pt x="107" y="144"/>
                  </a:lnTo>
                  <a:lnTo>
                    <a:pt x="111" y="137"/>
                  </a:lnTo>
                  <a:lnTo>
                    <a:pt x="116" y="129"/>
                  </a:lnTo>
                  <a:lnTo>
                    <a:pt x="123" y="123"/>
                  </a:lnTo>
                  <a:lnTo>
                    <a:pt x="129" y="118"/>
                  </a:lnTo>
                  <a:lnTo>
                    <a:pt x="137" y="111"/>
                  </a:lnTo>
                  <a:lnTo>
                    <a:pt x="144" y="107"/>
                  </a:lnTo>
                  <a:lnTo>
                    <a:pt x="153" y="103"/>
                  </a:lnTo>
                  <a:lnTo>
                    <a:pt x="161" y="100"/>
                  </a:lnTo>
                  <a:lnTo>
                    <a:pt x="170" y="97"/>
                  </a:lnTo>
                  <a:lnTo>
                    <a:pt x="179" y="96"/>
                  </a:lnTo>
                  <a:lnTo>
                    <a:pt x="189" y="96"/>
                  </a:lnTo>
                  <a:lnTo>
                    <a:pt x="201" y="96"/>
                  </a:lnTo>
                  <a:lnTo>
                    <a:pt x="212" y="98"/>
                  </a:lnTo>
                  <a:lnTo>
                    <a:pt x="243" y="9"/>
                  </a:lnTo>
                  <a:lnTo>
                    <a:pt x="216" y="4"/>
                  </a:lnTo>
                  <a:lnTo>
                    <a:pt x="202" y="1"/>
                  </a:lnTo>
                  <a:lnTo>
                    <a:pt x="189" y="0"/>
                  </a:lnTo>
                  <a:close/>
                </a:path>
              </a:pathLst>
            </a:cu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99" name="Freeform 576"/>
            <p:cNvSpPr>
              <a:spLocks noEditPoints="1"/>
            </p:cNvSpPr>
            <p:nvPr/>
          </p:nvSpPr>
          <p:spPr bwMode="auto">
            <a:xfrm>
              <a:off x="11081349" y="5770872"/>
              <a:ext cx="196432" cy="189370"/>
            </a:xfrm>
            <a:custGeom>
              <a:avLst/>
              <a:gdLst>
                <a:gd name="T0" fmla="*/ 275443893 w 103"/>
                <a:gd name="T1" fmla="*/ 69780254 h 98"/>
                <a:gd name="T2" fmla="*/ 268098339 w 103"/>
                <a:gd name="T3" fmla="*/ 14691185 h 98"/>
                <a:gd name="T4" fmla="*/ 154248963 w 103"/>
                <a:gd name="T5" fmla="*/ 40397884 h 98"/>
                <a:gd name="T6" fmla="*/ 135886037 w 103"/>
                <a:gd name="T7" fmla="*/ 51417231 h 98"/>
                <a:gd name="T8" fmla="*/ 84469077 w 103"/>
                <a:gd name="T9" fmla="*/ 29380454 h 98"/>
                <a:gd name="T10" fmla="*/ 51416960 w 103"/>
                <a:gd name="T11" fmla="*/ 139560508 h 98"/>
                <a:gd name="T12" fmla="*/ 47743225 w 103"/>
                <a:gd name="T13" fmla="*/ 157923531 h 98"/>
                <a:gd name="T14" fmla="*/ 0 w 103"/>
                <a:gd name="T15" fmla="*/ 198321415 h 98"/>
                <a:gd name="T16" fmla="*/ 88142812 w 103"/>
                <a:gd name="T17" fmla="*/ 275447262 h 98"/>
                <a:gd name="T18" fmla="*/ 102832003 w 103"/>
                <a:gd name="T19" fmla="*/ 293810285 h 98"/>
                <a:gd name="T20" fmla="*/ 117523111 w 103"/>
                <a:gd name="T21" fmla="*/ 301153961 h 98"/>
                <a:gd name="T22" fmla="*/ 220355114 w 103"/>
                <a:gd name="T23" fmla="*/ 359916784 h 98"/>
                <a:gd name="T24" fmla="*/ 227700668 w 103"/>
                <a:gd name="T25" fmla="*/ 312173308 h 98"/>
                <a:gd name="T26" fmla="*/ 297478638 w 103"/>
                <a:gd name="T27" fmla="*/ 330536331 h 98"/>
                <a:gd name="T28" fmla="*/ 326858936 w 103"/>
                <a:gd name="T29" fmla="*/ 213012600 h 98"/>
                <a:gd name="T30" fmla="*/ 330532671 w 103"/>
                <a:gd name="T31" fmla="*/ 183630230 h 98"/>
                <a:gd name="T32" fmla="*/ 334204490 w 103"/>
                <a:gd name="T33" fmla="*/ 66106500 h 98"/>
                <a:gd name="T34" fmla="*/ 290133084 w 103"/>
                <a:gd name="T35" fmla="*/ 80797685 h 98"/>
                <a:gd name="T36" fmla="*/ 275443893 w 103"/>
                <a:gd name="T37" fmla="*/ 69780254 h 98"/>
                <a:gd name="T38" fmla="*/ 235044305 w 103"/>
                <a:gd name="T39" fmla="*/ 213012600 h 98"/>
                <a:gd name="T40" fmla="*/ 216681379 w 103"/>
                <a:gd name="T41" fmla="*/ 231375623 h 98"/>
                <a:gd name="T42" fmla="*/ 172611890 w 103"/>
                <a:gd name="T43" fmla="*/ 235047461 h 98"/>
                <a:gd name="T44" fmla="*/ 154248963 w 103"/>
                <a:gd name="T45" fmla="*/ 227701869 h 98"/>
                <a:gd name="T46" fmla="*/ 143231591 w 103"/>
                <a:gd name="T47" fmla="*/ 216684438 h 98"/>
                <a:gd name="T48" fmla="*/ 132212302 w 103"/>
                <a:gd name="T49" fmla="*/ 187303985 h 98"/>
                <a:gd name="T50" fmla="*/ 135886037 w 103"/>
                <a:gd name="T51" fmla="*/ 154249777 h 98"/>
                <a:gd name="T52" fmla="*/ 143231591 w 103"/>
                <a:gd name="T53" fmla="*/ 143232346 h 98"/>
                <a:gd name="T54" fmla="*/ 157920782 w 103"/>
                <a:gd name="T55" fmla="*/ 128541161 h 98"/>
                <a:gd name="T56" fmla="*/ 201992188 w 103"/>
                <a:gd name="T57" fmla="*/ 124869323 h 98"/>
                <a:gd name="T58" fmla="*/ 224026933 w 103"/>
                <a:gd name="T59" fmla="*/ 132214916 h 98"/>
                <a:gd name="T60" fmla="*/ 231372487 w 103"/>
                <a:gd name="T61" fmla="*/ 139560508 h 98"/>
                <a:gd name="T62" fmla="*/ 242389859 w 103"/>
                <a:gd name="T63" fmla="*/ 172612800 h 98"/>
                <a:gd name="T64" fmla="*/ 238718041 w 103"/>
                <a:gd name="T65" fmla="*/ 201993253 h 98"/>
                <a:gd name="T66" fmla="*/ 235044305 w 103"/>
                <a:gd name="T67" fmla="*/ 213012600 h 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3" h="98">
                  <a:moveTo>
                    <a:pt x="75" y="19"/>
                  </a:moveTo>
                  <a:lnTo>
                    <a:pt x="75" y="19"/>
                  </a:lnTo>
                  <a:lnTo>
                    <a:pt x="72" y="17"/>
                  </a:lnTo>
                  <a:lnTo>
                    <a:pt x="73" y="4"/>
                  </a:lnTo>
                  <a:lnTo>
                    <a:pt x="44" y="0"/>
                  </a:lnTo>
                  <a:lnTo>
                    <a:pt x="42" y="11"/>
                  </a:lnTo>
                  <a:lnTo>
                    <a:pt x="37" y="14"/>
                  </a:lnTo>
                  <a:lnTo>
                    <a:pt x="32" y="16"/>
                  </a:lnTo>
                  <a:lnTo>
                    <a:pt x="23" y="8"/>
                  </a:lnTo>
                  <a:lnTo>
                    <a:pt x="5" y="32"/>
                  </a:lnTo>
                  <a:lnTo>
                    <a:pt x="14" y="38"/>
                  </a:lnTo>
                  <a:lnTo>
                    <a:pt x="13" y="43"/>
                  </a:lnTo>
                  <a:lnTo>
                    <a:pt x="12" y="49"/>
                  </a:lnTo>
                  <a:lnTo>
                    <a:pt x="0" y="54"/>
                  </a:lnTo>
                  <a:lnTo>
                    <a:pt x="12" y="81"/>
                  </a:lnTo>
                  <a:lnTo>
                    <a:pt x="24" y="75"/>
                  </a:lnTo>
                  <a:lnTo>
                    <a:pt x="28" y="80"/>
                  </a:lnTo>
                  <a:lnTo>
                    <a:pt x="32" y="82"/>
                  </a:lnTo>
                  <a:lnTo>
                    <a:pt x="30" y="95"/>
                  </a:lnTo>
                  <a:lnTo>
                    <a:pt x="60" y="98"/>
                  </a:lnTo>
                  <a:lnTo>
                    <a:pt x="62" y="85"/>
                  </a:lnTo>
                  <a:lnTo>
                    <a:pt x="71" y="82"/>
                  </a:lnTo>
                  <a:lnTo>
                    <a:pt x="81" y="90"/>
                  </a:lnTo>
                  <a:lnTo>
                    <a:pt x="100" y="67"/>
                  </a:lnTo>
                  <a:lnTo>
                    <a:pt x="89" y="58"/>
                  </a:lnTo>
                  <a:lnTo>
                    <a:pt x="90" y="50"/>
                  </a:lnTo>
                  <a:lnTo>
                    <a:pt x="103" y="44"/>
                  </a:lnTo>
                  <a:lnTo>
                    <a:pt x="91" y="18"/>
                  </a:lnTo>
                  <a:lnTo>
                    <a:pt x="79" y="22"/>
                  </a:lnTo>
                  <a:lnTo>
                    <a:pt x="75" y="19"/>
                  </a:lnTo>
                  <a:close/>
                  <a:moveTo>
                    <a:pt x="64" y="58"/>
                  </a:moveTo>
                  <a:lnTo>
                    <a:pt x="64" y="58"/>
                  </a:lnTo>
                  <a:lnTo>
                    <a:pt x="62" y="60"/>
                  </a:lnTo>
                  <a:lnTo>
                    <a:pt x="59" y="63"/>
                  </a:lnTo>
                  <a:lnTo>
                    <a:pt x="54" y="65"/>
                  </a:lnTo>
                  <a:lnTo>
                    <a:pt x="47" y="64"/>
                  </a:lnTo>
                  <a:lnTo>
                    <a:pt x="44" y="63"/>
                  </a:lnTo>
                  <a:lnTo>
                    <a:pt x="42" y="62"/>
                  </a:lnTo>
                  <a:lnTo>
                    <a:pt x="39" y="59"/>
                  </a:lnTo>
                  <a:lnTo>
                    <a:pt x="38" y="56"/>
                  </a:lnTo>
                  <a:lnTo>
                    <a:pt x="36" y="51"/>
                  </a:lnTo>
                  <a:lnTo>
                    <a:pt x="36" y="46"/>
                  </a:lnTo>
                  <a:lnTo>
                    <a:pt x="37" y="42"/>
                  </a:lnTo>
                  <a:lnTo>
                    <a:pt x="39" y="39"/>
                  </a:lnTo>
                  <a:lnTo>
                    <a:pt x="41" y="37"/>
                  </a:lnTo>
                  <a:lnTo>
                    <a:pt x="43" y="35"/>
                  </a:lnTo>
                  <a:lnTo>
                    <a:pt x="49" y="34"/>
                  </a:lnTo>
                  <a:lnTo>
                    <a:pt x="55" y="34"/>
                  </a:lnTo>
                  <a:lnTo>
                    <a:pt x="58" y="35"/>
                  </a:lnTo>
                  <a:lnTo>
                    <a:pt x="61" y="36"/>
                  </a:lnTo>
                  <a:lnTo>
                    <a:pt x="63" y="38"/>
                  </a:lnTo>
                  <a:lnTo>
                    <a:pt x="65" y="41"/>
                  </a:lnTo>
                  <a:lnTo>
                    <a:pt x="66" y="47"/>
                  </a:lnTo>
                  <a:lnTo>
                    <a:pt x="66" y="53"/>
                  </a:lnTo>
                  <a:lnTo>
                    <a:pt x="65" y="55"/>
                  </a:lnTo>
                  <a:lnTo>
                    <a:pt x="64" y="58"/>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200" name="Freeform 577"/>
            <p:cNvSpPr/>
            <p:nvPr/>
          </p:nvSpPr>
          <p:spPr bwMode="auto">
            <a:xfrm>
              <a:off x="11117360" y="6140024"/>
              <a:ext cx="471436" cy="282857"/>
            </a:xfrm>
            <a:custGeom>
              <a:avLst/>
              <a:gdLst>
                <a:gd name="T0" fmla="*/ 749212730 w 247"/>
                <a:gd name="T1" fmla="*/ 168940719 h 148"/>
                <a:gd name="T2" fmla="*/ 749212730 w 247"/>
                <a:gd name="T3" fmla="*/ 168940719 h 148"/>
                <a:gd name="T4" fmla="*/ 723504159 w 247"/>
                <a:gd name="T5" fmla="*/ 179958133 h 148"/>
                <a:gd name="T6" fmla="*/ 686778176 w 247"/>
                <a:gd name="T7" fmla="*/ 187303715 h 148"/>
                <a:gd name="T8" fmla="*/ 657395857 w 247"/>
                <a:gd name="T9" fmla="*/ 190975548 h 148"/>
                <a:gd name="T10" fmla="*/ 620669874 w 247"/>
                <a:gd name="T11" fmla="*/ 194647381 h 148"/>
                <a:gd name="T12" fmla="*/ 620669874 w 247"/>
                <a:gd name="T13" fmla="*/ 194647381 h 148"/>
                <a:gd name="T14" fmla="*/ 572926480 w 247"/>
                <a:gd name="T15" fmla="*/ 190975548 h 148"/>
                <a:gd name="T16" fmla="*/ 525183086 w 247"/>
                <a:gd name="T17" fmla="*/ 179958133 h 148"/>
                <a:gd name="T18" fmla="*/ 484783355 w 247"/>
                <a:gd name="T19" fmla="*/ 161595137 h 148"/>
                <a:gd name="T20" fmla="*/ 440713709 w 247"/>
                <a:gd name="T21" fmla="*/ 143232140 h 148"/>
                <a:gd name="T22" fmla="*/ 403987726 w 247"/>
                <a:gd name="T23" fmla="*/ 117523561 h 148"/>
                <a:gd name="T24" fmla="*/ 370933575 w 247"/>
                <a:gd name="T25" fmla="*/ 84469401 h 148"/>
                <a:gd name="T26" fmla="*/ 341553172 w 247"/>
                <a:gd name="T27" fmla="*/ 51417157 h 148"/>
                <a:gd name="T28" fmla="*/ 315844601 w 247"/>
                <a:gd name="T29" fmla="*/ 11017415 h 148"/>
                <a:gd name="T30" fmla="*/ 315844601 w 247"/>
                <a:gd name="T31" fmla="*/ 11017415 h 148"/>
                <a:gd name="T32" fmla="*/ 312170853 w 247"/>
                <a:gd name="T33" fmla="*/ 0 h 148"/>
                <a:gd name="T34" fmla="*/ 0 w 247"/>
                <a:gd name="T35" fmla="*/ 150577722 h 148"/>
                <a:gd name="T36" fmla="*/ 0 w 247"/>
                <a:gd name="T37" fmla="*/ 150577722 h 148"/>
                <a:gd name="T38" fmla="*/ 36725983 w 247"/>
                <a:gd name="T39" fmla="*/ 209338544 h 148"/>
                <a:gd name="T40" fmla="*/ 73451965 w 247"/>
                <a:gd name="T41" fmla="*/ 264427534 h 148"/>
                <a:gd name="T42" fmla="*/ 117523528 w 247"/>
                <a:gd name="T43" fmla="*/ 315844691 h 148"/>
                <a:gd name="T44" fmla="*/ 165266922 w 247"/>
                <a:gd name="T45" fmla="*/ 363588099 h 148"/>
                <a:gd name="T46" fmla="*/ 165266922 w 247"/>
                <a:gd name="T47" fmla="*/ 363588099 h 148"/>
                <a:gd name="T48" fmla="*/ 168940670 w 247"/>
                <a:gd name="T49" fmla="*/ 352570684 h 148"/>
                <a:gd name="T50" fmla="*/ 132214688 w 247"/>
                <a:gd name="T51" fmla="*/ 323190273 h 148"/>
                <a:gd name="T52" fmla="*/ 201992905 w 247"/>
                <a:gd name="T53" fmla="*/ 235047123 h 148"/>
                <a:gd name="T54" fmla="*/ 242392636 w 247"/>
                <a:gd name="T55" fmla="*/ 260755701 h 148"/>
                <a:gd name="T56" fmla="*/ 242392636 w 247"/>
                <a:gd name="T57" fmla="*/ 260755701 h 148"/>
                <a:gd name="T58" fmla="*/ 260755627 w 247"/>
                <a:gd name="T59" fmla="*/ 253410120 h 148"/>
                <a:gd name="T60" fmla="*/ 279118618 w 247"/>
                <a:gd name="T61" fmla="*/ 246064538 h 148"/>
                <a:gd name="T62" fmla="*/ 282790450 w 247"/>
                <a:gd name="T63" fmla="*/ 198321130 h 148"/>
                <a:gd name="T64" fmla="*/ 400313978 w 247"/>
                <a:gd name="T65" fmla="*/ 213012294 h 148"/>
                <a:gd name="T66" fmla="*/ 392968398 w 247"/>
                <a:gd name="T67" fmla="*/ 264427534 h 148"/>
                <a:gd name="T68" fmla="*/ 392968398 w 247"/>
                <a:gd name="T69" fmla="*/ 264427534 h 148"/>
                <a:gd name="T70" fmla="*/ 403987726 w 247"/>
                <a:gd name="T71" fmla="*/ 271773116 h 148"/>
                <a:gd name="T72" fmla="*/ 403987726 w 247"/>
                <a:gd name="T73" fmla="*/ 271773116 h 148"/>
                <a:gd name="T74" fmla="*/ 426022549 w 247"/>
                <a:gd name="T75" fmla="*/ 290136113 h 148"/>
                <a:gd name="T76" fmla="*/ 470094112 w 247"/>
                <a:gd name="T77" fmla="*/ 268101283 h 148"/>
                <a:gd name="T78" fmla="*/ 514165674 w 247"/>
                <a:gd name="T79" fmla="*/ 374605514 h 148"/>
                <a:gd name="T80" fmla="*/ 462748532 w 247"/>
                <a:gd name="T81" fmla="*/ 392968510 h 148"/>
                <a:gd name="T82" fmla="*/ 462748532 w 247"/>
                <a:gd name="T83" fmla="*/ 392968510 h 148"/>
                <a:gd name="T84" fmla="*/ 459076700 w 247"/>
                <a:gd name="T85" fmla="*/ 429694504 h 148"/>
                <a:gd name="T86" fmla="*/ 503146346 w 247"/>
                <a:gd name="T87" fmla="*/ 459076831 h 148"/>
                <a:gd name="T88" fmla="*/ 451731120 w 247"/>
                <a:gd name="T89" fmla="*/ 525183236 h 148"/>
                <a:gd name="T90" fmla="*/ 451731120 w 247"/>
                <a:gd name="T91" fmla="*/ 525183236 h 148"/>
                <a:gd name="T92" fmla="*/ 495802683 w 247"/>
                <a:gd name="T93" fmla="*/ 532528818 h 148"/>
                <a:gd name="T94" fmla="*/ 536200497 w 247"/>
                <a:gd name="T95" fmla="*/ 539874400 h 148"/>
                <a:gd name="T96" fmla="*/ 576600228 w 247"/>
                <a:gd name="T97" fmla="*/ 543546232 h 148"/>
                <a:gd name="T98" fmla="*/ 620669874 w 247"/>
                <a:gd name="T99" fmla="*/ 543546232 h 148"/>
                <a:gd name="T100" fmla="*/ 620669874 w 247"/>
                <a:gd name="T101" fmla="*/ 543546232 h 148"/>
                <a:gd name="T102" fmla="*/ 657395857 w 247"/>
                <a:gd name="T103" fmla="*/ 543546232 h 148"/>
                <a:gd name="T104" fmla="*/ 694123756 w 247"/>
                <a:gd name="T105" fmla="*/ 539874400 h 148"/>
                <a:gd name="T106" fmla="*/ 771247553 w 247"/>
                <a:gd name="T107" fmla="*/ 525183236 h 148"/>
                <a:gd name="T108" fmla="*/ 841027687 w 247"/>
                <a:gd name="T109" fmla="*/ 503148406 h 148"/>
                <a:gd name="T110" fmla="*/ 907134072 w 247"/>
                <a:gd name="T111" fmla="*/ 481111661 h 148"/>
                <a:gd name="T112" fmla="*/ 749212730 w 247"/>
                <a:gd name="T113" fmla="*/ 168940719 h 1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7" h="148">
                  <a:moveTo>
                    <a:pt x="204" y="46"/>
                  </a:moveTo>
                  <a:lnTo>
                    <a:pt x="204" y="46"/>
                  </a:lnTo>
                  <a:lnTo>
                    <a:pt x="197" y="49"/>
                  </a:lnTo>
                  <a:lnTo>
                    <a:pt x="187" y="51"/>
                  </a:lnTo>
                  <a:lnTo>
                    <a:pt x="179" y="52"/>
                  </a:lnTo>
                  <a:lnTo>
                    <a:pt x="169" y="53"/>
                  </a:lnTo>
                  <a:lnTo>
                    <a:pt x="156" y="52"/>
                  </a:lnTo>
                  <a:lnTo>
                    <a:pt x="143" y="49"/>
                  </a:lnTo>
                  <a:lnTo>
                    <a:pt x="132" y="44"/>
                  </a:lnTo>
                  <a:lnTo>
                    <a:pt x="120" y="39"/>
                  </a:lnTo>
                  <a:lnTo>
                    <a:pt x="110" y="32"/>
                  </a:lnTo>
                  <a:lnTo>
                    <a:pt x="101" y="23"/>
                  </a:lnTo>
                  <a:lnTo>
                    <a:pt x="93" y="14"/>
                  </a:lnTo>
                  <a:lnTo>
                    <a:pt x="86" y="3"/>
                  </a:lnTo>
                  <a:lnTo>
                    <a:pt x="85" y="0"/>
                  </a:lnTo>
                  <a:lnTo>
                    <a:pt x="0" y="41"/>
                  </a:lnTo>
                  <a:lnTo>
                    <a:pt x="10" y="57"/>
                  </a:lnTo>
                  <a:lnTo>
                    <a:pt x="20" y="72"/>
                  </a:lnTo>
                  <a:lnTo>
                    <a:pt x="32" y="86"/>
                  </a:lnTo>
                  <a:lnTo>
                    <a:pt x="45" y="99"/>
                  </a:lnTo>
                  <a:lnTo>
                    <a:pt x="46" y="96"/>
                  </a:lnTo>
                  <a:lnTo>
                    <a:pt x="36" y="88"/>
                  </a:lnTo>
                  <a:lnTo>
                    <a:pt x="55" y="64"/>
                  </a:lnTo>
                  <a:lnTo>
                    <a:pt x="66" y="71"/>
                  </a:lnTo>
                  <a:lnTo>
                    <a:pt x="71" y="69"/>
                  </a:lnTo>
                  <a:lnTo>
                    <a:pt x="76" y="67"/>
                  </a:lnTo>
                  <a:lnTo>
                    <a:pt x="77" y="54"/>
                  </a:lnTo>
                  <a:lnTo>
                    <a:pt x="109" y="58"/>
                  </a:lnTo>
                  <a:lnTo>
                    <a:pt x="107" y="72"/>
                  </a:lnTo>
                  <a:lnTo>
                    <a:pt x="110" y="74"/>
                  </a:lnTo>
                  <a:lnTo>
                    <a:pt x="116" y="79"/>
                  </a:lnTo>
                  <a:lnTo>
                    <a:pt x="128" y="73"/>
                  </a:lnTo>
                  <a:lnTo>
                    <a:pt x="140" y="102"/>
                  </a:lnTo>
                  <a:lnTo>
                    <a:pt x="126" y="107"/>
                  </a:lnTo>
                  <a:lnTo>
                    <a:pt x="125" y="117"/>
                  </a:lnTo>
                  <a:lnTo>
                    <a:pt x="137" y="125"/>
                  </a:lnTo>
                  <a:lnTo>
                    <a:pt x="123" y="143"/>
                  </a:lnTo>
                  <a:lnTo>
                    <a:pt x="135" y="145"/>
                  </a:lnTo>
                  <a:lnTo>
                    <a:pt x="146" y="147"/>
                  </a:lnTo>
                  <a:lnTo>
                    <a:pt x="157" y="148"/>
                  </a:lnTo>
                  <a:lnTo>
                    <a:pt x="169" y="148"/>
                  </a:lnTo>
                  <a:lnTo>
                    <a:pt x="179" y="148"/>
                  </a:lnTo>
                  <a:lnTo>
                    <a:pt x="189" y="147"/>
                  </a:lnTo>
                  <a:lnTo>
                    <a:pt x="210" y="143"/>
                  </a:lnTo>
                  <a:lnTo>
                    <a:pt x="229" y="137"/>
                  </a:lnTo>
                  <a:lnTo>
                    <a:pt x="247" y="131"/>
                  </a:lnTo>
                  <a:lnTo>
                    <a:pt x="204" y="46"/>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201" name="Freeform 578"/>
            <p:cNvSpPr>
              <a:spLocks noEditPoints="1"/>
            </p:cNvSpPr>
            <p:nvPr/>
          </p:nvSpPr>
          <p:spPr bwMode="auto">
            <a:xfrm>
              <a:off x="11195933" y="6262276"/>
              <a:ext cx="170241" cy="163002"/>
            </a:xfrm>
            <a:custGeom>
              <a:avLst/>
              <a:gdLst>
                <a:gd name="T0" fmla="*/ 235047011 w 89"/>
                <a:gd name="T1" fmla="*/ 58762934 h 85"/>
                <a:gd name="T2" fmla="*/ 235047011 w 89"/>
                <a:gd name="T3" fmla="*/ 58762934 h 85"/>
                <a:gd name="T4" fmla="*/ 227701433 w 89"/>
                <a:gd name="T5" fmla="*/ 51417328 h 85"/>
                <a:gd name="T6" fmla="*/ 231373264 w 89"/>
                <a:gd name="T7" fmla="*/ 11017451 h 85"/>
                <a:gd name="T8" fmla="*/ 135886493 w 89"/>
                <a:gd name="T9" fmla="*/ 0 h 85"/>
                <a:gd name="T10" fmla="*/ 128540915 w 89"/>
                <a:gd name="T11" fmla="*/ 36726115 h 85"/>
                <a:gd name="T12" fmla="*/ 128540915 w 89"/>
                <a:gd name="T13" fmla="*/ 36726115 h 85"/>
                <a:gd name="T14" fmla="*/ 99160518 w 89"/>
                <a:gd name="T15" fmla="*/ 51417328 h 85"/>
                <a:gd name="T16" fmla="*/ 66106373 w 89"/>
                <a:gd name="T17" fmla="*/ 25708664 h 85"/>
                <a:gd name="T18" fmla="*/ 7345578 w 89"/>
                <a:gd name="T19" fmla="*/ 99160894 h 85"/>
                <a:gd name="T20" fmla="*/ 40397807 w 89"/>
                <a:gd name="T21" fmla="*/ 121197713 h 85"/>
                <a:gd name="T22" fmla="*/ 40397807 w 89"/>
                <a:gd name="T23" fmla="*/ 121197713 h 85"/>
                <a:gd name="T24" fmla="*/ 36725976 w 89"/>
                <a:gd name="T25" fmla="*/ 139560770 h 85"/>
                <a:gd name="T26" fmla="*/ 36725976 w 89"/>
                <a:gd name="T27" fmla="*/ 154250067 h 85"/>
                <a:gd name="T28" fmla="*/ 0 w 89"/>
                <a:gd name="T29" fmla="*/ 172613124 h 85"/>
                <a:gd name="T30" fmla="*/ 36725976 w 89"/>
                <a:gd name="T31" fmla="*/ 257084722 h 85"/>
                <a:gd name="T32" fmla="*/ 69780120 w 89"/>
                <a:gd name="T33" fmla="*/ 242393509 h 85"/>
                <a:gd name="T34" fmla="*/ 69780120 w 89"/>
                <a:gd name="T35" fmla="*/ 242393509 h 85"/>
                <a:gd name="T36" fmla="*/ 88143108 w 89"/>
                <a:gd name="T37" fmla="*/ 253410960 h 85"/>
                <a:gd name="T38" fmla="*/ 88143108 w 89"/>
                <a:gd name="T39" fmla="*/ 253410960 h 85"/>
                <a:gd name="T40" fmla="*/ 99160518 w 89"/>
                <a:gd name="T41" fmla="*/ 260756567 h 85"/>
                <a:gd name="T42" fmla="*/ 95488687 w 89"/>
                <a:gd name="T43" fmla="*/ 304828288 h 85"/>
                <a:gd name="T44" fmla="*/ 187303626 w 89"/>
                <a:gd name="T45" fmla="*/ 312173894 h 85"/>
                <a:gd name="T46" fmla="*/ 194647288 w 89"/>
                <a:gd name="T47" fmla="*/ 271774018 h 85"/>
                <a:gd name="T48" fmla="*/ 194647288 w 89"/>
                <a:gd name="T49" fmla="*/ 271774018 h 85"/>
                <a:gd name="T50" fmla="*/ 224029602 w 89"/>
                <a:gd name="T51" fmla="*/ 260756567 h 85"/>
                <a:gd name="T52" fmla="*/ 257081830 w 89"/>
                <a:gd name="T53" fmla="*/ 290138992 h 85"/>
                <a:gd name="T54" fmla="*/ 315844541 w 89"/>
                <a:gd name="T55" fmla="*/ 213013000 h 85"/>
                <a:gd name="T56" fmla="*/ 282790396 w 89"/>
                <a:gd name="T57" fmla="*/ 187304337 h 85"/>
                <a:gd name="T58" fmla="*/ 282790396 w 89"/>
                <a:gd name="T59" fmla="*/ 187304337 h 85"/>
                <a:gd name="T60" fmla="*/ 286464144 w 89"/>
                <a:gd name="T61" fmla="*/ 157923828 h 85"/>
                <a:gd name="T62" fmla="*/ 326861951 w 89"/>
                <a:gd name="T63" fmla="*/ 139560770 h 85"/>
                <a:gd name="T64" fmla="*/ 290135975 w 89"/>
                <a:gd name="T65" fmla="*/ 55089173 h 85"/>
                <a:gd name="T66" fmla="*/ 249738168 w 89"/>
                <a:gd name="T67" fmla="*/ 69780385 h 85"/>
                <a:gd name="T68" fmla="*/ 249738168 w 89"/>
                <a:gd name="T69" fmla="*/ 69780385 h 85"/>
                <a:gd name="T70" fmla="*/ 235047011 w 89"/>
                <a:gd name="T71" fmla="*/ 58762934 h 85"/>
                <a:gd name="T72" fmla="*/ 235047011 w 89"/>
                <a:gd name="T73" fmla="*/ 58762934 h 85"/>
                <a:gd name="T74" fmla="*/ 198321036 w 89"/>
                <a:gd name="T75" fmla="*/ 187304337 h 85"/>
                <a:gd name="T76" fmla="*/ 198321036 w 89"/>
                <a:gd name="T77" fmla="*/ 187304337 h 85"/>
                <a:gd name="T78" fmla="*/ 187303626 w 89"/>
                <a:gd name="T79" fmla="*/ 198321788 h 85"/>
                <a:gd name="T80" fmla="*/ 168940638 w 89"/>
                <a:gd name="T81" fmla="*/ 205667394 h 85"/>
                <a:gd name="T82" fmla="*/ 150577650 w 89"/>
                <a:gd name="T83" fmla="*/ 201995549 h 85"/>
                <a:gd name="T84" fmla="*/ 128540915 w 89"/>
                <a:gd name="T85" fmla="*/ 194649943 h 85"/>
                <a:gd name="T86" fmla="*/ 128540915 w 89"/>
                <a:gd name="T87" fmla="*/ 194649943 h 85"/>
                <a:gd name="T88" fmla="*/ 117523506 w 89"/>
                <a:gd name="T89" fmla="*/ 179958730 h 85"/>
                <a:gd name="T90" fmla="*/ 110177927 w 89"/>
                <a:gd name="T91" fmla="*/ 161595673 h 85"/>
                <a:gd name="T92" fmla="*/ 110177927 w 89"/>
                <a:gd name="T93" fmla="*/ 143232615 h 85"/>
                <a:gd name="T94" fmla="*/ 117523506 w 89"/>
                <a:gd name="T95" fmla="*/ 124869558 h 85"/>
                <a:gd name="T96" fmla="*/ 117523506 w 89"/>
                <a:gd name="T97" fmla="*/ 124869558 h 85"/>
                <a:gd name="T98" fmla="*/ 132214662 w 89"/>
                <a:gd name="T99" fmla="*/ 113852107 h 85"/>
                <a:gd name="T100" fmla="*/ 154249481 w 89"/>
                <a:gd name="T101" fmla="*/ 102834655 h 85"/>
                <a:gd name="T102" fmla="*/ 172612469 w 89"/>
                <a:gd name="T103" fmla="*/ 106506500 h 85"/>
                <a:gd name="T104" fmla="*/ 190975457 w 89"/>
                <a:gd name="T105" fmla="*/ 117523951 h 85"/>
                <a:gd name="T106" fmla="*/ 190975457 w 89"/>
                <a:gd name="T107" fmla="*/ 117523951 h 85"/>
                <a:gd name="T108" fmla="*/ 205666614 w 89"/>
                <a:gd name="T109" fmla="*/ 132215164 h 85"/>
                <a:gd name="T110" fmla="*/ 213010276 w 89"/>
                <a:gd name="T111" fmla="*/ 146904460 h 85"/>
                <a:gd name="T112" fmla="*/ 213010276 w 89"/>
                <a:gd name="T113" fmla="*/ 165269434 h 85"/>
                <a:gd name="T114" fmla="*/ 198321036 w 89"/>
                <a:gd name="T115" fmla="*/ 187304337 h 85"/>
                <a:gd name="T116" fmla="*/ 198321036 w 89"/>
                <a:gd name="T117" fmla="*/ 187304337 h 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9" h="85">
                  <a:moveTo>
                    <a:pt x="64" y="16"/>
                  </a:moveTo>
                  <a:lnTo>
                    <a:pt x="64" y="16"/>
                  </a:lnTo>
                  <a:lnTo>
                    <a:pt x="62" y="14"/>
                  </a:lnTo>
                  <a:lnTo>
                    <a:pt x="63" y="3"/>
                  </a:lnTo>
                  <a:lnTo>
                    <a:pt x="37" y="0"/>
                  </a:lnTo>
                  <a:lnTo>
                    <a:pt x="35" y="10"/>
                  </a:lnTo>
                  <a:lnTo>
                    <a:pt x="27" y="14"/>
                  </a:lnTo>
                  <a:lnTo>
                    <a:pt x="18" y="7"/>
                  </a:lnTo>
                  <a:lnTo>
                    <a:pt x="2" y="27"/>
                  </a:lnTo>
                  <a:lnTo>
                    <a:pt x="11" y="33"/>
                  </a:lnTo>
                  <a:lnTo>
                    <a:pt x="10" y="38"/>
                  </a:lnTo>
                  <a:lnTo>
                    <a:pt x="10" y="42"/>
                  </a:lnTo>
                  <a:lnTo>
                    <a:pt x="0" y="47"/>
                  </a:lnTo>
                  <a:lnTo>
                    <a:pt x="10" y="70"/>
                  </a:lnTo>
                  <a:lnTo>
                    <a:pt x="19" y="66"/>
                  </a:lnTo>
                  <a:lnTo>
                    <a:pt x="24" y="69"/>
                  </a:lnTo>
                  <a:lnTo>
                    <a:pt x="27" y="71"/>
                  </a:lnTo>
                  <a:lnTo>
                    <a:pt x="26" y="83"/>
                  </a:lnTo>
                  <a:lnTo>
                    <a:pt x="51" y="85"/>
                  </a:lnTo>
                  <a:lnTo>
                    <a:pt x="53" y="74"/>
                  </a:lnTo>
                  <a:lnTo>
                    <a:pt x="61" y="71"/>
                  </a:lnTo>
                  <a:lnTo>
                    <a:pt x="70" y="79"/>
                  </a:lnTo>
                  <a:lnTo>
                    <a:pt x="86" y="58"/>
                  </a:lnTo>
                  <a:lnTo>
                    <a:pt x="77" y="51"/>
                  </a:lnTo>
                  <a:lnTo>
                    <a:pt x="78" y="43"/>
                  </a:lnTo>
                  <a:lnTo>
                    <a:pt x="89" y="38"/>
                  </a:lnTo>
                  <a:lnTo>
                    <a:pt x="79" y="15"/>
                  </a:lnTo>
                  <a:lnTo>
                    <a:pt x="68" y="19"/>
                  </a:lnTo>
                  <a:lnTo>
                    <a:pt x="64" y="16"/>
                  </a:lnTo>
                  <a:close/>
                  <a:moveTo>
                    <a:pt x="54" y="51"/>
                  </a:moveTo>
                  <a:lnTo>
                    <a:pt x="54" y="51"/>
                  </a:lnTo>
                  <a:lnTo>
                    <a:pt x="51" y="54"/>
                  </a:lnTo>
                  <a:lnTo>
                    <a:pt x="46" y="56"/>
                  </a:lnTo>
                  <a:lnTo>
                    <a:pt x="41" y="55"/>
                  </a:lnTo>
                  <a:lnTo>
                    <a:pt x="35" y="53"/>
                  </a:lnTo>
                  <a:lnTo>
                    <a:pt x="32" y="49"/>
                  </a:lnTo>
                  <a:lnTo>
                    <a:pt x="30" y="44"/>
                  </a:lnTo>
                  <a:lnTo>
                    <a:pt x="30" y="39"/>
                  </a:lnTo>
                  <a:lnTo>
                    <a:pt x="32" y="34"/>
                  </a:lnTo>
                  <a:lnTo>
                    <a:pt x="36" y="31"/>
                  </a:lnTo>
                  <a:lnTo>
                    <a:pt x="42" y="28"/>
                  </a:lnTo>
                  <a:lnTo>
                    <a:pt x="47" y="29"/>
                  </a:lnTo>
                  <a:lnTo>
                    <a:pt x="52" y="32"/>
                  </a:lnTo>
                  <a:lnTo>
                    <a:pt x="56" y="36"/>
                  </a:lnTo>
                  <a:lnTo>
                    <a:pt x="58" y="40"/>
                  </a:lnTo>
                  <a:lnTo>
                    <a:pt x="58" y="45"/>
                  </a:lnTo>
                  <a:lnTo>
                    <a:pt x="54" y="51"/>
                  </a:lnTo>
                  <a:close/>
                </a:path>
              </a:pathLst>
            </a:cu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202" name="Freeform 579"/>
            <p:cNvSpPr/>
            <p:nvPr/>
          </p:nvSpPr>
          <p:spPr bwMode="auto">
            <a:xfrm>
              <a:off x="11513498" y="5722930"/>
              <a:ext cx="271729" cy="652010"/>
            </a:xfrm>
            <a:custGeom>
              <a:avLst/>
              <a:gdLst>
                <a:gd name="T0" fmla="*/ 403988483 w 142"/>
                <a:gd name="T1" fmla="*/ 499474782 h 340"/>
                <a:gd name="T2" fmla="*/ 403988483 w 142"/>
                <a:gd name="T3" fmla="*/ 499474782 h 340"/>
                <a:gd name="T4" fmla="*/ 426023348 w 142"/>
                <a:gd name="T5" fmla="*/ 488457364 h 340"/>
                <a:gd name="T6" fmla="*/ 448060129 w 142"/>
                <a:gd name="T7" fmla="*/ 481111780 h 340"/>
                <a:gd name="T8" fmla="*/ 451731967 w 142"/>
                <a:gd name="T9" fmla="*/ 429694611 h 340"/>
                <a:gd name="T10" fmla="*/ 521512232 w 142"/>
                <a:gd name="T11" fmla="*/ 440713944 h 340"/>
                <a:gd name="T12" fmla="*/ 521512232 w 142"/>
                <a:gd name="T13" fmla="*/ 440713944 h 340"/>
                <a:gd name="T14" fmla="*/ 499477367 w 142"/>
                <a:gd name="T15" fmla="*/ 363588190 h 340"/>
                <a:gd name="T16" fmla="*/ 462749399 w 142"/>
                <a:gd name="T17" fmla="*/ 293808019 h 340"/>
                <a:gd name="T18" fmla="*/ 418679671 w 142"/>
                <a:gd name="T19" fmla="*/ 231375348 h 340"/>
                <a:gd name="T20" fmla="*/ 374608025 w 142"/>
                <a:gd name="T21" fmla="*/ 172612594 h 340"/>
                <a:gd name="T22" fmla="*/ 315845193 w 142"/>
                <a:gd name="T23" fmla="*/ 117523591 h 340"/>
                <a:gd name="T24" fmla="*/ 257084277 w 142"/>
                <a:gd name="T25" fmla="*/ 73452005 h 340"/>
                <a:gd name="T26" fmla="*/ 183630258 w 142"/>
                <a:gd name="T27" fmla="*/ 36726002 h 340"/>
                <a:gd name="T28" fmla="*/ 113851910 w 142"/>
                <a:gd name="T29" fmla="*/ 0 h 340"/>
                <a:gd name="T30" fmla="*/ 0 w 142"/>
                <a:gd name="T31" fmla="*/ 334207771 h 340"/>
                <a:gd name="T32" fmla="*/ 0 w 142"/>
                <a:gd name="T33" fmla="*/ 334207771 h 340"/>
                <a:gd name="T34" fmla="*/ 3671839 w 142"/>
                <a:gd name="T35" fmla="*/ 337879605 h 340"/>
                <a:gd name="T36" fmla="*/ 3671839 w 142"/>
                <a:gd name="T37" fmla="*/ 337879605 h 340"/>
                <a:gd name="T38" fmla="*/ 44071645 w 142"/>
                <a:gd name="T39" fmla="*/ 359916356 h 340"/>
                <a:gd name="T40" fmla="*/ 84469535 w 142"/>
                <a:gd name="T41" fmla="*/ 389296775 h 340"/>
                <a:gd name="T42" fmla="*/ 117523748 w 142"/>
                <a:gd name="T43" fmla="*/ 422350943 h 340"/>
                <a:gd name="T44" fmla="*/ 146904206 w 142"/>
                <a:gd name="T45" fmla="*/ 459076946 h 340"/>
                <a:gd name="T46" fmla="*/ 168940987 w 142"/>
                <a:gd name="T47" fmla="*/ 503148532 h 340"/>
                <a:gd name="T48" fmla="*/ 190975851 w 142"/>
                <a:gd name="T49" fmla="*/ 547218201 h 340"/>
                <a:gd name="T50" fmla="*/ 201993284 w 142"/>
                <a:gd name="T51" fmla="*/ 594963537 h 340"/>
                <a:gd name="T52" fmla="*/ 205667039 w 142"/>
                <a:gd name="T53" fmla="*/ 646378791 h 340"/>
                <a:gd name="T54" fmla="*/ 205667039 w 142"/>
                <a:gd name="T55" fmla="*/ 646378791 h 340"/>
                <a:gd name="T56" fmla="*/ 201993284 w 142"/>
                <a:gd name="T57" fmla="*/ 694124127 h 340"/>
                <a:gd name="T58" fmla="*/ 194649606 w 142"/>
                <a:gd name="T59" fmla="*/ 738195713 h 340"/>
                <a:gd name="T60" fmla="*/ 176286581 w 142"/>
                <a:gd name="T61" fmla="*/ 774921715 h 340"/>
                <a:gd name="T62" fmla="*/ 157923555 w 142"/>
                <a:gd name="T63" fmla="*/ 815319551 h 340"/>
                <a:gd name="T64" fmla="*/ 135886774 w 142"/>
                <a:gd name="T65" fmla="*/ 852045554 h 340"/>
                <a:gd name="T66" fmla="*/ 106506316 w 142"/>
                <a:gd name="T67" fmla="*/ 881425972 h 340"/>
                <a:gd name="T68" fmla="*/ 80797697 w 142"/>
                <a:gd name="T69" fmla="*/ 914480141 h 340"/>
                <a:gd name="T70" fmla="*/ 44071645 w 142"/>
                <a:gd name="T71" fmla="*/ 936516892 h 340"/>
                <a:gd name="T72" fmla="*/ 198321445 w 142"/>
                <a:gd name="T73" fmla="*/ 1248687912 h 340"/>
                <a:gd name="T74" fmla="*/ 198321445 w 142"/>
                <a:gd name="T75" fmla="*/ 1248687912 h 340"/>
                <a:gd name="T76" fmla="*/ 257084277 w 142"/>
                <a:gd name="T77" fmla="*/ 1219307493 h 340"/>
                <a:gd name="T78" fmla="*/ 308499600 w 142"/>
                <a:gd name="T79" fmla="*/ 1175235907 h 340"/>
                <a:gd name="T80" fmla="*/ 352571245 w 142"/>
                <a:gd name="T81" fmla="*/ 1131164321 h 340"/>
                <a:gd name="T82" fmla="*/ 396642890 w 142"/>
                <a:gd name="T83" fmla="*/ 1087092735 h 340"/>
                <a:gd name="T84" fmla="*/ 437042696 w 142"/>
                <a:gd name="T85" fmla="*/ 1032003732 h 340"/>
                <a:gd name="T86" fmla="*/ 470094993 w 142"/>
                <a:gd name="T87" fmla="*/ 976914728 h 340"/>
                <a:gd name="T88" fmla="*/ 499477367 w 142"/>
                <a:gd name="T89" fmla="*/ 918151975 h 340"/>
                <a:gd name="T90" fmla="*/ 521512232 w 142"/>
                <a:gd name="T91" fmla="*/ 855719304 h 340"/>
                <a:gd name="T92" fmla="*/ 396642890 w 142"/>
                <a:gd name="T93" fmla="*/ 837356303 h 340"/>
                <a:gd name="T94" fmla="*/ 403988483 w 142"/>
                <a:gd name="T95" fmla="*/ 782265383 h 340"/>
                <a:gd name="T96" fmla="*/ 403988483 w 142"/>
                <a:gd name="T97" fmla="*/ 782265383 h 340"/>
                <a:gd name="T98" fmla="*/ 385625458 w 142"/>
                <a:gd name="T99" fmla="*/ 771247965 h 340"/>
                <a:gd name="T100" fmla="*/ 385625458 w 142"/>
                <a:gd name="T101" fmla="*/ 771247965 h 340"/>
                <a:gd name="T102" fmla="*/ 370934270 w 142"/>
                <a:gd name="T103" fmla="*/ 756558714 h 340"/>
                <a:gd name="T104" fmla="*/ 319518948 w 142"/>
                <a:gd name="T105" fmla="*/ 778593549 h 340"/>
                <a:gd name="T106" fmla="*/ 268101709 w 142"/>
                <a:gd name="T107" fmla="*/ 661069958 h 340"/>
                <a:gd name="T108" fmla="*/ 319518948 w 142"/>
                <a:gd name="T109" fmla="*/ 642706957 h 340"/>
                <a:gd name="T110" fmla="*/ 319518948 w 142"/>
                <a:gd name="T111" fmla="*/ 642706957 h 340"/>
                <a:gd name="T112" fmla="*/ 319518948 w 142"/>
                <a:gd name="T113" fmla="*/ 620672122 h 340"/>
                <a:gd name="T114" fmla="*/ 323190787 w 142"/>
                <a:gd name="T115" fmla="*/ 594963537 h 340"/>
                <a:gd name="T116" fmla="*/ 282790980 w 142"/>
                <a:gd name="T117" fmla="*/ 569254953 h 340"/>
                <a:gd name="T118" fmla="*/ 359916838 w 142"/>
                <a:gd name="T119" fmla="*/ 466422529 h 340"/>
                <a:gd name="T120" fmla="*/ 403988483 w 142"/>
                <a:gd name="T121" fmla="*/ 499474782 h 3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2" h="340">
                  <a:moveTo>
                    <a:pt x="110" y="136"/>
                  </a:moveTo>
                  <a:lnTo>
                    <a:pt x="110" y="136"/>
                  </a:lnTo>
                  <a:lnTo>
                    <a:pt x="116" y="133"/>
                  </a:lnTo>
                  <a:lnTo>
                    <a:pt x="122" y="131"/>
                  </a:lnTo>
                  <a:lnTo>
                    <a:pt x="123" y="117"/>
                  </a:lnTo>
                  <a:lnTo>
                    <a:pt x="142" y="120"/>
                  </a:lnTo>
                  <a:lnTo>
                    <a:pt x="136" y="99"/>
                  </a:lnTo>
                  <a:lnTo>
                    <a:pt x="126" y="80"/>
                  </a:lnTo>
                  <a:lnTo>
                    <a:pt x="114" y="63"/>
                  </a:lnTo>
                  <a:lnTo>
                    <a:pt x="102" y="47"/>
                  </a:lnTo>
                  <a:lnTo>
                    <a:pt x="86" y="32"/>
                  </a:lnTo>
                  <a:lnTo>
                    <a:pt x="70" y="20"/>
                  </a:lnTo>
                  <a:lnTo>
                    <a:pt x="50" y="10"/>
                  </a:lnTo>
                  <a:lnTo>
                    <a:pt x="31" y="0"/>
                  </a:lnTo>
                  <a:lnTo>
                    <a:pt x="0" y="91"/>
                  </a:lnTo>
                  <a:lnTo>
                    <a:pt x="1" y="92"/>
                  </a:lnTo>
                  <a:lnTo>
                    <a:pt x="12" y="98"/>
                  </a:lnTo>
                  <a:lnTo>
                    <a:pt x="23" y="106"/>
                  </a:lnTo>
                  <a:lnTo>
                    <a:pt x="32" y="115"/>
                  </a:lnTo>
                  <a:lnTo>
                    <a:pt x="40" y="125"/>
                  </a:lnTo>
                  <a:lnTo>
                    <a:pt x="46" y="137"/>
                  </a:lnTo>
                  <a:lnTo>
                    <a:pt x="52" y="149"/>
                  </a:lnTo>
                  <a:lnTo>
                    <a:pt x="55" y="162"/>
                  </a:lnTo>
                  <a:lnTo>
                    <a:pt x="56" y="176"/>
                  </a:lnTo>
                  <a:lnTo>
                    <a:pt x="55" y="189"/>
                  </a:lnTo>
                  <a:lnTo>
                    <a:pt x="53" y="201"/>
                  </a:lnTo>
                  <a:lnTo>
                    <a:pt x="48" y="211"/>
                  </a:lnTo>
                  <a:lnTo>
                    <a:pt x="43" y="222"/>
                  </a:lnTo>
                  <a:lnTo>
                    <a:pt x="37" y="232"/>
                  </a:lnTo>
                  <a:lnTo>
                    <a:pt x="29" y="240"/>
                  </a:lnTo>
                  <a:lnTo>
                    <a:pt x="22" y="249"/>
                  </a:lnTo>
                  <a:lnTo>
                    <a:pt x="12" y="255"/>
                  </a:lnTo>
                  <a:lnTo>
                    <a:pt x="54" y="340"/>
                  </a:lnTo>
                  <a:lnTo>
                    <a:pt x="70" y="332"/>
                  </a:lnTo>
                  <a:lnTo>
                    <a:pt x="84" y="320"/>
                  </a:lnTo>
                  <a:lnTo>
                    <a:pt x="96" y="308"/>
                  </a:lnTo>
                  <a:lnTo>
                    <a:pt x="108" y="296"/>
                  </a:lnTo>
                  <a:lnTo>
                    <a:pt x="119" y="281"/>
                  </a:lnTo>
                  <a:lnTo>
                    <a:pt x="128" y="266"/>
                  </a:lnTo>
                  <a:lnTo>
                    <a:pt x="136" y="250"/>
                  </a:lnTo>
                  <a:lnTo>
                    <a:pt x="142" y="233"/>
                  </a:lnTo>
                  <a:lnTo>
                    <a:pt x="108" y="228"/>
                  </a:lnTo>
                  <a:lnTo>
                    <a:pt x="110" y="213"/>
                  </a:lnTo>
                  <a:lnTo>
                    <a:pt x="105" y="210"/>
                  </a:lnTo>
                  <a:lnTo>
                    <a:pt x="101" y="206"/>
                  </a:lnTo>
                  <a:lnTo>
                    <a:pt x="87" y="212"/>
                  </a:lnTo>
                  <a:lnTo>
                    <a:pt x="73" y="180"/>
                  </a:lnTo>
                  <a:lnTo>
                    <a:pt x="87" y="175"/>
                  </a:lnTo>
                  <a:lnTo>
                    <a:pt x="87" y="169"/>
                  </a:lnTo>
                  <a:lnTo>
                    <a:pt x="88" y="162"/>
                  </a:lnTo>
                  <a:lnTo>
                    <a:pt x="77" y="155"/>
                  </a:lnTo>
                  <a:lnTo>
                    <a:pt x="98" y="127"/>
                  </a:lnTo>
                  <a:lnTo>
                    <a:pt x="110" y="136"/>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203" name="Freeform 580"/>
            <p:cNvSpPr>
              <a:spLocks noEditPoints="1"/>
            </p:cNvSpPr>
            <p:nvPr/>
          </p:nvSpPr>
          <p:spPr bwMode="auto">
            <a:xfrm>
              <a:off x="11673916" y="5967434"/>
              <a:ext cx="189884" cy="184576"/>
            </a:xfrm>
            <a:custGeom>
              <a:avLst/>
              <a:gdLst>
                <a:gd name="T0" fmla="*/ 260755516 w 99"/>
                <a:gd name="T1" fmla="*/ 66106434 h 96"/>
                <a:gd name="T2" fmla="*/ 260755516 w 99"/>
                <a:gd name="T3" fmla="*/ 66106434 h 96"/>
                <a:gd name="T4" fmla="*/ 249736193 w 99"/>
                <a:gd name="T5" fmla="*/ 58762765 h 96"/>
                <a:gd name="T6" fmla="*/ 257081769 w 99"/>
                <a:gd name="T7" fmla="*/ 11017420 h 96"/>
                <a:gd name="T8" fmla="*/ 150577615 w 99"/>
                <a:gd name="T9" fmla="*/ 0 h 96"/>
                <a:gd name="T10" fmla="*/ 143232038 w 99"/>
                <a:gd name="T11" fmla="*/ 44071595 h 96"/>
                <a:gd name="T12" fmla="*/ 143232038 w 99"/>
                <a:gd name="T13" fmla="*/ 44071595 h 96"/>
                <a:gd name="T14" fmla="*/ 128540885 w 99"/>
                <a:gd name="T15" fmla="*/ 47743429 h 96"/>
                <a:gd name="T16" fmla="*/ 110177901 w 99"/>
                <a:gd name="T17" fmla="*/ 55089014 h 96"/>
                <a:gd name="T18" fmla="*/ 73451934 w 99"/>
                <a:gd name="T19" fmla="*/ 33054175 h 96"/>
                <a:gd name="T20" fmla="*/ 11017407 w 99"/>
                <a:gd name="T21" fmla="*/ 113851779 h 96"/>
                <a:gd name="T22" fmla="*/ 44071544 w 99"/>
                <a:gd name="T23" fmla="*/ 135886618 h 96"/>
                <a:gd name="T24" fmla="*/ 44071544 w 99"/>
                <a:gd name="T25" fmla="*/ 135886618 h 96"/>
                <a:gd name="T26" fmla="*/ 40397797 w 99"/>
                <a:gd name="T27" fmla="*/ 157921457 h 96"/>
                <a:gd name="T28" fmla="*/ 36725967 w 99"/>
                <a:gd name="T29" fmla="*/ 176286378 h 96"/>
                <a:gd name="T30" fmla="*/ 0 w 99"/>
                <a:gd name="T31" fmla="*/ 190975632 h 96"/>
                <a:gd name="T32" fmla="*/ 40397797 w 99"/>
                <a:gd name="T33" fmla="*/ 290136241 h 96"/>
                <a:gd name="T34" fmla="*/ 80797511 w 99"/>
                <a:gd name="T35" fmla="*/ 271773236 h 96"/>
                <a:gd name="T36" fmla="*/ 80797511 w 99"/>
                <a:gd name="T37" fmla="*/ 271773236 h 96"/>
                <a:gd name="T38" fmla="*/ 91814918 w 99"/>
                <a:gd name="T39" fmla="*/ 282790655 h 96"/>
                <a:gd name="T40" fmla="*/ 91814918 w 99"/>
                <a:gd name="T41" fmla="*/ 282790655 h 96"/>
                <a:gd name="T42" fmla="*/ 106506071 w 99"/>
                <a:gd name="T43" fmla="*/ 293809991 h 96"/>
                <a:gd name="T44" fmla="*/ 102832324 w 99"/>
                <a:gd name="T45" fmla="*/ 337879670 h 96"/>
                <a:gd name="T46" fmla="*/ 209338395 w 99"/>
                <a:gd name="T47" fmla="*/ 352570840 h 96"/>
                <a:gd name="T48" fmla="*/ 213010225 w 99"/>
                <a:gd name="T49" fmla="*/ 304827411 h 96"/>
                <a:gd name="T50" fmla="*/ 213010225 w 99"/>
                <a:gd name="T51" fmla="*/ 304827411 h 96"/>
                <a:gd name="T52" fmla="*/ 246064362 w 99"/>
                <a:gd name="T53" fmla="*/ 293809991 h 96"/>
                <a:gd name="T54" fmla="*/ 282790329 w 99"/>
                <a:gd name="T55" fmla="*/ 323190416 h 96"/>
                <a:gd name="T56" fmla="*/ 352570433 w 99"/>
                <a:gd name="T57" fmla="*/ 238719061 h 96"/>
                <a:gd name="T58" fmla="*/ 312170720 w 99"/>
                <a:gd name="T59" fmla="*/ 213012388 h 96"/>
                <a:gd name="T60" fmla="*/ 312170720 w 99"/>
                <a:gd name="T61" fmla="*/ 213012388 h 96"/>
                <a:gd name="T62" fmla="*/ 315844466 w 99"/>
                <a:gd name="T63" fmla="*/ 176286378 h 96"/>
                <a:gd name="T64" fmla="*/ 363587840 w 99"/>
                <a:gd name="T65" fmla="*/ 161595208 h 96"/>
                <a:gd name="T66" fmla="*/ 319516296 w 99"/>
                <a:gd name="T67" fmla="*/ 62434599 h 96"/>
                <a:gd name="T68" fmla="*/ 275444753 w 99"/>
                <a:gd name="T69" fmla="*/ 80797604 h 96"/>
                <a:gd name="T70" fmla="*/ 275444753 w 99"/>
                <a:gd name="T71" fmla="*/ 80797604 h 96"/>
                <a:gd name="T72" fmla="*/ 260755516 w 99"/>
                <a:gd name="T73" fmla="*/ 66106434 h 96"/>
                <a:gd name="T74" fmla="*/ 260755516 w 99"/>
                <a:gd name="T75" fmla="*/ 66106434 h 96"/>
                <a:gd name="T76" fmla="*/ 220355802 w 99"/>
                <a:gd name="T77" fmla="*/ 209338637 h 96"/>
                <a:gd name="T78" fmla="*/ 220355802 w 99"/>
                <a:gd name="T79" fmla="*/ 209338637 h 96"/>
                <a:gd name="T80" fmla="*/ 205666565 w 99"/>
                <a:gd name="T81" fmla="*/ 224029807 h 96"/>
                <a:gd name="T82" fmla="*/ 187303582 w 99"/>
                <a:gd name="T83" fmla="*/ 231375392 h 96"/>
                <a:gd name="T84" fmla="*/ 161595021 w 99"/>
                <a:gd name="T85" fmla="*/ 231375392 h 96"/>
                <a:gd name="T86" fmla="*/ 143232038 w 99"/>
                <a:gd name="T87" fmla="*/ 220356056 h 96"/>
                <a:gd name="T88" fmla="*/ 143232038 w 99"/>
                <a:gd name="T89" fmla="*/ 220356056 h 96"/>
                <a:gd name="T90" fmla="*/ 128540885 w 99"/>
                <a:gd name="T91" fmla="*/ 205666802 h 96"/>
                <a:gd name="T92" fmla="*/ 121195308 w 99"/>
                <a:gd name="T93" fmla="*/ 183630047 h 96"/>
                <a:gd name="T94" fmla="*/ 124869054 w 99"/>
                <a:gd name="T95" fmla="*/ 161595208 h 96"/>
                <a:gd name="T96" fmla="*/ 132214631 w 99"/>
                <a:gd name="T97" fmla="*/ 139558452 h 96"/>
                <a:gd name="T98" fmla="*/ 132214631 w 99"/>
                <a:gd name="T99" fmla="*/ 139558452 h 96"/>
                <a:gd name="T100" fmla="*/ 146903868 w 99"/>
                <a:gd name="T101" fmla="*/ 124869198 h 96"/>
                <a:gd name="T102" fmla="*/ 168940598 w 99"/>
                <a:gd name="T103" fmla="*/ 121195448 h 96"/>
                <a:gd name="T104" fmla="*/ 190975412 w 99"/>
                <a:gd name="T105" fmla="*/ 121195448 h 96"/>
                <a:gd name="T106" fmla="*/ 213010225 w 99"/>
                <a:gd name="T107" fmla="*/ 128541033 h 96"/>
                <a:gd name="T108" fmla="*/ 213010225 w 99"/>
                <a:gd name="T109" fmla="*/ 128541033 h 96"/>
                <a:gd name="T110" fmla="*/ 224029549 w 99"/>
                <a:gd name="T111" fmla="*/ 150577788 h 96"/>
                <a:gd name="T112" fmla="*/ 235046956 w 99"/>
                <a:gd name="T113" fmla="*/ 168940793 h 96"/>
                <a:gd name="T114" fmla="*/ 235046956 w 99"/>
                <a:gd name="T115" fmla="*/ 187303798 h 96"/>
                <a:gd name="T116" fmla="*/ 220355802 w 99"/>
                <a:gd name="T117" fmla="*/ 209338637 h 96"/>
                <a:gd name="T118" fmla="*/ 220355802 w 99"/>
                <a:gd name="T119" fmla="*/ 209338637 h 9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9" h="96">
                  <a:moveTo>
                    <a:pt x="71" y="18"/>
                  </a:moveTo>
                  <a:lnTo>
                    <a:pt x="71" y="18"/>
                  </a:lnTo>
                  <a:lnTo>
                    <a:pt x="68" y="16"/>
                  </a:lnTo>
                  <a:lnTo>
                    <a:pt x="70" y="3"/>
                  </a:lnTo>
                  <a:lnTo>
                    <a:pt x="41" y="0"/>
                  </a:lnTo>
                  <a:lnTo>
                    <a:pt x="39" y="12"/>
                  </a:lnTo>
                  <a:lnTo>
                    <a:pt x="35" y="13"/>
                  </a:lnTo>
                  <a:lnTo>
                    <a:pt x="30" y="15"/>
                  </a:lnTo>
                  <a:lnTo>
                    <a:pt x="20" y="9"/>
                  </a:lnTo>
                  <a:lnTo>
                    <a:pt x="3" y="31"/>
                  </a:lnTo>
                  <a:lnTo>
                    <a:pt x="12" y="37"/>
                  </a:lnTo>
                  <a:lnTo>
                    <a:pt x="11" y="43"/>
                  </a:lnTo>
                  <a:lnTo>
                    <a:pt x="10" y="48"/>
                  </a:lnTo>
                  <a:lnTo>
                    <a:pt x="0" y="52"/>
                  </a:lnTo>
                  <a:lnTo>
                    <a:pt x="11" y="79"/>
                  </a:lnTo>
                  <a:lnTo>
                    <a:pt x="22" y="74"/>
                  </a:lnTo>
                  <a:lnTo>
                    <a:pt x="25" y="77"/>
                  </a:lnTo>
                  <a:lnTo>
                    <a:pt x="29" y="80"/>
                  </a:lnTo>
                  <a:lnTo>
                    <a:pt x="28" y="92"/>
                  </a:lnTo>
                  <a:lnTo>
                    <a:pt x="57" y="96"/>
                  </a:lnTo>
                  <a:lnTo>
                    <a:pt x="58" y="83"/>
                  </a:lnTo>
                  <a:lnTo>
                    <a:pt x="67" y="80"/>
                  </a:lnTo>
                  <a:lnTo>
                    <a:pt x="77" y="88"/>
                  </a:lnTo>
                  <a:lnTo>
                    <a:pt x="96" y="65"/>
                  </a:lnTo>
                  <a:lnTo>
                    <a:pt x="85" y="58"/>
                  </a:lnTo>
                  <a:lnTo>
                    <a:pt x="86" y="48"/>
                  </a:lnTo>
                  <a:lnTo>
                    <a:pt x="99" y="44"/>
                  </a:lnTo>
                  <a:lnTo>
                    <a:pt x="87" y="17"/>
                  </a:lnTo>
                  <a:lnTo>
                    <a:pt x="75" y="22"/>
                  </a:lnTo>
                  <a:lnTo>
                    <a:pt x="71" y="18"/>
                  </a:lnTo>
                  <a:close/>
                  <a:moveTo>
                    <a:pt x="60" y="57"/>
                  </a:moveTo>
                  <a:lnTo>
                    <a:pt x="60" y="57"/>
                  </a:lnTo>
                  <a:lnTo>
                    <a:pt x="56" y="61"/>
                  </a:lnTo>
                  <a:lnTo>
                    <a:pt x="51" y="63"/>
                  </a:lnTo>
                  <a:lnTo>
                    <a:pt x="44" y="63"/>
                  </a:lnTo>
                  <a:lnTo>
                    <a:pt x="39" y="60"/>
                  </a:lnTo>
                  <a:lnTo>
                    <a:pt x="35" y="56"/>
                  </a:lnTo>
                  <a:lnTo>
                    <a:pt x="33" y="50"/>
                  </a:lnTo>
                  <a:lnTo>
                    <a:pt x="34" y="44"/>
                  </a:lnTo>
                  <a:lnTo>
                    <a:pt x="36" y="38"/>
                  </a:lnTo>
                  <a:lnTo>
                    <a:pt x="40" y="34"/>
                  </a:lnTo>
                  <a:lnTo>
                    <a:pt x="46" y="33"/>
                  </a:lnTo>
                  <a:lnTo>
                    <a:pt x="52" y="33"/>
                  </a:lnTo>
                  <a:lnTo>
                    <a:pt x="58" y="35"/>
                  </a:lnTo>
                  <a:lnTo>
                    <a:pt x="61" y="41"/>
                  </a:lnTo>
                  <a:lnTo>
                    <a:pt x="64" y="46"/>
                  </a:lnTo>
                  <a:lnTo>
                    <a:pt x="64" y="51"/>
                  </a:lnTo>
                  <a:lnTo>
                    <a:pt x="60" y="57"/>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223" name="TextBox 222"/>
          <p:cNvSpPr txBox="1"/>
          <p:nvPr/>
        </p:nvSpPr>
        <p:spPr>
          <a:xfrm>
            <a:off x="2584450" y="4506875"/>
            <a:ext cx="1503363" cy="493713"/>
          </a:xfrm>
          <a:prstGeom prst="rect">
            <a:avLst/>
          </a:prstGeom>
          <a:noFill/>
        </p:spPr>
        <p:txBody>
          <a:bodyPr lIns="121883" tIns="60943" rIns="121883" bIns="60943">
            <a:spAutoFit/>
          </a:bodyPr>
          <a:lstStyle/>
          <a:p>
            <a:pPr algn="ctr" eaLnBrk="1" fontAlgn="t" hangingPunct="1">
              <a:defRPr/>
            </a:pPr>
            <a:r>
              <a:rPr lang="zh-CN" altLang="en-US" sz="1200" dirty="0">
                <a:solidFill>
                  <a:schemeClr val="tx1">
                    <a:lumMod val="75000"/>
                    <a:lumOff val="25000"/>
                  </a:schemeClr>
                </a:solidFill>
                <a:latin typeface="+mn-lt"/>
                <a:ea typeface="+mn-ea"/>
              </a:rPr>
              <a:t>分支站点本地接入</a:t>
            </a:r>
            <a:endParaRPr lang="en-US" altLang="zh-CN" sz="1200" dirty="0">
              <a:solidFill>
                <a:schemeClr val="tx1">
                  <a:lumMod val="75000"/>
                  <a:lumOff val="25000"/>
                </a:schemeClr>
              </a:solidFill>
              <a:latin typeface="+mn-lt"/>
              <a:ea typeface="+mn-ea"/>
            </a:endParaRPr>
          </a:p>
          <a:p>
            <a:pPr algn="ctr" eaLnBrk="1" fontAlgn="t" hangingPunct="1">
              <a:defRPr/>
            </a:pPr>
            <a:r>
              <a:rPr lang="zh-CN" altLang="en-US" sz="1200" dirty="0">
                <a:solidFill>
                  <a:schemeClr val="tx1">
                    <a:lumMod val="75000"/>
                    <a:lumOff val="25000"/>
                  </a:schemeClr>
                </a:solidFill>
                <a:latin typeface="+mn-lt"/>
                <a:ea typeface="+mn-ea"/>
              </a:rPr>
              <a:t>应对网络中断</a:t>
            </a:r>
            <a:endParaRPr lang="en-US" altLang="zh-CN" sz="1200" dirty="0">
              <a:solidFill>
                <a:schemeClr val="tx1">
                  <a:lumMod val="75000"/>
                  <a:lumOff val="25000"/>
                </a:schemeClr>
              </a:solidFill>
              <a:latin typeface="+mn-lt"/>
              <a:ea typeface="+mn-ea"/>
            </a:endParaRPr>
          </a:p>
        </p:txBody>
      </p:sp>
      <p:grpSp>
        <p:nvGrpSpPr>
          <p:cNvPr id="89136" name="组合 226"/>
          <p:cNvGrpSpPr/>
          <p:nvPr/>
        </p:nvGrpSpPr>
        <p:grpSpPr bwMode="auto">
          <a:xfrm>
            <a:off x="5241925" y="1554125"/>
            <a:ext cx="401638" cy="557213"/>
            <a:chOff x="5171691" y="1232162"/>
            <a:chExt cx="620713" cy="579444"/>
          </a:xfrm>
        </p:grpSpPr>
        <p:sp>
          <p:nvSpPr>
            <p:cNvPr id="89196" name="Freeform 148"/>
            <p:cNvSpPr/>
            <p:nvPr/>
          </p:nvSpPr>
          <p:spPr bwMode="auto">
            <a:xfrm>
              <a:off x="5171691" y="1481439"/>
              <a:ext cx="505402" cy="320262"/>
            </a:xfrm>
            <a:custGeom>
              <a:avLst/>
              <a:gdLst>
                <a:gd name="T0" fmla="*/ 672882513 w 318"/>
                <a:gd name="T1" fmla="*/ 78125638 h 202"/>
                <a:gd name="T2" fmla="*/ 768648450 w 318"/>
                <a:gd name="T3" fmla="*/ 178931888 h 202"/>
                <a:gd name="T4" fmla="*/ 788809700 w 318"/>
                <a:gd name="T5" fmla="*/ 226814063 h 202"/>
                <a:gd name="T6" fmla="*/ 776208125 w 318"/>
                <a:gd name="T7" fmla="*/ 254536575 h 202"/>
                <a:gd name="T8" fmla="*/ 761087188 w 318"/>
                <a:gd name="T9" fmla="*/ 259576888 h 202"/>
                <a:gd name="T10" fmla="*/ 715724375 w 318"/>
                <a:gd name="T11" fmla="*/ 239415638 h 202"/>
                <a:gd name="T12" fmla="*/ 607358450 w 318"/>
                <a:gd name="T13" fmla="*/ 146169063 h 202"/>
                <a:gd name="T14" fmla="*/ 592237513 w 318"/>
                <a:gd name="T15" fmla="*/ 156249688 h 202"/>
                <a:gd name="T16" fmla="*/ 695563125 w 318"/>
                <a:gd name="T17" fmla="*/ 259576888 h 202"/>
                <a:gd name="T18" fmla="*/ 718245325 w 318"/>
                <a:gd name="T19" fmla="*/ 304939700 h 202"/>
                <a:gd name="T20" fmla="*/ 703124388 w 318"/>
                <a:gd name="T21" fmla="*/ 330141263 h 202"/>
                <a:gd name="T22" fmla="*/ 690522813 w 318"/>
                <a:gd name="T23" fmla="*/ 337700938 h 202"/>
                <a:gd name="T24" fmla="*/ 642640638 w 318"/>
                <a:gd name="T25" fmla="*/ 320060638 h 202"/>
                <a:gd name="T26" fmla="*/ 526713450 w 318"/>
                <a:gd name="T27" fmla="*/ 226814063 h 202"/>
                <a:gd name="T28" fmla="*/ 602318138 w 318"/>
                <a:gd name="T29" fmla="*/ 315020325 h 202"/>
                <a:gd name="T30" fmla="*/ 642640638 w 318"/>
                <a:gd name="T31" fmla="*/ 375504075 h 202"/>
                <a:gd name="T32" fmla="*/ 637600325 w 318"/>
                <a:gd name="T33" fmla="*/ 400705638 h 202"/>
                <a:gd name="T34" fmla="*/ 622479388 w 318"/>
                <a:gd name="T35" fmla="*/ 413305625 h 202"/>
                <a:gd name="T36" fmla="*/ 594756875 w 318"/>
                <a:gd name="T37" fmla="*/ 410786263 h 202"/>
                <a:gd name="T38" fmla="*/ 456149075 w 318"/>
                <a:gd name="T39" fmla="*/ 294859075 h 202"/>
                <a:gd name="T40" fmla="*/ 451108763 w 318"/>
                <a:gd name="T41" fmla="*/ 302418750 h 202"/>
                <a:gd name="T42" fmla="*/ 526713450 w 318"/>
                <a:gd name="T43" fmla="*/ 385584700 h 202"/>
                <a:gd name="T44" fmla="*/ 567035950 w 318"/>
                <a:gd name="T45" fmla="*/ 451108763 h 202"/>
                <a:gd name="T46" fmla="*/ 564515000 w 318"/>
                <a:gd name="T47" fmla="*/ 473789375 h 202"/>
                <a:gd name="T48" fmla="*/ 551915013 w 318"/>
                <a:gd name="T49" fmla="*/ 488910313 h 202"/>
                <a:gd name="T50" fmla="*/ 521673138 w 318"/>
                <a:gd name="T51" fmla="*/ 486390950 h 202"/>
                <a:gd name="T52" fmla="*/ 385584700 w 318"/>
                <a:gd name="T53" fmla="*/ 372983125 h 202"/>
                <a:gd name="T54" fmla="*/ 0 w 318"/>
                <a:gd name="T55" fmla="*/ 0 h 202"/>
                <a:gd name="T56" fmla="*/ 380544388 w 318"/>
                <a:gd name="T57" fmla="*/ 383063750 h 202"/>
                <a:gd name="T58" fmla="*/ 488910313 w 318"/>
                <a:gd name="T59" fmla="*/ 486390950 h 202"/>
                <a:gd name="T60" fmla="*/ 526713450 w 318"/>
                <a:gd name="T61" fmla="*/ 504031250 h 202"/>
                <a:gd name="T62" fmla="*/ 559474688 w 318"/>
                <a:gd name="T63" fmla="*/ 504031250 h 202"/>
                <a:gd name="T64" fmla="*/ 579635938 w 318"/>
                <a:gd name="T65" fmla="*/ 488910313 h 202"/>
                <a:gd name="T66" fmla="*/ 584676250 w 318"/>
                <a:gd name="T67" fmla="*/ 458668438 h 202"/>
                <a:gd name="T68" fmla="*/ 567035950 w 318"/>
                <a:gd name="T69" fmla="*/ 418345938 h 202"/>
                <a:gd name="T70" fmla="*/ 546874700 w 318"/>
                <a:gd name="T71" fmla="*/ 395665325 h 202"/>
                <a:gd name="T72" fmla="*/ 587197200 w 318"/>
                <a:gd name="T73" fmla="*/ 423386250 h 202"/>
                <a:gd name="T74" fmla="*/ 622479388 w 318"/>
                <a:gd name="T75" fmla="*/ 428426563 h 202"/>
                <a:gd name="T76" fmla="*/ 650200313 w 318"/>
                <a:gd name="T77" fmla="*/ 408265313 h 202"/>
                <a:gd name="T78" fmla="*/ 655240625 w 318"/>
                <a:gd name="T79" fmla="*/ 388104063 h 202"/>
                <a:gd name="T80" fmla="*/ 647680950 w 318"/>
                <a:gd name="T81" fmla="*/ 352821875 h 202"/>
                <a:gd name="T82" fmla="*/ 619958438 w 318"/>
                <a:gd name="T83" fmla="*/ 317539688 h 202"/>
                <a:gd name="T84" fmla="*/ 645160000 w 318"/>
                <a:gd name="T85" fmla="*/ 337700938 h 202"/>
                <a:gd name="T86" fmla="*/ 682963138 w 318"/>
                <a:gd name="T87" fmla="*/ 350302513 h 202"/>
                <a:gd name="T88" fmla="*/ 710684063 w 318"/>
                <a:gd name="T89" fmla="*/ 342741250 h 202"/>
                <a:gd name="T90" fmla="*/ 728325950 w 318"/>
                <a:gd name="T91" fmla="*/ 320060638 h 202"/>
                <a:gd name="T92" fmla="*/ 725805000 w 318"/>
                <a:gd name="T93" fmla="*/ 287297813 h 202"/>
                <a:gd name="T94" fmla="*/ 703124388 w 318"/>
                <a:gd name="T95" fmla="*/ 246975313 h 202"/>
                <a:gd name="T96" fmla="*/ 703124388 w 318"/>
                <a:gd name="T97" fmla="*/ 246975313 h 202"/>
                <a:gd name="T98" fmla="*/ 745966250 w 318"/>
                <a:gd name="T99" fmla="*/ 267136563 h 202"/>
                <a:gd name="T100" fmla="*/ 776208125 w 318"/>
                <a:gd name="T101" fmla="*/ 267136563 h 202"/>
                <a:gd name="T102" fmla="*/ 793850013 w 318"/>
                <a:gd name="T103" fmla="*/ 249496263 h 202"/>
                <a:gd name="T104" fmla="*/ 801409688 w 318"/>
                <a:gd name="T105" fmla="*/ 219254388 h 202"/>
                <a:gd name="T106" fmla="*/ 783769388 w 318"/>
                <a:gd name="T107" fmla="*/ 183972200 h 202"/>
                <a:gd name="T108" fmla="*/ 677922825 w 318"/>
                <a:gd name="T109" fmla="*/ 73085325 h 2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18" h="202">
                  <a:moveTo>
                    <a:pt x="269" y="29"/>
                  </a:moveTo>
                  <a:lnTo>
                    <a:pt x="269" y="29"/>
                  </a:lnTo>
                  <a:lnTo>
                    <a:pt x="267" y="31"/>
                  </a:lnTo>
                  <a:lnTo>
                    <a:pt x="296" y="61"/>
                  </a:lnTo>
                  <a:lnTo>
                    <a:pt x="305" y="71"/>
                  </a:lnTo>
                  <a:lnTo>
                    <a:pt x="311" y="81"/>
                  </a:lnTo>
                  <a:lnTo>
                    <a:pt x="312" y="86"/>
                  </a:lnTo>
                  <a:lnTo>
                    <a:pt x="313" y="90"/>
                  </a:lnTo>
                  <a:lnTo>
                    <a:pt x="313" y="93"/>
                  </a:lnTo>
                  <a:lnTo>
                    <a:pt x="311" y="96"/>
                  </a:lnTo>
                  <a:lnTo>
                    <a:pt x="308" y="101"/>
                  </a:lnTo>
                  <a:lnTo>
                    <a:pt x="305" y="102"/>
                  </a:lnTo>
                  <a:lnTo>
                    <a:pt x="302" y="103"/>
                  </a:lnTo>
                  <a:lnTo>
                    <a:pt x="298" y="103"/>
                  </a:lnTo>
                  <a:lnTo>
                    <a:pt x="293" y="101"/>
                  </a:lnTo>
                  <a:lnTo>
                    <a:pt x="284" y="95"/>
                  </a:lnTo>
                  <a:lnTo>
                    <a:pt x="273" y="87"/>
                  </a:lnTo>
                  <a:lnTo>
                    <a:pt x="241" y="58"/>
                  </a:lnTo>
                  <a:lnTo>
                    <a:pt x="239" y="60"/>
                  </a:lnTo>
                  <a:lnTo>
                    <a:pt x="239" y="59"/>
                  </a:lnTo>
                  <a:lnTo>
                    <a:pt x="235" y="62"/>
                  </a:lnTo>
                  <a:lnTo>
                    <a:pt x="268" y="93"/>
                  </a:lnTo>
                  <a:lnTo>
                    <a:pt x="276" y="103"/>
                  </a:lnTo>
                  <a:lnTo>
                    <a:pt x="282" y="113"/>
                  </a:lnTo>
                  <a:lnTo>
                    <a:pt x="284" y="117"/>
                  </a:lnTo>
                  <a:lnTo>
                    <a:pt x="285" y="121"/>
                  </a:lnTo>
                  <a:lnTo>
                    <a:pt x="284" y="125"/>
                  </a:lnTo>
                  <a:lnTo>
                    <a:pt x="282" y="127"/>
                  </a:lnTo>
                  <a:lnTo>
                    <a:pt x="279" y="131"/>
                  </a:lnTo>
                  <a:lnTo>
                    <a:pt x="277" y="132"/>
                  </a:lnTo>
                  <a:lnTo>
                    <a:pt x="274" y="134"/>
                  </a:lnTo>
                  <a:lnTo>
                    <a:pt x="269" y="132"/>
                  </a:lnTo>
                  <a:lnTo>
                    <a:pt x="265" y="131"/>
                  </a:lnTo>
                  <a:lnTo>
                    <a:pt x="255" y="127"/>
                  </a:lnTo>
                  <a:lnTo>
                    <a:pt x="245" y="118"/>
                  </a:lnTo>
                  <a:lnTo>
                    <a:pt x="211" y="87"/>
                  </a:lnTo>
                  <a:lnTo>
                    <a:pt x="209" y="90"/>
                  </a:lnTo>
                  <a:lnTo>
                    <a:pt x="206" y="93"/>
                  </a:lnTo>
                  <a:lnTo>
                    <a:pt x="239" y="125"/>
                  </a:lnTo>
                  <a:lnTo>
                    <a:pt x="247" y="135"/>
                  </a:lnTo>
                  <a:lnTo>
                    <a:pt x="253" y="144"/>
                  </a:lnTo>
                  <a:lnTo>
                    <a:pt x="255" y="149"/>
                  </a:lnTo>
                  <a:lnTo>
                    <a:pt x="255" y="152"/>
                  </a:lnTo>
                  <a:lnTo>
                    <a:pt x="255" y="155"/>
                  </a:lnTo>
                  <a:lnTo>
                    <a:pt x="253" y="159"/>
                  </a:lnTo>
                  <a:lnTo>
                    <a:pt x="249" y="162"/>
                  </a:lnTo>
                  <a:lnTo>
                    <a:pt x="247" y="164"/>
                  </a:lnTo>
                  <a:lnTo>
                    <a:pt x="244" y="164"/>
                  </a:lnTo>
                  <a:lnTo>
                    <a:pt x="241" y="164"/>
                  </a:lnTo>
                  <a:lnTo>
                    <a:pt x="236" y="163"/>
                  </a:lnTo>
                  <a:lnTo>
                    <a:pt x="226" y="158"/>
                  </a:lnTo>
                  <a:lnTo>
                    <a:pt x="217" y="150"/>
                  </a:lnTo>
                  <a:lnTo>
                    <a:pt x="181" y="117"/>
                  </a:lnTo>
                  <a:lnTo>
                    <a:pt x="179" y="120"/>
                  </a:lnTo>
                  <a:lnTo>
                    <a:pt x="177" y="123"/>
                  </a:lnTo>
                  <a:lnTo>
                    <a:pt x="209" y="153"/>
                  </a:lnTo>
                  <a:lnTo>
                    <a:pt x="219" y="163"/>
                  </a:lnTo>
                  <a:lnTo>
                    <a:pt x="224" y="174"/>
                  </a:lnTo>
                  <a:lnTo>
                    <a:pt x="225" y="179"/>
                  </a:lnTo>
                  <a:lnTo>
                    <a:pt x="226" y="182"/>
                  </a:lnTo>
                  <a:lnTo>
                    <a:pt x="226" y="186"/>
                  </a:lnTo>
                  <a:lnTo>
                    <a:pt x="224" y="188"/>
                  </a:lnTo>
                  <a:lnTo>
                    <a:pt x="221" y="193"/>
                  </a:lnTo>
                  <a:lnTo>
                    <a:pt x="219" y="194"/>
                  </a:lnTo>
                  <a:lnTo>
                    <a:pt x="215" y="195"/>
                  </a:lnTo>
                  <a:lnTo>
                    <a:pt x="211" y="195"/>
                  </a:lnTo>
                  <a:lnTo>
                    <a:pt x="207" y="193"/>
                  </a:lnTo>
                  <a:lnTo>
                    <a:pt x="197" y="188"/>
                  </a:lnTo>
                  <a:lnTo>
                    <a:pt x="186" y="180"/>
                  </a:lnTo>
                  <a:lnTo>
                    <a:pt x="153" y="148"/>
                  </a:lnTo>
                  <a:lnTo>
                    <a:pt x="152" y="148"/>
                  </a:lnTo>
                  <a:lnTo>
                    <a:pt x="0" y="0"/>
                  </a:lnTo>
                  <a:lnTo>
                    <a:pt x="0" y="5"/>
                  </a:lnTo>
                  <a:lnTo>
                    <a:pt x="151" y="152"/>
                  </a:lnTo>
                  <a:lnTo>
                    <a:pt x="188" y="188"/>
                  </a:lnTo>
                  <a:lnTo>
                    <a:pt x="194" y="193"/>
                  </a:lnTo>
                  <a:lnTo>
                    <a:pt x="199" y="196"/>
                  </a:lnTo>
                  <a:lnTo>
                    <a:pt x="205" y="199"/>
                  </a:lnTo>
                  <a:lnTo>
                    <a:pt x="209" y="200"/>
                  </a:lnTo>
                  <a:lnTo>
                    <a:pt x="214" y="202"/>
                  </a:lnTo>
                  <a:lnTo>
                    <a:pt x="219" y="202"/>
                  </a:lnTo>
                  <a:lnTo>
                    <a:pt x="222" y="200"/>
                  </a:lnTo>
                  <a:lnTo>
                    <a:pt x="225" y="198"/>
                  </a:lnTo>
                  <a:lnTo>
                    <a:pt x="230" y="194"/>
                  </a:lnTo>
                  <a:lnTo>
                    <a:pt x="231" y="191"/>
                  </a:lnTo>
                  <a:lnTo>
                    <a:pt x="232" y="186"/>
                  </a:lnTo>
                  <a:lnTo>
                    <a:pt x="232" y="182"/>
                  </a:lnTo>
                  <a:lnTo>
                    <a:pt x="231" y="177"/>
                  </a:lnTo>
                  <a:lnTo>
                    <a:pt x="229" y="172"/>
                  </a:lnTo>
                  <a:lnTo>
                    <a:pt x="225" y="166"/>
                  </a:lnTo>
                  <a:lnTo>
                    <a:pt x="222" y="162"/>
                  </a:lnTo>
                  <a:lnTo>
                    <a:pt x="217" y="157"/>
                  </a:lnTo>
                  <a:lnTo>
                    <a:pt x="222" y="161"/>
                  </a:lnTo>
                  <a:lnTo>
                    <a:pt x="228" y="164"/>
                  </a:lnTo>
                  <a:lnTo>
                    <a:pt x="233" y="168"/>
                  </a:lnTo>
                  <a:lnTo>
                    <a:pt x="237" y="170"/>
                  </a:lnTo>
                  <a:lnTo>
                    <a:pt x="243" y="170"/>
                  </a:lnTo>
                  <a:lnTo>
                    <a:pt x="247" y="170"/>
                  </a:lnTo>
                  <a:lnTo>
                    <a:pt x="251" y="169"/>
                  </a:lnTo>
                  <a:lnTo>
                    <a:pt x="254" y="166"/>
                  </a:lnTo>
                  <a:lnTo>
                    <a:pt x="258" y="162"/>
                  </a:lnTo>
                  <a:lnTo>
                    <a:pt x="260" y="159"/>
                  </a:lnTo>
                  <a:lnTo>
                    <a:pt x="260" y="154"/>
                  </a:lnTo>
                  <a:lnTo>
                    <a:pt x="260" y="150"/>
                  </a:lnTo>
                  <a:lnTo>
                    <a:pt x="259" y="146"/>
                  </a:lnTo>
                  <a:lnTo>
                    <a:pt x="257" y="140"/>
                  </a:lnTo>
                  <a:lnTo>
                    <a:pt x="254" y="136"/>
                  </a:lnTo>
                  <a:lnTo>
                    <a:pt x="251" y="130"/>
                  </a:lnTo>
                  <a:lnTo>
                    <a:pt x="246" y="126"/>
                  </a:lnTo>
                  <a:lnTo>
                    <a:pt x="251" y="130"/>
                  </a:lnTo>
                  <a:lnTo>
                    <a:pt x="256" y="134"/>
                  </a:lnTo>
                  <a:lnTo>
                    <a:pt x="262" y="136"/>
                  </a:lnTo>
                  <a:lnTo>
                    <a:pt x="267" y="138"/>
                  </a:lnTo>
                  <a:lnTo>
                    <a:pt x="271" y="139"/>
                  </a:lnTo>
                  <a:lnTo>
                    <a:pt x="276" y="139"/>
                  </a:lnTo>
                  <a:lnTo>
                    <a:pt x="279" y="138"/>
                  </a:lnTo>
                  <a:lnTo>
                    <a:pt x="282" y="136"/>
                  </a:lnTo>
                  <a:lnTo>
                    <a:pt x="287" y="130"/>
                  </a:lnTo>
                  <a:lnTo>
                    <a:pt x="289" y="127"/>
                  </a:lnTo>
                  <a:lnTo>
                    <a:pt x="289" y="124"/>
                  </a:lnTo>
                  <a:lnTo>
                    <a:pt x="289" y="119"/>
                  </a:lnTo>
                  <a:lnTo>
                    <a:pt x="288" y="114"/>
                  </a:lnTo>
                  <a:lnTo>
                    <a:pt x="286" y="109"/>
                  </a:lnTo>
                  <a:lnTo>
                    <a:pt x="282" y="104"/>
                  </a:lnTo>
                  <a:lnTo>
                    <a:pt x="279" y="98"/>
                  </a:lnTo>
                  <a:lnTo>
                    <a:pt x="275" y="94"/>
                  </a:lnTo>
                  <a:lnTo>
                    <a:pt x="279" y="98"/>
                  </a:lnTo>
                  <a:lnTo>
                    <a:pt x="285" y="102"/>
                  </a:lnTo>
                  <a:lnTo>
                    <a:pt x="290" y="105"/>
                  </a:lnTo>
                  <a:lnTo>
                    <a:pt x="296" y="106"/>
                  </a:lnTo>
                  <a:lnTo>
                    <a:pt x="300" y="107"/>
                  </a:lnTo>
                  <a:lnTo>
                    <a:pt x="304" y="107"/>
                  </a:lnTo>
                  <a:lnTo>
                    <a:pt x="308" y="106"/>
                  </a:lnTo>
                  <a:lnTo>
                    <a:pt x="311" y="104"/>
                  </a:lnTo>
                  <a:lnTo>
                    <a:pt x="315" y="99"/>
                  </a:lnTo>
                  <a:lnTo>
                    <a:pt x="318" y="96"/>
                  </a:lnTo>
                  <a:lnTo>
                    <a:pt x="318" y="92"/>
                  </a:lnTo>
                  <a:lnTo>
                    <a:pt x="318" y="87"/>
                  </a:lnTo>
                  <a:lnTo>
                    <a:pt x="316" y="83"/>
                  </a:lnTo>
                  <a:lnTo>
                    <a:pt x="314" y="78"/>
                  </a:lnTo>
                  <a:lnTo>
                    <a:pt x="311" y="73"/>
                  </a:lnTo>
                  <a:lnTo>
                    <a:pt x="308" y="68"/>
                  </a:lnTo>
                  <a:lnTo>
                    <a:pt x="303" y="62"/>
                  </a:lnTo>
                  <a:lnTo>
                    <a:pt x="269" y="2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226" name="Freeform 149"/>
            <p:cNvSpPr>
              <a:spLocks noEditPoints="1"/>
            </p:cNvSpPr>
            <p:nvPr/>
          </p:nvSpPr>
          <p:spPr bwMode="auto">
            <a:xfrm>
              <a:off x="5174145" y="1232162"/>
              <a:ext cx="618259" cy="579444"/>
            </a:xfrm>
            <a:custGeom>
              <a:avLst/>
              <a:gdLst>
                <a:gd name="T0" fmla="*/ 124 w 330"/>
                <a:gd name="T1" fmla="*/ 254 h 309"/>
                <a:gd name="T2" fmla="*/ 106 w 330"/>
                <a:gd name="T3" fmla="*/ 259 h 309"/>
                <a:gd name="T4" fmla="*/ 111 w 330"/>
                <a:gd name="T5" fmla="*/ 247 h 309"/>
                <a:gd name="T6" fmla="*/ 101 w 330"/>
                <a:gd name="T7" fmla="*/ 231 h 309"/>
                <a:gd name="T8" fmla="*/ 90 w 330"/>
                <a:gd name="T9" fmla="*/ 227 h 309"/>
                <a:gd name="T10" fmla="*/ 78 w 330"/>
                <a:gd name="T11" fmla="*/ 231 h 309"/>
                <a:gd name="T12" fmla="*/ 81 w 330"/>
                <a:gd name="T13" fmla="*/ 214 h 309"/>
                <a:gd name="T14" fmla="*/ 73 w 330"/>
                <a:gd name="T15" fmla="*/ 204 h 309"/>
                <a:gd name="T16" fmla="*/ 55 w 330"/>
                <a:gd name="T17" fmla="*/ 200 h 309"/>
                <a:gd name="T18" fmla="*/ 51 w 330"/>
                <a:gd name="T19" fmla="*/ 202 h 309"/>
                <a:gd name="T20" fmla="*/ 51 w 330"/>
                <a:gd name="T21" fmla="*/ 184 h 309"/>
                <a:gd name="T22" fmla="*/ 43 w 330"/>
                <a:gd name="T23" fmla="*/ 175 h 309"/>
                <a:gd name="T24" fmla="*/ 24 w 330"/>
                <a:gd name="T25" fmla="*/ 175 h 309"/>
                <a:gd name="T26" fmla="*/ 2 w 330"/>
                <a:gd name="T27" fmla="*/ 198 h 309"/>
                <a:gd name="T28" fmla="*/ 2 w 330"/>
                <a:gd name="T29" fmla="*/ 217 h 309"/>
                <a:gd name="T30" fmla="*/ 11 w 330"/>
                <a:gd name="T31" fmla="*/ 226 h 309"/>
                <a:gd name="T32" fmla="*/ 29 w 330"/>
                <a:gd name="T33" fmla="*/ 225 h 309"/>
                <a:gd name="T34" fmla="*/ 28 w 330"/>
                <a:gd name="T35" fmla="*/ 229 h 309"/>
                <a:gd name="T36" fmla="*/ 33 w 330"/>
                <a:gd name="T37" fmla="*/ 247 h 309"/>
                <a:gd name="T38" fmla="*/ 43 w 330"/>
                <a:gd name="T39" fmla="*/ 254 h 309"/>
                <a:gd name="T40" fmla="*/ 60 w 330"/>
                <a:gd name="T41" fmla="*/ 250 h 309"/>
                <a:gd name="T42" fmla="*/ 56 w 330"/>
                <a:gd name="T43" fmla="*/ 262 h 309"/>
                <a:gd name="T44" fmla="*/ 64 w 330"/>
                <a:gd name="T45" fmla="*/ 277 h 309"/>
                <a:gd name="T46" fmla="*/ 77 w 330"/>
                <a:gd name="T47" fmla="*/ 282 h 309"/>
                <a:gd name="T48" fmla="*/ 89 w 330"/>
                <a:gd name="T49" fmla="*/ 277 h 309"/>
                <a:gd name="T50" fmla="*/ 84 w 330"/>
                <a:gd name="T51" fmla="*/ 295 h 309"/>
                <a:gd name="T52" fmla="*/ 93 w 330"/>
                <a:gd name="T53" fmla="*/ 305 h 309"/>
                <a:gd name="T54" fmla="*/ 111 w 330"/>
                <a:gd name="T55" fmla="*/ 308 h 309"/>
                <a:gd name="T56" fmla="*/ 134 w 330"/>
                <a:gd name="T57" fmla="*/ 285 h 309"/>
                <a:gd name="T58" fmla="*/ 137 w 330"/>
                <a:gd name="T59" fmla="*/ 267 h 309"/>
                <a:gd name="T60" fmla="*/ 228 w 330"/>
                <a:gd name="T61" fmla="*/ 27 h 309"/>
                <a:gd name="T62" fmla="*/ 217 w 330"/>
                <a:gd name="T63" fmla="*/ 22 h 309"/>
                <a:gd name="T64" fmla="*/ 127 w 330"/>
                <a:gd name="T65" fmla="*/ 0 h 309"/>
                <a:gd name="T66" fmla="*/ 107 w 330"/>
                <a:gd name="T67" fmla="*/ 6 h 309"/>
                <a:gd name="T68" fmla="*/ 64 w 330"/>
                <a:gd name="T69" fmla="*/ 82 h 309"/>
                <a:gd name="T70" fmla="*/ 66 w 330"/>
                <a:gd name="T71" fmla="*/ 101 h 309"/>
                <a:gd name="T72" fmla="*/ 75 w 330"/>
                <a:gd name="T73" fmla="*/ 112 h 309"/>
                <a:gd name="T74" fmla="*/ 95 w 330"/>
                <a:gd name="T75" fmla="*/ 114 h 309"/>
                <a:gd name="T76" fmla="*/ 109 w 330"/>
                <a:gd name="T77" fmla="*/ 102 h 309"/>
                <a:gd name="T78" fmla="*/ 165 w 330"/>
                <a:gd name="T79" fmla="*/ 84 h 309"/>
                <a:gd name="T80" fmla="*/ 241 w 330"/>
                <a:gd name="T81" fmla="*/ 160 h 309"/>
                <a:gd name="T82" fmla="*/ 259 w 330"/>
                <a:gd name="T83" fmla="*/ 165 h 309"/>
                <a:gd name="T84" fmla="*/ 286 w 330"/>
                <a:gd name="T85" fmla="*/ 152 h 309"/>
                <a:gd name="T86" fmla="*/ 302 w 330"/>
                <a:gd name="T87" fmla="*/ 130 h 309"/>
                <a:gd name="T88" fmla="*/ 304 w 330"/>
                <a:gd name="T89" fmla="*/ 101 h 309"/>
                <a:gd name="T90" fmla="*/ 247 w 330"/>
                <a:gd name="T91" fmla="*/ 0 h 309"/>
                <a:gd name="T92" fmla="*/ 247 w 330"/>
                <a:gd name="T93" fmla="*/ 0 h 309"/>
                <a:gd name="T94" fmla="*/ 309 w 330"/>
                <a:gd name="T95" fmla="*/ 78 h 309"/>
                <a:gd name="T96" fmla="*/ 308 w 330"/>
                <a:gd name="T97" fmla="*/ 72 h 309"/>
                <a:gd name="T98" fmla="*/ 312 w 330"/>
                <a:gd name="T99" fmla="*/ 70 h 309"/>
                <a:gd name="T100" fmla="*/ 318 w 330"/>
                <a:gd name="T101" fmla="*/ 74 h 309"/>
                <a:gd name="T102" fmla="*/ 315 w 330"/>
                <a:gd name="T103" fmla="*/ 7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0" h="309">
                  <a:moveTo>
                    <a:pt x="129" y="258"/>
                  </a:moveTo>
                  <a:lnTo>
                    <a:pt x="129" y="258"/>
                  </a:lnTo>
                  <a:lnTo>
                    <a:pt x="127" y="255"/>
                  </a:lnTo>
                  <a:lnTo>
                    <a:pt x="124" y="254"/>
                  </a:lnTo>
                  <a:lnTo>
                    <a:pt x="117" y="253"/>
                  </a:lnTo>
                  <a:lnTo>
                    <a:pt x="112" y="254"/>
                  </a:lnTo>
                  <a:lnTo>
                    <a:pt x="108" y="256"/>
                  </a:lnTo>
                  <a:lnTo>
                    <a:pt x="106" y="259"/>
                  </a:lnTo>
                  <a:lnTo>
                    <a:pt x="106" y="259"/>
                  </a:lnTo>
                  <a:lnTo>
                    <a:pt x="108" y="255"/>
                  </a:lnTo>
                  <a:lnTo>
                    <a:pt x="109" y="253"/>
                  </a:lnTo>
                  <a:lnTo>
                    <a:pt x="111" y="247"/>
                  </a:lnTo>
                  <a:lnTo>
                    <a:pt x="109" y="240"/>
                  </a:lnTo>
                  <a:lnTo>
                    <a:pt x="107" y="238"/>
                  </a:lnTo>
                  <a:lnTo>
                    <a:pt x="105" y="236"/>
                  </a:lnTo>
                  <a:lnTo>
                    <a:pt x="101" y="231"/>
                  </a:lnTo>
                  <a:lnTo>
                    <a:pt x="101" y="231"/>
                  </a:lnTo>
                  <a:lnTo>
                    <a:pt x="99" y="229"/>
                  </a:lnTo>
                  <a:lnTo>
                    <a:pt x="95" y="228"/>
                  </a:lnTo>
                  <a:lnTo>
                    <a:pt x="90" y="227"/>
                  </a:lnTo>
                  <a:lnTo>
                    <a:pt x="83" y="228"/>
                  </a:lnTo>
                  <a:lnTo>
                    <a:pt x="80" y="229"/>
                  </a:lnTo>
                  <a:lnTo>
                    <a:pt x="78" y="231"/>
                  </a:lnTo>
                  <a:lnTo>
                    <a:pt x="78" y="231"/>
                  </a:lnTo>
                  <a:lnTo>
                    <a:pt x="80" y="229"/>
                  </a:lnTo>
                  <a:lnTo>
                    <a:pt x="81" y="226"/>
                  </a:lnTo>
                  <a:lnTo>
                    <a:pt x="82" y="219"/>
                  </a:lnTo>
                  <a:lnTo>
                    <a:pt x="81" y="214"/>
                  </a:lnTo>
                  <a:lnTo>
                    <a:pt x="80" y="210"/>
                  </a:lnTo>
                  <a:lnTo>
                    <a:pt x="78" y="208"/>
                  </a:lnTo>
                  <a:lnTo>
                    <a:pt x="73" y="204"/>
                  </a:lnTo>
                  <a:lnTo>
                    <a:pt x="73" y="204"/>
                  </a:lnTo>
                  <a:lnTo>
                    <a:pt x="70" y="202"/>
                  </a:lnTo>
                  <a:lnTo>
                    <a:pt x="68" y="200"/>
                  </a:lnTo>
                  <a:lnTo>
                    <a:pt x="61" y="199"/>
                  </a:lnTo>
                  <a:lnTo>
                    <a:pt x="55" y="200"/>
                  </a:lnTo>
                  <a:lnTo>
                    <a:pt x="52" y="203"/>
                  </a:lnTo>
                  <a:lnTo>
                    <a:pt x="50" y="205"/>
                  </a:lnTo>
                  <a:lnTo>
                    <a:pt x="50" y="205"/>
                  </a:lnTo>
                  <a:lnTo>
                    <a:pt x="51" y="202"/>
                  </a:lnTo>
                  <a:lnTo>
                    <a:pt x="54" y="199"/>
                  </a:lnTo>
                  <a:lnTo>
                    <a:pt x="55" y="193"/>
                  </a:lnTo>
                  <a:lnTo>
                    <a:pt x="54" y="186"/>
                  </a:lnTo>
                  <a:lnTo>
                    <a:pt x="51" y="184"/>
                  </a:lnTo>
                  <a:lnTo>
                    <a:pt x="49" y="181"/>
                  </a:lnTo>
                  <a:lnTo>
                    <a:pt x="45" y="177"/>
                  </a:lnTo>
                  <a:lnTo>
                    <a:pt x="45" y="177"/>
                  </a:lnTo>
                  <a:lnTo>
                    <a:pt x="43" y="175"/>
                  </a:lnTo>
                  <a:lnTo>
                    <a:pt x="39" y="173"/>
                  </a:lnTo>
                  <a:lnTo>
                    <a:pt x="34" y="172"/>
                  </a:lnTo>
                  <a:lnTo>
                    <a:pt x="27" y="174"/>
                  </a:lnTo>
                  <a:lnTo>
                    <a:pt x="24" y="175"/>
                  </a:lnTo>
                  <a:lnTo>
                    <a:pt x="22" y="177"/>
                  </a:lnTo>
                  <a:lnTo>
                    <a:pt x="4" y="196"/>
                  </a:lnTo>
                  <a:lnTo>
                    <a:pt x="4" y="196"/>
                  </a:lnTo>
                  <a:lnTo>
                    <a:pt x="2" y="198"/>
                  </a:lnTo>
                  <a:lnTo>
                    <a:pt x="1" y="202"/>
                  </a:lnTo>
                  <a:lnTo>
                    <a:pt x="0" y="208"/>
                  </a:lnTo>
                  <a:lnTo>
                    <a:pt x="1" y="214"/>
                  </a:lnTo>
                  <a:lnTo>
                    <a:pt x="2" y="217"/>
                  </a:lnTo>
                  <a:lnTo>
                    <a:pt x="4" y="219"/>
                  </a:lnTo>
                  <a:lnTo>
                    <a:pt x="9" y="224"/>
                  </a:lnTo>
                  <a:lnTo>
                    <a:pt x="9" y="224"/>
                  </a:lnTo>
                  <a:lnTo>
                    <a:pt x="11" y="226"/>
                  </a:lnTo>
                  <a:lnTo>
                    <a:pt x="14" y="227"/>
                  </a:lnTo>
                  <a:lnTo>
                    <a:pt x="21" y="228"/>
                  </a:lnTo>
                  <a:lnTo>
                    <a:pt x="26" y="227"/>
                  </a:lnTo>
                  <a:lnTo>
                    <a:pt x="29" y="225"/>
                  </a:lnTo>
                  <a:lnTo>
                    <a:pt x="32" y="222"/>
                  </a:lnTo>
                  <a:lnTo>
                    <a:pt x="32" y="222"/>
                  </a:lnTo>
                  <a:lnTo>
                    <a:pt x="29" y="226"/>
                  </a:lnTo>
                  <a:lnTo>
                    <a:pt x="28" y="229"/>
                  </a:lnTo>
                  <a:lnTo>
                    <a:pt x="27" y="235"/>
                  </a:lnTo>
                  <a:lnTo>
                    <a:pt x="28" y="241"/>
                  </a:lnTo>
                  <a:lnTo>
                    <a:pt x="30" y="243"/>
                  </a:lnTo>
                  <a:lnTo>
                    <a:pt x="33" y="247"/>
                  </a:lnTo>
                  <a:lnTo>
                    <a:pt x="37" y="251"/>
                  </a:lnTo>
                  <a:lnTo>
                    <a:pt x="37" y="251"/>
                  </a:lnTo>
                  <a:lnTo>
                    <a:pt x="39" y="252"/>
                  </a:lnTo>
                  <a:lnTo>
                    <a:pt x="43" y="254"/>
                  </a:lnTo>
                  <a:lnTo>
                    <a:pt x="48" y="255"/>
                  </a:lnTo>
                  <a:lnTo>
                    <a:pt x="55" y="253"/>
                  </a:lnTo>
                  <a:lnTo>
                    <a:pt x="58" y="252"/>
                  </a:lnTo>
                  <a:lnTo>
                    <a:pt x="60" y="250"/>
                  </a:lnTo>
                  <a:lnTo>
                    <a:pt x="60" y="250"/>
                  </a:lnTo>
                  <a:lnTo>
                    <a:pt x="58" y="252"/>
                  </a:lnTo>
                  <a:lnTo>
                    <a:pt x="57" y="255"/>
                  </a:lnTo>
                  <a:lnTo>
                    <a:pt x="56" y="262"/>
                  </a:lnTo>
                  <a:lnTo>
                    <a:pt x="57" y="267"/>
                  </a:lnTo>
                  <a:lnTo>
                    <a:pt x="58" y="271"/>
                  </a:lnTo>
                  <a:lnTo>
                    <a:pt x="60" y="273"/>
                  </a:lnTo>
                  <a:lnTo>
                    <a:pt x="64" y="277"/>
                  </a:lnTo>
                  <a:lnTo>
                    <a:pt x="64" y="277"/>
                  </a:lnTo>
                  <a:lnTo>
                    <a:pt x="68" y="280"/>
                  </a:lnTo>
                  <a:lnTo>
                    <a:pt x="70" y="281"/>
                  </a:lnTo>
                  <a:lnTo>
                    <a:pt x="77" y="282"/>
                  </a:lnTo>
                  <a:lnTo>
                    <a:pt x="83" y="281"/>
                  </a:lnTo>
                  <a:lnTo>
                    <a:pt x="85" y="280"/>
                  </a:lnTo>
                  <a:lnTo>
                    <a:pt x="89" y="277"/>
                  </a:lnTo>
                  <a:lnTo>
                    <a:pt x="89" y="277"/>
                  </a:lnTo>
                  <a:lnTo>
                    <a:pt x="86" y="280"/>
                  </a:lnTo>
                  <a:lnTo>
                    <a:pt x="84" y="283"/>
                  </a:lnTo>
                  <a:lnTo>
                    <a:pt x="83" y="288"/>
                  </a:lnTo>
                  <a:lnTo>
                    <a:pt x="84" y="295"/>
                  </a:lnTo>
                  <a:lnTo>
                    <a:pt x="86" y="298"/>
                  </a:lnTo>
                  <a:lnTo>
                    <a:pt x="89" y="300"/>
                  </a:lnTo>
                  <a:lnTo>
                    <a:pt x="93" y="305"/>
                  </a:lnTo>
                  <a:lnTo>
                    <a:pt x="93" y="305"/>
                  </a:lnTo>
                  <a:lnTo>
                    <a:pt x="95" y="307"/>
                  </a:lnTo>
                  <a:lnTo>
                    <a:pt x="99" y="308"/>
                  </a:lnTo>
                  <a:lnTo>
                    <a:pt x="105" y="309"/>
                  </a:lnTo>
                  <a:lnTo>
                    <a:pt x="111" y="308"/>
                  </a:lnTo>
                  <a:lnTo>
                    <a:pt x="114" y="306"/>
                  </a:lnTo>
                  <a:lnTo>
                    <a:pt x="116" y="304"/>
                  </a:lnTo>
                  <a:lnTo>
                    <a:pt x="134" y="285"/>
                  </a:lnTo>
                  <a:lnTo>
                    <a:pt x="134" y="285"/>
                  </a:lnTo>
                  <a:lnTo>
                    <a:pt x="136" y="283"/>
                  </a:lnTo>
                  <a:lnTo>
                    <a:pt x="137" y="280"/>
                  </a:lnTo>
                  <a:lnTo>
                    <a:pt x="138" y="274"/>
                  </a:lnTo>
                  <a:lnTo>
                    <a:pt x="137" y="267"/>
                  </a:lnTo>
                  <a:lnTo>
                    <a:pt x="136" y="264"/>
                  </a:lnTo>
                  <a:lnTo>
                    <a:pt x="134" y="262"/>
                  </a:lnTo>
                  <a:lnTo>
                    <a:pt x="129" y="258"/>
                  </a:lnTo>
                  <a:close/>
                  <a:moveTo>
                    <a:pt x="228" y="27"/>
                  </a:moveTo>
                  <a:lnTo>
                    <a:pt x="228" y="27"/>
                  </a:lnTo>
                  <a:lnTo>
                    <a:pt x="225" y="25"/>
                  </a:lnTo>
                  <a:lnTo>
                    <a:pt x="221" y="23"/>
                  </a:lnTo>
                  <a:lnTo>
                    <a:pt x="217" y="22"/>
                  </a:lnTo>
                  <a:lnTo>
                    <a:pt x="213" y="22"/>
                  </a:lnTo>
                  <a:lnTo>
                    <a:pt x="133" y="1"/>
                  </a:lnTo>
                  <a:lnTo>
                    <a:pt x="133" y="1"/>
                  </a:lnTo>
                  <a:lnTo>
                    <a:pt x="127" y="0"/>
                  </a:lnTo>
                  <a:lnTo>
                    <a:pt x="127" y="0"/>
                  </a:lnTo>
                  <a:lnTo>
                    <a:pt x="120" y="0"/>
                  </a:lnTo>
                  <a:lnTo>
                    <a:pt x="113" y="2"/>
                  </a:lnTo>
                  <a:lnTo>
                    <a:pt x="107" y="6"/>
                  </a:lnTo>
                  <a:lnTo>
                    <a:pt x="103" y="13"/>
                  </a:lnTo>
                  <a:lnTo>
                    <a:pt x="67" y="76"/>
                  </a:lnTo>
                  <a:lnTo>
                    <a:pt x="67" y="76"/>
                  </a:lnTo>
                  <a:lnTo>
                    <a:pt x="64" y="82"/>
                  </a:lnTo>
                  <a:lnTo>
                    <a:pt x="63" y="86"/>
                  </a:lnTo>
                  <a:lnTo>
                    <a:pt x="63" y="91"/>
                  </a:lnTo>
                  <a:lnTo>
                    <a:pt x="64" y="96"/>
                  </a:lnTo>
                  <a:lnTo>
                    <a:pt x="66" y="101"/>
                  </a:lnTo>
                  <a:lnTo>
                    <a:pt x="68" y="105"/>
                  </a:lnTo>
                  <a:lnTo>
                    <a:pt x="72" y="108"/>
                  </a:lnTo>
                  <a:lnTo>
                    <a:pt x="75" y="112"/>
                  </a:lnTo>
                  <a:lnTo>
                    <a:pt x="75" y="112"/>
                  </a:lnTo>
                  <a:lnTo>
                    <a:pt x="80" y="113"/>
                  </a:lnTo>
                  <a:lnTo>
                    <a:pt x="85" y="114"/>
                  </a:lnTo>
                  <a:lnTo>
                    <a:pt x="90" y="114"/>
                  </a:lnTo>
                  <a:lnTo>
                    <a:pt x="95" y="114"/>
                  </a:lnTo>
                  <a:lnTo>
                    <a:pt x="100" y="112"/>
                  </a:lnTo>
                  <a:lnTo>
                    <a:pt x="103" y="109"/>
                  </a:lnTo>
                  <a:lnTo>
                    <a:pt x="107" y="106"/>
                  </a:lnTo>
                  <a:lnTo>
                    <a:pt x="109" y="102"/>
                  </a:lnTo>
                  <a:lnTo>
                    <a:pt x="127" y="70"/>
                  </a:lnTo>
                  <a:lnTo>
                    <a:pt x="164" y="80"/>
                  </a:lnTo>
                  <a:lnTo>
                    <a:pt x="164" y="80"/>
                  </a:lnTo>
                  <a:lnTo>
                    <a:pt x="165" y="84"/>
                  </a:lnTo>
                  <a:lnTo>
                    <a:pt x="167" y="90"/>
                  </a:lnTo>
                  <a:lnTo>
                    <a:pt x="169" y="93"/>
                  </a:lnTo>
                  <a:lnTo>
                    <a:pt x="172" y="96"/>
                  </a:lnTo>
                  <a:lnTo>
                    <a:pt x="241" y="160"/>
                  </a:lnTo>
                  <a:lnTo>
                    <a:pt x="241" y="160"/>
                  </a:lnTo>
                  <a:lnTo>
                    <a:pt x="247" y="163"/>
                  </a:lnTo>
                  <a:lnTo>
                    <a:pt x="253" y="164"/>
                  </a:lnTo>
                  <a:lnTo>
                    <a:pt x="259" y="165"/>
                  </a:lnTo>
                  <a:lnTo>
                    <a:pt x="266" y="164"/>
                  </a:lnTo>
                  <a:lnTo>
                    <a:pt x="273" y="161"/>
                  </a:lnTo>
                  <a:lnTo>
                    <a:pt x="280" y="158"/>
                  </a:lnTo>
                  <a:lnTo>
                    <a:pt x="286" y="152"/>
                  </a:lnTo>
                  <a:lnTo>
                    <a:pt x="293" y="146"/>
                  </a:lnTo>
                  <a:lnTo>
                    <a:pt x="293" y="146"/>
                  </a:lnTo>
                  <a:lnTo>
                    <a:pt x="298" y="138"/>
                  </a:lnTo>
                  <a:lnTo>
                    <a:pt x="302" y="130"/>
                  </a:lnTo>
                  <a:lnTo>
                    <a:pt x="305" y="123"/>
                  </a:lnTo>
                  <a:lnTo>
                    <a:pt x="306" y="115"/>
                  </a:lnTo>
                  <a:lnTo>
                    <a:pt x="306" y="107"/>
                  </a:lnTo>
                  <a:lnTo>
                    <a:pt x="304" y="101"/>
                  </a:lnTo>
                  <a:lnTo>
                    <a:pt x="302" y="95"/>
                  </a:lnTo>
                  <a:lnTo>
                    <a:pt x="297" y="90"/>
                  </a:lnTo>
                  <a:lnTo>
                    <a:pt x="228" y="27"/>
                  </a:lnTo>
                  <a:close/>
                  <a:moveTo>
                    <a:pt x="247" y="0"/>
                  </a:moveTo>
                  <a:lnTo>
                    <a:pt x="229" y="18"/>
                  </a:lnTo>
                  <a:lnTo>
                    <a:pt x="312" y="92"/>
                  </a:lnTo>
                  <a:lnTo>
                    <a:pt x="330" y="72"/>
                  </a:lnTo>
                  <a:lnTo>
                    <a:pt x="247" y="0"/>
                  </a:lnTo>
                  <a:close/>
                  <a:moveTo>
                    <a:pt x="312" y="80"/>
                  </a:moveTo>
                  <a:lnTo>
                    <a:pt x="312" y="80"/>
                  </a:lnTo>
                  <a:lnTo>
                    <a:pt x="311" y="79"/>
                  </a:lnTo>
                  <a:lnTo>
                    <a:pt x="309" y="78"/>
                  </a:lnTo>
                  <a:lnTo>
                    <a:pt x="308" y="76"/>
                  </a:lnTo>
                  <a:lnTo>
                    <a:pt x="308" y="74"/>
                  </a:lnTo>
                  <a:lnTo>
                    <a:pt x="308" y="74"/>
                  </a:lnTo>
                  <a:lnTo>
                    <a:pt x="308" y="72"/>
                  </a:lnTo>
                  <a:lnTo>
                    <a:pt x="309" y="71"/>
                  </a:lnTo>
                  <a:lnTo>
                    <a:pt x="311" y="70"/>
                  </a:lnTo>
                  <a:lnTo>
                    <a:pt x="312" y="70"/>
                  </a:lnTo>
                  <a:lnTo>
                    <a:pt x="312" y="70"/>
                  </a:lnTo>
                  <a:lnTo>
                    <a:pt x="315" y="70"/>
                  </a:lnTo>
                  <a:lnTo>
                    <a:pt x="317" y="71"/>
                  </a:lnTo>
                  <a:lnTo>
                    <a:pt x="318" y="72"/>
                  </a:lnTo>
                  <a:lnTo>
                    <a:pt x="318" y="74"/>
                  </a:lnTo>
                  <a:lnTo>
                    <a:pt x="318" y="74"/>
                  </a:lnTo>
                  <a:lnTo>
                    <a:pt x="318" y="76"/>
                  </a:lnTo>
                  <a:lnTo>
                    <a:pt x="317" y="78"/>
                  </a:lnTo>
                  <a:lnTo>
                    <a:pt x="315" y="79"/>
                  </a:lnTo>
                  <a:lnTo>
                    <a:pt x="312" y="80"/>
                  </a:lnTo>
                  <a:lnTo>
                    <a:pt x="312" y="8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grpSp>
      <p:sp>
        <p:nvSpPr>
          <p:cNvPr id="228" name="TextBox 227"/>
          <p:cNvSpPr txBox="1"/>
          <p:nvPr/>
        </p:nvSpPr>
        <p:spPr>
          <a:xfrm>
            <a:off x="4689475" y="2230400"/>
            <a:ext cx="1423988" cy="676275"/>
          </a:xfrm>
          <a:prstGeom prst="rect">
            <a:avLst/>
          </a:prstGeom>
          <a:noFill/>
        </p:spPr>
        <p:txBody>
          <a:bodyPr lIns="121883" tIns="60943" rIns="121883" bIns="60943">
            <a:spAutoFit/>
          </a:bodyPr>
          <a:lstStyle/>
          <a:p>
            <a:pPr algn="ctr" eaLnBrk="1" fontAlgn="t" hangingPunct="1">
              <a:defRPr/>
            </a:pPr>
            <a:r>
              <a:rPr lang="zh-CN" altLang="en-US" sz="1200" dirty="0">
                <a:solidFill>
                  <a:schemeClr val="tx1">
                    <a:lumMod val="75000"/>
                    <a:lumOff val="25000"/>
                  </a:schemeClr>
                </a:solidFill>
                <a:latin typeface="+mn-lt"/>
                <a:ea typeface="+mn-ea"/>
              </a:rPr>
              <a:t>桌面协议</a:t>
            </a:r>
            <a:r>
              <a:rPr lang="zh-CN" altLang="en-US" sz="1200" dirty="0">
                <a:solidFill>
                  <a:srgbClr val="C00000"/>
                </a:solidFill>
                <a:latin typeface="+mn-lt"/>
                <a:ea typeface="+mn-ea"/>
              </a:rPr>
              <a:t>端口协商自动切换</a:t>
            </a:r>
            <a:r>
              <a:rPr lang="zh-CN" altLang="en-US" sz="1200" dirty="0">
                <a:solidFill>
                  <a:schemeClr val="tx1">
                    <a:lumMod val="75000"/>
                    <a:lumOff val="25000"/>
                  </a:schemeClr>
                </a:solidFill>
                <a:latin typeface="+mn-lt"/>
                <a:ea typeface="+mn-ea"/>
              </a:rPr>
              <a:t>应对应用软件冲突</a:t>
            </a:r>
            <a:endParaRPr lang="en-US" altLang="zh-CN" sz="1200" dirty="0">
              <a:solidFill>
                <a:schemeClr val="tx1">
                  <a:lumMod val="75000"/>
                  <a:lumOff val="25000"/>
                </a:schemeClr>
              </a:solidFill>
              <a:latin typeface="+mn-lt"/>
              <a:ea typeface="+mn-ea"/>
            </a:endParaRPr>
          </a:p>
        </p:txBody>
      </p:sp>
      <p:grpSp>
        <p:nvGrpSpPr>
          <p:cNvPr id="89138" name="组合 228"/>
          <p:cNvGrpSpPr/>
          <p:nvPr/>
        </p:nvGrpSpPr>
        <p:grpSpPr bwMode="auto">
          <a:xfrm>
            <a:off x="6275388" y="1573175"/>
            <a:ext cx="539750" cy="490538"/>
            <a:chOff x="12033250" y="488950"/>
            <a:chExt cx="739775" cy="576263"/>
          </a:xfrm>
        </p:grpSpPr>
        <p:sp>
          <p:nvSpPr>
            <p:cNvPr id="89192" name="Freeform 334"/>
            <p:cNvSpPr>
              <a:spLocks noEditPoints="1"/>
            </p:cNvSpPr>
            <p:nvPr/>
          </p:nvSpPr>
          <p:spPr bwMode="auto">
            <a:xfrm>
              <a:off x="12033250" y="488950"/>
              <a:ext cx="574414" cy="576263"/>
            </a:xfrm>
            <a:custGeom>
              <a:avLst/>
              <a:gdLst>
                <a:gd name="T0" fmla="*/ 614918125 w 362"/>
                <a:gd name="T1" fmla="*/ 37803170 h 363"/>
                <a:gd name="T2" fmla="*/ 453628125 w 362"/>
                <a:gd name="T3" fmla="*/ 0 h 363"/>
                <a:gd name="T4" fmla="*/ 375504075 w 362"/>
                <a:gd name="T5" fmla="*/ 20161267 h 363"/>
                <a:gd name="T6" fmla="*/ 292338125 w 362"/>
                <a:gd name="T7" fmla="*/ 37803170 h 363"/>
                <a:gd name="T8" fmla="*/ 136088438 w 362"/>
                <a:gd name="T9" fmla="*/ 63004755 h 363"/>
                <a:gd name="T10" fmla="*/ 0 w 362"/>
                <a:gd name="T11" fmla="*/ 78125705 h 363"/>
                <a:gd name="T12" fmla="*/ 12601575 w 362"/>
                <a:gd name="T13" fmla="*/ 146169189 h 363"/>
                <a:gd name="T14" fmla="*/ 32762825 w 362"/>
                <a:gd name="T15" fmla="*/ 216733626 h 363"/>
                <a:gd name="T16" fmla="*/ 70564375 w 362"/>
                <a:gd name="T17" fmla="*/ 347781864 h 363"/>
                <a:gd name="T18" fmla="*/ 115927188 w 362"/>
                <a:gd name="T19" fmla="*/ 468749469 h 363"/>
                <a:gd name="T20" fmla="*/ 168851263 w 362"/>
                <a:gd name="T21" fmla="*/ 579636440 h 363"/>
                <a:gd name="T22" fmla="*/ 226814063 w 362"/>
                <a:gd name="T23" fmla="*/ 677923413 h 363"/>
                <a:gd name="T24" fmla="*/ 287297813 w 362"/>
                <a:gd name="T25" fmla="*/ 763608800 h 363"/>
                <a:gd name="T26" fmla="*/ 355342825 w 362"/>
                <a:gd name="T27" fmla="*/ 836692601 h 363"/>
                <a:gd name="T28" fmla="*/ 420866888 w 362"/>
                <a:gd name="T29" fmla="*/ 889616722 h 363"/>
                <a:gd name="T30" fmla="*/ 453628125 w 362"/>
                <a:gd name="T31" fmla="*/ 914818306 h 363"/>
                <a:gd name="T32" fmla="*/ 521673138 w 362"/>
                <a:gd name="T33" fmla="*/ 866934502 h 363"/>
                <a:gd name="T34" fmla="*/ 589716563 w 362"/>
                <a:gd name="T35" fmla="*/ 801410383 h 363"/>
                <a:gd name="T36" fmla="*/ 652721263 w 362"/>
                <a:gd name="T37" fmla="*/ 723286265 h 363"/>
                <a:gd name="T38" fmla="*/ 713205013 w 362"/>
                <a:gd name="T39" fmla="*/ 630039609 h 363"/>
                <a:gd name="T40" fmla="*/ 768648450 w 362"/>
                <a:gd name="T41" fmla="*/ 524192955 h 363"/>
                <a:gd name="T42" fmla="*/ 819051575 w 362"/>
                <a:gd name="T43" fmla="*/ 408265667 h 363"/>
                <a:gd name="T44" fmla="*/ 859374075 w 362"/>
                <a:gd name="T45" fmla="*/ 279738380 h 363"/>
                <a:gd name="T46" fmla="*/ 897175625 w 362"/>
                <a:gd name="T47" fmla="*/ 146169189 h 363"/>
                <a:gd name="T48" fmla="*/ 912296563 w 362"/>
                <a:gd name="T49" fmla="*/ 78125705 h 363"/>
                <a:gd name="T50" fmla="*/ 844253138 w 362"/>
                <a:gd name="T51" fmla="*/ 70564436 h 363"/>
                <a:gd name="T52" fmla="*/ 698084075 w 362"/>
                <a:gd name="T53" fmla="*/ 50403169 h 363"/>
                <a:gd name="T54" fmla="*/ 614918125 w 362"/>
                <a:gd name="T55" fmla="*/ 37803170 h 363"/>
                <a:gd name="T56" fmla="*/ 859374075 w 362"/>
                <a:gd name="T57" fmla="*/ 141128872 h 363"/>
                <a:gd name="T58" fmla="*/ 844253138 w 362"/>
                <a:gd name="T59" fmla="*/ 201612675 h 363"/>
                <a:gd name="T60" fmla="*/ 811490313 w 362"/>
                <a:gd name="T61" fmla="*/ 322580280 h 363"/>
                <a:gd name="T62" fmla="*/ 766127500 w 362"/>
                <a:gd name="T63" fmla="*/ 433467251 h 363"/>
                <a:gd name="T64" fmla="*/ 720764688 w 362"/>
                <a:gd name="T65" fmla="*/ 539313905 h 363"/>
                <a:gd name="T66" fmla="*/ 667842200 w 362"/>
                <a:gd name="T67" fmla="*/ 632560561 h 363"/>
                <a:gd name="T68" fmla="*/ 609877813 w 362"/>
                <a:gd name="T69" fmla="*/ 715724996 h 363"/>
                <a:gd name="T70" fmla="*/ 551915013 w 362"/>
                <a:gd name="T71" fmla="*/ 788810384 h 363"/>
                <a:gd name="T72" fmla="*/ 488910313 w 362"/>
                <a:gd name="T73" fmla="*/ 844253870 h 363"/>
                <a:gd name="T74" fmla="*/ 453628125 w 362"/>
                <a:gd name="T75" fmla="*/ 869455454 h 363"/>
                <a:gd name="T76" fmla="*/ 393144375 w 362"/>
                <a:gd name="T77" fmla="*/ 821571650 h 363"/>
                <a:gd name="T78" fmla="*/ 327620313 w 362"/>
                <a:gd name="T79" fmla="*/ 753528166 h 363"/>
                <a:gd name="T80" fmla="*/ 272176875 w 362"/>
                <a:gd name="T81" fmla="*/ 675402461 h 363"/>
                <a:gd name="T82" fmla="*/ 214214075 w 362"/>
                <a:gd name="T83" fmla="*/ 589717074 h 363"/>
                <a:gd name="T84" fmla="*/ 166330313 w 362"/>
                <a:gd name="T85" fmla="*/ 486391372 h 363"/>
                <a:gd name="T86" fmla="*/ 120967500 w 362"/>
                <a:gd name="T87" fmla="*/ 380544718 h 363"/>
                <a:gd name="T88" fmla="*/ 80645000 w 362"/>
                <a:gd name="T89" fmla="*/ 262096477 h 363"/>
                <a:gd name="T90" fmla="*/ 50403125 w 362"/>
                <a:gd name="T91" fmla="*/ 141128872 h 363"/>
                <a:gd name="T92" fmla="*/ 42843450 w 362"/>
                <a:gd name="T93" fmla="*/ 113407923 h 363"/>
                <a:gd name="T94" fmla="*/ 168851263 w 362"/>
                <a:gd name="T95" fmla="*/ 98286973 h 363"/>
                <a:gd name="T96" fmla="*/ 299899388 w 362"/>
                <a:gd name="T97" fmla="*/ 75604753 h 363"/>
                <a:gd name="T98" fmla="*/ 453628125 w 362"/>
                <a:gd name="T99" fmla="*/ 37803170 h 363"/>
                <a:gd name="T100" fmla="*/ 531753763 w 362"/>
                <a:gd name="T101" fmla="*/ 57964438 h 363"/>
                <a:gd name="T102" fmla="*/ 609877813 w 362"/>
                <a:gd name="T103" fmla="*/ 75604753 h 363"/>
                <a:gd name="T104" fmla="*/ 869454700 w 362"/>
                <a:gd name="T105" fmla="*/ 113407923 h 363"/>
                <a:gd name="T106" fmla="*/ 859374075 w 362"/>
                <a:gd name="T107" fmla="*/ 141128872 h 363"/>
                <a:gd name="T108" fmla="*/ 859374075 w 362"/>
                <a:gd name="T109" fmla="*/ 141128872 h 3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62" h="363">
                  <a:moveTo>
                    <a:pt x="244" y="15"/>
                  </a:moveTo>
                  <a:lnTo>
                    <a:pt x="244" y="15"/>
                  </a:lnTo>
                  <a:lnTo>
                    <a:pt x="211" y="8"/>
                  </a:lnTo>
                  <a:lnTo>
                    <a:pt x="180" y="0"/>
                  </a:lnTo>
                  <a:lnTo>
                    <a:pt x="149" y="8"/>
                  </a:lnTo>
                  <a:lnTo>
                    <a:pt x="116" y="15"/>
                  </a:lnTo>
                  <a:lnTo>
                    <a:pt x="84" y="20"/>
                  </a:lnTo>
                  <a:lnTo>
                    <a:pt x="54" y="25"/>
                  </a:lnTo>
                  <a:lnTo>
                    <a:pt x="26" y="28"/>
                  </a:lnTo>
                  <a:lnTo>
                    <a:pt x="0" y="31"/>
                  </a:lnTo>
                  <a:lnTo>
                    <a:pt x="5" y="58"/>
                  </a:lnTo>
                  <a:lnTo>
                    <a:pt x="13" y="86"/>
                  </a:lnTo>
                  <a:lnTo>
                    <a:pt x="20" y="111"/>
                  </a:lnTo>
                  <a:lnTo>
                    <a:pt x="28" y="138"/>
                  </a:lnTo>
                  <a:lnTo>
                    <a:pt x="36" y="162"/>
                  </a:lnTo>
                  <a:lnTo>
                    <a:pt x="46" y="186"/>
                  </a:lnTo>
                  <a:lnTo>
                    <a:pt x="56" y="208"/>
                  </a:lnTo>
                  <a:lnTo>
                    <a:pt x="67" y="230"/>
                  </a:lnTo>
                  <a:lnTo>
                    <a:pt x="78" y="250"/>
                  </a:lnTo>
                  <a:lnTo>
                    <a:pt x="90" y="269"/>
                  </a:lnTo>
                  <a:lnTo>
                    <a:pt x="101" y="287"/>
                  </a:lnTo>
                  <a:lnTo>
                    <a:pt x="114" y="303"/>
                  </a:lnTo>
                  <a:lnTo>
                    <a:pt x="127" y="318"/>
                  </a:lnTo>
                  <a:lnTo>
                    <a:pt x="141" y="332"/>
                  </a:lnTo>
                  <a:lnTo>
                    <a:pt x="154" y="344"/>
                  </a:lnTo>
                  <a:lnTo>
                    <a:pt x="167" y="353"/>
                  </a:lnTo>
                  <a:lnTo>
                    <a:pt x="180" y="363"/>
                  </a:lnTo>
                  <a:lnTo>
                    <a:pt x="194" y="353"/>
                  </a:lnTo>
                  <a:lnTo>
                    <a:pt x="207" y="344"/>
                  </a:lnTo>
                  <a:lnTo>
                    <a:pt x="221" y="332"/>
                  </a:lnTo>
                  <a:lnTo>
                    <a:pt x="234" y="318"/>
                  </a:lnTo>
                  <a:lnTo>
                    <a:pt x="247" y="303"/>
                  </a:lnTo>
                  <a:lnTo>
                    <a:pt x="259" y="287"/>
                  </a:lnTo>
                  <a:lnTo>
                    <a:pt x="272" y="269"/>
                  </a:lnTo>
                  <a:lnTo>
                    <a:pt x="283" y="250"/>
                  </a:lnTo>
                  <a:lnTo>
                    <a:pt x="294" y="230"/>
                  </a:lnTo>
                  <a:lnTo>
                    <a:pt x="305" y="208"/>
                  </a:lnTo>
                  <a:lnTo>
                    <a:pt x="316" y="186"/>
                  </a:lnTo>
                  <a:lnTo>
                    <a:pt x="325" y="162"/>
                  </a:lnTo>
                  <a:lnTo>
                    <a:pt x="334" y="138"/>
                  </a:lnTo>
                  <a:lnTo>
                    <a:pt x="341" y="111"/>
                  </a:lnTo>
                  <a:lnTo>
                    <a:pt x="349" y="86"/>
                  </a:lnTo>
                  <a:lnTo>
                    <a:pt x="356" y="58"/>
                  </a:lnTo>
                  <a:lnTo>
                    <a:pt x="362" y="31"/>
                  </a:lnTo>
                  <a:lnTo>
                    <a:pt x="335" y="28"/>
                  </a:lnTo>
                  <a:lnTo>
                    <a:pt x="307" y="25"/>
                  </a:lnTo>
                  <a:lnTo>
                    <a:pt x="277" y="20"/>
                  </a:lnTo>
                  <a:lnTo>
                    <a:pt x="244" y="15"/>
                  </a:lnTo>
                  <a:close/>
                  <a:moveTo>
                    <a:pt x="341" y="56"/>
                  </a:moveTo>
                  <a:lnTo>
                    <a:pt x="341" y="56"/>
                  </a:lnTo>
                  <a:lnTo>
                    <a:pt x="335" y="80"/>
                  </a:lnTo>
                  <a:lnTo>
                    <a:pt x="327" y="104"/>
                  </a:lnTo>
                  <a:lnTo>
                    <a:pt x="322" y="128"/>
                  </a:lnTo>
                  <a:lnTo>
                    <a:pt x="313" y="151"/>
                  </a:lnTo>
                  <a:lnTo>
                    <a:pt x="304" y="172"/>
                  </a:lnTo>
                  <a:lnTo>
                    <a:pt x="295" y="193"/>
                  </a:lnTo>
                  <a:lnTo>
                    <a:pt x="286" y="214"/>
                  </a:lnTo>
                  <a:lnTo>
                    <a:pt x="275" y="234"/>
                  </a:lnTo>
                  <a:lnTo>
                    <a:pt x="265" y="251"/>
                  </a:lnTo>
                  <a:lnTo>
                    <a:pt x="254" y="268"/>
                  </a:lnTo>
                  <a:lnTo>
                    <a:pt x="242" y="284"/>
                  </a:lnTo>
                  <a:lnTo>
                    <a:pt x="229" y="299"/>
                  </a:lnTo>
                  <a:lnTo>
                    <a:pt x="219" y="313"/>
                  </a:lnTo>
                  <a:lnTo>
                    <a:pt x="206" y="326"/>
                  </a:lnTo>
                  <a:lnTo>
                    <a:pt x="194" y="335"/>
                  </a:lnTo>
                  <a:lnTo>
                    <a:pt x="180" y="345"/>
                  </a:lnTo>
                  <a:lnTo>
                    <a:pt x="167" y="335"/>
                  </a:lnTo>
                  <a:lnTo>
                    <a:pt x="156" y="326"/>
                  </a:lnTo>
                  <a:lnTo>
                    <a:pt x="143" y="313"/>
                  </a:lnTo>
                  <a:lnTo>
                    <a:pt x="130" y="299"/>
                  </a:lnTo>
                  <a:lnTo>
                    <a:pt x="119" y="284"/>
                  </a:lnTo>
                  <a:lnTo>
                    <a:pt x="108" y="268"/>
                  </a:lnTo>
                  <a:lnTo>
                    <a:pt x="97" y="251"/>
                  </a:lnTo>
                  <a:lnTo>
                    <a:pt x="85" y="234"/>
                  </a:lnTo>
                  <a:lnTo>
                    <a:pt x="76" y="214"/>
                  </a:lnTo>
                  <a:lnTo>
                    <a:pt x="66" y="193"/>
                  </a:lnTo>
                  <a:lnTo>
                    <a:pt x="58" y="172"/>
                  </a:lnTo>
                  <a:lnTo>
                    <a:pt x="48" y="151"/>
                  </a:lnTo>
                  <a:lnTo>
                    <a:pt x="40" y="128"/>
                  </a:lnTo>
                  <a:lnTo>
                    <a:pt x="32" y="104"/>
                  </a:lnTo>
                  <a:lnTo>
                    <a:pt x="26" y="80"/>
                  </a:lnTo>
                  <a:lnTo>
                    <a:pt x="20" y="56"/>
                  </a:lnTo>
                  <a:lnTo>
                    <a:pt x="17" y="45"/>
                  </a:lnTo>
                  <a:lnTo>
                    <a:pt x="67" y="39"/>
                  </a:lnTo>
                  <a:lnTo>
                    <a:pt x="119" y="30"/>
                  </a:lnTo>
                  <a:lnTo>
                    <a:pt x="150" y="23"/>
                  </a:lnTo>
                  <a:lnTo>
                    <a:pt x="180" y="15"/>
                  </a:lnTo>
                  <a:lnTo>
                    <a:pt x="211" y="23"/>
                  </a:lnTo>
                  <a:lnTo>
                    <a:pt x="242" y="30"/>
                  </a:lnTo>
                  <a:lnTo>
                    <a:pt x="294" y="39"/>
                  </a:lnTo>
                  <a:lnTo>
                    <a:pt x="345" y="45"/>
                  </a:lnTo>
                  <a:lnTo>
                    <a:pt x="341" y="56"/>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93" name="Freeform 335"/>
            <p:cNvSpPr/>
            <p:nvPr/>
          </p:nvSpPr>
          <p:spPr bwMode="auto">
            <a:xfrm>
              <a:off x="12492345" y="789204"/>
              <a:ext cx="280680" cy="136139"/>
            </a:xfrm>
            <a:custGeom>
              <a:avLst/>
              <a:gdLst>
                <a:gd name="T0" fmla="*/ 413304890 w 177"/>
                <a:gd name="T1" fmla="*/ 0 h 86"/>
                <a:gd name="T2" fmla="*/ 113406036 w 177"/>
                <a:gd name="T3" fmla="*/ 0 h 86"/>
                <a:gd name="T4" fmla="*/ 113406036 w 177"/>
                <a:gd name="T5" fmla="*/ 0 h 86"/>
                <a:gd name="T6" fmla="*/ 88204518 w 177"/>
                <a:gd name="T7" fmla="*/ 60483750 h 86"/>
                <a:gd name="T8" fmla="*/ 60483642 w 177"/>
                <a:gd name="T9" fmla="*/ 115927188 h 86"/>
                <a:gd name="T10" fmla="*/ 32761179 w 177"/>
                <a:gd name="T11" fmla="*/ 166330313 h 86"/>
                <a:gd name="T12" fmla="*/ 0 w 177"/>
                <a:gd name="T13" fmla="*/ 216733438 h 86"/>
                <a:gd name="T14" fmla="*/ 413304890 w 177"/>
                <a:gd name="T15" fmla="*/ 216733438 h 86"/>
                <a:gd name="T16" fmla="*/ 413304890 w 177"/>
                <a:gd name="T17" fmla="*/ 216733438 h 86"/>
                <a:gd name="T18" fmla="*/ 418345193 w 177"/>
                <a:gd name="T19" fmla="*/ 214214075 h 86"/>
                <a:gd name="T20" fmla="*/ 428425800 w 177"/>
                <a:gd name="T21" fmla="*/ 211693125 h 86"/>
                <a:gd name="T22" fmla="*/ 435985462 w 177"/>
                <a:gd name="T23" fmla="*/ 199093138 h 86"/>
                <a:gd name="T24" fmla="*/ 446066069 w 177"/>
                <a:gd name="T25" fmla="*/ 181451250 h 86"/>
                <a:gd name="T26" fmla="*/ 446066069 w 177"/>
                <a:gd name="T27" fmla="*/ 158770638 h 86"/>
                <a:gd name="T28" fmla="*/ 446066069 w 177"/>
                <a:gd name="T29" fmla="*/ 60483750 h 86"/>
                <a:gd name="T30" fmla="*/ 446066069 w 177"/>
                <a:gd name="T31" fmla="*/ 60483750 h 86"/>
                <a:gd name="T32" fmla="*/ 446066069 w 177"/>
                <a:gd name="T33" fmla="*/ 37803138 h 86"/>
                <a:gd name="T34" fmla="*/ 435985462 w 177"/>
                <a:gd name="T35" fmla="*/ 20161250 h 86"/>
                <a:gd name="T36" fmla="*/ 428425800 w 177"/>
                <a:gd name="T37" fmla="*/ 5040313 h 86"/>
                <a:gd name="T38" fmla="*/ 418345193 w 177"/>
                <a:gd name="T39" fmla="*/ 0 h 86"/>
                <a:gd name="T40" fmla="*/ 413304890 w 177"/>
                <a:gd name="T41" fmla="*/ 0 h 86"/>
                <a:gd name="T42" fmla="*/ 413304890 w 177"/>
                <a:gd name="T43" fmla="*/ 0 h 86"/>
                <a:gd name="T44" fmla="*/ 413304890 w 177"/>
                <a:gd name="T45" fmla="*/ 0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7" h="86">
                  <a:moveTo>
                    <a:pt x="164" y="0"/>
                  </a:moveTo>
                  <a:lnTo>
                    <a:pt x="45" y="0"/>
                  </a:lnTo>
                  <a:lnTo>
                    <a:pt x="35" y="24"/>
                  </a:lnTo>
                  <a:lnTo>
                    <a:pt x="24" y="46"/>
                  </a:lnTo>
                  <a:lnTo>
                    <a:pt x="13" y="66"/>
                  </a:lnTo>
                  <a:lnTo>
                    <a:pt x="0" y="86"/>
                  </a:lnTo>
                  <a:lnTo>
                    <a:pt x="164" y="86"/>
                  </a:lnTo>
                  <a:lnTo>
                    <a:pt x="166" y="85"/>
                  </a:lnTo>
                  <a:lnTo>
                    <a:pt x="170" y="84"/>
                  </a:lnTo>
                  <a:lnTo>
                    <a:pt x="173" y="79"/>
                  </a:lnTo>
                  <a:lnTo>
                    <a:pt x="177" y="72"/>
                  </a:lnTo>
                  <a:lnTo>
                    <a:pt x="177" y="63"/>
                  </a:lnTo>
                  <a:lnTo>
                    <a:pt x="177" y="24"/>
                  </a:lnTo>
                  <a:lnTo>
                    <a:pt x="177" y="15"/>
                  </a:lnTo>
                  <a:lnTo>
                    <a:pt x="173" y="8"/>
                  </a:lnTo>
                  <a:lnTo>
                    <a:pt x="170" y="2"/>
                  </a:lnTo>
                  <a:lnTo>
                    <a:pt x="166" y="0"/>
                  </a:lnTo>
                  <a:lnTo>
                    <a:pt x="164"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94" name="Freeform 336"/>
            <p:cNvSpPr/>
            <p:nvPr/>
          </p:nvSpPr>
          <p:spPr bwMode="auto">
            <a:xfrm>
              <a:off x="12089821" y="537438"/>
              <a:ext cx="459095" cy="469962"/>
            </a:xfrm>
            <a:custGeom>
              <a:avLst/>
              <a:gdLst>
                <a:gd name="T0" fmla="*/ 511590367 w 289"/>
                <a:gd name="T1" fmla="*/ 35282188 h 296"/>
                <a:gd name="T2" fmla="*/ 511590367 w 289"/>
                <a:gd name="T3" fmla="*/ 35282188 h 296"/>
                <a:gd name="T4" fmla="*/ 435985762 w 289"/>
                <a:gd name="T5" fmla="*/ 17641888 h 296"/>
                <a:gd name="T6" fmla="*/ 362902104 w 289"/>
                <a:gd name="T7" fmla="*/ 0 h 296"/>
                <a:gd name="T8" fmla="*/ 362902104 w 289"/>
                <a:gd name="T9" fmla="*/ 0 h 296"/>
                <a:gd name="T10" fmla="*/ 289816859 w 289"/>
                <a:gd name="T11" fmla="*/ 20161250 h 296"/>
                <a:gd name="T12" fmla="*/ 219252561 w 289"/>
                <a:gd name="T13" fmla="*/ 30241875 h 296"/>
                <a:gd name="T14" fmla="*/ 219252561 w 289"/>
                <a:gd name="T15" fmla="*/ 30241875 h 296"/>
                <a:gd name="T16" fmla="*/ 120967368 w 289"/>
                <a:gd name="T17" fmla="*/ 47883763 h 296"/>
                <a:gd name="T18" fmla="*/ 27720895 w 289"/>
                <a:gd name="T19" fmla="*/ 63004700 h 296"/>
                <a:gd name="T20" fmla="*/ 27720895 w 289"/>
                <a:gd name="T21" fmla="*/ 63004700 h 296"/>
                <a:gd name="T22" fmla="*/ 0 w 289"/>
                <a:gd name="T23" fmla="*/ 65524063 h 296"/>
                <a:gd name="T24" fmla="*/ 0 w 289"/>
                <a:gd name="T25" fmla="*/ 65524063 h 296"/>
                <a:gd name="T26" fmla="*/ 10080614 w 289"/>
                <a:gd name="T27" fmla="*/ 100806250 h 296"/>
                <a:gd name="T28" fmla="*/ 10080614 w 289"/>
                <a:gd name="T29" fmla="*/ 100806250 h 296"/>
                <a:gd name="T30" fmla="*/ 40322456 w 289"/>
                <a:gd name="T31" fmla="*/ 196572188 h 296"/>
                <a:gd name="T32" fmla="*/ 75604605 w 289"/>
                <a:gd name="T33" fmla="*/ 294859075 h 296"/>
                <a:gd name="T34" fmla="*/ 118446421 w 289"/>
                <a:gd name="T35" fmla="*/ 390625013 h 296"/>
                <a:gd name="T36" fmla="*/ 161289824 w 289"/>
                <a:gd name="T37" fmla="*/ 481350638 h 296"/>
                <a:gd name="T38" fmla="*/ 214212254 w 289"/>
                <a:gd name="T39" fmla="*/ 561995638 h 296"/>
                <a:gd name="T40" fmla="*/ 234373482 w 289"/>
                <a:gd name="T41" fmla="*/ 599797188 h 296"/>
                <a:gd name="T42" fmla="*/ 264615324 w 289"/>
                <a:gd name="T43" fmla="*/ 637600325 h 296"/>
                <a:gd name="T44" fmla="*/ 287297499 w 289"/>
                <a:gd name="T45" fmla="*/ 670361563 h 296"/>
                <a:gd name="T46" fmla="*/ 312499034 w 289"/>
                <a:gd name="T47" fmla="*/ 695563125 h 296"/>
                <a:gd name="T48" fmla="*/ 340219929 w 289"/>
                <a:gd name="T49" fmla="*/ 723285638 h 296"/>
                <a:gd name="T50" fmla="*/ 362902104 w 289"/>
                <a:gd name="T51" fmla="*/ 745966250 h 296"/>
                <a:gd name="T52" fmla="*/ 362902104 w 289"/>
                <a:gd name="T53" fmla="*/ 745966250 h 296"/>
                <a:gd name="T54" fmla="*/ 398184254 w 289"/>
                <a:gd name="T55" fmla="*/ 715724375 h 296"/>
                <a:gd name="T56" fmla="*/ 435985762 w 289"/>
                <a:gd name="T57" fmla="*/ 675401875 h 296"/>
                <a:gd name="T58" fmla="*/ 473788859 w 289"/>
                <a:gd name="T59" fmla="*/ 635079375 h 296"/>
                <a:gd name="T60" fmla="*/ 504030701 w 289"/>
                <a:gd name="T61" fmla="*/ 594756875 h 296"/>
                <a:gd name="T62" fmla="*/ 504030701 w 289"/>
                <a:gd name="T63" fmla="*/ 594756875 h 296"/>
                <a:gd name="T64" fmla="*/ 524191929 w 289"/>
                <a:gd name="T65" fmla="*/ 561995638 h 296"/>
                <a:gd name="T66" fmla="*/ 524191929 w 289"/>
                <a:gd name="T67" fmla="*/ 561995638 h 296"/>
                <a:gd name="T68" fmla="*/ 556953131 w 289"/>
                <a:gd name="T69" fmla="*/ 514111875 h 296"/>
                <a:gd name="T70" fmla="*/ 587194973 w 289"/>
                <a:gd name="T71" fmla="*/ 458668438 h 296"/>
                <a:gd name="T72" fmla="*/ 612396508 w 289"/>
                <a:gd name="T73" fmla="*/ 398184688 h 296"/>
                <a:gd name="T74" fmla="*/ 640118990 w 289"/>
                <a:gd name="T75" fmla="*/ 335181575 h 296"/>
                <a:gd name="T76" fmla="*/ 667839885 w 289"/>
                <a:gd name="T77" fmla="*/ 269657513 h 296"/>
                <a:gd name="T78" fmla="*/ 690522060 w 289"/>
                <a:gd name="T79" fmla="*/ 199093138 h 296"/>
                <a:gd name="T80" fmla="*/ 710683288 w 289"/>
                <a:gd name="T81" fmla="*/ 136088438 h 296"/>
                <a:gd name="T82" fmla="*/ 728323569 w 289"/>
                <a:gd name="T83" fmla="*/ 65524063 h 296"/>
                <a:gd name="T84" fmla="*/ 728323569 w 289"/>
                <a:gd name="T85" fmla="*/ 65524063 h 296"/>
                <a:gd name="T86" fmla="*/ 622477122 w 289"/>
                <a:gd name="T87" fmla="*/ 55443438 h 296"/>
                <a:gd name="T88" fmla="*/ 511590367 w 289"/>
                <a:gd name="T89" fmla="*/ 35282188 h 296"/>
                <a:gd name="T90" fmla="*/ 511590367 w 289"/>
                <a:gd name="T91" fmla="*/ 35282188 h 296"/>
                <a:gd name="T92" fmla="*/ 511590367 w 289"/>
                <a:gd name="T93" fmla="*/ 35282188 h 29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89" h="296">
                  <a:moveTo>
                    <a:pt x="203" y="14"/>
                  </a:moveTo>
                  <a:lnTo>
                    <a:pt x="203" y="14"/>
                  </a:lnTo>
                  <a:lnTo>
                    <a:pt x="173" y="7"/>
                  </a:lnTo>
                  <a:lnTo>
                    <a:pt x="144" y="0"/>
                  </a:lnTo>
                  <a:lnTo>
                    <a:pt x="115" y="8"/>
                  </a:lnTo>
                  <a:lnTo>
                    <a:pt x="87" y="12"/>
                  </a:lnTo>
                  <a:lnTo>
                    <a:pt x="48" y="19"/>
                  </a:lnTo>
                  <a:lnTo>
                    <a:pt x="11" y="25"/>
                  </a:lnTo>
                  <a:lnTo>
                    <a:pt x="0" y="26"/>
                  </a:lnTo>
                  <a:lnTo>
                    <a:pt x="4" y="40"/>
                  </a:lnTo>
                  <a:lnTo>
                    <a:pt x="16" y="78"/>
                  </a:lnTo>
                  <a:lnTo>
                    <a:pt x="30" y="117"/>
                  </a:lnTo>
                  <a:lnTo>
                    <a:pt x="47" y="155"/>
                  </a:lnTo>
                  <a:lnTo>
                    <a:pt x="64" y="191"/>
                  </a:lnTo>
                  <a:lnTo>
                    <a:pt x="85" y="223"/>
                  </a:lnTo>
                  <a:lnTo>
                    <a:pt x="93" y="238"/>
                  </a:lnTo>
                  <a:lnTo>
                    <a:pt x="105" y="253"/>
                  </a:lnTo>
                  <a:lnTo>
                    <a:pt x="114" y="266"/>
                  </a:lnTo>
                  <a:lnTo>
                    <a:pt x="124" y="276"/>
                  </a:lnTo>
                  <a:lnTo>
                    <a:pt x="135" y="287"/>
                  </a:lnTo>
                  <a:lnTo>
                    <a:pt x="144" y="296"/>
                  </a:lnTo>
                  <a:lnTo>
                    <a:pt x="158" y="284"/>
                  </a:lnTo>
                  <a:lnTo>
                    <a:pt x="173" y="268"/>
                  </a:lnTo>
                  <a:lnTo>
                    <a:pt x="188" y="252"/>
                  </a:lnTo>
                  <a:lnTo>
                    <a:pt x="200" y="236"/>
                  </a:lnTo>
                  <a:lnTo>
                    <a:pt x="208" y="223"/>
                  </a:lnTo>
                  <a:lnTo>
                    <a:pt x="221" y="204"/>
                  </a:lnTo>
                  <a:lnTo>
                    <a:pt x="233" y="182"/>
                  </a:lnTo>
                  <a:lnTo>
                    <a:pt x="243" y="158"/>
                  </a:lnTo>
                  <a:lnTo>
                    <a:pt x="254" y="133"/>
                  </a:lnTo>
                  <a:lnTo>
                    <a:pt x="265" y="107"/>
                  </a:lnTo>
                  <a:lnTo>
                    <a:pt x="274" y="79"/>
                  </a:lnTo>
                  <a:lnTo>
                    <a:pt x="282" y="54"/>
                  </a:lnTo>
                  <a:lnTo>
                    <a:pt x="289" y="26"/>
                  </a:lnTo>
                  <a:lnTo>
                    <a:pt x="247" y="22"/>
                  </a:lnTo>
                  <a:lnTo>
                    <a:pt x="203" y="1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95" name="Freeform 337"/>
            <p:cNvSpPr/>
            <p:nvPr/>
          </p:nvSpPr>
          <p:spPr bwMode="auto">
            <a:xfrm>
              <a:off x="12211666" y="589656"/>
              <a:ext cx="276327" cy="257360"/>
            </a:xfrm>
            <a:custGeom>
              <a:avLst/>
              <a:gdLst>
                <a:gd name="T0" fmla="*/ 438507188 w 174"/>
                <a:gd name="T1" fmla="*/ 0 h 162"/>
                <a:gd name="T2" fmla="*/ 236894688 w 174"/>
                <a:gd name="T3" fmla="*/ 307459063 h 162"/>
                <a:gd name="T4" fmla="*/ 191531875 w 174"/>
                <a:gd name="T5" fmla="*/ 206652813 h 162"/>
                <a:gd name="T6" fmla="*/ 0 w 174"/>
                <a:gd name="T7" fmla="*/ 408265313 h 162"/>
                <a:gd name="T8" fmla="*/ 199093138 w 174"/>
                <a:gd name="T9" fmla="*/ 123488450 h 162"/>
                <a:gd name="T10" fmla="*/ 241935000 w 174"/>
                <a:gd name="T11" fmla="*/ 211693125 h 162"/>
                <a:gd name="T12" fmla="*/ 438507188 w 174"/>
                <a:gd name="T13" fmla="*/ 0 h 162"/>
                <a:gd name="T14" fmla="*/ 438507188 w 174"/>
                <a:gd name="T15" fmla="*/ 0 h 1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4" h="162">
                  <a:moveTo>
                    <a:pt x="174" y="0"/>
                  </a:moveTo>
                  <a:lnTo>
                    <a:pt x="94" y="122"/>
                  </a:lnTo>
                  <a:lnTo>
                    <a:pt x="76" y="82"/>
                  </a:lnTo>
                  <a:lnTo>
                    <a:pt x="0" y="162"/>
                  </a:lnTo>
                  <a:lnTo>
                    <a:pt x="79" y="49"/>
                  </a:lnTo>
                  <a:lnTo>
                    <a:pt x="96" y="84"/>
                  </a:lnTo>
                  <a:lnTo>
                    <a:pt x="17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242" name="TextBox 241"/>
          <p:cNvSpPr txBox="1"/>
          <p:nvPr/>
        </p:nvSpPr>
        <p:spPr>
          <a:xfrm>
            <a:off x="5995988" y="2216113"/>
            <a:ext cx="1160462" cy="862012"/>
          </a:xfrm>
          <a:prstGeom prst="rect">
            <a:avLst/>
          </a:prstGeom>
          <a:noFill/>
        </p:spPr>
        <p:txBody>
          <a:bodyPr lIns="121883" tIns="60943" rIns="121883" bIns="60943">
            <a:spAutoFit/>
          </a:bodyPr>
          <a:lstStyle/>
          <a:p>
            <a:pPr algn="ctr" eaLnBrk="1" fontAlgn="t" hangingPunct="1">
              <a:defRPr/>
            </a:pPr>
            <a:r>
              <a:rPr lang="zh-CN" altLang="en-US" sz="1200" dirty="0">
                <a:solidFill>
                  <a:schemeClr val="tx1">
                    <a:lumMod val="75000"/>
                    <a:lumOff val="25000"/>
                  </a:schemeClr>
                </a:solidFill>
                <a:latin typeface="+mn-lt"/>
                <a:ea typeface="+mn-ea"/>
              </a:rPr>
              <a:t>桌面代理软件</a:t>
            </a:r>
            <a:r>
              <a:rPr lang="zh-CN" altLang="en-US" sz="1200" dirty="0">
                <a:solidFill>
                  <a:srgbClr val="C00000"/>
                </a:solidFill>
                <a:latin typeface="+mn-lt"/>
                <a:ea typeface="+mn-ea"/>
              </a:rPr>
              <a:t>防误删</a:t>
            </a:r>
            <a:endParaRPr lang="en-US" altLang="zh-CN" sz="1200" dirty="0">
              <a:solidFill>
                <a:srgbClr val="C00000"/>
              </a:solidFill>
              <a:latin typeface="+mn-lt"/>
              <a:ea typeface="+mn-ea"/>
            </a:endParaRPr>
          </a:p>
          <a:p>
            <a:pPr algn="ctr" eaLnBrk="1" fontAlgn="t" hangingPunct="1">
              <a:defRPr/>
            </a:pPr>
            <a:r>
              <a:rPr lang="zh-CN" altLang="en-US" sz="1200" dirty="0">
                <a:solidFill>
                  <a:schemeClr val="tx1">
                    <a:lumMod val="75000"/>
                    <a:lumOff val="25000"/>
                  </a:schemeClr>
                </a:solidFill>
                <a:latin typeface="+mn-lt"/>
                <a:ea typeface="+mn-ea"/>
              </a:rPr>
              <a:t>桌面代理软件</a:t>
            </a:r>
            <a:r>
              <a:rPr lang="zh-CN" altLang="en-US" sz="1200" dirty="0">
                <a:solidFill>
                  <a:srgbClr val="C00000"/>
                </a:solidFill>
                <a:latin typeface="+mn-lt"/>
                <a:ea typeface="+mn-ea"/>
              </a:rPr>
              <a:t>防误杀</a:t>
            </a:r>
            <a:endParaRPr lang="en-US" altLang="zh-CN" sz="1200" dirty="0">
              <a:solidFill>
                <a:srgbClr val="C00000"/>
              </a:solidFill>
              <a:latin typeface="+mn-lt"/>
              <a:ea typeface="+mn-ea"/>
            </a:endParaRPr>
          </a:p>
        </p:txBody>
      </p:sp>
      <p:grpSp>
        <p:nvGrpSpPr>
          <p:cNvPr id="89140" name="组合 251"/>
          <p:cNvGrpSpPr/>
          <p:nvPr/>
        </p:nvGrpSpPr>
        <p:grpSpPr bwMode="auto">
          <a:xfrm>
            <a:off x="5221288" y="4389400"/>
            <a:ext cx="525462" cy="650875"/>
            <a:chOff x="16551275" y="-779462"/>
            <a:chExt cx="620712" cy="544513"/>
          </a:xfrm>
        </p:grpSpPr>
        <p:sp>
          <p:nvSpPr>
            <p:cNvPr id="89189" name="Freeform 303"/>
            <p:cNvSpPr/>
            <p:nvPr/>
          </p:nvSpPr>
          <p:spPr bwMode="auto">
            <a:xfrm>
              <a:off x="16705047" y="-366429"/>
              <a:ext cx="313169" cy="131480"/>
            </a:xfrm>
            <a:custGeom>
              <a:avLst/>
              <a:gdLst>
                <a:gd name="T0" fmla="*/ 478828922 w 197"/>
                <a:gd name="T1" fmla="*/ 166330944 h 83"/>
                <a:gd name="T2" fmla="*/ 408264660 w 197"/>
                <a:gd name="T3" fmla="*/ 166330944 h 83"/>
                <a:gd name="T4" fmla="*/ 378022833 w 197"/>
                <a:gd name="T5" fmla="*/ 0 h 83"/>
                <a:gd name="T6" fmla="*/ 294857016 w 197"/>
                <a:gd name="T7" fmla="*/ 0 h 83"/>
                <a:gd name="T8" fmla="*/ 294857016 w 197"/>
                <a:gd name="T9" fmla="*/ 85685638 h 83"/>
                <a:gd name="T10" fmla="*/ 294857016 w 197"/>
                <a:gd name="T11" fmla="*/ 85685638 h 83"/>
                <a:gd name="T12" fmla="*/ 292337658 w 197"/>
                <a:gd name="T13" fmla="*/ 98287260 h 83"/>
                <a:gd name="T14" fmla="*/ 282257049 w 197"/>
                <a:gd name="T15" fmla="*/ 113408255 h 83"/>
                <a:gd name="T16" fmla="*/ 272176440 w 197"/>
                <a:gd name="T17" fmla="*/ 120967959 h 83"/>
                <a:gd name="T18" fmla="*/ 257055527 w 197"/>
                <a:gd name="T19" fmla="*/ 123488919 h 83"/>
                <a:gd name="T20" fmla="*/ 257055527 w 197"/>
                <a:gd name="T21" fmla="*/ 123488919 h 83"/>
                <a:gd name="T22" fmla="*/ 241934613 w 197"/>
                <a:gd name="T23" fmla="*/ 120967959 h 83"/>
                <a:gd name="T24" fmla="*/ 231854004 w 197"/>
                <a:gd name="T25" fmla="*/ 113408255 h 83"/>
                <a:gd name="T26" fmla="*/ 224292754 w 197"/>
                <a:gd name="T27" fmla="*/ 98287260 h 83"/>
                <a:gd name="T28" fmla="*/ 221773395 w 197"/>
                <a:gd name="T29" fmla="*/ 85685638 h 83"/>
                <a:gd name="T30" fmla="*/ 221773395 w 197"/>
                <a:gd name="T31" fmla="*/ 0 h 83"/>
                <a:gd name="T32" fmla="*/ 138607578 w 197"/>
                <a:gd name="T33" fmla="*/ 0 h 83"/>
                <a:gd name="T34" fmla="*/ 105846393 w 197"/>
                <a:gd name="T35" fmla="*/ 166330944 h 83"/>
                <a:gd name="T36" fmla="*/ 17640272 w 197"/>
                <a:gd name="T37" fmla="*/ 166330944 h 83"/>
                <a:gd name="T38" fmla="*/ 17640272 w 197"/>
                <a:gd name="T39" fmla="*/ 166330944 h 83"/>
                <a:gd name="T40" fmla="*/ 12599967 w 197"/>
                <a:gd name="T41" fmla="*/ 168851903 h 83"/>
                <a:gd name="T42" fmla="*/ 7559663 w 197"/>
                <a:gd name="T43" fmla="*/ 173892235 h 83"/>
                <a:gd name="T44" fmla="*/ 0 w 197"/>
                <a:gd name="T45" fmla="*/ 178932566 h 83"/>
                <a:gd name="T46" fmla="*/ 0 w 197"/>
                <a:gd name="T47" fmla="*/ 186492270 h 83"/>
                <a:gd name="T48" fmla="*/ 0 w 197"/>
                <a:gd name="T49" fmla="*/ 186492270 h 83"/>
                <a:gd name="T50" fmla="*/ 0 w 197"/>
                <a:gd name="T51" fmla="*/ 196572933 h 83"/>
                <a:gd name="T52" fmla="*/ 7559663 w 197"/>
                <a:gd name="T53" fmla="*/ 201613265 h 83"/>
                <a:gd name="T54" fmla="*/ 12599967 w 197"/>
                <a:gd name="T55" fmla="*/ 206653597 h 83"/>
                <a:gd name="T56" fmla="*/ 17640272 w 197"/>
                <a:gd name="T57" fmla="*/ 209174556 h 83"/>
                <a:gd name="T58" fmla="*/ 478828922 w 197"/>
                <a:gd name="T59" fmla="*/ 209174556 h 83"/>
                <a:gd name="T60" fmla="*/ 478828922 w 197"/>
                <a:gd name="T61" fmla="*/ 209174556 h 83"/>
                <a:gd name="T62" fmla="*/ 483869226 w 197"/>
                <a:gd name="T63" fmla="*/ 206653597 h 83"/>
                <a:gd name="T64" fmla="*/ 488909531 w 197"/>
                <a:gd name="T65" fmla="*/ 201613265 h 83"/>
                <a:gd name="T66" fmla="*/ 496469194 w 197"/>
                <a:gd name="T67" fmla="*/ 196572933 h 83"/>
                <a:gd name="T68" fmla="*/ 496469194 w 197"/>
                <a:gd name="T69" fmla="*/ 186492270 h 83"/>
                <a:gd name="T70" fmla="*/ 496469194 w 197"/>
                <a:gd name="T71" fmla="*/ 186492270 h 83"/>
                <a:gd name="T72" fmla="*/ 496469194 w 197"/>
                <a:gd name="T73" fmla="*/ 178932566 h 83"/>
                <a:gd name="T74" fmla="*/ 488909531 w 197"/>
                <a:gd name="T75" fmla="*/ 173892235 h 83"/>
                <a:gd name="T76" fmla="*/ 483869226 w 197"/>
                <a:gd name="T77" fmla="*/ 168851903 h 83"/>
                <a:gd name="T78" fmla="*/ 478828922 w 197"/>
                <a:gd name="T79" fmla="*/ 166330944 h 83"/>
                <a:gd name="T80" fmla="*/ 478828922 w 197"/>
                <a:gd name="T81" fmla="*/ 166330944 h 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7" h="83">
                  <a:moveTo>
                    <a:pt x="190" y="66"/>
                  </a:moveTo>
                  <a:lnTo>
                    <a:pt x="162" y="66"/>
                  </a:lnTo>
                  <a:lnTo>
                    <a:pt x="150" y="0"/>
                  </a:lnTo>
                  <a:lnTo>
                    <a:pt x="117" y="0"/>
                  </a:lnTo>
                  <a:lnTo>
                    <a:pt x="117" y="34"/>
                  </a:lnTo>
                  <a:lnTo>
                    <a:pt x="116" y="39"/>
                  </a:lnTo>
                  <a:lnTo>
                    <a:pt x="112" y="45"/>
                  </a:lnTo>
                  <a:lnTo>
                    <a:pt x="108" y="48"/>
                  </a:lnTo>
                  <a:lnTo>
                    <a:pt x="102" y="49"/>
                  </a:lnTo>
                  <a:lnTo>
                    <a:pt x="96" y="48"/>
                  </a:lnTo>
                  <a:lnTo>
                    <a:pt x="92" y="45"/>
                  </a:lnTo>
                  <a:lnTo>
                    <a:pt x="89" y="39"/>
                  </a:lnTo>
                  <a:lnTo>
                    <a:pt x="88" y="34"/>
                  </a:lnTo>
                  <a:lnTo>
                    <a:pt x="88" y="0"/>
                  </a:lnTo>
                  <a:lnTo>
                    <a:pt x="55" y="0"/>
                  </a:lnTo>
                  <a:lnTo>
                    <a:pt x="42" y="66"/>
                  </a:lnTo>
                  <a:lnTo>
                    <a:pt x="7" y="66"/>
                  </a:lnTo>
                  <a:lnTo>
                    <a:pt x="5" y="67"/>
                  </a:lnTo>
                  <a:lnTo>
                    <a:pt x="3" y="69"/>
                  </a:lnTo>
                  <a:lnTo>
                    <a:pt x="0" y="71"/>
                  </a:lnTo>
                  <a:lnTo>
                    <a:pt x="0" y="74"/>
                  </a:lnTo>
                  <a:lnTo>
                    <a:pt x="0" y="78"/>
                  </a:lnTo>
                  <a:lnTo>
                    <a:pt x="3" y="80"/>
                  </a:lnTo>
                  <a:lnTo>
                    <a:pt x="5" y="82"/>
                  </a:lnTo>
                  <a:lnTo>
                    <a:pt x="7" y="83"/>
                  </a:lnTo>
                  <a:lnTo>
                    <a:pt x="190" y="83"/>
                  </a:lnTo>
                  <a:lnTo>
                    <a:pt x="192" y="82"/>
                  </a:lnTo>
                  <a:lnTo>
                    <a:pt x="194" y="80"/>
                  </a:lnTo>
                  <a:lnTo>
                    <a:pt x="197" y="78"/>
                  </a:lnTo>
                  <a:lnTo>
                    <a:pt x="197" y="74"/>
                  </a:lnTo>
                  <a:lnTo>
                    <a:pt x="197" y="71"/>
                  </a:lnTo>
                  <a:lnTo>
                    <a:pt x="194" y="69"/>
                  </a:lnTo>
                  <a:lnTo>
                    <a:pt x="192" y="67"/>
                  </a:lnTo>
                  <a:lnTo>
                    <a:pt x="190" y="66"/>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90" name="Freeform 467"/>
            <p:cNvSpPr>
              <a:spLocks noEditPoints="1"/>
            </p:cNvSpPr>
            <p:nvPr/>
          </p:nvSpPr>
          <p:spPr bwMode="auto">
            <a:xfrm>
              <a:off x="16551275" y="-779462"/>
              <a:ext cx="620712" cy="435610"/>
            </a:xfrm>
            <a:custGeom>
              <a:avLst/>
              <a:gdLst>
                <a:gd name="T0" fmla="*/ 945057039 w 391"/>
                <a:gd name="T1" fmla="*/ 0 h 274"/>
                <a:gd name="T2" fmla="*/ 42841828 w 391"/>
                <a:gd name="T3" fmla="*/ 0 h 274"/>
                <a:gd name="T4" fmla="*/ 42841828 w 391"/>
                <a:gd name="T5" fmla="*/ 0 h 274"/>
                <a:gd name="T6" fmla="*/ 27720903 w 391"/>
                <a:gd name="T7" fmla="*/ 2520950 h 274"/>
                <a:gd name="T8" fmla="*/ 15120925 w 391"/>
                <a:gd name="T9" fmla="*/ 10080625 h 274"/>
                <a:gd name="T10" fmla="*/ 2519360 w 391"/>
                <a:gd name="T11" fmla="*/ 20161250 h 274"/>
                <a:gd name="T12" fmla="*/ 0 w 391"/>
                <a:gd name="T13" fmla="*/ 27722513 h 274"/>
                <a:gd name="T14" fmla="*/ 0 w 391"/>
                <a:gd name="T15" fmla="*/ 32762825 h 274"/>
                <a:gd name="T16" fmla="*/ 0 w 391"/>
                <a:gd name="T17" fmla="*/ 652721263 h 274"/>
                <a:gd name="T18" fmla="*/ 0 w 391"/>
                <a:gd name="T19" fmla="*/ 652721263 h 274"/>
                <a:gd name="T20" fmla="*/ 0 w 391"/>
                <a:gd name="T21" fmla="*/ 660280938 h 274"/>
                <a:gd name="T22" fmla="*/ 2519360 w 391"/>
                <a:gd name="T23" fmla="*/ 665321250 h 274"/>
                <a:gd name="T24" fmla="*/ 15120925 w 391"/>
                <a:gd name="T25" fmla="*/ 677922825 h 274"/>
                <a:gd name="T26" fmla="*/ 27720903 w 391"/>
                <a:gd name="T27" fmla="*/ 682963138 h 274"/>
                <a:gd name="T28" fmla="*/ 42841828 w 391"/>
                <a:gd name="T29" fmla="*/ 690522813 h 274"/>
                <a:gd name="T30" fmla="*/ 945057039 w 391"/>
                <a:gd name="T31" fmla="*/ 690522813 h 274"/>
                <a:gd name="T32" fmla="*/ 945057039 w 391"/>
                <a:gd name="T33" fmla="*/ 690522813 h 274"/>
                <a:gd name="T34" fmla="*/ 960177964 w 391"/>
                <a:gd name="T35" fmla="*/ 682963138 h 274"/>
                <a:gd name="T36" fmla="*/ 972779529 w 391"/>
                <a:gd name="T37" fmla="*/ 677922825 h 274"/>
                <a:gd name="T38" fmla="*/ 982860146 w 391"/>
                <a:gd name="T39" fmla="*/ 665321250 h 274"/>
                <a:gd name="T40" fmla="*/ 985379506 w 391"/>
                <a:gd name="T41" fmla="*/ 660280938 h 274"/>
                <a:gd name="T42" fmla="*/ 985379506 w 391"/>
                <a:gd name="T43" fmla="*/ 652721263 h 274"/>
                <a:gd name="T44" fmla="*/ 985379506 w 391"/>
                <a:gd name="T45" fmla="*/ 32762825 h 274"/>
                <a:gd name="T46" fmla="*/ 985379506 w 391"/>
                <a:gd name="T47" fmla="*/ 32762825 h 274"/>
                <a:gd name="T48" fmla="*/ 985379506 w 391"/>
                <a:gd name="T49" fmla="*/ 27722513 h 274"/>
                <a:gd name="T50" fmla="*/ 982860146 w 391"/>
                <a:gd name="T51" fmla="*/ 20161250 h 274"/>
                <a:gd name="T52" fmla="*/ 972779529 w 391"/>
                <a:gd name="T53" fmla="*/ 10080625 h 274"/>
                <a:gd name="T54" fmla="*/ 960177964 w 391"/>
                <a:gd name="T55" fmla="*/ 2520950 h 274"/>
                <a:gd name="T56" fmla="*/ 945057039 w 391"/>
                <a:gd name="T57" fmla="*/ 0 h 274"/>
                <a:gd name="T58" fmla="*/ 945057039 w 391"/>
                <a:gd name="T59" fmla="*/ 0 h 274"/>
                <a:gd name="T60" fmla="*/ 929936113 w 391"/>
                <a:gd name="T61" fmla="*/ 619958438 h 274"/>
                <a:gd name="T62" fmla="*/ 929936113 w 391"/>
                <a:gd name="T63" fmla="*/ 619958438 h 274"/>
                <a:gd name="T64" fmla="*/ 927416753 w 391"/>
                <a:gd name="T65" fmla="*/ 627519700 h 274"/>
                <a:gd name="T66" fmla="*/ 922376445 w 391"/>
                <a:gd name="T67" fmla="*/ 635079375 h 274"/>
                <a:gd name="T68" fmla="*/ 912295828 w 391"/>
                <a:gd name="T69" fmla="*/ 640119688 h 274"/>
                <a:gd name="T70" fmla="*/ 902215211 w 391"/>
                <a:gd name="T71" fmla="*/ 642640638 h 274"/>
                <a:gd name="T72" fmla="*/ 83164296 w 391"/>
                <a:gd name="T73" fmla="*/ 642640638 h 274"/>
                <a:gd name="T74" fmla="*/ 83164296 w 391"/>
                <a:gd name="T75" fmla="*/ 642640638 h 274"/>
                <a:gd name="T76" fmla="*/ 73083679 w 391"/>
                <a:gd name="T77" fmla="*/ 640119688 h 274"/>
                <a:gd name="T78" fmla="*/ 65524010 w 391"/>
                <a:gd name="T79" fmla="*/ 635079375 h 274"/>
                <a:gd name="T80" fmla="*/ 57962753 w 391"/>
                <a:gd name="T81" fmla="*/ 627519700 h 274"/>
                <a:gd name="T82" fmla="*/ 55443393 w 391"/>
                <a:gd name="T83" fmla="*/ 619958438 h 274"/>
                <a:gd name="T84" fmla="*/ 55443393 w 391"/>
                <a:gd name="T85" fmla="*/ 68045013 h 274"/>
                <a:gd name="T86" fmla="*/ 55443393 w 391"/>
                <a:gd name="T87" fmla="*/ 68045013 h 274"/>
                <a:gd name="T88" fmla="*/ 57962753 w 391"/>
                <a:gd name="T89" fmla="*/ 57964388 h 274"/>
                <a:gd name="T90" fmla="*/ 65524010 w 391"/>
                <a:gd name="T91" fmla="*/ 50403125 h 274"/>
                <a:gd name="T92" fmla="*/ 73083679 w 391"/>
                <a:gd name="T93" fmla="*/ 45362813 h 274"/>
                <a:gd name="T94" fmla="*/ 83164296 w 391"/>
                <a:gd name="T95" fmla="*/ 45362813 h 274"/>
                <a:gd name="T96" fmla="*/ 902215211 w 391"/>
                <a:gd name="T97" fmla="*/ 45362813 h 274"/>
                <a:gd name="T98" fmla="*/ 902215211 w 391"/>
                <a:gd name="T99" fmla="*/ 45362813 h 274"/>
                <a:gd name="T100" fmla="*/ 912295828 w 391"/>
                <a:gd name="T101" fmla="*/ 45362813 h 274"/>
                <a:gd name="T102" fmla="*/ 922376445 w 391"/>
                <a:gd name="T103" fmla="*/ 50403125 h 274"/>
                <a:gd name="T104" fmla="*/ 927416753 w 391"/>
                <a:gd name="T105" fmla="*/ 57964388 h 274"/>
                <a:gd name="T106" fmla="*/ 929936113 w 391"/>
                <a:gd name="T107" fmla="*/ 68045013 h 274"/>
                <a:gd name="T108" fmla="*/ 929936113 w 391"/>
                <a:gd name="T109" fmla="*/ 619958438 h 2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91" h="274">
                  <a:moveTo>
                    <a:pt x="375" y="0"/>
                  </a:moveTo>
                  <a:lnTo>
                    <a:pt x="17" y="0"/>
                  </a:lnTo>
                  <a:lnTo>
                    <a:pt x="11" y="1"/>
                  </a:lnTo>
                  <a:lnTo>
                    <a:pt x="6" y="4"/>
                  </a:lnTo>
                  <a:lnTo>
                    <a:pt x="1" y="8"/>
                  </a:lnTo>
                  <a:lnTo>
                    <a:pt x="0" y="11"/>
                  </a:lnTo>
                  <a:lnTo>
                    <a:pt x="0" y="13"/>
                  </a:lnTo>
                  <a:lnTo>
                    <a:pt x="0" y="259"/>
                  </a:lnTo>
                  <a:lnTo>
                    <a:pt x="0" y="262"/>
                  </a:lnTo>
                  <a:lnTo>
                    <a:pt x="1" y="264"/>
                  </a:lnTo>
                  <a:lnTo>
                    <a:pt x="6" y="269"/>
                  </a:lnTo>
                  <a:lnTo>
                    <a:pt x="11" y="271"/>
                  </a:lnTo>
                  <a:lnTo>
                    <a:pt x="17" y="274"/>
                  </a:lnTo>
                  <a:lnTo>
                    <a:pt x="375" y="274"/>
                  </a:lnTo>
                  <a:lnTo>
                    <a:pt x="381" y="271"/>
                  </a:lnTo>
                  <a:lnTo>
                    <a:pt x="386" y="269"/>
                  </a:lnTo>
                  <a:lnTo>
                    <a:pt x="390" y="264"/>
                  </a:lnTo>
                  <a:lnTo>
                    <a:pt x="391" y="262"/>
                  </a:lnTo>
                  <a:lnTo>
                    <a:pt x="391" y="259"/>
                  </a:lnTo>
                  <a:lnTo>
                    <a:pt x="391" y="13"/>
                  </a:lnTo>
                  <a:lnTo>
                    <a:pt x="391" y="11"/>
                  </a:lnTo>
                  <a:lnTo>
                    <a:pt x="390" y="8"/>
                  </a:lnTo>
                  <a:lnTo>
                    <a:pt x="386" y="4"/>
                  </a:lnTo>
                  <a:lnTo>
                    <a:pt x="381" y="1"/>
                  </a:lnTo>
                  <a:lnTo>
                    <a:pt x="375" y="0"/>
                  </a:lnTo>
                  <a:close/>
                  <a:moveTo>
                    <a:pt x="369" y="246"/>
                  </a:moveTo>
                  <a:lnTo>
                    <a:pt x="369" y="246"/>
                  </a:lnTo>
                  <a:lnTo>
                    <a:pt x="368" y="249"/>
                  </a:lnTo>
                  <a:lnTo>
                    <a:pt x="366" y="252"/>
                  </a:lnTo>
                  <a:lnTo>
                    <a:pt x="362" y="254"/>
                  </a:lnTo>
                  <a:lnTo>
                    <a:pt x="358" y="255"/>
                  </a:lnTo>
                  <a:lnTo>
                    <a:pt x="33" y="255"/>
                  </a:lnTo>
                  <a:lnTo>
                    <a:pt x="29" y="254"/>
                  </a:lnTo>
                  <a:lnTo>
                    <a:pt x="26" y="252"/>
                  </a:lnTo>
                  <a:lnTo>
                    <a:pt x="23" y="249"/>
                  </a:lnTo>
                  <a:lnTo>
                    <a:pt x="22" y="246"/>
                  </a:lnTo>
                  <a:lnTo>
                    <a:pt x="22" y="27"/>
                  </a:lnTo>
                  <a:lnTo>
                    <a:pt x="23" y="23"/>
                  </a:lnTo>
                  <a:lnTo>
                    <a:pt x="26" y="20"/>
                  </a:lnTo>
                  <a:lnTo>
                    <a:pt x="29" y="18"/>
                  </a:lnTo>
                  <a:lnTo>
                    <a:pt x="33" y="18"/>
                  </a:lnTo>
                  <a:lnTo>
                    <a:pt x="358" y="18"/>
                  </a:lnTo>
                  <a:lnTo>
                    <a:pt x="362" y="18"/>
                  </a:lnTo>
                  <a:lnTo>
                    <a:pt x="366" y="20"/>
                  </a:lnTo>
                  <a:lnTo>
                    <a:pt x="368" y="23"/>
                  </a:lnTo>
                  <a:lnTo>
                    <a:pt x="369" y="27"/>
                  </a:lnTo>
                  <a:lnTo>
                    <a:pt x="369" y="246"/>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91" name="Freeform 468"/>
            <p:cNvSpPr>
              <a:spLocks noEditPoints="1"/>
            </p:cNvSpPr>
            <p:nvPr/>
          </p:nvSpPr>
          <p:spPr bwMode="auto">
            <a:xfrm>
              <a:off x="16746303" y="-679856"/>
              <a:ext cx="230657" cy="232414"/>
            </a:xfrm>
            <a:custGeom>
              <a:avLst/>
              <a:gdLst>
                <a:gd name="T0" fmla="*/ 196571761 w 145"/>
                <a:gd name="T1" fmla="*/ 88206263 h 146"/>
                <a:gd name="T2" fmla="*/ 166329951 w 145"/>
                <a:gd name="T3" fmla="*/ 98286888 h 146"/>
                <a:gd name="T4" fmla="*/ 90725428 w 145"/>
                <a:gd name="T5" fmla="*/ 209173763 h 146"/>
                <a:gd name="T6" fmla="*/ 93244785 w 145"/>
                <a:gd name="T7" fmla="*/ 221773750 h 146"/>
                <a:gd name="T8" fmla="*/ 138607499 w 145"/>
                <a:gd name="T9" fmla="*/ 226814063 h 146"/>
                <a:gd name="T10" fmla="*/ 226813570 w 145"/>
                <a:gd name="T11" fmla="*/ 226814063 h 146"/>
                <a:gd name="T12" fmla="*/ 267135982 w 145"/>
                <a:gd name="T13" fmla="*/ 224294700 h 146"/>
                <a:gd name="T14" fmla="*/ 277216585 w 145"/>
                <a:gd name="T15" fmla="*/ 214214075 h 146"/>
                <a:gd name="T16" fmla="*/ 206652364 w 145"/>
                <a:gd name="T17" fmla="*/ 98286888 h 146"/>
                <a:gd name="T18" fmla="*/ 163809007 w 145"/>
                <a:gd name="T19" fmla="*/ 5040313 h 146"/>
                <a:gd name="T20" fmla="*/ 113405991 w 145"/>
                <a:gd name="T21" fmla="*/ 17641888 h 146"/>
                <a:gd name="T22" fmla="*/ 68043277 w 145"/>
                <a:gd name="T23" fmla="*/ 45362813 h 146"/>
                <a:gd name="T24" fmla="*/ 32761166 w 145"/>
                <a:gd name="T25" fmla="*/ 80645000 h 146"/>
                <a:gd name="T26" fmla="*/ 7559659 w 145"/>
                <a:gd name="T27" fmla="*/ 131048125 h 146"/>
                <a:gd name="T28" fmla="*/ 0 w 145"/>
                <a:gd name="T29" fmla="*/ 183972200 h 146"/>
                <a:gd name="T30" fmla="*/ 2519357 w 145"/>
                <a:gd name="T31" fmla="*/ 221773750 h 146"/>
                <a:gd name="T32" fmla="*/ 22680563 w 145"/>
                <a:gd name="T33" fmla="*/ 272176875 h 146"/>
                <a:gd name="T34" fmla="*/ 52922373 w 145"/>
                <a:gd name="T35" fmla="*/ 312499375 h 146"/>
                <a:gd name="T36" fmla="*/ 95765729 w 145"/>
                <a:gd name="T37" fmla="*/ 345262200 h 146"/>
                <a:gd name="T38" fmla="*/ 146168745 w 145"/>
                <a:gd name="T39" fmla="*/ 362902500 h 146"/>
                <a:gd name="T40" fmla="*/ 183970213 w 145"/>
                <a:gd name="T41" fmla="*/ 367942813 h 146"/>
                <a:gd name="T42" fmla="*/ 236894173 w 145"/>
                <a:gd name="T43" fmla="*/ 357862188 h 146"/>
                <a:gd name="T44" fmla="*/ 284776244 w 145"/>
                <a:gd name="T45" fmla="*/ 337700938 h 146"/>
                <a:gd name="T46" fmla="*/ 325098656 w 145"/>
                <a:gd name="T47" fmla="*/ 302418750 h 146"/>
                <a:gd name="T48" fmla="*/ 352821109 w 145"/>
                <a:gd name="T49" fmla="*/ 257055938 h 146"/>
                <a:gd name="T50" fmla="*/ 365421069 w 145"/>
                <a:gd name="T51" fmla="*/ 201612500 h 146"/>
                <a:gd name="T52" fmla="*/ 365421069 w 145"/>
                <a:gd name="T53" fmla="*/ 166330313 h 146"/>
                <a:gd name="T54" fmla="*/ 352821109 w 145"/>
                <a:gd name="T55" fmla="*/ 113407825 h 146"/>
                <a:gd name="T56" fmla="*/ 325098656 w 145"/>
                <a:gd name="T57" fmla="*/ 68045013 h 146"/>
                <a:gd name="T58" fmla="*/ 284776244 w 145"/>
                <a:gd name="T59" fmla="*/ 32762825 h 146"/>
                <a:gd name="T60" fmla="*/ 236894173 w 145"/>
                <a:gd name="T61" fmla="*/ 10080625 h 146"/>
                <a:gd name="T62" fmla="*/ 183970213 w 145"/>
                <a:gd name="T63" fmla="*/ 0 h 146"/>
                <a:gd name="T64" fmla="*/ 183970213 w 145"/>
                <a:gd name="T65" fmla="*/ 342741250 h 146"/>
                <a:gd name="T66" fmla="*/ 120967237 w 145"/>
                <a:gd name="T67" fmla="*/ 330141263 h 146"/>
                <a:gd name="T68" fmla="*/ 50403016 w 145"/>
                <a:gd name="T69" fmla="*/ 272176875 h 146"/>
                <a:gd name="T70" fmla="*/ 27720865 w 145"/>
                <a:gd name="T71" fmla="*/ 199093138 h 146"/>
                <a:gd name="T72" fmla="*/ 27720865 w 145"/>
                <a:gd name="T73" fmla="*/ 168851263 h 146"/>
                <a:gd name="T74" fmla="*/ 50403016 w 145"/>
                <a:gd name="T75" fmla="*/ 95765938 h 146"/>
                <a:gd name="T76" fmla="*/ 120967237 w 145"/>
                <a:gd name="T77" fmla="*/ 37803138 h 146"/>
                <a:gd name="T78" fmla="*/ 183970213 w 145"/>
                <a:gd name="T79" fmla="*/ 25201563 h 146"/>
                <a:gd name="T80" fmla="*/ 214212022 w 145"/>
                <a:gd name="T81" fmla="*/ 30241875 h 146"/>
                <a:gd name="T82" fmla="*/ 294856847 w 145"/>
                <a:gd name="T83" fmla="*/ 73085325 h 146"/>
                <a:gd name="T84" fmla="*/ 337700204 w 145"/>
                <a:gd name="T85" fmla="*/ 151209375 h 146"/>
                <a:gd name="T86" fmla="*/ 340219561 w 145"/>
                <a:gd name="T87" fmla="*/ 183972200 h 146"/>
                <a:gd name="T88" fmla="*/ 327619601 w 145"/>
                <a:gd name="T89" fmla="*/ 246975313 h 146"/>
                <a:gd name="T90" fmla="*/ 272176284 w 145"/>
                <a:gd name="T91" fmla="*/ 315020325 h 146"/>
                <a:gd name="T92" fmla="*/ 199091118 w 145"/>
                <a:gd name="T93" fmla="*/ 342741250 h 1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45" h="146">
                  <a:moveTo>
                    <a:pt x="82" y="39"/>
                  </a:moveTo>
                  <a:lnTo>
                    <a:pt x="82" y="39"/>
                  </a:lnTo>
                  <a:lnTo>
                    <a:pt x="78" y="35"/>
                  </a:lnTo>
                  <a:lnTo>
                    <a:pt x="74" y="34"/>
                  </a:lnTo>
                  <a:lnTo>
                    <a:pt x="69" y="35"/>
                  </a:lnTo>
                  <a:lnTo>
                    <a:pt x="66" y="39"/>
                  </a:lnTo>
                  <a:lnTo>
                    <a:pt x="38" y="78"/>
                  </a:lnTo>
                  <a:lnTo>
                    <a:pt x="36" y="83"/>
                  </a:lnTo>
                  <a:lnTo>
                    <a:pt x="36" y="85"/>
                  </a:lnTo>
                  <a:lnTo>
                    <a:pt x="36" y="87"/>
                  </a:lnTo>
                  <a:lnTo>
                    <a:pt x="37" y="88"/>
                  </a:lnTo>
                  <a:lnTo>
                    <a:pt x="39" y="89"/>
                  </a:lnTo>
                  <a:lnTo>
                    <a:pt x="44" y="90"/>
                  </a:lnTo>
                  <a:lnTo>
                    <a:pt x="55" y="90"/>
                  </a:lnTo>
                  <a:lnTo>
                    <a:pt x="55" y="112"/>
                  </a:lnTo>
                  <a:lnTo>
                    <a:pt x="90" y="112"/>
                  </a:lnTo>
                  <a:lnTo>
                    <a:pt x="90" y="90"/>
                  </a:lnTo>
                  <a:lnTo>
                    <a:pt x="101" y="90"/>
                  </a:lnTo>
                  <a:lnTo>
                    <a:pt x="106" y="89"/>
                  </a:lnTo>
                  <a:lnTo>
                    <a:pt x="108" y="88"/>
                  </a:lnTo>
                  <a:lnTo>
                    <a:pt x="109" y="86"/>
                  </a:lnTo>
                  <a:lnTo>
                    <a:pt x="110" y="85"/>
                  </a:lnTo>
                  <a:lnTo>
                    <a:pt x="110" y="83"/>
                  </a:lnTo>
                  <a:lnTo>
                    <a:pt x="108" y="77"/>
                  </a:lnTo>
                  <a:lnTo>
                    <a:pt x="82" y="39"/>
                  </a:lnTo>
                  <a:close/>
                  <a:moveTo>
                    <a:pt x="73" y="0"/>
                  </a:moveTo>
                  <a:lnTo>
                    <a:pt x="73" y="0"/>
                  </a:lnTo>
                  <a:lnTo>
                    <a:pt x="65" y="2"/>
                  </a:lnTo>
                  <a:lnTo>
                    <a:pt x="58" y="3"/>
                  </a:lnTo>
                  <a:lnTo>
                    <a:pt x="51" y="4"/>
                  </a:lnTo>
                  <a:lnTo>
                    <a:pt x="45" y="7"/>
                  </a:lnTo>
                  <a:lnTo>
                    <a:pt x="38" y="9"/>
                  </a:lnTo>
                  <a:lnTo>
                    <a:pt x="32" y="13"/>
                  </a:lnTo>
                  <a:lnTo>
                    <a:pt x="27" y="18"/>
                  </a:lnTo>
                  <a:lnTo>
                    <a:pt x="21" y="22"/>
                  </a:lnTo>
                  <a:lnTo>
                    <a:pt x="17" y="27"/>
                  </a:lnTo>
                  <a:lnTo>
                    <a:pt x="13" y="32"/>
                  </a:lnTo>
                  <a:lnTo>
                    <a:pt x="9" y="39"/>
                  </a:lnTo>
                  <a:lnTo>
                    <a:pt x="5" y="45"/>
                  </a:lnTo>
                  <a:lnTo>
                    <a:pt x="3" y="52"/>
                  </a:lnTo>
                  <a:lnTo>
                    <a:pt x="1" y="59"/>
                  </a:lnTo>
                  <a:lnTo>
                    <a:pt x="0" y="66"/>
                  </a:lnTo>
                  <a:lnTo>
                    <a:pt x="0" y="73"/>
                  </a:lnTo>
                  <a:lnTo>
                    <a:pt x="0" y="80"/>
                  </a:lnTo>
                  <a:lnTo>
                    <a:pt x="1" y="88"/>
                  </a:lnTo>
                  <a:lnTo>
                    <a:pt x="3" y="95"/>
                  </a:lnTo>
                  <a:lnTo>
                    <a:pt x="5" y="102"/>
                  </a:lnTo>
                  <a:lnTo>
                    <a:pt x="9" y="108"/>
                  </a:lnTo>
                  <a:lnTo>
                    <a:pt x="13" y="114"/>
                  </a:lnTo>
                  <a:lnTo>
                    <a:pt x="17" y="120"/>
                  </a:lnTo>
                  <a:lnTo>
                    <a:pt x="21" y="124"/>
                  </a:lnTo>
                  <a:lnTo>
                    <a:pt x="27" y="130"/>
                  </a:lnTo>
                  <a:lnTo>
                    <a:pt x="32" y="134"/>
                  </a:lnTo>
                  <a:lnTo>
                    <a:pt x="38" y="137"/>
                  </a:lnTo>
                  <a:lnTo>
                    <a:pt x="45" y="140"/>
                  </a:lnTo>
                  <a:lnTo>
                    <a:pt x="51" y="142"/>
                  </a:lnTo>
                  <a:lnTo>
                    <a:pt x="58" y="144"/>
                  </a:lnTo>
                  <a:lnTo>
                    <a:pt x="65" y="146"/>
                  </a:lnTo>
                  <a:lnTo>
                    <a:pt x="73" y="146"/>
                  </a:lnTo>
                  <a:lnTo>
                    <a:pt x="80" y="146"/>
                  </a:lnTo>
                  <a:lnTo>
                    <a:pt x="87" y="144"/>
                  </a:lnTo>
                  <a:lnTo>
                    <a:pt x="94" y="142"/>
                  </a:lnTo>
                  <a:lnTo>
                    <a:pt x="101" y="140"/>
                  </a:lnTo>
                  <a:lnTo>
                    <a:pt x="108" y="137"/>
                  </a:lnTo>
                  <a:lnTo>
                    <a:pt x="113" y="134"/>
                  </a:lnTo>
                  <a:lnTo>
                    <a:pt x="119" y="130"/>
                  </a:lnTo>
                  <a:lnTo>
                    <a:pt x="124" y="124"/>
                  </a:lnTo>
                  <a:lnTo>
                    <a:pt x="129" y="120"/>
                  </a:lnTo>
                  <a:lnTo>
                    <a:pt x="133" y="114"/>
                  </a:lnTo>
                  <a:lnTo>
                    <a:pt x="136" y="108"/>
                  </a:lnTo>
                  <a:lnTo>
                    <a:pt x="140" y="102"/>
                  </a:lnTo>
                  <a:lnTo>
                    <a:pt x="142" y="95"/>
                  </a:lnTo>
                  <a:lnTo>
                    <a:pt x="144" y="88"/>
                  </a:lnTo>
                  <a:lnTo>
                    <a:pt x="145" y="80"/>
                  </a:lnTo>
                  <a:lnTo>
                    <a:pt x="145" y="73"/>
                  </a:lnTo>
                  <a:lnTo>
                    <a:pt x="145" y="66"/>
                  </a:lnTo>
                  <a:lnTo>
                    <a:pt x="144" y="59"/>
                  </a:lnTo>
                  <a:lnTo>
                    <a:pt x="142" y="52"/>
                  </a:lnTo>
                  <a:lnTo>
                    <a:pt x="140" y="45"/>
                  </a:lnTo>
                  <a:lnTo>
                    <a:pt x="136" y="39"/>
                  </a:lnTo>
                  <a:lnTo>
                    <a:pt x="133" y="32"/>
                  </a:lnTo>
                  <a:lnTo>
                    <a:pt x="129" y="27"/>
                  </a:lnTo>
                  <a:lnTo>
                    <a:pt x="124" y="22"/>
                  </a:lnTo>
                  <a:lnTo>
                    <a:pt x="119" y="18"/>
                  </a:lnTo>
                  <a:lnTo>
                    <a:pt x="113" y="13"/>
                  </a:lnTo>
                  <a:lnTo>
                    <a:pt x="108" y="9"/>
                  </a:lnTo>
                  <a:lnTo>
                    <a:pt x="101" y="7"/>
                  </a:lnTo>
                  <a:lnTo>
                    <a:pt x="94" y="4"/>
                  </a:lnTo>
                  <a:lnTo>
                    <a:pt x="87" y="3"/>
                  </a:lnTo>
                  <a:lnTo>
                    <a:pt x="80" y="2"/>
                  </a:lnTo>
                  <a:lnTo>
                    <a:pt x="73" y="0"/>
                  </a:lnTo>
                  <a:close/>
                  <a:moveTo>
                    <a:pt x="73" y="136"/>
                  </a:moveTo>
                  <a:lnTo>
                    <a:pt x="73" y="136"/>
                  </a:lnTo>
                  <a:lnTo>
                    <a:pt x="66" y="136"/>
                  </a:lnTo>
                  <a:lnTo>
                    <a:pt x="60" y="135"/>
                  </a:lnTo>
                  <a:lnTo>
                    <a:pt x="48" y="131"/>
                  </a:lnTo>
                  <a:lnTo>
                    <a:pt x="37" y="125"/>
                  </a:lnTo>
                  <a:lnTo>
                    <a:pt x="29" y="118"/>
                  </a:lnTo>
                  <a:lnTo>
                    <a:pt x="20" y="108"/>
                  </a:lnTo>
                  <a:lnTo>
                    <a:pt x="15" y="98"/>
                  </a:lnTo>
                  <a:lnTo>
                    <a:pt x="12" y="86"/>
                  </a:lnTo>
                  <a:lnTo>
                    <a:pt x="11" y="79"/>
                  </a:lnTo>
                  <a:lnTo>
                    <a:pt x="10" y="73"/>
                  </a:lnTo>
                  <a:lnTo>
                    <a:pt x="11" y="67"/>
                  </a:lnTo>
                  <a:lnTo>
                    <a:pt x="12" y="60"/>
                  </a:lnTo>
                  <a:lnTo>
                    <a:pt x="15" y="48"/>
                  </a:lnTo>
                  <a:lnTo>
                    <a:pt x="20" y="38"/>
                  </a:lnTo>
                  <a:lnTo>
                    <a:pt x="29" y="29"/>
                  </a:lnTo>
                  <a:lnTo>
                    <a:pt x="37" y="22"/>
                  </a:lnTo>
                  <a:lnTo>
                    <a:pt x="48" y="15"/>
                  </a:lnTo>
                  <a:lnTo>
                    <a:pt x="60" y="12"/>
                  </a:lnTo>
                  <a:lnTo>
                    <a:pt x="66" y="11"/>
                  </a:lnTo>
                  <a:lnTo>
                    <a:pt x="73" y="10"/>
                  </a:lnTo>
                  <a:lnTo>
                    <a:pt x="79" y="11"/>
                  </a:lnTo>
                  <a:lnTo>
                    <a:pt x="85" y="12"/>
                  </a:lnTo>
                  <a:lnTo>
                    <a:pt x="97" y="15"/>
                  </a:lnTo>
                  <a:lnTo>
                    <a:pt x="108" y="22"/>
                  </a:lnTo>
                  <a:lnTo>
                    <a:pt x="117" y="29"/>
                  </a:lnTo>
                  <a:lnTo>
                    <a:pt x="125" y="38"/>
                  </a:lnTo>
                  <a:lnTo>
                    <a:pt x="130" y="48"/>
                  </a:lnTo>
                  <a:lnTo>
                    <a:pt x="134" y="60"/>
                  </a:lnTo>
                  <a:lnTo>
                    <a:pt x="135" y="67"/>
                  </a:lnTo>
                  <a:lnTo>
                    <a:pt x="135" y="73"/>
                  </a:lnTo>
                  <a:lnTo>
                    <a:pt x="135" y="79"/>
                  </a:lnTo>
                  <a:lnTo>
                    <a:pt x="134" y="86"/>
                  </a:lnTo>
                  <a:lnTo>
                    <a:pt x="130" y="98"/>
                  </a:lnTo>
                  <a:lnTo>
                    <a:pt x="125" y="108"/>
                  </a:lnTo>
                  <a:lnTo>
                    <a:pt x="117" y="118"/>
                  </a:lnTo>
                  <a:lnTo>
                    <a:pt x="108" y="125"/>
                  </a:lnTo>
                  <a:lnTo>
                    <a:pt x="97" y="131"/>
                  </a:lnTo>
                  <a:lnTo>
                    <a:pt x="85" y="135"/>
                  </a:lnTo>
                  <a:lnTo>
                    <a:pt x="79" y="136"/>
                  </a:lnTo>
                  <a:lnTo>
                    <a:pt x="73" y="136"/>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256" name="TextBox 255"/>
          <p:cNvSpPr txBox="1"/>
          <p:nvPr/>
        </p:nvSpPr>
        <p:spPr>
          <a:xfrm>
            <a:off x="4986338" y="5192675"/>
            <a:ext cx="1046162" cy="492125"/>
          </a:xfrm>
          <a:prstGeom prst="rect">
            <a:avLst/>
          </a:prstGeom>
          <a:noFill/>
        </p:spPr>
        <p:txBody>
          <a:bodyPr lIns="121883" tIns="60943" rIns="121883" bIns="60943">
            <a:spAutoFit/>
          </a:bodyPr>
          <a:lstStyle/>
          <a:p>
            <a:pPr algn="ctr" eaLnBrk="1" fontAlgn="t" hangingPunct="1">
              <a:defRPr/>
            </a:pPr>
            <a:r>
              <a:rPr lang="en-US" altLang="zh-CN" sz="1200" dirty="0">
                <a:solidFill>
                  <a:schemeClr val="tx1">
                    <a:lumMod val="75000"/>
                    <a:lumOff val="25000"/>
                  </a:schemeClr>
                </a:solidFill>
                <a:latin typeface="+mn-lt"/>
                <a:ea typeface="+mn-ea"/>
              </a:rPr>
              <a:t>VM</a:t>
            </a:r>
            <a:r>
              <a:rPr lang="zh-CN" altLang="en-US" sz="1200" dirty="0">
                <a:solidFill>
                  <a:schemeClr val="tx1">
                    <a:lumMod val="75000"/>
                    <a:lumOff val="25000"/>
                  </a:schemeClr>
                </a:solidFill>
                <a:latin typeface="+mn-lt"/>
                <a:ea typeface="+mn-ea"/>
              </a:rPr>
              <a:t>蓝屏</a:t>
            </a:r>
            <a:endParaRPr lang="en-US" altLang="zh-CN" sz="1200" dirty="0">
              <a:solidFill>
                <a:schemeClr val="tx1">
                  <a:lumMod val="75000"/>
                  <a:lumOff val="25000"/>
                </a:schemeClr>
              </a:solidFill>
              <a:latin typeface="+mn-lt"/>
              <a:ea typeface="+mn-ea"/>
            </a:endParaRPr>
          </a:p>
          <a:p>
            <a:pPr algn="ctr" eaLnBrk="1" fontAlgn="t" hangingPunct="1">
              <a:defRPr/>
            </a:pPr>
            <a:r>
              <a:rPr lang="zh-CN" altLang="en-US" sz="1200" dirty="0">
                <a:solidFill>
                  <a:schemeClr val="tx1">
                    <a:lumMod val="75000"/>
                    <a:lumOff val="25000"/>
                  </a:schemeClr>
                </a:solidFill>
                <a:latin typeface="+mn-lt"/>
                <a:ea typeface="+mn-ea"/>
              </a:rPr>
              <a:t>自动重启</a:t>
            </a:r>
            <a:endParaRPr lang="en-US" altLang="zh-CN" sz="1200" dirty="0">
              <a:solidFill>
                <a:schemeClr val="tx1">
                  <a:lumMod val="75000"/>
                  <a:lumOff val="25000"/>
                </a:schemeClr>
              </a:solidFill>
              <a:latin typeface="+mn-lt"/>
              <a:ea typeface="+mn-ea"/>
            </a:endParaRPr>
          </a:p>
        </p:txBody>
      </p:sp>
      <p:grpSp>
        <p:nvGrpSpPr>
          <p:cNvPr id="89142" name="组合 258"/>
          <p:cNvGrpSpPr/>
          <p:nvPr/>
        </p:nvGrpSpPr>
        <p:grpSpPr bwMode="auto">
          <a:xfrm>
            <a:off x="2727325" y="5006938"/>
            <a:ext cx="681038" cy="504825"/>
            <a:chOff x="15660203" y="585985"/>
            <a:chExt cx="1101935" cy="776146"/>
          </a:xfrm>
        </p:grpSpPr>
        <p:sp>
          <p:nvSpPr>
            <p:cNvPr id="89177" name="Freeform 535"/>
            <p:cNvSpPr/>
            <p:nvPr/>
          </p:nvSpPr>
          <p:spPr bwMode="auto">
            <a:xfrm>
              <a:off x="16055769" y="759275"/>
              <a:ext cx="310803" cy="258715"/>
            </a:xfrm>
            <a:custGeom>
              <a:avLst/>
              <a:gdLst>
                <a:gd name="T0" fmla="*/ 598635067 w 163"/>
                <a:gd name="T1" fmla="*/ 426022450 h 136"/>
                <a:gd name="T2" fmla="*/ 598635067 w 163"/>
                <a:gd name="T3" fmla="*/ 426022450 h 136"/>
                <a:gd name="T4" fmla="*/ 598635067 w 163"/>
                <a:gd name="T5" fmla="*/ 440713606 h 136"/>
                <a:gd name="T6" fmla="*/ 594963235 w 163"/>
                <a:gd name="T7" fmla="*/ 451731015 h 136"/>
                <a:gd name="T8" fmla="*/ 587617655 w 163"/>
                <a:gd name="T9" fmla="*/ 466420255 h 136"/>
                <a:gd name="T10" fmla="*/ 580272075 w 163"/>
                <a:gd name="T11" fmla="*/ 477439580 h 136"/>
                <a:gd name="T12" fmla="*/ 569254663 w 163"/>
                <a:gd name="T13" fmla="*/ 488456989 h 136"/>
                <a:gd name="T14" fmla="*/ 550891671 w 163"/>
                <a:gd name="T15" fmla="*/ 492128820 h 136"/>
                <a:gd name="T16" fmla="*/ 539874259 w 163"/>
                <a:gd name="T17" fmla="*/ 495802567 h 136"/>
                <a:gd name="T18" fmla="*/ 525183099 w 163"/>
                <a:gd name="T19" fmla="*/ 499474398 h 136"/>
                <a:gd name="T20" fmla="*/ 77125716 w 163"/>
                <a:gd name="T21" fmla="*/ 499474398 h 136"/>
                <a:gd name="T22" fmla="*/ 77125716 w 163"/>
                <a:gd name="T23" fmla="*/ 499474398 h 136"/>
                <a:gd name="T24" fmla="*/ 62434555 w 163"/>
                <a:gd name="T25" fmla="*/ 495802567 h 136"/>
                <a:gd name="T26" fmla="*/ 47743395 w 163"/>
                <a:gd name="T27" fmla="*/ 492128820 h 136"/>
                <a:gd name="T28" fmla="*/ 36725984 w 163"/>
                <a:gd name="T29" fmla="*/ 488456989 h 136"/>
                <a:gd name="T30" fmla="*/ 22034824 w 163"/>
                <a:gd name="T31" fmla="*/ 477439580 h 136"/>
                <a:gd name="T32" fmla="*/ 14691160 w 163"/>
                <a:gd name="T33" fmla="*/ 466420255 h 136"/>
                <a:gd name="T34" fmla="*/ 7345580 w 163"/>
                <a:gd name="T35" fmla="*/ 451731015 h 136"/>
                <a:gd name="T36" fmla="*/ 3671832 w 163"/>
                <a:gd name="T37" fmla="*/ 440713606 h 136"/>
                <a:gd name="T38" fmla="*/ 0 w 163"/>
                <a:gd name="T39" fmla="*/ 426022450 h 136"/>
                <a:gd name="T40" fmla="*/ 0 w 163"/>
                <a:gd name="T41" fmla="*/ 73451948 h 136"/>
                <a:gd name="T42" fmla="*/ 0 w 163"/>
                <a:gd name="T43" fmla="*/ 73451948 h 136"/>
                <a:gd name="T44" fmla="*/ 3671832 w 163"/>
                <a:gd name="T45" fmla="*/ 58760792 h 136"/>
                <a:gd name="T46" fmla="*/ 7345580 w 163"/>
                <a:gd name="T47" fmla="*/ 40397805 h 136"/>
                <a:gd name="T48" fmla="*/ 14691160 w 163"/>
                <a:gd name="T49" fmla="*/ 29380396 h 136"/>
                <a:gd name="T50" fmla="*/ 22034824 w 163"/>
                <a:gd name="T51" fmla="*/ 22034818 h 136"/>
                <a:gd name="T52" fmla="*/ 36725984 w 163"/>
                <a:gd name="T53" fmla="*/ 11017409 h 136"/>
                <a:gd name="T54" fmla="*/ 47743395 w 163"/>
                <a:gd name="T55" fmla="*/ 7345578 h 136"/>
                <a:gd name="T56" fmla="*/ 62434555 w 163"/>
                <a:gd name="T57" fmla="*/ 0 h 136"/>
                <a:gd name="T58" fmla="*/ 77125716 w 163"/>
                <a:gd name="T59" fmla="*/ 0 h 136"/>
                <a:gd name="T60" fmla="*/ 525183099 w 163"/>
                <a:gd name="T61" fmla="*/ 0 h 136"/>
                <a:gd name="T62" fmla="*/ 525183099 w 163"/>
                <a:gd name="T63" fmla="*/ 0 h 136"/>
                <a:gd name="T64" fmla="*/ 539874259 w 163"/>
                <a:gd name="T65" fmla="*/ 0 h 136"/>
                <a:gd name="T66" fmla="*/ 550891671 w 163"/>
                <a:gd name="T67" fmla="*/ 7345578 h 136"/>
                <a:gd name="T68" fmla="*/ 569254663 w 163"/>
                <a:gd name="T69" fmla="*/ 11017409 h 136"/>
                <a:gd name="T70" fmla="*/ 580272075 w 163"/>
                <a:gd name="T71" fmla="*/ 22034818 h 136"/>
                <a:gd name="T72" fmla="*/ 587617655 w 163"/>
                <a:gd name="T73" fmla="*/ 29380396 h 136"/>
                <a:gd name="T74" fmla="*/ 594963235 w 163"/>
                <a:gd name="T75" fmla="*/ 40397805 h 136"/>
                <a:gd name="T76" fmla="*/ 598635067 w 163"/>
                <a:gd name="T77" fmla="*/ 58760792 h 136"/>
                <a:gd name="T78" fmla="*/ 598635067 w 163"/>
                <a:gd name="T79" fmla="*/ 73451948 h 136"/>
                <a:gd name="T80" fmla="*/ 598635067 w 163"/>
                <a:gd name="T81" fmla="*/ 426022450 h 1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63" h="136">
                  <a:moveTo>
                    <a:pt x="163" y="116"/>
                  </a:moveTo>
                  <a:lnTo>
                    <a:pt x="163" y="116"/>
                  </a:lnTo>
                  <a:lnTo>
                    <a:pt x="163" y="120"/>
                  </a:lnTo>
                  <a:lnTo>
                    <a:pt x="162" y="123"/>
                  </a:lnTo>
                  <a:lnTo>
                    <a:pt x="160" y="127"/>
                  </a:lnTo>
                  <a:lnTo>
                    <a:pt x="158" y="130"/>
                  </a:lnTo>
                  <a:lnTo>
                    <a:pt x="155" y="133"/>
                  </a:lnTo>
                  <a:lnTo>
                    <a:pt x="150" y="134"/>
                  </a:lnTo>
                  <a:lnTo>
                    <a:pt x="147" y="135"/>
                  </a:lnTo>
                  <a:lnTo>
                    <a:pt x="143" y="136"/>
                  </a:lnTo>
                  <a:lnTo>
                    <a:pt x="21" y="136"/>
                  </a:lnTo>
                  <a:lnTo>
                    <a:pt x="17" y="135"/>
                  </a:lnTo>
                  <a:lnTo>
                    <a:pt x="13" y="134"/>
                  </a:lnTo>
                  <a:lnTo>
                    <a:pt x="10" y="133"/>
                  </a:lnTo>
                  <a:lnTo>
                    <a:pt x="6" y="130"/>
                  </a:lnTo>
                  <a:lnTo>
                    <a:pt x="4" y="127"/>
                  </a:lnTo>
                  <a:lnTo>
                    <a:pt x="2" y="123"/>
                  </a:lnTo>
                  <a:lnTo>
                    <a:pt x="1" y="120"/>
                  </a:lnTo>
                  <a:lnTo>
                    <a:pt x="0" y="116"/>
                  </a:lnTo>
                  <a:lnTo>
                    <a:pt x="0" y="20"/>
                  </a:lnTo>
                  <a:lnTo>
                    <a:pt x="1" y="16"/>
                  </a:lnTo>
                  <a:lnTo>
                    <a:pt x="2" y="11"/>
                  </a:lnTo>
                  <a:lnTo>
                    <a:pt x="4" y="8"/>
                  </a:lnTo>
                  <a:lnTo>
                    <a:pt x="6" y="6"/>
                  </a:lnTo>
                  <a:lnTo>
                    <a:pt x="10" y="3"/>
                  </a:lnTo>
                  <a:lnTo>
                    <a:pt x="13" y="2"/>
                  </a:lnTo>
                  <a:lnTo>
                    <a:pt x="17" y="0"/>
                  </a:lnTo>
                  <a:lnTo>
                    <a:pt x="21" y="0"/>
                  </a:lnTo>
                  <a:lnTo>
                    <a:pt x="143" y="0"/>
                  </a:lnTo>
                  <a:lnTo>
                    <a:pt x="147" y="0"/>
                  </a:lnTo>
                  <a:lnTo>
                    <a:pt x="150" y="2"/>
                  </a:lnTo>
                  <a:lnTo>
                    <a:pt x="155" y="3"/>
                  </a:lnTo>
                  <a:lnTo>
                    <a:pt x="158" y="6"/>
                  </a:lnTo>
                  <a:lnTo>
                    <a:pt x="160" y="8"/>
                  </a:lnTo>
                  <a:lnTo>
                    <a:pt x="162" y="11"/>
                  </a:lnTo>
                  <a:lnTo>
                    <a:pt x="163" y="16"/>
                  </a:lnTo>
                  <a:lnTo>
                    <a:pt x="163" y="20"/>
                  </a:lnTo>
                  <a:lnTo>
                    <a:pt x="163" y="116"/>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78" name="Freeform 536"/>
            <p:cNvSpPr/>
            <p:nvPr/>
          </p:nvSpPr>
          <p:spPr bwMode="auto">
            <a:xfrm>
              <a:off x="16405100" y="593306"/>
              <a:ext cx="357038" cy="478379"/>
            </a:xfrm>
            <a:custGeom>
              <a:avLst/>
              <a:gdLst>
                <a:gd name="T0" fmla="*/ 77125864 w 186"/>
                <a:gd name="T1" fmla="*/ 282793072 h 249"/>
                <a:gd name="T2" fmla="*/ 77125864 w 186"/>
                <a:gd name="T3" fmla="*/ 282793072 h 249"/>
                <a:gd name="T4" fmla="*/ 55089082 w 186"/>
                <a:gd name="T5" fmla="*/ 297482352 h 249"/>
                <a:gd name="T6" fmla="*/ 40397893 w 186"/>
                <a:gd name="T7" fmla="*/ 312173548 h 249"/>
                <a:gd name="T8" fmla="*/ 29380460 w 186"/>
                <a:gd name="T9" fmla="*/ 326862828 h 249"/>
                <a:gd name="T10" fmla="*/ 18363027 w 186"/>
                <a:gd name="T11" fmla="*/ 345227782 h 249"/>
                <a:gd name="T12" fmla="*/ 3671839 w 186"/>
                <a:gd name="T13" fmla="*/ 378280099 h 249"/>
                <a:gd name="T14" fmla="*/ 0 w 186"/>
                <a:gd name="T15" fmla="*/ 407660575 h 249"/>
                <a:gd name="T16" fmla="*/ 0 w 186"/>
                <a:gd name="T17" fmla="*/ 683108048 h 249"/>
                <a:gd name="T18" fmla="*/ 0 w 186"/>
                <a:gd name="T19" fmla="*/ 683108048 h 249"/>
                <a:gd name="T20" fmla="*/ 0 w 186"/>
                <a:gd name="T21" fmla="*/ 712488525 h 249"/>
                <a:gd name="T22" fmla="*/ 3671839 w 186"/>
                <a:gd name="T23" fmla="*/ 738197160 h 249"/>
                <a:gd name="T24" fmla="*/ 14691188 w 186"/>
                <a:gd name="T25" fmla="*/ 756560197 h 249"/>
                <a:gd name="T26" fmla="*/ 25708621 w 186"/>
                <a:gd name="T27" fmla="*/ 778596992 h 249"/>
                <a:gd name="T28" fmla="*/ 40397893 w 186"/>
                <a:gd name="T29" fmla="*/ 793286271 h 249"/>
                <a:gd name="T30" fmla="*/ 55089082 w 186"/>
                <a:gd name="T31" fmla="*/ 804305627 h 249"/>
                <a:gd name="T32" fmla="*/ 73452109 w 186"/>
                <a:gd name="T33" fmla="*/ 815323066 h 249"/>
                <a:gd name="T34" fmla="*/ 95488891 w 186"/>
                <a:gd name="T35" fmla="*/ 818994907 h 249"/>
                <a:gd name="T36" fmla="*/ 591292543 w 186"/>
                <a:gd name="T37" fmla="*/ 910812009 h 249"/>
                <a:gd name="T38" fmla="*/ 591292543 w 186"/>
                <a:gd name="T39" fmla="*/ 910812009 h 249"/>
                <a:gd name="T40" fmla="*/ 631690436 w 186"/>
                <a:gd name="T41" fmla="*/ 914483850 h 249"/>
                <a:gd name="T42" fmla="*/ 646381625 w 186"/>
                <a:gd name="T43" fmla="*/ 914483850 h 249"/>
                <a:gd name="T44" fmla="*/ 661072813 w 186"/>
                <a:gd name="T45" fmla="*/ 914483850 h 249"/>
                <a:gd name="T46" fmla="*/ 672090246 w 186"/>
                <a:gd name="T47" fmla="*/ 907138252 h 249"/>
                <a:gd name="T48" fmla="*/ 679435840 w 186"/>
                <a:gd name="T49" fmla="*/ 899792653 h 249"/>
                <a:gd name="T50" fmla="*/ 683107679 w 186"/>
                <a:gd name="T51" fmla="*/ 881429616 h 249"/>
                <a:gd name="T52" fmla="*/ 683107679 w 186"/>
                <a:gd name="T53" fmla="*/ 863066579 h 249"/>
                <a:gd name="T54" fmla="*/ 683107679 w 186"/>
                <a:gd name="T55" fmla="*/ 62434710 h 249"/>
                <a:gd name="T56" fmla="*/ 683107679 w 186"/>
                <a:gd name="T57" fmla="*/ 62434710 h 249"/>
                <a:gd name="T58" fmla="*/ 683107679 w 186"/>
                <a:gd name="T59" fmla="*/ 44071672 h 249"/>
                <a:gd name="T60" fmla="*/ 679435840 w 186"/>
                <a:gd name="T61" fmla="*/ 25708635 h 249"/>
                <a:gd name="T62" fmla="*/ 668416491 w 186"/>
                <a:gd name="T63" fmla="*/ 14691196 h 249"/>
                <a:gd name="T64" fmla="*/ 657399058 w 186"/>
                <a:gd name="T65" fmla="*/ 3671841 h 249"/>
                <a:gd name="T66" fmla="*/ 642709786 w 186"/>
                <a:gd name="T67" fmla="*/ 0 h 249"/>
                <a:gd name="T68" fmla="*/ 628018597 w 186"/>
                <a:gd name="T69" fmla="*/ 0 h 249"/>
                <a:gd name="T70" fmla="*/ 609655570 w 186"/>
                <a:gd name="T71" fmla="*/ 3671841 h 249"/>
                <a:gd name="T72" fmla="*/ 587618788 w 186"/>
                <a:gd name="T73" fmla="*/ 18363037 h 249"/>
                <a:gd name="T74" fmla="*/ 77125864 w 186"/>
                <a:gd name="T75" fmla="*/ 282793072 h 2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6" h="249">
                  <a:moveTo>
                    <a:pt x="21" y="77"/>
                  </a:moveTo>
                  <a:lnTo>
                    <a:pt x="21" y="77"/>
                  </a:lnTo>
                  <a:lnTo>
                    <a:pt x="15" y="81"/>
                  </a:lnTo>
                  <a:lnTo>
                    <a:pt x="11" y="85"/>
                  </a:lnTo>
                  <a:lnTo>
                    <a:pt x="8" y="89"/>
                  </a:lnTo>
                  <a:lnTo>
                    <a:pt x="5" y="94"/>
                  </a:lnTo>
                  <a:lnTo>
                    <a:pt x="1" y="103"/>
                  </a:lnTo>
                  <a:lnTo>
                    <a:pt x="0" y="111"/>
                  </a:lnTo>
                  <a:lnTo>
                    <a:pt x="0" y="186"/>
                  </a:lnTo>
                  <a:lnTo>
                    <a:pt x="0" y="194"/>
                  </a:lnTo>
                  <a:lnTo>
                    <a:pt x="1" y="201"/>
                  </a:lnTo>
                  <a:lnTo>
                    <a:pt x="4" y="206"/>
                  </a:lnTo>
                  <a:lnTo>
                    <a:pt x="7" y="212"/>
                  </a:lnTo>
                  <a:lnTo>
                    <a:pt x="11" y="216"/>
                  </a:lnTo>
                  <a:lnTo>
                    <a:pt x="15" y="219"/>
                  </a:lnTo>
                  <a:lnTo>
                    <a:pt x="20" y="222"/>
                  </a:lnTo>
                  <a:lnTo>
                    <a:pt x="26" y="223"/>
                  </a:lnTo>
                  <a:lnTo>
                    <a:pt x="161" y="248"/>
                  </a:lnTo>
                  <a:lnTo>
                    <a:pt x="172" y="249"/>
                  </a:lnTo>
                  <a:lnTo>
                    <a:pt x="176" y="249"/>
                  </a:lnTo>
                  <a:lnTo>
                    <a:pt x="180" y="249"/>
                  </a:lnTo>
                  <a:lnTo>
                    <a:pt x="183" y="247"/>
                  </a:lnTo>
                  <a:lnTo>
                    <a:pt x="185" y="245"/>
                  </a:lnTo>
                  <a:lnTo>
                    <a:pt x="186" y="240"/>
                  </a:lnTo>
                  <a:lnTo>
                    <a:pt x="186" y="235"/>
                  </a:lnTo>
                  <a:lnTo>
                    <a:pt x="186" y="17"/>
                  </a:lnTo>
                  <a:lnTo>
                    <a:pt x="186" y="12"/>
                  </a:lnTo>
                  <a:lnTo>
                    <a:pt x="185" y="7"/>
                  </a:lnTo>
                  <a:lnTo>
                    <a:pt x="182" y="4"/>
                  </a:lnTo>
                  <a:lnTo>
                    <a:pt x="179" y="1"/>
                  </a:lnTo>
                  <a:lnTo>
                    <a:pt x="175" y="0"/>
                  </a:lnTo>
                  <a:lnTo>
                    <a:pt x="171" y="0"/>
                  </a:lnTo>
                  <a:lnTo>
                    <a:pt x="166" y="1"/>
                  </a:lnTo>
                  <a:lnTo>
                    <a:pt x="160" y="5"/>
                  </a:lnTo>
                  <a:lnTo>
                    <a:pt x="21" y="77"/>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79" name="Freeform 537"/>
            <p:cNvSpPr/>
            <p:nvPr/>
          </p:nvSpPr>
          <p:spPr bwMode="auto">
            <a:xfrm>
              <a:off x="15660203" y="585985"/>
              <a:ext cx="359606" cy="485701"/>
            </a:xfrm>
            <a:custGeom>
              <a:avLst/>
              <a:gdLst>
                <a:gd name="T0" fmla="*/ 613326710 w 187"/>
                <a:gd name="T1" fmla="*/ 297482574 h 253"/>
                <a:gd name="T2" fmla="*/ 613326710 w 187"/>
                <a:gd name="T3" fmla="*/ 297482574 h 253"/>
                <a:gd name="T4" fmla="*/ 631689716 w 187"/>
                <a:gd name="T5" fmla="*/ 312173781 h 253"/>
                <a:gd name="T6" fmla="*/ 646380888 w 187"/>
                <a:gd name="T7" fmla="*/ 326864988 h 253"/>
                <a:gd name="T8" fmla="*/ 657398308 w 187"/>
                <a:gd name="T9" fmla="*/ 341554279 h 253"/>
                <a:gd name="T10" fmla="*/ 664743894 w 187"/>
                <a:gd name="T11" fmla="*/ 359917330 h 253"/>
                <a:gd name="T12" fmla="*/ 683106900 w 187"/>
                <a:gd name="T13" fmla="*/ 392971588 h 253"/>
                <a:gd name="T14" fmla="*/ 686778735 w 187"/>
                <a:gd name="T15" fmla="*/ 422352086 h 253"/>
                <a:gd name="T16" fmla="*/ 686778735 w 187"/>
                <a:gd name="T17" fmla="*/ 697799765 h 253"/>
                <a:gd name="T18" fmla="*/ 686778735 w 187"/>
                <a:gd name="T19" fmla="*/ 697799765 h 253"/>
                <a:gd name="T20" fmla="*/ 686778735 w 187"/>
                <a:gd name="T21" fmla="*/ 727180263 h 253"/>
                <a:gd name="T22" fmla="*/ 679433149 w 187"/>
                <a:gd name="T23" fmla="*/ 752888918 h 253"/>
                <a:gd name="T24" fmla="*/ 672087563 w 187"/>
                <a:gd name="T25" fmla="*/ 771251968 h 253"/>
                <a:gd name="T26" fmla="*/ 661070143 w 187"/>
                <a:gd name="T27" fmla="*/ 793288779 h 253"/>
                <a:gd name="T28" fmla="*/ 646380888 w 187"/>
                <a:gd name="T29" fmla="*/ 807978070 h 253"/>
                <a:gd name="T30" fmla="*/ 631689716 w 187"/>
                <a:gd name="T31" fmla="*/ 818997434 h 253"/>
                <a:gd name="T32" fmla="*/ 613326710 w 187"/>
                <a:gd name="T33" fmla="*/ 830014881 h 253"/>
                <a:gd name="T34" fmla="*/ 591289952 w 187"/>
                <a:gd name="T35" fmla="*/ 833686725 h 253"/>
                <a:gd name="T36" fmla="*/ 95488783 w 187"/>
                <a:gd name="T37" fmla="*/ 925503895 h 253"/>
                <a:gd name="T38" fmla="*/ 95488783 w 187"/>
                <a:gd name="T39" fmla="*/ 925503895 h 253"/>
                <a:gd name="T40" fmla="*/ 55089019 w 187"/>
                <a:gd name="T41" fmla="*/ 929175739 h 253"/>
                <a:gd name="T42" fmla="*/ 40397847 w 187"/>
                <a:gd name="T43" fmla="*/ 929175739 h 253"/>
                <a:gd name="T44" fmla="*/ 29380427 w 187"/>
                <a:gd name="T45" fmla="*/ 929175739 h 253"/>
                <a:gd name="T46" fmla="*/ 14691172 w 187"/>
                <a:gd name="T47" fmla="*/ 921830135 h 253"/>
                <a:gd name="T48" fmla="*/ 7345586 w 187"/>
                <a:gd name="T49" fmla="*/ 914484532 h 253"/>
                <a:gd name="T50" fmla="*/ 3671835 w 187"/>
                <a:gd name="T51" fmla="*/ 896121481 h 253"/>
                <a:gd name="T52" fmla="*/ 0 w 187"/>
                <a:gd name="T53" fmla="*/ 877758430 h 253"/>
                <a:gd name="T54" fmla="*/ 0 w 187"/>
                <a:gd name="T55" fmla="*/ 62434756 h 253"/>
                <a:gd name="T56" fmla="*/ 0 w 187"/>
                <a:gd name="T57" fmla="*/ 62434756 h 253"/>
                <a:gd name="T58" fmla="*/ 3671835 w 187"/>
                <a:gd name="T59" fmla="*/ 44071705 h 253"/>
                <a:gd name="T60" fmla="*/ 7345586 w 187"/>
                <a:gd name="T61" fmla="*/ 29380498 h 253"/>
                <a:gd name="T62" fmla="*/ 14691172 w 187"/>
                <a:gd name="T63" fmla="*/ 14691207 h 253"/>
                <a:gd name="T64" fmla="*/ 29380427 w 187"/>
                <a:gd name="T65" fmla="*/ 7345604 h 253"/>
                <a:gd name="T66" fmla="*/ 44071598 w 187"/>
                <a:gd name="T67" fmla="*/ 0 h 253"/>
                <a:gd name="T68" fmla="*/ 58762770 w 187"/>
                <a:gd name="T69" fmla="*/ 3671844 h 253"/>
                <a:gd name="T70" fmla="*/ 77125776 w 187"/>
                <a:gd name="T71" fmla="*/ 7345604 h 253"/>
                <a:gd name="T72" fmla="*/ 95488783 w 187"/>
                <a:gd name="T73" fmla="*/ 14691207 h 253"/>
                <a:gd name="T74" fmla="*/ 613326710 w 187"/>
                <a:gd name="T75" fmla="*/ 297482574 h 2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7" h="253">
                  <a:moveTo>
                    <a:pt x="167" y="81"/>
                  </a:moveTo>
                  <a:lnTo>
                    <a:pt x="167" y="81"/>
                  </a:lnTo>
                  <a:lnTo>
                    <a:pt x="172" y="85"/>
                  </a:lnTo>
                  <a:lnTo>
                    <a:pt x="176" y="89"/>
                  </a:lnTo>
                  <a:lnTo>
                    <a:pt x="179" y="93"/>
                  </a:lnTo>
                  <a:lnTo>
                    <a:pt x="181" y="98"/>
                  </a:lnTo>
                  <a:lnTo>
                    <a:pt x="186" y="107"/>
                  </a:lnTo>
                  <a:lnTo>
                    <a:pt x="187" y="115"/>
                  </a:lnTo>
                  <a:lnTo>
                    <a:pt x="187" y="190"/>
                  </a:lnTo>
                  <a:lnTo>
                    <a:pt x="187" y="198"/>
                  </a:lnTo>
                  <a:lnTo>
                    <a:pt x="185" y="205"/>
                  </a:lnTo>
                  <a:lnTo>
                    <a:pt x="183" y="210"/>
                  </a:lnTo>
                  <a:lnTo>
                    <a:pt x="180" y="216"/>
                  </a:lnTo>
                  <a:lnTo>
                    <a:pt x="176" y="220"/>
                  </a:lnTo>
                  <a:lnTo>
                    <a:pt x="172" y="223"/>
                  </a:lnTo>
                  <a:lnTo>
                    <a:pt x="167" y="226"/>
                  </a:lnTo>
                  <a:lnTo>
                    <a:pt x="161" y="227"/>
                  </a:lnTo>
                  <a:lnTo>
                    <a:pt x="26" y="252"/>
                  </a:lnTo>
                  <a:lnTo>
                    <a:pt x="15" y="253"/>
                  </a:lnTo>
                  <a:lnTo>
                    <a:pt x="11" y="253"/>
                  </a:lnTo>
                  <a:lnTo>
                    <a:pt x="8" y="253"/>
                  </a:lnTo>
                  <a:lnTo>
                    <a:pt x="4" y="251"/>
                  </a:lnTo>
                  <a:lnTo>
                    <a:pt x="2" y="249"/>
                  </a:lnTo>
                  <a:lnTo>
                    <a:pt x="1" y="244"/>
                  </a:lnTo>
                  <a:lnTo>
                    <a:pt x="0" y="239"/>
                  </a:lnTo>
                  <a:lnTo>
                    <a:pt x="0" y="17"/>
                  </a:lnTo>
                  <a:lnTo>
                    <a:pt x="1" y="12"/>
                  </a:lnTo>
                  <a:lnTo>
                    <a:pt x="2" y="8"/>
                  </a:lnTo>
                  <a:lnTo>
                    <a:pt x="4" y="4"/>
                  </a:lnTo>
                  <a:lnTo>
                    <a:pt x="8" y="2"/>
                  </a:lnTo>
                  <a:lnTo>
                    <a:pt x="12" y="0"/>
                  </a:lnTo>
                  <a:lnTo>
                    <a:pt x="16" y="1"/>
                  </a:lnTo>
                  <a:lnTo>
                    <a:pt x="21" y="2"/>
                  </a:lnTo>
                  <a:lnTo>
                    <a:pt x="26" y="4"/>
                  </a:lnTo>
                  <a:lnTo>
                    <a:pt x="167" y="8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80" name="Freeform 538"/>
            <p:cNvSpPr/>
            <p:nvPr/>
          </p:nvSpPr>
          <p:spPr bwMode="auto">
            <a:xfrm>
              <a:off x="16536100" y="864226"/>
              <a:ext cx="30823" cy="58577"/>
            </a:xfrm>
            <a:custGeom>
              <a:avLst/>
              <a:gdLst>
                <a:gd name="T0" fmla="*/ 58763723 w 16"/>
                <a:gd name="T1" fmla="*/ 102835063 h 31"/>
                <a:gd name="T2" fmla="*/ 58763723 w 16"/>
                <a:gd name="T3" fmla="*/ 102835063 h 31"/>
                <a:gd name="T4" fmla="*/ 55091829 w 16"/>
                <a:gd name="T5" fmla="*/ 106506922 h 31"/>
                <a:gd name="T6" fmla="*/ 44072313 w 16"/>
                <a:gd name="T7" fmla="*/ 110180698 h 31"/>
                <a:gd name="T8" fmla="*/ 11017599 w 16"/>
                <a:gd name="T9" fmla="*/ 113852557 h 31"/>
                <a:gd name="T10" fmla="*/ 11017599 w 16"/>
                <a:gd name="T11" fmla="*/ 113852557 h 31"/>
                <a:gd name="T12" fmla="*/ 3671894 w 16"/>
                <a:gd name="T13" fmla="*/ 113852557 h 31"/>
                <a:gd name="T14" fmla="*/ 0 w 16"/>
                <a:gd name="T15" fmla="*/ 110180698 h 31"/>
                <a:gd name="T16" fmla="*/ 0 w 16"/>
                <a:gd name="T17" fmla="*/ 11017495 h 31"/>
                <a:gd name="T18" fmla="*/ 0 w 16"/>
                <a:gd name="T19" fmla="*/ 11017495 h 31"/>
                <a:gd name="T20" fmla="*/ 3671894 w 16"/>
                <a:gd name="T21" fmla="*/ 7345635 h 31"/>
                <a:gd name="T22" fmla="*/ 11017599 w 16"/>
                <a:gd name="T23" fmla="*/ 7345635 h 31"/>
                <a:gd name="T24" fmla="*/ 44072313 w 16"/>
                <a:gd name="T25" fmla="*/ 0 h 31"/>
                <a:gd name="T26" fmla="*/ 44072313 w 16"/>
                <a:gd name="T27" fmla="*/ 0 h 31"/>
                <a:gd name="T28" fmla="*/ 55091829 w 16"/>
                <a:gd name="T29" fmla="*/ 3671859 h 31"/>
                <a:gd name="T30" fmla="*/ 58763723 w 16"/>
                <a:gd name="T31" fmla="*/ 7345635 h 31"/>
                <a:gd name="T32" fmla="*/ 58763723 w 16"/>
                <a:gd name="T33" fmla="*/ 102835063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31">
                  <a:moveTo>
                    <a:pt x="16" y="28"/>
                  </a:moveTo>
                  <a:lnTo>
                    <a:pt x="16" y="28"/>
                  </a:lnTo>
                  <a:lnTo>
                    <a:pt x="15" y="29"/>
                  </a:lnTo>
                  <a:lnTo>
                    <a:pt x="12" y="30"/>
                  </a:lnTo>
                  <a:lnTo>
                    <a:pt x="3" y="31"/>
                  </a:lnTo>
                  <a:lnTo>
                    <a:pt x="1" y="31"/>
                  </a:lnTo>
                  <a:lnTo>
                    <a:pt x="0" y="30"/>
                  </a:lnTo>
                  <a:lnTo>
                    <a:pt x="0" y="3"/>
                  </a:lnTo>
                  <a:lnTo>
                    <a:pt x="1" y="2"/>
                  </a:lnTo>
                  <a:lnTo>
                    <a:pt x="3" y="2"/>
                  </a:lnTo>
                  <a:lnTo>
                    <a:pt x="12" y="0"/>
                  </a:lnTo>
                  <a:lnTo>
                    <a:pt x="15" y="1"/>
                  </a:lnTo>
                  <a:lnTo>
                    <a:pt x="16" y="2"/>
                  </a:lnTo>
                  <a:lnTo>
                    <a:pt x="16"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81" name="Freeform 539"/>
            <p:cNvSpPr/>
            <p:nvPr/>
          </p:nvSpPr>
          <p:spPr bwMode="auto">
            <a:xfrm>
              <a:off x="16577198" y="778800"/>
              <a:ext cx="30823" cy="139121"/>
            </a:xfrm>
            <a:custGeom>
              <a:avLst/>
              <a:gdLst>
                <a:gd name="T0" fmla="*/ 58763723 w 16"/>
                <a:gd name="T1" fmla="*/ 246064200 h 72"/>
                <a:gd name="T2" fmla="*/ 58763723 w 16"/>
                <a:gd name="T3" fmla="*/ 246064200 h 72"/>
                <a:gd name="T4" fmla="*/ 55091829 w 16"/>
                <a:gd name="T5" fmla="*/ 257081600 h 72"/>
                <a:gd name="T6" fmla="*/ 47746124 w 16"/>
                <a:gd name="T7" fmla="*/ 260755344 h 72"/>
                <a:gd name="T8" fmla="*/ 11017599 w 16"/>
                <a:gd name="T9" fmla="*/ 264427172 h 72"/>
                <a:gd name="T10" fmla="*/ 11017599 w 16"/>
                <a:gd name="T11" fmla="*/ 264427172 h 72"/>
                <a:gd name="T12" fmla="*/ 3671894 w 16"/>
                <a:gd name="T13" fmla="*/ 264427172 h 72"/>
                <a:gd name="T14" fmla="*/ 0 w 16"/>
                <a:gd name="T15" fmla="*/ 253409772 h 72"/>
                <a:gd name="T16" fmla="*/ 0 w 16"/>
                <a:gd name="T17" fmla="*/ 22034799 h 72"/>
                <a:gd name="T18" fmla="*/ 0 w 16"/>
                <a:gd name="T19" fmla="*/ 22034799 h 72"/>
                <a:gd name="T20" fmla="*/ 3671894 w 16"/>
                <a:gd name="T21" fmla="*/ 11017400 h 72"/>
                <a:gd name="T22" fmla="*/ 11017599 w 16"/>
                <a:gd name="T23" fmla="*/ 7345572 h 72"/>
                <a:gd name="T24" fmla="*/ 47746124 w 16"/>
                <a:gd name="T25" fmla="*/ 0 h 72"/>
                <a:gd name="T26" fmla="*/ 47746124 w 16"/>
                <a:gd name="T27" fmla="*/ 0 h 72"/>
                <a:gd name="T28" fmla="*/ 55091829 w 16"/>
                <a:gd name="T29" fmla="*/ 7345572 h 72"/>
                <a:gd name="T30" fmla="*/ 58763723 w 16"/>
                <a:gd name="T31" fmla="*/ 14691144 h 72"/>
                <a:gd name="T32" fmla="*/ 58763723 w 16"/>
                <a:gd name="T33" fmla="*/ 246064200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72">
                  <a:moveTo>
                    <a:pt x="16" y="67"/>
                  </a:moveTo>
                  <a:lnTo>
                    <a:pt x="16" y="67"/>
                  </a:lnTo>
                  <a:lnTo>
                    <a:pt x="15" y="70"/>
                  </a:lnTo>
                  <a:lnTo>
                    <a:pt x="13" y="71"/>
                  </a:lnTo>
                  <a:lnTo>
                    <a:pt x="3" y="72"/>
                  </a:lnTo>
                  <a:lnTo>
                    <a:pt x="1" y="72"/>
                  </a:lnTo>
                  <a:lnTo>
                    <a:pt x="0" y="69"/>
                  </a:lnTo>
                  <a:lnTo>
                    <a:pt x="0" y="6"/>
                  </a:lnTo>
                  <a:lnTo>
                    <a:pt x="1" y="3"/>
                  </a:lnTo>
                  <a:lnTo>
                    <a:pt x="3" y="2"/>
                  </a:lnTo>
                  <a:lnTo>
                    <a:pt x="13" y="0"/>
                  </a:lnTo>
                  <a:lnTo>
                    <a:pt x="15" y="2"/>
                  </a:lnTo>
                  <a:lnTo>
                    <a:pt x="16" y="4"/>
                  </a:lnTo>
                  <a:lnTo>
                    <a:pt x="16" y="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82" name="Freeform 540"/>
            <p:cNvSpPr/>
            <p:nvPr/>
          </p:nvSpPr>
          <p:spPr bwMode="auto">
            <a:xfrm>
              <a:off x="16620864" y="820293"/>
              <a:ext cx="30823" cy="92747"/>
            </a:xfrm>
            <a:custGeom>
              <a:avLst/>
              <a:gdLst>
                <a:gd name="T0" fmla="*/ 58763723 w 16"/>
                <a:gd name="T1" fmla="*/ 161599006 h 49"/>
                <a:gd name="T2" fmla="*/ 58763723 w 16"/>
                <a:gd name="T3" fmla="*/ 161599006 h 49"/>
                <a:gd name="T4" fmla="*/ 58763723 w 16"/>
                <a:gd name="T5" fmla="*/ 172616554 h 49"/>
                <a:gd name="T6" fmla="*/ 47746124 w 16"/>
                <a:gd name="T7" fmla="*/ 176290348 h 49"/>
                <a:gd name="T8" fmla="*/ 14691410 w 16"/>
                <a:gd name="T9" fmla="*/ 179962225 h 49"/>
                <a:gd name="T10" fmla="*/ 14691410 w 16"/>
                <a:gd name="T11" fmla="*/ 179962225 h 49"/>
                <a:gd name="T12" fmla="*/ 3671894 w 16"/>
                <a:gd name="T13" fmla="*/ 176290348 h 49"/>
                <a:gd name="T14" fmla="*/ 0 w 16"/>
                <a:gd name="T15" fmla="*/ 172616554 h 49"/>
                <a:gd name="T16" fmla="*/ 0 w 16"/>
                <a:gd name="T17" fmla="*/ 14691341 h 49"/>
                <a:gd name="T18" fmla="*/ 0 w 16"/>
                <a:gd name="T19" fmla="*/ 14691341 h 49"/>
                <a:gd name="T20" fmla="*/ 3671894 w 16"/>
                <a:gd name="T21" fmla="*/ 7345671 h 49"/>
                <a:gd name="T22" fmla="*/ 14691410 w 16"/>
                <a:gd name="T23" fmla="*/ 3671877 h 49"/>
                <a:gd name="T24" fmla="*/ 47746124 w 16"/>
                <a:gd name="T25" fmla="*/ 0 h 49"/>
                <a:gd name="T26" fmla="*/ 47746124 w 16"/>
                <a:gd name="T27" fmla="*/ 0 h 49"/>
                <a:gd name="T28" fmla="*/ 58763723 w 16"/>
                <a:gd name="T29" fmla="*/ 3671877 h 49"/>
                <a:gd name="T30" fmla="*/ 58763723 w 16"/>
                <a:gd name="T31" fmla="*/ 7345671 h 49"/>
                <a:gd name="T32" fmla="*/ 58763723 w 16"/>
                <a:gd name="T33" fmla="*/ 16159900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49">
                  <a:moveTo>
                    <a:pt x="16" y="44"/>
                  </a:moveTo>
                  <a:lnTo>
                    <a:pt x="16" y="44"/>
                  </a:lnTo>
                  <a:lnTo>
                    <a:pt x="16" y="47"/>
                  </a:lnTo>
                  <a:lnTo>
                    <a:pt x="13" y="48"/>
                  </a:lnTo>
                  <a:lnTo>
                    <a:pt x="4" y="49"/>
                  </a:lnTo>
                  <a:lnTo>
                    <a:pt x="1" y="48"/>
                  </a:lnTo>
                  <a:lnTo>
                    <a:pt x="0" y="47"/>
                  </a:lnTo>
                  <a:lnTo>
                    <a:pt x="0" y="4"/>
                  </a:lnTo>
                  <a:lnTo>
                    <a:pt x="1" y="2"/>
                  </a:lnTo>
                  <a:lnTo>
                    <a:pt x="4" y="1"/>
                  </a:lnTo>
                  <a:lnTo>
                    <a:pt x="13" y="0"/>
                  </a:lnTo>
                  <a:lnTo>
                    <a:pt x="16" y="1"/>
                  </a:lnTo>
                  <a:lnTo>
                    <a:pt x="16" y="2"/>
                  </a:lnTo>
                  <a:lnTo>
                    <a:pt x="16"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83" name="Freeform 541"/>
            <p:cNvSpPr/>
            <p:nvPr/>
          </p:nvSpPr>
          <p:spPr bwMode="auto">
            <a:xfrm>
              <a:off x="15768085" y="766598"/>
              <a:ext cx="38530" cy="163527"/>
            </a:xfrm>
            <a:custGeom>
              <a:avLst/>
              <a:gdLst>
                <a:gd name="T0" fmla="*/ 77122835 w 21"/>
                <a:gd name="T1" fmla="*/ 315844950 h 86"/>
                <a:gd name="T2" fmla="*/ 0 w 21"/>
                <a:gd name="T3" fmla="*/ 308499362 h 86"/>
                <a:gd name="T4" fmla="*/ 0 w 21"/>
                <a:gd name="T5" fmla="*/ 0 h 86"/>
                <a:gd name="T6" fmla="*/ 77122835 w 21"/>
                <a:gd name="T7" fmla="*/ 7345588 h 86"/>
                <a:gd name="T8" fmla="*/ 77122835 w 21"/>
                <a:gd name="T9" fmla="*/ 31584495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86">
                  <a:moveTo>
                    <a:pt x="21" y="86"/>
                  </a:moveTo>
                  <a:lnTo>
                    <a:pt x="0" y="84"/>
                  </a:lnTo>
                  <a:lnTo>
                    <a:pt x="0" y="0"/>
                  </a:lnTo>
                  <a:lnTo>
                    <a:pt x="21" y="2"/>
                  </a:lnTo>
                  <a:lnTo>
                    <a:pt x="21" y="8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84" name="Freeform 542"/>
            <p:cNvSpPr/>
            <p:nvPr/>
          </p:nvSpPr>
          <p:spPr bwMode="auto">
            <a:xfrm>
              <a:off x="15822026" y="815412"/>
              <a:ext cx="41098" cy="119594"/>
            </a:xfrm>
            <a:custGeom>
              <a:avLst/>
              <a:gdLst>
                <a:gd name="T0" fmla="*/ 77125884 w 22"/>
                <a:gd name="T1" fmla="*/ 227701282 h 62"/>
                <a:gd name="T2" fmla="*/ 0 w 22"/>
                <a:gd name="T3" fmla="*/ 220355709 h 62"/>
                <a:gd name="T4" fmla="*/ 0 w 22"/>
                <a:gd name="T5" fmla="*/ 0 h 62"/>
                <a:gd name="T6" fmla="*/ 80797724 w 22"/>
                <a:gd name="T7" fmla="*/ 7345574 h 62"/>
                <a:gd name="T8" fmla="*/ 77125884 w 22"/>
                <a:gd name="T9" fmla="*/ 227701282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62">
                  <a:moveTo>
                    <a:pt x="21" y="62"/>
                  </a:moveTo>
                  <a:lnTo>
                    <a:pt x="0" y="60"/>
                  </a:lnTo>
                  <a:lnTo>
                    <a:pt x="0" y="0"/>
                  </a:lnTo>
                  <a:lnTo>
                    <a:pt x="22" y="2"/>
                  </a:lnTo>
                  <a:lnTo>
                    <a:pt x="21"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85" name="Freeform 543"/>
            <p:cNvSpPr/>
            <p:nvPr/>
          </p:nvSpPr>
          <p:spPr bwMode="auto">
            <a:xfrm>
              <a:off x="15875966" y="866666"/>
              <a:ext cx="38530" cy="75663"/>
            </a:xfrm>
            <a:custGeom>
              <a:avLst/>
              <a:gdLst>
                <a:gd name="T0" fmla="*/ 77122835 w 21"/>
                <a:gd name="T1" fmla="*/ 146903558 h 40"/>
                <a:gd name="T2" fmla="*/ 0 w 21"/>
                <a:gd name="T3" fmla="*/ 139557997 h 40"/>
                <a:gd name="T4" fmla="*/ 3671786 w 21"/>
                <a:gd name="T5" fmla="*/ 0 h 40"/>
                <a:gd name="T6" fmla="*/ 77122835 w 21"/>
                <a:gd name="T7" fmla="*/ 7345561 h 40"/>
                <a:gd name="T8" fmla="*/ 77122835 w 21"/>
                <a:gd name="T9" fmla="*/ 146903558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40">
                  <a:moveTo>
                    <a:pt x="21" y="40"/>
                  </a:moveTo>
                  <a:lnTo>
                    <a:pt x="0" y="38"/>
                  </a:lnTo>
                  <a:lnTo>
                    <a:pt x="1" y="0"/>
                  </a:lnTo>
                  <a:lnTo>
                    <a:pt x="21" y="2"/>
                  </a:lnTo>
                  <a:lnTo>
                    <a:pt x="21"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86" name="Freeform 544"/>
            <p:cNvSpPr>
              <a:spLocks noEditPoints="1"/>
            </p:cNvSpPr>
            <p:nvPr/>
          </p:nvSpPr>
          <p:spPr bwMode="auto">
            <a:xfrm>
              <a:off x="16150809" y="861785"/>
              <a:ext cx="123293" cy="73221"/>
            </a:xfrm>
            <a:custGeom>
              <a:avLst/>
              <a:gdLst>
                <a:gd name="T0" fmla="*/ 66106218 w 65"/>
                <a:gd name="T1" fmla="*/ 55088683 h 38"/>
                <a:gd name="T2" fmla="*/ 66106218 w 65"/>
                <a:gd name="T3" fmla="*/ 139557614 h 38"/>
                <a:gd name="T4" fmla="*/ 106505846 w 65"/>
                <a:gd name="T5" fmla="*/ 139557614 h 38"/>
                <a:gd name="T6" fmla="*/ 106505846 w 65"/>
                <a:gd name="T7" fmla="*/ 55088683 h 38"/>
                <a:gd name="T8" fmla="*/ 88142902 w 65"/>
                <a:gd name="T9" fmla="*/ 36725789 h 38"/>
                <a:gd name="T10" fmla="*/ 66106218 w 65"/>
                <a:gd name="T11" fmla="*/ 55088683 h 38"/>
                <a:gd name="T12" fmla="*/ 0 w 65"/>
                <a:gd name="T13" fmla="*/ 139557614 h 38"/>
                <a:gd name="T14" fmla="*/ 40397712 w 65"/>
                <a:gd name="T15" fmla="*/ 139557614 h 38"/>
                <a:gd name="T16" fmla="*/ 40397712 w 65"/>
                <a:gd name="T17" fmla="*/ 73451577 h 38"/>
                <a:gd name="T18" fmla="*/ 0 w 65"/>
                <a:gd name="T19" fmla="*/ 106503638 h 38"/>
                <a:gd name="T20" fmla="*/ 0 w 65"/>
                <a:gd name="T21" fmla="*/ 139557614 h 38"/>
                <a:gd name="T22" fmla="*/ 198320570 w 65"/>
                <a:gd name="T23" fmla="*/ 33053976 h 38"/>
                <a:gd name="T24" fmla="*/ 198320570 w 65"/>
                <a:gd name="T25" fmla="*/ 139557614 h 38"/>
                <a:gd name="T26" fmla="*/ 238718282 w 65"/>
                <a:gd name="T27" fmla="*/ 139557614 h 38"/>
                <a:gd name="T28" fmla="*/ 238718282 w 65"/>
                <a:gd name="T29" fmla="*/ 0 h 38"/>
                <a:gd name="T30" fmla="*/ 198320570 w 65"/>
                <a:gd name="T31" fmla="*/ 33053976 h 38"/>
                <a:gd name="T32" fmla="*/ 132212436 w 65"/>
                <a:gd name="T33" fmla="*/ 73451577 h 38"/>
                <a:gd name="T34" fmla="*/ 132212436 w 65"/>
                <a:gd name="T35" fmla="*/ 139557614 h 38"/>
                <a:gd name="T36" fmla="*/ 172612064 w 65"/>
                <a:gd name="T37" fmla="*/ 139557614 h 38"/>
                <a:gd name="T38" fmla="*/ 172612064 w 65"/>
                <a:gd name="T39" fmla="*/ 55088683 h 38"/>
                <a:gd name="T40" fmla="*/ 139557997 w 65"/>
                <a:gd name="T41" fmla="*/ 80797119 h 38"/>
                <a:gd name="T42" fmla="*/ 132212436 w 65"/>
                <a:gd name="T43" fmla="*/ 7345157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5" h="38">
                  <a:moveTo>
                    <a:pt x="18" y="15"/>
                  </a:moveTo>
                  <a:lnTo>
                    <a:pt x="18" y="38"/>
                  </a:lnTo>
                  <a:lnTo>
                    <a:pt x="29" y="38"/>
                  </a:lnTo>
                  <a:lnTo>
                    <a:pt x="29" y="15"/>
                  </a:lnTo>
                  <a:lnTo>
                    <a:pt x="24" y="10"/>
                  </a:lnTo>
                  <a:lnTo>
                    <a:pt x="18" y="15"/>
                  </a:lnTo>
                  <a:close/>
                  <a:moveTo>
                    <a:pt x="0" y="38"/>
                  </a:moveTo>
                  <a:lnTo>
                    <a:pt x="11" y="38"/>
                  </a:lnTo>
                  <a:lnTo>
                    <a:pt x="11" y="20"/>
                  </a:lnTo>
                  <a:lnTo>
                    <a:pt x="0" y="29"/>
                  </a:lnTo>
                  <a:lnTo>
                    <a:pt x="0" y="38"/>
                  </a:lnTo>
                  <a:close/>
                  <a:moveTo>
                    <a:pt x="54" y="9"/>
                  </a:moveTo>
                  <a:lnTo>
                    <a:pt x="54" y="38"/>
                  </a:lnTo>
                  <a:lnTo>
                    <a:pt x="65" y="38"/>
                  </a:lnTo>
                  <a:lnTo>
                    <a:pt x="65" y="0"/>
                  </a:lnTo>
                  <a:lnTo>
                    <a:pt x="54" y="9"/>
                  </a:lnTo>
                  <a:close/>
                  <a:moveTo>
                    <a:pt x="36" y="20"/>
                  </a:moveTo>
                  <a:lnTo>
                    <a:pt x="36" y="38"/>
                  </a:lnTo>
                  <a:lnTo>
                    <a:pt x="47" y="38"/>
                  </a:lnTo>
                  <a:lnTo>
                    <a:pt x="47" y="15"/>
                  </a:lnTo>
                  <a:lnTo>
                    <a:pt x="38" y="22"/>
                  </a:lnTo>
                  <a:lnTo>
                    <a:pt x="36"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87" name="Freeform 545"/>
            <p:cNvSpPr/>
            <p:nvPr/>
          </p:nvSpPr>
          <p:spPr bwMode="auto">
            <a:xfrm>
              <a:off x="16150809" y="825175"/>
              <a:ext cx="138705" cy="78103"/>
            </a:xfrm>
            <a:custGeom>
              <a:avLst/>
              <a:gdLst>
                <a:gd name="T0" fmla="*/ 268098228 w 73"/>
                <a:gd name="T1" fmla="*/ 0 h 41"/>
                <a:gd name="T2" fmla="*/ 187301003 w 73"/>
                <a:gd name="T3" fmla="*/ 0 h 41"/>
                <a:gd name="T4" fmla="*/ 220355023 w 73"/>
                <a:gd name="T5" fmla="*/ 29380553 h 41"/>
                <a:gd name="T6" fmla="*/ 139557798 w 73"/>
                <a:gd name="T7" fmla="*/ 99161042 h 41"/>
                <a:gd name="T8" fmla="*/ 88142776 w 73"/>
                <a:gd name="T9" fmla="*/ 51417405 h 41"/>
                <a:gd name="T10" fmla="*/ 0 w 73"/>
                <a:gd name="T11" fmla="*/ 121197894 h 41"/>
                <a:gd name="T12" fmla="*/ 0 w 73"/>
                <a:gd name="T13" fmla="*/ 150578447 h 41"/>
                <a:gd name="T14" fmla="*/ 88142776 w 73"/>
                <a:gd name="T15" fmla="*/ 80797957 h 41"/>
                <a:gd name="T16" fmla="*/ 139557798 w 73"/>
                <a:gd name="T17" fmla="*/ 128543512 h 41"/>
                <a:gd name="T18" fmla="*/ 238717941 w 73"/>
                <a:gd name="T19" fmla="*/ 47743638 h 41"/>
                <a:gd name="T20" fmla="*/ 268098228 w 73"/>
                <a:gd name="T21" fmla="*/ 69780490 h 41"/>
                <a:gd name="T22" fmla="*/ 268098228 w 73"/>
                <a:gd name="T23" fmla="*/ 0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41">
                  <a:moveTo>
                    <a:pt x="73" y="0"/>
                  </a:moveTo>
                  <a:lnTo>
                    <a:pt x="51" y="0"/>
                  </a:lnTo>
                  <a:lnTo>
                    <a:pt x="60" y="8"/>
                  </a:lnTo>
                  <a:lnTo>
                    <a:pt x="38" y="27"/>
                  </a:lnTo>
                  <a:lnTo>
                    <a:pt x="24" y="14"/>
                  </a:lnTo>
                  <a:lnTo>
                    <a:pt x="0" y="33"/>
                  </a:lnTo>
                  <a:lnTo>
                    <a:pt x="0" y="41"/>
                  </a:lnTo>
                  <a:lnTo>
                    <a:pt x="24" y="22"/>
                  </a:lnTo>
                  <a:lnTo>
                    <a:pt x="38" y="35"/>
                  </a:lnTo>
                  <a:lnTo>
                    <a:pt x="65" y="13"/>
                  </a:lnTo>
                  <a:lnTo>
                    <a:pt x="73" y="19"/>
                  </a:lnTo>
                  <a:lnTo>
                    <a:pt x="7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88" name="Freeform 546"/>
            <p:cNvSpPr/>
            <p:nvPr/>
          </p:nvSpPr>
          <p:spPr bwMode="auto">
            <a:xfrm>
              <a:off x="16060906" y="922803"/>
              <a:ext cx="310803" cy="439328"/>
            </a:xfrm>
            <a:custGeom>
              <a:avLst/>
              <a:gdLst>
                <a:gd name="T0" fmla="*/ 400314511 w 162"/>
                <a:gd name="T1" fmla="*/ 312173685 h 229"/>
                <a:gd name="T2" fmla="*/ 429696869 w 162"/>
                <a:gd name="T3" fmla="*/ 286465039 h 229"/>
                <a:gd name="T4" fmla="*/ 459077311 w 162"/>
                <a:gd name="T5" fmla="*/ 253410791 h 229"/>
                <a:gd name="T6" fmla="*/ 473768490 w 162"/>
                <a:gd name="T7" fmla="*/ 216684700 h 229"/>
                <a:gd name="T8" fmla="*/ 481112163 w 162"/>
                <a:gd name="T9" fmla="*/ 168941166 h 229"/>
                <a:gd name="T10" fmla="*/ 477440327 w 162"/>
                <a:gd name="T11" fmla="*/ 135886918 h 229"/>
                <a:gd name="T12" fmla="*/ 451731721 w 162"/>
                <a:gd name="T13" fmla="*/ 73452181 h 229"/>
                <a:gd name="T14" fmla="*/ 400314511 w 162"/>
                <a:gd name="T15" fmla="*/ 29380489 h 229"/>
                <a:gd name="T16" fmla="*/ 334208037 w 162"/>
                <a:gd name="T17" fmla="*/ 3671842 h 229"/>
                <a:gd name="T18" fmla="*/ 297482005 w 162"/>
                <a:gd name="T19" fmla="*/ 0 h 229"/>
                <a:gd name="T20" fmla="*/ 227701779 w 162"/>
                <a:gd name="T21" fmla="*/ 11017444 h 229"/>
                <a:gd name="T22" fmla="*/ 168940895 w 162"/>
                <a:gd name="T23" fmla="*/ 51417293 h 229"/>
                <a:gd name="T24" fmla="*/ 128541110 w 162"/>
                <a:gd name="T25" fmla="*/ 106506429 h 229"/>
                <a:gd name="T26" fmla="*/ 113851848 w 162"/>
                <a:gd name="T27" fmla="*/ 168941166 h 229"/>
                <a:gd name="T28" fmla="*/ 113851848 w 162"/>
                <a:gd name="T29" fmla="*/ 190976054 h 229"/>
                <a:gd name="T30" fmla="*/ 124869274 w 162"/>
                <a:gd name="T31" fmla="*/ 235047745 h 229"/>
                <a:gd name="T32" fmla="*/ 150577879 w 162"/>
                <a:gd name="T33" fmla="*/ 271773836 h 229"/>
                <a:gd name="T34" fmla="*/ 179958321 w 162"/>
                <a:gd name="T35" fmla="*/ 301156241 h 229"/>
                <a:gd name="T36" fmla="*/ 198321337 w 162"/>
                <a:gd name="T37" fmla="*/ 312173685 h 229"/>
                <a:gd name="T38" fmla="*/ 117523684 w 162"/>
                <a:gd name="T39" fmla="*/ 359917219 h 229"/>
                <a:gd name="T40" fmla="*/ 55089047 w 162"/>
                <a:gd name="T41" fmla="*/ 433369400 h 229"/>
                <a:gd name="T42" fmla="*/ 14691179 w 162"/>
                <a:gd name="T43" fmla="*/ 525186543 h 229"/>
                <a:gd name="T44" fmla="*/ 0 w 162"/>
                <a:gd name="T45" fmla="*/ 631692972 h 229"/>
                <a:gd name="T46" fmla="*/ 3671837 w 162"/>
                <a:gd name="T47" fmla="*/ 664745303 h 229"/>
                <a:gd name="T48" fmla="*/ 7345590 w 162"/>
                <a:gd name="T49" fmla="*/ 697799551 h 229"/>
                <a:gd name="T50" fmla="*/ 66106474 w 162"/>
                <a:gd name="T51" fmla="*/ 756562446 h 229"/>
                <a:gd name="T52" fmla="*/ 132214863 w 162"/>
                <a:gd name="T53" fmla="*/ 804305980 h 229"/>
                <a:gd name="T54" fmla="*/ 213012516 w 162"/>
                <a:gd name="T55" fmla="*/ 830014627 h 229"/>
                <a:gd name="T56" fmla="*/ 297482005 w 162"/>
                <a:gd name="T57" fmla="*/ 841032071 h 229"/>
                <a:gd name="T58" fmla="*/ 341553627 w 162"/>
                <a:gd name="T59" fmla="*/ 837360228 h 229"/>
                <a:gd name="T60" fmla="*/ 422351279 w 162"/>
                <a:gd name="T61" fmla="*/ 818997183 h 229"/>
                <a:gd name="T62" fmla="*/ 499475179 w 162"/>
                <a:gd name="T63" fmla="*/ 778597334 h 229"/>
                <a:gd name="T64" fmla="*/ 561909816 w 162"/>
                <a:gd name="T65" fmla="*/ 727180040 h 229"/>
                <a:gd name="T66" fmla="*/ 587618421 w 162"/>
                <a:gd name="T67" fmla="*/ 697799551 h 229"/>
                <a:gd name="T68" fmla="*/ 594964011 w 162"/>
                <a:gd name="T69" fmla="*/ 631692972 h 229"/>
                <a:gd name="T70" fmla="*/ 591292174 w 162"/>
                <a:gd name="T71" fmla="*/ 576601920 h 229"/>
                <a:gd name="T72" fmla="*/ 561909816 w 162"/>
                <a:gd name="T73" fmla="*/ 477441092 h 229"/>
                <a:gd name="T74" fmla="*/ 510494522 w 162"/>
                <a:gd name="T75" fmla="*/ 396643310 h 229"/>
                <a:gd name="T76" fmla="*/ 440714295 w 162"/>
                <a:gd name="T77" fmla="*/ 334208573 h 229"/>
                <a:gd name="T78" fmla="*/ 400314511 w 162"/>
                <a:gd name="T79" fmla="*/ 312173685 h 2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62" h="229">
                  <a:moveTo>
                    <a:pt x="109" y="85"/>
                  </a:moveTo>
                  <a:lnTo>
                    <a:pt x="109" y="85"/>
                  </a:lnTo>
                  <a:lnTo>
                    <a:pt x="113" y="82"/>
                  </a:lnTo>
                  <a:lnTo>
                    <a:pt x="117" y="78"/>
                  </a:lnTo>
                  <a:lnTo>
                    <a:pt x="122" y="74"/>
                  </a:lnTo>
                  <a:lnTo>
                    <a:pt x="125" y="69"/>
                  </a:lnTo>
                  <a:lnTo>
                    <a:pt x="128" y="64"/>
                  </a:lnTo>
                  <a:lnTo>
                    <a:pt x="129" y="59"/>
                  </a:lnTo>
                  <a:lnTo>
                    <a:pt x="131" y="52"/>
                  </a:lnTo>
                  <a:lnTo>
                    <a:pt x="131" y="46"/>
                  </a:lnTo>
                  <a:lnTo>
                    <a:pt x="130" y="37"/>
                  </a:lnTo>
                  <a:lnTo>
                    <a:pt x="127" y="29"/>
                  </a:lnTo>
                  <a:lnTo>
                    <a:pt x="123" y="20"/>
                  </a:lnTo>
                  <a:lnTo>
                    <a:pt x="116" y="14"/>
                  </a:lnTo>
                  <a:lnTo>
                    <a:pt x="109" y="8"/>
                  </a:lnTo>
                  <a:lnTo>
                    <a:pt x="100" y="3"/>
                  </a:lnTo>
                  <a:lnTo>
                    <a:pt x="91" y="1"/>
                  </a:lnTo>
                  <a:lnTo>
                    <a:pt x="81" y="0"/>
                  </a:lnTo>
                  <a:lnTo>
                    <a:pt x="71" y="1"/>
                  </a:lnTo>
                  <a:lnTo>
                    <a:pt x="62" y="3"/>
                  </a:lnTo>
                  <a:lnTo>
                    <a:pt x="54" y="8"/>
                  </a:lnTo>
                  <a:lnTo>
                    <a:pt x="46" y="14"/>
                  </a:lnTo>
                  <a:lnTo>
                    <a:pt x="40" y="20"/>
                  </a:lnTo>
                  <a:lnTo>
                    <a:pt x="35" y="29"/>
                  </a:lnTo>
                  <a:lnTo>
                    <a:pt x="32" y="37"/>
                  </a:lnTo>
                  <a:lnTo>
                    <a:pt x="31" y="46"/>
                  </a:lnTo>
                  <a:lnTo>
                    <a:pt x="31" y="52"/>
                  </a:lnTo>
                  <a:lnTo>
                    <a:pt x="32" y="59"/>
                  </a:lnTo>
                  <a:lnTo>
                    <a:pt x="34" y="64"/>
                  </a:lnTo>
                  <a:lnTo>
                    <a:pt x="38" y="69"/>
                  </a:lnTo>
                  <a:lnTo>
                    <a:pt x="41" y="74"/>
                  </a:lnTo>
                  <a:lnTo>
                    <a:pt x="45" y="78"/>
                  </a:lnTo>
                  <a:lnTo>
                    <a:pt x="49" y="82"/>
                  </a:lnTo>
                  <a:lnTo>
                    <a:pt x="54" y="85"/>
                  </a:lnTo>
                  <a:lnTo>
                    <a:pt x="43" y="91"/>
                  </a:lnTo>
                  <a:lnTo>
                    <a:pt x="32" y="98"/>
                  </a:lnTo>
                  <a:lnTo>
                    <a:pt x="24" y="108"/>
                  </a:lnTo>
                  <a:lnTo>
                    <a:pt x="15" y="118"/>
                  </a:lnTo>
                  <a:lnTo>
                    <a:pt x="10" y="130"/>
                  </a:lnTo>
                  <a:lnTo>
                    <a:pt x="4" y="143"/>
                  </a:lnTo>
                  <a:lnTo>
                    <a:pt x="1" y="157"/>
                  </a:lnTo>
                  <a:lnTo>
                    <a:pt x="0" y="172"/>
                  </a:lnTo>
                  <a:lnTo>
                    <a:pt x="1" y="181"/>
                  </a:lnTo>
                  <a:lnTo>
                    <a:pt x="2" y="190"/>
                  </a:lnTo>
                  <a:lnTo>
                    <a:pt x="10" y="198"/>
                  </a:lnTo>
                  <a:lnTo>
                    <a:pt x="18" y="206"/>
                  </a:lnTo>
                  <a:lnTo>
                    <a:pt x="27" y="212"/>
                  </a:lnTo>
                  <a:lnTo>
                    <a:pt x="36" y="219"/>
                  </a:lnTo>
                  <a:lnTo>
                    <a:pt x="47" y="223"/>
                  </a:lnTo>
                  <a:lnTo>
                    <a:pt x="58" y="226"/>
                  </a:lnTo>
                  <a:lnTo>
                    <a:pt x="70" y="228"/>
                  </a:lnTo>
                  <a:lnTo>
                    <a:pt x="81" y="229"/>
                  </a:lnTo>
                  <a:lnTo>
                    <a:pt x="93" y="228"/>
                  </a:lnTo>
                  <a:lnTo>
                    <a:pt x="105" y="226"/>
                  </a:lnTo>
                  <a:lnTo>
                    <a:pt x="115" y="223"/>
                  </a:lnTo>
                  <a:lnTo>
                    <a:pt x="125" y="219"/>
                  </a:lnTo>
                  <a:lnTo>
                    <a:pt x="136" y="212"/>
                  </a:lnTo>
                  <a:lnTo>
                    <a:pt x="144" y="206"/>
                  </a:lnTo>
                  <a:lnTo>
                    <a:pt x="153" y="198"/>
                  </a:lnTo>
                  <a:lnTo>
                    <a:pt x="160" y="190"/>
                  </a:lnTo>
                  <a:lnTo>
                    <a:pt x="161" y="181"/>
                  </a:lnTo>
                  <a:lnTo>
                    <a:pt x="162" y="172"/>
                  </a:lnTo>
                  <a:lnTo>
                    <a:pt x="161" y="157"/>
                  </a:lnTo>
                  <a:lnTo>
                    <a:pt x="158" y="143"/>
                  </a:lnTo>
                  <a:lnTo>
                    <a:pt x="153" y="130"/>
                  </a:lnTo>
                  <a:lnTo>
                    <a:pt x="146" y="118"/>
                  </a:lnTo>
                  <a:lnTo>
                    <a:pt x="139" y="108"/>
                  </a:lnTo>
                  <a:lnTo>
                    <a:pt x="130" y="98"/>
                  </a:lnTo>
                  <a:lnTo>
                    <a:pt x="120" y="91"/>
                  </a:lnTo>
                  <a:lnTo>
                    <a:pt x="109" y="85"/>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273" name="TextBox 272"/>
          <p:cNvSpPr txBox="1"/>
          <p:nvPr/>
        </p:nvSpPr>
        <p:spPr>
          <a:xfrm>
            <a:off x="2355850" y="5570500"/>
            <a:ext cx="1808163" cy="492125"/>
          </a:xfrm>
          <a:prstGeom prst="rect">
            <a:avLst/>
          </a:prstGeom>
          <a:noFill/>
        </p:spPr>
        <p:txBody>
          <a:bodyPr lIns="121883" tIns="60943" rIns="121883" bIns="60943">
            <a:spAutoFit/>
          </a:bodyPr>
          <a:lstStyle/>
          <a:p>
            <a:pPr algn="ctr" eaLnBrk="1" fontAlgn="t" hangingPunct="1">
              <a:defRPr/>
            </a:pPr>
            <a:r>
              <a:rPr lang="zh-CN" altLang="en-US" sz="1200" dirty="0">
                <a:solidFill>
                  <a:schemeClr val="tx1">
                    <a:lumMod val="75000"/>
                    <a:lumOff val="25000"/>
                  </a:schemeClr>
                </a:solidFill>
                <a:latin typeface="+mn-lt"/>
                <a:ea typeface="+mn-ea"/>
              </a:rPr>
              <a:t>管理节点内存，</a:t>
            </a:r>
            <a:r>
              <a:rPr lang="en-US" altLang="zh-CN" sz="1200" dirty="0">
                <a:solidFill>
                  <a:schemeClr val="tx1">
                    <a:lumMod val="75000"/>
                    <a:lumOff val="25000"/>
                  </a:schemeClr>
                </a:solidFill>
                <a:latin typeface="+mn-lt"/>
                <a:ea typeface="+mn-ea"/>
              </a:rPr>
              <a:t>CPU</a:t>
            </a:r>
            <a:r>
              <a:rPr lang="zh-CN" altLang="en-US" sz="1200" dirty="0">
                <a:solidFill>
                  <a:schemeClr val="tx1">
                    <a:lumMod val="75000"/>
                    <a:lumOff val="25000"/>
                  </a:schemeClr>
                </a:solidFill>
                <a:latin typeface="+mn-lt"/>
                <a:ea typeface="+mn-ea"/>
              </a:rPr>
              <a:t>，硬盘状态自动监控</a:t>
            </a:r>
            <a:endParaRPr lang="en-US" altLang="zh-CN" sz="1200" dirty="0">
              <a:solidFill>
                <a:schemeClr val="tx1">
                  <a:lumMod val="75000"/>
                  <a:lumOff val="25000"/>
                </a:schemeClr>
              </a:solidFill>
              <a:latin typeface="+mn-lt"/>
              <a:ea typeface="+mn-ea"/>
            </a:endParaRPr>
          </a:p>
        </p:txBody>
      </p:sp>
      <p:grpSp>
        <p:nvGrpSpPr>
          <p:cNvPr id="89144" name="组合 273"/>
          <p:cNvGrpSpPr/>
          <p:nvPr/>
        </p:nvGrpSpPr>
        <p:grpSpPr bwMode="auto">
          <a:xfrm>
            <a:off x="7358063" y="4389400"/>
            <a:ext cx="557212" cy="650875"/>
            <a:chOff x="18665129" y="743130"/>
            <a:chExt cx="661161" cy="676492"/>
          </a:xfrm>
        </p:grpSpPr>
        <p:sp>
          <p:nvSpPr>
            <p:cNvPr id="89162" name="Freeform 553"/>
            <p:cNvSpPr/>
            <p:nvPr/>
          </p:nvSpPr>
          <p:spPr bwMode="auto">
            <a:xfrm>
              <a:off x="18934491" y="1312374"/>
              <a:ext cx="118671" cy="107248"/>
            </a:xfrm>
            <a:custGeom>
              <a:avLst/>
              <a:gdLst>
                <a:gd name="T0" fmla="*/ 224026393 w 61"/>
                <a:gd name="T1" fmla="*/ 124869489 h 56"/>
                <a:gd name="T2" fmla="*/ 224026393 w 61"/>
                <a:gd name="T3" fmla="*/ 187304234 h 56"/>
                <a:gd name="T4" fmla="*/ 224026393 w 61"/>
                <a:gd name="T5" fmla="*/ 187304234 h 56"/>
                <a:gd name="T6" fmla="*/ 224026393 w 61"/>
                <a:gd name="T7" fmla="*/ 194649836 h 56"/>
                <a:gd name="T8" fmla="*/ 220354584 w 61"/>
                <a:gd name="T9" fmla="*/ 198321679 h 56"/>
                <a:gd name="T10" fmla="*/ 213009048 w 61"/>
                <a:gd name="T11" fmla="*/ 201995439 h 56"/>
                <a:gd name="T12" fmla="*/ 205663511 w 61"/>
                <a:gd name="T13" fmla="*/ 205667281 h 56"/>
                <a:gd name="T14" fmla="*/ 18362882 w 61"/>
                <a:gd name="T15" fmla="*/ 205667281 h 56"/>
                <a:gd name="T16" fmla="*/ 18362882 w 61"/>
                <a:gd name="T17" fmla="*/ 205667281 h 56"/>
                <a:gd name="T18" fmla="*/ 11017346 w 61"/>
                <a:gd name="T19" fmla="*/ 201995439 h 56"/>
                <a:gd name="T20" fmla="*/ 7345536 w 61"/>
                <a:gd name="T21" fmla="*/ 198321679 h 56"/>
                <a:gd name="T22" fmla="*/ 3671810 w 61"/>
                <a:gd name="T23" fmla="*/ 194649836 h 56"/>
                <a:gd name="T24" fmla="*/ 0 w 61"/>
                <a:gd name="T25" fmla="*/ 187304234 h 56"/>
                <a:gd name="T26" fmla="*/ 0 w 61"/>
                <a:gd name="T27" fmla="*/ 124869489 h 56"/>
                <a:gd name="T28" fmla="*/ 0 w 61"/>
                <a:gd name="T29" fmla="*/ 124869489 h 56"/>
                <a:gd name="T30" fmla="*/ 3671810 w 61"/>
                <a:gd name="T31" fmla="*/ 117523887 h 56"/>
                <a:gd name="T32" fmla="*/ 7345536 w 61"/>
                <a:gd name="T33" fmla="*/ 110178285 h 56"/>
                <a:gd name="T34" fmla="*/ 11017346 w 61"/>
                <a:gd name="T35" fmla="*/ 106506442 h 56"/>
                <a:gd name="T36" fmla="*/ 18362882 w 61"/>
                <a:gd name="T37" fmla="*/ 106506442 h 56"/>
                <a:gd name="T38" fmla="*/ 88140684 w 61"/>
                <a:gd name="T39" fmla="*/ 106506442 h 56"/>
                <a:gd name="T40" fmla="*/ 88140684 w 61"/>
                <a:gd name="T41" fmla="*/ 0 h 56"/>
                <a:gd name="T42" fmla="*/ 135885710 w 61"/>
                <a:gd name="T43" fmla="*/ 0 h 56"/>
                <a:gd name="T44" fmla="*/ 135885710 w 61"/>
                <a:gd name="T45" fmla="*/ 106506442 h 56"/>
                <a:gd name="T46" fmla="*/ 205663511 w 61"/>
                <a:gd name="T47" fmla="*/ 106506442 h 56"/>
                <a:gd name="T48" fmla="*/ 205663511 w 61"/>
                <a:gd name="T49" fmla="*/ 106506442 h 56"/>
                <a:gd name="T50" fmla="*/ 213009048 w 61"/>
                <a:gd name="T51" fmla="*/ 106506442 h 56"/>
                <a:gd name="T52" fmla="*/ 220354584 w 61"/>
                <a:gd name="T53" fmla="*/ 110178285 h 56"/>
                <a:gd name="T54" fmla="*/ 224026393 w 61"/>
                <a:gd name="T55" fmla="*/ 117523887 h 56"/>
                <a:gd name="T56" fmla="*/ 224026393 w 61"/>
                <a:gd name="T57" fmla="*/ 124869489 h 56"/>
                <a:gd name="T58" fmla="*/ 224026393 w 61"/>
                <a:gd name="T59" fmla="*/ 124869489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 h="56">
                  <a:moveTo>
                    <a:pt x="61" y="34"/>
                  </a:moveTo>
                  <a:lnTo>
                    <a:pt x="61" y="51"/>
                  </a:lnTo>
                  <a:lnTo>
                    <a:pt x="61" y="53"/>
                  </a:lnTo>
                  <a:lnTo>
                    <a:pt x="60" y="54"/>
                  </a:lnTo>
                  <a:lnTo>
                    <a:pt x="58" y="55"/>
                  </a:lnTo>
                  <a:lnTo>
                    <a:pt x="56" y="56"/>
                  </a:lnTo>
                  <a:lnTo>
                    <a:pt x="5" y="56"/>
                  </a:lnTo>
                  <a:lnTo>
                    <a:pt x="3" y="55"/>
                  </a:lnTo>
                  <a:lnTo>
                    <a:pt x="2" y="54"/>
                  </a:lnTo>
                  <a:lnTo>
                    <a:pt x="1" y="53"/>
                  </a:lnTo>
                  <a:lnTo>
                    <a:pt x="0" y="51"/>
                  </a:lnTo>
                  <a:lnTo>
                    <a:pt x="0" y="34"/>
                  </a:lnTo>
                  <a:lnTo>
                    <a:pt x="1" y="32"/>
                  </a:lnTo>
                  <a:lnTo>
                    <a:pt x="2" y="30"/>
                  </a:lnTo>
                  <a:lnTo>
                    <a:pt x="3" y="29"/>
                  </a:lnTo>
                  <a:lnTo>
                    <a:pt x="5" y="29"/>
                  </a:lnTo>
                  <a:lnTo>
                    <a:pt x="24" y="29"/>
                  </a:lnTo>
                  <a:lnTo>
                    <a:pt x="24" y="0"/>
                  </a:lnTo>
                  <a:lnTo>
                    <a:pt x="37" y="0"/>
                  </a:lnTo>
                  <a:lnTo>
                    <a:pt x="37" y="29"/>
                  </a:lnTo>
                  <a:lnTo>
                    <a:pt x="56" y="29"/>
                  </a:lnTo>
                  <a:lnTo>
                    <a:pt x="58" y="29"/>
                  </a:lnTo>
                  <a:lnTo>
                    <a:pt x="60" y="30"/>
                  </a:lnTo>
                  <a:lnTo>
                    <a:pt x="61" y="32"/>
                  </a:lnTo>
                  <a:lnTo>
                    <a:pt x="61" y="34"/>
                  </a:lnTo>
                  <a:close/>
                </a:path>
              </a:pathLst>
            </a:custGeom>
            <a:solidFill>
              <a:srgbClr val="535659"/>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63" name="Freeform 554"/>
            <p:cNvSpPr/>
            <p:nvPr/>
          </p:nvSpPr>
          <p:spPr bwMode="auto">
            <a:xfrm>
              <a:off x="18776264" y="1381673"/>
              <a:ext cx="139390" cy="24749"/>
            </a:xfrm>
            <a:custGeom>
              <a:avLst/>
              <a:gdLst>
                <a:gd name="T0" fmla="*/ 0 w 73"/>
                <a:gd name="T1" fmla="*/ 22037391 h 13"/>
                <a:gd name="T2" fmla="*/ 0 w 73"/>
                <a:gd name="T3" fmla="*/ 22037391 h 13"/>
                <a:gd name="T4" fmla="*/ 7345551 w 73"/>
                <a:gd name="T5" fmla="*/ 33055129 h 13"/>
                <a:gd name="T6" fmla="*/ 11017368 w 73"/>
                <a:gd name="T7" fmla="*/ 40400926 h 13"/>
                <a:gd name="T8" fmla="*/ 18362919 w 73"/>
                <a:gd name="T9" fmla="*/ 44074782 h 13"/>
                <a:gd name="T10" fmla="*/ 25708469 w 73"/>
                <a:gd name="T11" fmla="*/ 47746723 h 13"/>
                <a:gd name="T12" fmla="*/ 268098228 w 73"/>
                <a:gd name="T13" fmla="*/ 47746723 h 13"/>
                <a:gd name="T14" fmla="*/ 268098228 w 73"/>
                <a:gd name="T15" fmla="*/ 0 h 13"/>
                <a:gd name="T16" fmla="*/ 25708469 w 73"/>
                <a:gd name="T17" fmla="*/ 0 h 13"/>
                <a:gd name="T18" fmla="*/ 25708469 w 73"/>
                <a:gd name="T19" fmla="*/ 0 h 13"/>
                <a:gd name="T20" fmla="*/ 18362919 w 73"/>
                <a:gd name="T21" fmla="*/ 0 h 13"/>
                <a:gd name="T22" fmla="*/ 11017368 w 73"/>
                <a:gd name="T23" fmla="*/ 7345797 h 13"/>
                <a:gd name="T24" fmla="*/ 7345551 w 73"/>
                <a:gd name="T25" fmla="*/ 14691594 h 13"/>
                <a:gd name="T26" fmla="*/ 0 w 73"/>
                <a:gd name="T27" fmla="*/ 22037391 h 13"/>
                <a:gd name="T28" fmla="*/ 0 w 73"/>
                <a:gd name="T29" fmla="*/ 22037391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3" h="13">
                  <a:moveTo>
                    <a:pt x="0" y="6"/>
                  </a:moveTo>
                  <a:lnTo>
                    <a:pt x="0" y="6"/>
                  </a:lnTo>
                  <a:lnTo>
                    <a:pt x="2" y="9"/>
                  </a:lnTo>
                  <a:lnTo>
                    <a:pt x="3" y="11"/>
                  </a:lnTo>
                  <a:lnTo>
                    <a:pt x="5" y="12"/>
                  </a:lnTo>
                  <a:lnTo>
                    <a:pt x="7" y="13"/>
                  </a:lnTo>
                  <a:lnTo>
                    <a:pt x="73" y="13"/>
                  </a:lnTo>
                  <a:lnTo>
                    <a:pt x="73" y="0"/>
                  </a:lnTo>
                  <a:lnTo>
                    <a:pt x="7" y="0"/>
                  </a:lnTo>
                  <a:lnTo>
                    <a:pt x="5" y="0"/>
                  </a:lnTo>
                  <a:lnTo>
                    <a:pt x="3" y="2"/>
                  </a:lnTo>
                  <a:lnTo>
                    <a:pt x="2" y="4"/>
                  </a:lnTo>
                  <a:lnTo>
                    <a:pt x="0" y="6"/>
                  </a:lnTo>
                  <a:close/>
                </a:path>
              </a:pathLst>
            </a:custGeom>
            <a:solidFill>
              <a:srgbClr val="535659"/>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64" name="Freeform 555"/>
            <p:cNvSpPr/>
            <p:nvPr/>
          </p:nvSpPr>
          <p:spPr bwMode="auto">
            <a:xfrm>
              <a:off x="19071998" y="1381673"/>
              <a:ext cx="139390" cy="24749"/>
            </a:xfrm>
            <a:custGeom>
              <a:avLst/>
              <a:gdLst>
                <a:gd name="T0" fmla="*/ 246063492 w 73"/>
                <a:gd name="T1" fmla="*/ 0 h 13"/>
                <a:gd name="T2" fmla="*/ 0 w 73"/>
                <a:gd name="T3" fmla="*/ 0 h 13"/>
                <a:gd name="T4" fmla="*/ 0 w 73"/>
                <a:gd name="T5" fmla="*/ 47746723 h 13"/>
                <a:gd name="T6" fmla="*/ 246063492 w 73"/>
                <a:gd name="T7" fmla="*/ 47746723 h 13"/>
                <a:gd name="T8" fmla="*/ 246063492 w 73"/>
                <a:gd name="T9" fmla="*/ 47746723 h 13"/>
                <a:gd name="T10" fmla="*/ 253407126 w 73"/>
                <a:gd name="T11" fmla="*/ 44074782 h 13"/>
                <a:gd name="T12" fmla="*/ 260752677 w 73"/>
                <a:gd name="T13" fmla="*/ 40400926 h 13"/>
                <a:gd name="T14" fmla="*/ 268098228 w 73"/>
                <a:gd name="T15" fmla="*/ 33055129 h 13"/>
                <a:gd name="T16" fmla="*/ 268098228 w 73"/>
                <a:gd name="T17" fmla="*/ 22037391 h 13"/>
                <a:gd name="T18" fmla="*/ 268098228 w 73"/>
                <a:gd name="T19" fmla="*/ 22037391 h 13"/>
                <a:gd name="T20" fmla="*/ 268098228 w 73"/>
                <a:gd name="T21" fmla="*/ 14691594 h 13"/>
                <a:gd name="T22" fmla="*/ 260752677 w 73"/>
                <a:gd name="T23" fmla="*/ 7345797 h 13"/>
                <a:gd name="T24" fmla="*/ 253407126 w 73"/>
                <a:gd name="T25" fmla="*/ 0 h 13"/>
                <a:gd name="T26" fmla="*/ 246063492 w 73"/>
                <a:gd name="T27" fmla="*/ 0 h 13"/>
                <a:gd name="T28" fmla="*/ 246063492 w 73"/>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3" h="13">
                  <a:moveTo>
                    <a:pt x="67" y="0"/>
                  </a:moveTo>
                  <a:lnTo>
                    <a:pt x="0" y="0"/>
                  </a:lnTo>
                  <a:lnTo>
                    <a:pt x="0" y="13"/>
                  </a:lnTo>
                  <a:lnTo>
                    <a:pt x="67" y="13"/>
                  </a:lnTo>
                  <a:lnTo>
                    <a:pt x="69" y="12"/>
                  </a:lnTo>
                  <a:lnTo>
                    <a:pt x="71" y="11"/>
                  </a:lnTo>
                  <a:lnTo>
                    <a:pt x="73" y="9"/>
                  </a:lnTo>
                  <a:lnTo>
                    <a:pt x="73" y="6"/>
                  </a:lnTo>
                  <a:lnTo>
                    <a:pt x="73" y="4"/>
                  </a:lnTo>
                  <a:lnTo>
                    <a:pt x="71" y="2"/>
                  </a:lnTo>
                  <a:lnTo>
                    <a:pt x="69" y="0"/>
                  </a:lnTo>
                  <a:lnTo>
                    <a:pt x="67" y="0"/>
                  </a:lnTo>
                  <a:close/>
                </a:path>
              </a:pathLst>
            </a:custGeom>
            <a:solidFill>
              <a:srgbClr val="535659"/>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65" name="Freeform 556"/>
            <p:cNvSpPr/>
            <p:nvPr/>
          </p:nvSpPr>
          <p:spPr bwMode="auto">
            <a:xfrm>
              <a:off x="18934491" y="1312374"/>
              <a:ext cx="118671" cy="107248"/>
            </a:xfrm>
            <a:custGeom>
              <a:avLst/>
              <a:gdLst>
                <a:gd name="T0" fmla="*/ 224026393 w 61"/>
                <a:gd name="T1" fmla="*/ 124869489 h 56"/>
                <a:gd name="T2" fmla="*/ 224026393 w 61"/>
                <a:gd name="T3" fmla="*/ 187304234 h 56"/>
                <a:gd name="T4" fmla="*/ 224026393 w 61"/>
                <a:gd name="T5" fmla="*/ 187304234 h 56"/>
                <a:gd name="T6" fmla="*/ 224026393 w 61"/>
                <a:gd name="T7" fmla="*/ 194649836 h 56"/>
                <a:gd name="T8" fmla="*/ 220354584 w 61"/>
                <a:gd name="T9" fmla="*/ 198321679 h 56"/>
                <a:gd name="T10" fmla="*/ 213009048 w 61"/>
                <a:gd name="T11" fmla="*/ 201995439 h 56"/>
                <a:gd name="T12" fmla="*/ 205663511 w 61"/>
                <a:gd name="T13" fmla="*/ 205667281 h 56"/>
                <a:gd name="T14" fmla="*/ 18362882 w 61"/>
                <a:gd name="T15" fmla="*/ 205667281 h 56"/>
                <a:gd name="T16" fmla="*/ 18362882 w 61"/>
                <a:gd name="T17" fmla="*/ 205667281 h 56"/>
                <a:gd name="T18" fmla="*/ 11017346 w 61"/>
                <a:gd name="T19" fmla="*/ 201995439 h 56"/>
                <a:gd name="T20" fmla="*/ 7345536 w 61"/>
                <a:gd name="T21" fmla="*/ 198321679 h 56"/>
                <a:gd name="T22" fmla="*/ 3671810 w 61"/>
                <a:gd name="T23" fmla="*/ 194649836 h 56"/>
                <a:gd name="T24" fmla="*/ 0 w 61"/>
                <a:gd name="T25" fmla="*/ 187304234 h 56"/>
                <a:gd name="T26" fmla="*/ 0 w 61"/>
                <a:gd name="T27" fmla="*/ 124869489 h 56"/>
                <a:gd name="T28" fmla="*/ 0 w 61"/>
                <a:gd name="T29" fmla="*/ 124869489 h 56"/>
                <a:gd name="T30" fmla="*/ 3671810 w 61"/>
                <a:gd name="T31" fmla="*/ 117523887 h 56"/>
                <a:gd name="T32" fmla="*/ 7345536 w 61"/>
                <a:gd name="T33" fmla="*/ 110178285 h 56"/>
                <a:gd name="T34" fmla="*/ 11017346 w 61"/>
                <a:gd name="T35" fmla="*/ 106506442 h 56"/>
                <a:gd name="T36" fmla="*/ 18362882 w 61"/>
                <a:gd name="T37" fmla="*/ 106506442 h 56"/>
                <a:gd name="T38" fmla="*/ 88140684 w 61"/>
                <a:gd name="T39" fmla="*/ 106506442 h 56"/>
                <a:gd name="T40" fmla="*/ 88140684 w 61"/>
                <a:gd name="T41" fmla="*/ 0 h 56"/>
                <a:gd name="T42" fmla="*/ 135885710 w 61"/>
                <a:gd name="T43" fmla="*/ 0 h 56"/>
                <a:gd name="T44" fmla="*/ 135885710 w 61"/>
                <a:gd name="T45" fmla="*/ 106506442 h 56"/>
                <a:gd name="T46" fmla="*/ 205663511 w 61"/>
                <a:gd name="T47" fmla="*/ 106506442 h 56"/>
                <a:gd name="T48" fmla="*/ 205663511 w 61"/>
                <a:gd name="T49" fmla="*/ 106506442 h 56"/>
                <a:gd name="T50" fmla="*/ 213009048 w 61"/>
                <a:gd name="T51" fmla="*/ 106506442 h 56"/>
                <a:gd name="T52" fmla="*/ 220354584 w 61"/>
                <a:gd name="T53" fmla="*/ 110178285 h 56"/>
                <a:gd name="T54" fmla="*/ 224026393 w 61"/>
                <a:gd name="T55" fmla="*/ 117523887 h 56"/>
                <a:gd name="T56" fmla="*/ 224026393 w 61"/>
                <a:gd name="T57" fmla="*/ 124869489 h 56"/>
                <a:gd name="T58" fmla="*/ 224026393 w 61"/>
                <a:gd name="T59" fmla="*/ 124869489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 h="56">
                  <a:moveTo>
                    <a:pt x="61" y="34"/>
                  </a:moveTo>
                  <a:lnTo>
                    <a:pt x="61" y="51"/>
                  </a:lnTo>
                  <a:lnTo>
                    <a:pt x="61" y="53"/>
                  </a:lnTo>
                  <a:lnTo>
                    <a:pt x="60" y="54"/>
                  </a:lnTo>
                  <a:lnTo>
                    <a:pt x="58" y="55"/>
                  </a:lnTo>
                  <a:lnTo>
                    <a:pt x="56" y="56"/>
                  </a:lnTo>
                  <a:lnTo>
                    <a:pt x="5" y="56"/>
                  </a:lnTo>
                  <a:lnTo>
                    <a:pt x="3" y="55"/>
                  </a:lnTo>
                  <a:lnTo>
                    <a:pt x="2" y="54"/>
                  </a:lnTo>
                  <a:lnTo>
                    <a:pt x="1" y="53"/>
                  </a:lnTo>
                  <a:lnTo>
                    <a:pt x="0" y="51"/>
                  </a:lnTo>
                  <a:lnTo>
                    <a:pt x="0" y="34"/>
                  </a:lnTo>
                  <a:lnTo>
                    <a:pt x="1" y="32"/>
                  </a:lnTo>
                  <a:lnTo>
                    <a:pt x="2" y="30"/>
                  </a:lnTo>
                  <a:lnTo>
                    <a:pt x="3" y="29"/>
                  </a:lnTo>
                  <a:lnTo>
                    <a:pt x="5" y="29"/>
                  </a:lnTo>
                  <a:lnTo>
                    <a:pt x="24" y="29"/>
                  </a:lnTo>
                  <a:lnTo>
                    <a:pt x="24" y="0"/>
                  </a:lnTo>
                  <a:lnTo>
                    <a:pt x="37" y="0"/>
                  </a:lnTo>
                  <a:lnTo>
                    <a:pt x="37" y="29"/>
                  </a:lnTo>
                  <a:lnTo>
                    <a:pt x="56" y="29"/>
                  </a:lnTo>
                  <a:lnTo>
                    <a:pt x="58" y="29"/>
                  </a:lnTo>
                  <a:lnTo>
                    <a:pt x="60" y="30"/>
                  </a:lnTo>
                  <a:lnTo>
                    <a:pt x="61" y="32"/>
                  </a:lnTo>
                  <a:lnTo>
                    <a:pt x="61" y="34"/>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66" name="Freeform 557"/>
            <p:cNvSpPr/>
            <p:nvPr/>
          </p:nvSpPr>
          <p:spPr bwMode="auto">
            <a:xfrm>
              <a:off x="18776264" y="1381673"/>
              <a:ext cx="139390" cy="24749"/>
            </a:xfrm>
            <a:custGeom>
              <a:avLst/>
              <a:gdLst>
                <a:gd name="T0" fmla="*/ 0 w 73"/>
                <a:gd name="T1" fmla="*/ 22037391 h 13"/>
                <a:gd name="T2" fmla="*/ 0 w 73"/>
                <a:gd name="T3" fmla="*/ 22037391 h 13"/>
                <a:gd name="T4" fmla="*/ 7345551 w 73"/>
                <a:gd name="T5" fmla="*/ 33055129 h 13"/>
                <a:gd name="T6" fmla="*/ 11017368 w 73"/>
                <a:gd name="T7" fmla="*/ 40400926 h 13"/>
                <a:gd name="T8" fmla="*/ 18362919 w 73"/>
                <a:gd name="T9" fmla="*/ 44074782 h 13"/>
                <a:gd name="T10" fmla="*/ 25708469 w 73"/>
                <a:gd name="T11" fmla="*/ 47746723 h 13"/>
                <a:gd name="T12" fmla="*/ 268098228 w 73"/>
                <a:gd name="T13" fmla="*/ 47746723 h 13"/>
                <a:gd name="T14" fmla="*/ 268098228 w 73"/>
                <a:gd name="T15" fmla="*/ 0 h 13"/>
                <a:gd name="T16" fmla="*/ 25708469 w 73"/>
                <a:gd name="T17" fmla="*/ 0 h 13"/>
                <a:gd name="T18" fmla="*/ 25708469 w 73"/>
                <a:gd name="T19" fmla="*/ 0 h 13"/>
                <a:gd name="T20" fmla="*/ 18362919 w 73"/>
                <a:gd name="T21" fmla="*/ 0 h 13"/>
                <a:gd name="T22" fmla="*/ 11017368 w 73"/>
                <a:gd name="T23" fmla="*/ 7345797 h 13"/>
                <a:gd name="T24" fmla="*/ 7345551 w 73"/>
                <a:gd name="T25" fmla="*/ 14691594 h 13"/>
                <a:gd name="T26" fmla="*/ 0 w 73"/>
                <a:gd name="T27" fmla="*/ 22037391 h 13"/>
                <a:gd name="T28" fmla="*/ 0 w 73"/>
                <a:gd name="T29" fmla="*/ 22037391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3" h="13">
                  <a:moveTo>
                    <a:pt x="0" y="6"/>
                  </a:moveTo>
                  <a:lnTo>
                    <a:pt x="0" y="6"/>
                  </a:lnTo>
                  <a:lnTo>
                    <a:pt x="2" y="9"/>
                  </a:lnTo>
                  <a:lnTo>
                    <a:pt x="3" y="11"/>
                  </a:lnTo>
                  <a:lnTo>
                    <a:pt x="5" y="12"/>
                  </a:lnTo>
                  <a:lnTo>
                    <a:pt x="7" y="13"/>
                  </a:lnTo>
                  <a:lnTo>
                    <a:pt x="73" y="13"/>
                  </a:lnTo>
                  <a:lnTo>
                    <a:pt x="73" y="0"/>
                  </a:lnTo>
                  <a:lnTo>
                    <a:pt x="7" y="0"/>
                  </a:lnTo>
                  <a:lnTo>
                    <a:pt x="5" y="0"/>
                  </a:lnTo>
                  <a:lnTo>
                    <a:pt x="3" y="2"/>
                  </a:lnTo>
                  <a:lnTo>
                    <a:pt x="2" y="4"/>
                  </a:lnTo>
                  <a:lnTo>
                    <a:pt x="0" y="6"/>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67" name="Freeform 558"/>
            <p:cNvSpPr/>
            <p:nvPr/>
          </p:nvSpPr>
          <p:spPr bwMode="auto">
            <a:xfrm>
              <a:off x="19071998" y="1381673"/>
              <a:ext cx="139390" cy="24749"/>
            </a:xfrm>
            <a:custGeom>
              <a:avLst/>
              <a:gdLst>
                <a:gd name="T0" fmla="*/ 246063492 w 73"/>
                <a:gd name="T1" fmla="*/ 0 h 13"/>
                <a:gd name="T2" fmla="*/ 0 w 73"/>
                <a:gd name="T3" fmla="*/ 0 h 13"/>
                <a:gd name="T4" fmla="*/ 0 w 73"/>
                <a:gd name="T5" fmla="*/ 47746723 h 13"/>
                <a:gd name="T6" fmla="*/ 246063492 w 73"/>
                <a:gd name="T7" fmla="*/ 47746723 h 13"/>
                <a:gd name="T8" fmla="*/ 246063492 w 73"/>
                <a:gd name="T9" fmla="*/ 47746723 h 13"/>
                <a:gd name="T10" fmla="*/ 253407126 w 73"/>
                <a:gd name="T11" fmla="*/ 44074782 h 13"/>
                <a:gd name="T12" fmla="*/ 260752677 w 73"/>
                <a:gd name="T13" fmla="*/ 40400926 h 13"/>
                <a:gd name="T14" fmla="*/ 268098228 w 73"/>
                <a:gd name="T15" fmla="*/ 33055129 h 13"/>
                <a:gd name="T16" fmla="*/ 268098228 w 73"/>
                <a:gd name="T17" fmla="*/ 22037391 h 13"/>
                <a:gd name="T18" fmla="*/ 268098228 w 73"/>
                <a:gd name="T19" fmla="*/ 22037391 h 13"/>
                <a:gd name="T20" fmla="*/ 268098228 w 73"/>
                <a:gd name="T21" fmla="*/ 14691594 h 13"/>
                <a:gd name="T22" fmla="*/ 260752677 w 73"/>
                <a:gd name="T23" fmla="*/ 7345797 h 13"/>
                <a:gd name="T24" fmla="*/ 253407126 w 73"/>
                <a:gd name="T25" fmla="*/ 0 h 13"/>
                <a:gd name="T26" fmla="*/ 246063492 w 73"/>
                <a:gd name="T27" fmla="*/ 0 h 13"/>
                <a:gd name="T28" fmla="*/ 246063492 w 73"/>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3" h="13">
                  <a:moveTo>
                    <a:pt x="67" y="0"/>
                  </a:moveTo>
                  <a:lnTo>
                    <a:pt x="0" y="0"/>
                  </a:lnTo>
                  <a:lnTo>
                    <a:pt x="0" y="13"/>
                  </a:lnTo>
                  <a:lnTo>
                    <a:pt x="67" y="13"/>
                  </a:lnTo>
                  <a:lnTo>
                    <a:pt x="69" y="12"/>
                  </a:lnTo>
                  <a:lnTo>
                    <a:pt x="71" y="11"/>
                  </a:lnTo>
                  <a:lnTo>
                    <a:pt x="73" y="9"/>
                  </a:lnTo>
                  <a:lnTo>
                    <a:pt x="73" y="6"/>
                  </a:lnTo>
                  <a:lnTo>
                    <a:pt x="73" y="4"/>
                  </a:lnTo>
                  <a:lnTo>
                    <a:pt x="71" y="2"/>
                  </a:lnTo>
                  <a:lnTo>
                    <a:pt x="69" y="0"/>
                  </a:lnTo>
                  <a:lnTo>
                    <a:pt x="67"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68" name="Freeform 559"/>
            <p:cNvSpPr/>
            <p:nvPr/>
          </p:nvSpPr>
          <p:spPr bwMode="auto">
            <a:xfrm>
              <a:off x="18665129" y="743130"/>
              <a:ext cx="199667" cy="155098"/>
            </a:xfrm>
            <a:custGeom>
              <a:avLst/>
              <a:gdLst>
                <a:gd name="T0" fmla="*/ 381950785 w 104"/>
                <a:gd name="T1" fmla="*/ 235050799 h 81"/>
                <a:gd name="T2" fmla="*/ 381950785 w 104"/>
                <a:gd name="T3" fmla="*/ 235050799 h 81"/>
                <a:gd name="T4" fmla="*/ 381950785 w 104"/>
                <a:gd name="T5" fmla="*/ 246068296 h 81"/>
                <a:gd name="T6" fmla="*/ 378278955 w 104"/>
                <a:gd name="T7" fmla="*/ 260759570 h 81"/>
                <a:gd name="T8" fmla="*/ 367259633 w 104"/>
                <a:gd name="T9" fmla="*/ 279122704 h 81"/>
                <a:gd name="T10" fmla="*/ 348896651 w 104"/>
                <a:gd name="T11" fmla="*/ 290140201 h 81"/>
                <a:gd name="T12" fmla="*/ 337879246 w 104"/>
                <a:gd name="T13" fmla="*/ 293813978 h 81"/>
                <a:gd name="T14" fmla="*/ 323190010 w 104"/>
                <a:gd name="T15" fmla="*/ 297485838 h 81"/>
                <a:gd name="T16" fmla="*/ 58760775 w 104"/>
                <a:gd name="T17" fmla="*/ 297485838 h 81"/>
                <a:gd name="T18" fmla="*/ 58760775 w 104"/>
                <a:gd name="T19" fmla="*/ 297485838 h 81"/>
                <a:gd name="T20" fmla="*/ 47743369 w 104"/>
                <a:gd name="T21" fmla="*/ 293813978 h 81"/>
                <a:gd name="T22" fmla="*/ 33054134 w 104"/>
                <a:gd name="T23" fmla="*/ 290140201 h 81"/>
                <a:gd name="T24" fmla="*/ 14691152 w 104"/>
                <a:gd name="T25" fmla="*/ 279122704 h 81"/>
                <a:gd name="T26" fmla="*/ 3671830 w 104"/>
                <a:gd name="T27" fmla="*/ 260759570 h 81"/>
                <a:gd name="T28" fmla="*/ 0 w 104"/>
                <a:gd name="T29" fmla="*/ 246068296 h 81"/>
                <a:gd name="T30" fmla="*/ 0 w 104"/>
                <a:gd name="T31" fmla="*/ 235050799 h 81"/>
                <a:gd name="T32" fmla="*/ 0 w 104"/>
                <a:gd name="T33" fmla="*/ 58763179 h 81"/>
                <a:gd name="T34" fmla="*/ 0 w 104"/>
                <a:gd name="T35" fmla="*/ 58763179 h 81"/>
                <a:gd name="T36" fmla="*/ 0 w 104"/>
                <a:gd name="T37" fmla="*/ 47743765 h 81"/>
                <a:gd name="T38" fmla="*/ 3671830 w 104"/>
                <a:gd name="T39" fmla="*/ 36726268 h 81"/>
                <a:gd name="T40" fmla="*/ 14691152 w 104"/>
                <a:gd name="T41" fmla="*/ 18363134 h 81"/>
                <a:gd name="T42" fmla="*/ 33054134 w 104"/>
                <a:gd name="T43" fmla="*/ 3671860 h 81"/>
                <a:gd name="T44" fmla="*/ 47743369 w 104"/>
                <a:gd name="T45" fmla="*/ 0 h 81"/>
                <a:gd name="T46" fmla="*/ 58760775 w 104"/>
                <a:gd name="T47" fmla="*/ 0 h 81"/>
                <a:gd name="T48" fmla="*/ 323190010 w 104"/>
                <a:gd name="T49" fmla="*/ 0 h 81"/>
                <a:gd name="T50" fmla="*/ 323190010 w 104"/>
                <a:gd name="T51" fmla="*/ 0 h 81"/>
                <a:gd name="T52" fmla="*/ 337879246 w 104"/>
                <a:gd name="T53" fmla="*/ 0 h 81"/>
                <a:gd name="T54" fmla="*/ 348896651 w 104"/>
                <a:gd name="T55" fmla="*/ 3671860 h 81"/>
                <a:gd name="T56" fmla="*/ 367259633 w 104"/>
                <a:gd name="T57" fmla="*/ 18363134 h 81"/>
                <a:gd name="T58" fmla="*/ 378278955 w 104"/>
                <a:gd name="T59" fmla="*/ 36726268 h 81"/>
                <a:gd name="T60" fmla="*/ 381950785 w 104"/>
                <a:gd name="T61" fmla="*/ 47743765 h 81"/>
                <a:gd name="T62" fmla="*/ 381950785 w 104"/>
                <a:gd name="T63" fmla="*/ 58763179 h 81"/>
                <a:gd name="T64" fmla="*/ 381950785 w 104"/>
                <a:gd name="T65" fmla="*/ 235050799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4" h="81">
                  <a:moveTo>
                    <a:pt x="104" y="64"/>
                  </a:moveTo>
                  <a:lnTo>
                    <a:pt x="104" y="64"/>
                  </a:lnTo>
                  <a:lnTo>
                    <a:pt x="104" y="67"/>
                  </a:lnTo>
                  <a:lnTo>
                    <a:pt x="103" y="71"/>
                  </a:lnTo>
                  <a:lnTo>
                    <a:pt x="100" y="76"/>
                  </a:lnTo>
                  <a:lnTo>
                    <a:pt x="95" y="79"/>
                  </a:lnTo>
                  <a:lnTo>
                    <a:pt x="92" y="80"/>
                  </a:lnTo>
                  <a:lnTo>
                    <a:pt x="88" y="81"/>
                  </a:lnTo>
                  <a:lnTo>
                    <a:pt x="16" y="81"/>
                  </a:lnTo>
                  <a:lnTo>
                    <a:pt x="13" y="80"/>
                  </a:lnTo>
                  <a:lnTo>
                    <a:pt x="9" y="79"/>
                  </a:lnTo>
                  <a:lnTo>
                    <a:pt x="4" y="76"/>
                  </a:lnTo>
                  <a:lnTo>
                    <a:pt x="1" y="71"/>
                  </a:lnTo>
                  <a:lnTo>
                    <a:pt x="0" y="67"/>
                  </a:lnTo>
                  <a:lnTo>
                    <a:pt x="0" y="64"/>
                  </a:lnTo>
                  <a:lnTo>
                    <a:pt x="0" y="16"/>
                  </a:lnTo>
                  <a:lnTo>
                    <a:pt x="0" y="13"/>
                  </a:lnTo>
                  <a:lnTo>
                    <a:pt x="1" y="10"/>
                  </a:lnTo>
                  <a:lnTo>
                    <a:pt x="4" y="5"/>
                  </a:lnTo>
                  <a:lnTo>
                    <a:pt x="9" y="1"/>
                  </a:lnTo>
                  <a:lnTo>
                    <a:pt x="13" y="0"/>
                  </a:lnTo>
                  <a:lnTo>
                    <a:pt x="16" y="0"/>
                  </a:lnTo>
                  <a:lnTo>
                    <a:pt x="88" y="0"/>
                  </a:lnTo>
                  <a:lnTo>
                    <a:pt x="92" y="0"/>
                  </a:lnTo>
                  <a:lnTo>
                    <a:pt x="95" y="1"/>
                  </a:lnTo>
                  <a:lnTo>
                    <a:pt x="100" y="5"/>
                  </a:lnTo>
                  <a:lnTo>
                    <a:pt x="103" y="10"/>
                  </a:lnTo>
                  <a:lnTo>
                    <a:pt x="104" y="13"/>
                  </a:lnTo>
                  <a:lnTo>
                    <a:pt x="104" y="16"/>
                  </a:lnTo>
                  <a:lnTo>
                    <a:pt x="104" y="6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69" name="Freeform 560"/>
            <p:cNvSpPr/>
            <p:nvPr/>
          </p:nvSpPr>
          <p:spPr bwMode="auto">
            <a:xfrm>
              <a:off x="18894934" y="743130"/>
              <a:ext cx="201550" cy="155098"/>
            </a:xfrm>
            <a:custGeom>
              <a:avLst/>
              <a:gdLst>
                <a:gd name="T0" fmla="*/ 385621841 w 105"/>
                <a:gd name="T1" fmla="*/ 235050799 h 81"/>
                <a:gd name="T2" fmla="*/ 385621841 w 105"/>
                <a:gd name="T3" fmla="*/ 235050799 h 81"/>
                <a:gd name="T4" fmla="*/ 385621841 w 105"/>
                <a:gd name="T5" fmla="*/ 246068296 h 81"/>
                <a:gd name="T6" fmla="*/ 381950018 w 105"/>
                <a:gd name="T7" fmla="*/ 260759570 h 81"/>
                <a:gd name="T8" fmla="*/ 370930718 w 105"/>
                <a:gd name="T9" fmla="*/ 279122704 h 81"/>
                <a:gd name="T10" fmla="*/ 348895951 w 105"/>
                <a:gd name="T11" fmla="*/ 290140201 h 81"/>
                <a:gd name="T12" fmla="*/ 337878568 w 105"/>
                <a:gd name="T13" fmla="*/ 293813978 h 81"/>
                <a:gd name="T14" fmla="*/ 326861184 w 105"/>
                <a:gd name="T15" fmla="*/ 297485838 h 81"/>
                <a:gd name="T16" fmla="*/ 58760657 w 105"/>
                <a:gd name="T17" fmla="*/ 297485838 h 81"/>
                <a:gd name="T18" fmla="*/ 58760657 w 105"/>
                <a:gd name="T19" fmla="*/ 297485838 h 81"/>
                <a:gd name="T20" fmla="*/ 47743273 w 105"/>
                <a:gd name="T21" fmla="*/ 293813978 h 81"/>
                <a:gd name="T22" fmla="*/ 36725890 w 105"/>
                <a:gd name="T23" fmla="*/ 290140201 h 81"/>
                <a:gd name="T24" fmla="*/ 18362945 w 105"/>
                <a:gd name="T25" fmla="*/ 279122704 h 81"/>
                <a:gd name="T26" fmla="*/ 3671822 w 105"/>
                <a:gd name="T27" fmla="*/ 260759570 h 81"/>
                <a:gd name="T28" fmla="*/ 0 w 105"/>
                <a:gd name="T29" fmla="*/ 246068296 h 81"/>
                <a:gd name="T30" fmla="*/ 0 w 105"/>
                <a:gd name="T31" fmla="*/ 235050799 h 81"/>
                <a:gd name="T32" fmla="*/ 0 w 105"/>
                <a:gd name="T33" fmla="*/ 58763179 h 81"/>
                <a:gd name="T34" fmla="*/ 0 w 105"/>
                <a:gd name="T35" fmla="*/ 58763179 h 81"/>
                <a:gd name="T36" fmla="*/ 0 w 105"/>
                <a:gd name="T37" fmla="*/ 47743765 h 81"/>
                <a:gd name="T38" fmla="*/ 3671822 w 105"/>
                <a:gd name="T39" fmla="*/ 36726268 h 81"/>
                <a:gd name="T40" fmla="*/ 18362945 w 105"/>
                <a:gd name="T41" fmla="*/ 18363134 h 81"/>
                <a:gd name="T42" fmla="*/ 36725890 w 105"/>
                <a:gd name="T43" fmla="*/ 3671860 h 81"/>
                <a:gd name="T44" fmla="*/ 47743273 w 105"/>
                <a:gd name="T45" fmla="*/ 0 h 81"/>
                <a:gd name="T46" fmla="*/ 58760657 w 105"/>
                <a:gd name="T47" fmla="*/ 0 h 81"/>
                <a:gd name="T48" fmla="*/ 326861184 w 105"/>
                <a:gd name="T49" fmla="*/ 0 h 81"/>
                <a:gd name="T50" fmla="*/ 326861184 w 105"/>
                <a:gd name="T51" fmla="*/ 0 h 81"/>
                <a:gd name="T52" fmla="*/ 337878568 w 105"/>
                <a:gd name="T53" fmla="*/ 0 h 81"/>
                <a:gd name="T54" fmla="*/ 348895951 w 105"/>
                <a:gd name="T55" fmla="*/ 3671860 h 81"/>
                <a:gd name="T56" fmla="*/ 370930718 w 105"/>
                <a:gd name="T57" fmla="*/ 18363134 h 81"/>
                <a:gd name="T58" fmla="*/ 381950018 w 105"/>
                <a:gd name="T59" fmla="*/ 36726268 h 81"/>
                <a:gd name="T60" fmla="*/ 385621841 w 105"/>
                <a:gd name="T61" fmla="*/ 47743765 h 81"/>
                <a:gd name="T62" fmla="*/ 385621841 w 105"/>
                <a:gd name="T63" fmla="*/ 58763179 h 81"/>
                <a:gd name="T64" fmla="*/ 385621841 w 105"/>
                <a:gd name="T65" fmla="*/ 235050799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 h="81">
                  <a:moveTo>
                    <a:pt x="105" y="64"/>
                  </a:moveTo>
                  <a:lnTo>
                    <a:pt x="105" y="64"/>
                  </a:lnTo>
                  <a:lnTo>
                    <a:pt x="105" y="67"/>
                  </a:lnTo>
                  <a:lnTo>
                    <a:pt x="104" y="71"/>
                  </a:lnTo>
                  <a:lnTo>
                    <a:pt x="101" y="76"/>
                  </a:lnTo>
                  <a:lnTo>
                    <a:pt x="95" y="79"/>
                  </a:lnTo>
                  <a:lnTo>
                    <a:pt x="92" y="80"/>
                  </a:lnTo>
                  <a:lnTo>
                    <a:pt x="89" y="81"/>
                  </a:lnTo>
                  <a:lnTo>
                    <a:pt x="16" y="81"/>
                  </a:lnTo>
                  <a:lnTo>
                    <a:pt x="13" y="80"/>
                  </a:lnTo>
                  <a:lnTo>
                    <a:pt x="10" y="79"/>
                  </a:lnTo>
                  <a:lnTo>
                    <a:pt x="5" y="76"/>
                  </a:lnTo>
                  <a:lnTo>
                    <a:pt x="1" y="71"/>
                  </a:lnTo>
                  <a:lnTo>
                    <a:pt x="0" y="67"/>
                  </a:lnTo>
                  <a:lnTo>
                    <a:pt x="0" y="64"/>
                  </a:lnTo>
                  <a:lnTo>
                    <a:pt x="0" y="16"/>
                  </a:lnTo>
                  <a:lnTo>
                    <a:pt x="0" y="13"/>
                  </a:lnTo>
                  <a:lnTo>
                    <a:pt x="1" y="10"/>
                  </a:lnTo>
                  <a:lnTo>
                    <a:pt x="5" y="5"/>
                  </a:lnTo>
                  <a:lnTo>
                    <a:pt x="10" y="1"/>
                  </a:lnTo>
                  <a:lnTo>
                    <a:pt x="13" y="0"/>
                  </a:lnTo>
                  <a:lnTo>
                    <a:pt x="16" y="0"/>
                  </a:lnTo>
                  <a:lnTo>
                    <a:pt x="89" y="0"/>
                  </a:lnTo>
                  <a:lnTo>
                    <a:pt x="92" y="0"/>
                  </a:lnTo>
                  <a:lnTo>
                    <a:pt x="95" y="1"/>
                  </a:lnTo>
                  <a:lnTo>
                    <a:pt x="101" y="5"/>
                  </a:lnTo>
                  <a:lnTo>
                    <a:pt x="104" y="10"/>
                  </a:lnTo>
                  <a:lnTo>
                    <a:pt x="105" y="13"/>
                  </a:lnTo>
                  <a:lnTo>
                    <a:pt x="105" y="16"/>
                  </a:lnTo>
                  <a:lnTo>
                    <a:pt x="105" y="6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70" name="Freeform 561"/>
            <p:cNvSpPr/>
            <p:nvPr/>
          </p:nvSpPr>
          <p:spPr bwMode="auto">
            <a:xfrm>
              <a:off x="19126623" y="743130"/>
              <a:ext cx="199667" cy="155098"/>
            </a:xfrm>
            <a:custGeom>
              <a:avLst/>
              <a:gdLst>
                <a:gd name="T0" fmla="*/ 381950785 w 104"/>
                <a:gd name="T1" fmla="*/ 235050799 h 81"/>
                <a:gd name="T2" fmla="*/ 381950785 w 104"/>
                <a:gd name="T3" fmla="*/ 235050799 h 81"/>
                <a:gd name="T4" fmla="*/ 381950785 w 104"/>
                <a:gd name="T5" fmla="*/ 246068296 h 81"/>
                <a:gd name="T6" fmla="*/ 378278955 w 104"/>
                <a:gd name="T7" fmla="*/ 260759570 h 81"/>
                <a:gd name="T8" fmla="*/ 363587803 w 104"/>
                <a:gd name="T9" fmla="*/ 279122704 h 81"/>
                <a:gd name="T10" fmla="*/ 345224822 w 104"/>
                <a:gd name="T11" fmla="*/ 290140201 h 81"/>
                <a:gd name="T12" fmla="*/ 337879246 w 104"/>
                <a:gd name="T13" fmla="*/ 293813978 h 81"/>
                <a:gd name="T14" fmla="*/ 319516264 w 104"/>
                <a:gd name="T15" fmla="*/ 297485838 h 81"/>
                <a:gd name="T16" fmla="*/ 58760775 w 104"/>
                <a:gd name="T17" fmla="*/ 297485838 h 81"/>
                <a:gd name="T18" fmla="*/ 58760775 w 104"/>
                <a:gd name="T19" fmla="*/ 297485838 h 81"/>
                <a:gd name="T20" fmla="*/ 47743369 w 104"/>
                <a:gd name="T21" fmla="*/ 293813978 h 81"/>
                <a:gd name="T22" fmla="*/ 33054134 w 104"/>
                <a:gd name="T23" fmla="*/ 290140201 h 81"/>
                <a:gd name="T24" fmla="*/ 14691152 w 104"/>
                <a:gd name="T25" fmla="*/ 279122704 h 81"/>
                <a:gd name="T26" fmla="*/ 3671830 w 104"/>
                <a:gd name="T27" fmla="*/ 260759570 h 81"/>
                <a:gd name="T28" fmla="*/ 0 w 104"/>
                <a:gd name="T29" fmla="*/ 246068296 h 81"/>
                <a:gd name="T30" fmla="*/ 0 w 104"/>
                <a:gd name="T31" fmla="*/ 235050799 h 81"/>
                <a:gd name="T32" fmla="*/ 0 w 104"/>
                <a:gd name="T33" fmla="*/ 58763179 h 81"/>
                <a:gd name="T34" fmla="*/ 0 w 104"/>
                <a:gd name="T35" fmla="*/ 58763179 h 81"/>
                <a:gd name="T36" fmla="*/ 0 w 104"/>
                <a:gd name="T37" fmla="*/ 47743765 h 81"/>
                <a:gd name="T38" fmla="*/ 3671830 w 104"/>
                <a:gd name="T39" fmla="*/ 36726268 h 81"/>
                <a:gd name="T40" fmla="*/ 14691152 w 104"/>
                <a:gd name="T41" fmla="*/ 18363134 h 81"/>
                <a:gd name="T42" fmla="*/ 33054134 w 104"/>
                <a:gd name="T43" fmla="*/ 3671860 h 81"/>
                <a:gd name="T44" fmla="*/ 47743369 w 104"/>
                <a:gd name="T45" fmla="*/ 0 h 81"/>
                <a:gd name="T46" fmla="*/ 58760775 w 104"/>
                <a:gd name="T47" fmla="*/ 0 h 81"/>
                <a:gd name="T48" fmla="*/ 319516264 w 104"/>
                <a:gd name="T49" fmla="*/ 0 h 81"/>
                <a:gd name="T50" fmla="*/ 319516264 w 104"/>
                <a:gd name="T51" fmla="*/ 0 h 81"/>
                <a:gd name="T52" fmla="*/ 337879246 w 104"/>
                <a:gd name="T53" fmla="*/ 0 h 81"/>
                <a:gd name="T54" fmla="*/ 345224822 w 104"/>
                <a:gd name="T55" fmla="*/ 3671860 h 81"/>
                <a:gd name="T56" fmla="*/ 363587803 w 104"/>
                <a:gd name="T57" fmla="*/ 18363134 h 81"/>
                <a:gd name="T58" fmla="*/ 378278955 w 104"/>
                <a:gd name="T59" fmla="*/ 36726268 h 81"/>
                <a:gd name="T60" fmla="*/ 381950785 w 104"/>
                <a:gd name="T61" fmla="*/ 47743765 h 81"/>
                <a:gd name="T62" fmla="*/ 381950785 w 104"/>
                <a:gd name="T63" fmla="*/ 58763179 h 81"/>
                <a:gd name="T64" fmla="*/ 381950785 w 104"/>
                <a:gd name="T65" fmla="*/ 235050799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4" h="81">
                  <a:moveTo>
                    <a:pt x="104" y="64"/>
                  </a:moveTo>
                  <a:lnTo>
                    <a:pt x="104" y="64"/>
                  </a:lnTo>
                  <a:lnTo>
                    <a:pt x="104" y="67"/>
                  </a:lnTo>
                  <a:lnTo>
                    <a:pt x="103" y="71"/>
                  </a:lnTo>
                  <a:lnTo>
                    <a:pt x="99" y="76"/>
                  </a:lnTo>
                  <a:lnTo>
                    <a:pt x="94" y="79"/>
                  </a:lnTo>
                  <a:lnTo>
                    <a:pt x="92" y="80"/>
                  </a:lnTo>
                  <a:lnTo>
                    <a:pt x="87" y="81"/>
                  </a:lnTo>
                  <a:lnTo>
                    <a:pt x="16" y="81"/>
                  </a:lnTo>
                  <a:lnTo>
                    <a:pt x="13" y="80"/>
                  </a:lnTo>
                  <a:lnTo>
                    <a:pt x="9" y="79"/>
                  </a:lnTo>
                  <a:lnTo>
                    <a:pt x="4" y="76"/>
                  </a:lnTo>
                  <a:lnTo>
                    <a:pt x="1" y="71"/>
                  </a:lnTo>
                  <a:lnTo>
                    <a:pt x="0" y="67"/>
                  </a:lnTo>
                  <a:lnTo>
                    <a:pt x="0" y="64"/>
                  </a:lnTo>
                  <a:lnTo>
                    <a:pt x="0" y="16"/>
                  </a:lnTo>
                  <a:lnTo>
                    <a:pt x="0" y="13"/>
                  </a:lnTo>
                  <a:lnTo>
                    <a:pt x="1" y="10"/>
                  </a:lnTo>
                  <a:lnTo>
                    <a:pt x="4" y="5"/>
                  </a:lnTo>
                  <a:lnTo>
                    <a:pt x="9" y="1"/>
                  </a:lnTo>
                  <a:lnTo>
                    <a:pt x="13" y="0"/>
                  </a:lnTo>
                  <a:lnTo>
                    <a:pt x="16" y="0"/>
                  </a:lnTo>
                  <a:lnTo>
                    <a:pt x="87" y="0"/>
                  </a:lnTo>
                  <a:lnTo>
                    <a:pt x="92" y="0"/>
                  </a:lnTo>
                  <a:lnTo>
                    <a:pt x="94" y="1"/>
                  </a:lnTo>
                  <a:lnTo>
                    <a:pt x="99" y="5"/>
                  </a:lnTo>
                  <a:lnTo>
                    <a:pt x="103" y="10"/>
                  </a:lnTo>
                  <a:lnTo>
                    <a:pt x="104" y="13"/>
                  </a:lnTo>
                  <a:lnTo>
                    <a:pt x="104" y="16"/>
                  </a:lnTo>
                  <a:lnTo>
                    <a:pt x="104" y="6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71" name="Freeform 562"/>
            <p:cNvSpPr/>
            <p:nvPr/>
          </p:nvSpPr>
          <p:spPr bwMode="auto">
            <a:xfrm>
              <a:off x="18665129" y="921328"/>
              <a:ext cx="199667" cy="155098"/>
            </a:xfrm>
            <a:custGeom>
              <a:avLst/>
              <a:gdLst>
                <a:gd name="T0" fmla="*/ 381950785 w 104"/>
                <a:gd name="T1" fmla="*/ 235050799 h 81"/>
                <a:gd name="T2" fmla="*/ 381950785 w 104"/>
                <a:gd name="T3" fmla="*/ 235050799 h 81"/>
                <a:gd name="T4" fmla="*/ 381950785 w 104"/>
                <a:gd name="T5" fmla="*/ 246068296 h 81"/>
                <a:gd name="T6" fmla="*/ 378278955 w 104"/>
                <a:gd name="T7" fmla="*/ 257085793 h 81"/>
                <a:gd name="T8" fmla="*/ 367259633 w 104"/>
                <a:gd name="T9" fmla="*/ 279122704 h 81"/>
                <a:gd name="T10" fmla="*/ 348896651 w 104"/>
                <a:gd name="T11" fmla="*/ 293813978 h 81"/>
                <a:gd name="T12" fmla="*/ 337879246 w 104"/>
                <a:gd name="T13" fmla="*/ 293813978 h 81"/>
                <a:gd name="T14" fmla="*/ 323190010 w 104"/>
                <a:gd name="T15" fmla="*/ 297485838 h 81"/>
                <a:gd name="T16" fmla="*/ 58760775 w 104"/>
                <a:gd name="T17" fmla="*/ 297485838 h 81"/>
                <a:gd name="T18" fmla="*/ 58760775 w 104"/>
                <a:gd name="T19" fmla="*/ 297485838 h 81"/>
                <a:gd name="T20" fmla="*/ 47743369 w 104"/>
                <a:gd name="T21" fmla="*/ 293813978 h 81"/>
                <a:gd name="T22" fmla="*/ 33054134 w 104"/>
                <a:gd name="T23" fmla="*/ 293813978 h 81"/>
                <a:gd name="T24" fmla="*/ 14691152 w 104"/>
                <a:gd name="T25" fmla="*/ 279122704 h 81"/>
                <a:gd name="T26" fmla="*/ 3671830 w 104"/>
                <a:gd name="T27" fmla="*/ 257085793 h 81"/>
                <a:gd name="T28" fmla="*/ 0 w 104"/>
                <a:gd name="T29" fmla="*/ 246068296 h 81"/>
                <a:gd name="T30" fmla="*/ 0 w 104"/>
                <a:gd name="T31" fmla="*/ 235050799 h 81"/>
                <a:gd name="T32" fmla="*/ 0 w 104"/>
                <a:gd name="T33" fmla="*/ 58763179 h 81"/>
                <a:gd name="T34" fmla="*/ 0 w 104"/>
                <a:gd name="T35" fmla="*/ 58763179 h 81"/>
                <a:gd name="T36" fmla="*/ 0 w 104"/>
                <a:gd name="T37" fmla="*/ 47743765 h 81"/>
                <a:gd name="T38" fmla="*/ 3671830 w 104"/>
                <a:gd name="T39" fmla="*/ 36726268 h 81"/>
                <a:gd name="T40" fmla="*/ 14691152 w 104"/>
                <a:gd name="T41" fmla="*/ 14691274 h 81"/>
                <a:gd name="T42" fmla="*/ 33054134 w 104"/>
                <a:gd name="T43" fmla="*/ 3671860 h 81"/>
                <a:gd name="T44" fmla="*/ 47743369 w 104"/>
                <a:gd name="T45" fmla="*/ 0 h 81"/>
                <a:gd name="T46" fmla="*/ 58760775 w 104"/>
                <a:gd name="T47" fmla="*/ 0 h 81"/>
                <a:gd name="T48" fmla="*/ 323190010 w 104"/>
                <a:gd name="T49" fmla="*/ 0 h 81"/>
                <a:gd name="T50" fmla="*/ 323190010 w 104"/>
                <a:gd name="T51" fmla="*/ 0 h 81"/>
                <a:gd name="T52" fmla="*/ 337879246 w 104"/>
                <a:gd name="T53" fmla="*/ 0 h 81"/>
                <a:gd name="T54" fmla="*/ 348896651 w 104"/>
                <a:gd name="T55" fmla="*/ 3671860 h 81"/>
                <a:gd name="T56" fmla="*/ 367259633 w 104"/>
                <a:gd name="T57" fmla="*/ 14691274 h 81"/>
                <a:gd name="T58" fmla="*/ 378278955 w 104"/>
                <a:gd name="T59" fmla="*/ 36726268 h 81"/>
                <a:gd name="T60" fmla="*/ 381950785 w 104"/>
                <a:gd name="T61" fmla="*/ 47743765 h 81"/>
                <a:gd name="T62" fmla="*/ 381950785 w 104"/>
                <a:gd name="T63" fmla="*/ 58763179 h 81"/>
                <a:gd name="T64" fmla="*/ 381950785 w 104"/>
                <a:gd name="T65" fmla="*/ 235050799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4" h="81">
                  <a:moveTo>
                    <a:pt x="104" y="64"/>
                  </a:moveTo>
                  <a:lnTo>
                    <a:pt x="104" y="64"/>
                  </a:lnTo>
                  <a:lnTo>
                    <a:pt x="104" y="67"/>
                  </a:lnTo>
                  <a:lnTo>
                    <a:pt x="103" y="70"/>
                  </a:lnTo>
                  <a:lnTo>
                    <a:pt x="100" y="76"/>
                  </a:lnTo>
                  <a:lnTo>
                    <a:pt x="95" y="80"/>
                  </a:lnTo>
                  <a:lnTo>
                    <a:pt x="92" y="80"/>
                  </a:lnTo>
                  <a:lnTo>
                    <a:pt x="88" y="81"/>
                  </a:lnTo>
                  <a:lnTo>
                    <a:pt x="16" y="81"/>
                  </a:lnTo>
                  <a:lnTo>
                    <a:pt x="13" y="80"/>
                  </a:lnTo>
                  <a:lnTo>
                    <a:pt x="9" y="80"/>
                  </a:lnTo>
                  <a:lnTo>
                    <a:pt x="4" y="76"/>
                  </a:lnTo>
                  <a:lnTo>
                    <a:pt x="1" y="70"/>
                  </a:lnTo>
                  <a:lnTo>
                    <a:pt x="0" y="67"/>
                  </a:lnTo>
                  <a:lnTo>
                    <a:pt x="0" y="64"/>
                  </a:lnTo>
                  <a:lnTo>
                    <a:pt x="0" y="16"/>
                  </a:lnTo>
                  <a:lnTo>
                    <a:pt x="0" y="13"/>
                  </a:lnTo>
                  <a:lnTo>
                    <a:pt x="1" y="10"/>
                  </a:lnTo>
                  <a:lnTo>
                    <a:pt x="4" y="4"/>
                  </a:lnTo>
                  <a:lnTo>
                    <a:pt x="9" y="1"/>
                  </a:lnTo>
                  <a:lnTo>
                    <a:pt x="13" y="0"/>
                  </a:lnTo>
                  <a:lnTo>
                    <a:pt x="16" y="0"/>
                  </a:lnTo>
                  <a:lnTo>
                    <a:pt x="88" y="0"/>
                  </a:lnTo>
                  <a:lnTo>
                    <a:pt x="92" y="0"/>
                  </a:lnTo>
                  <a:lnTo>
                    <a:pt x="95" y="1"/>
                  </a:lnTo>
                  <a:lnTo>
                    <a:pt x="100" y="4"/>
                  </a:lnTo>
                  <a:lnTo>
                    <a:pt x="103" y="10"/>
                  </a:lnTo>
                  <a:lnTo>
                    <a:pt x="104" y="13"/>
                  </a:lnTo>
                  <a:lnTo>
                    <a:pt x="104" y="16"/>
                  </a:lnTo>
                  <a:lnTo>
                    <a:pt x="104" y="6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72" name="Freeform 563"/>
            <p:cNvSpPr/>
            <p:nvPr/>
          </p:nvSpPr>
          <p:spPr bwMode="auto">
            <a:xfrm>
              <a:off x="18894934" y="921328"/>
              <a:ext cx="201550" cy="155098"/>
            </a:xfrm>
            <a:custGeom>
              <a:avLst/>
              <a:gdLst>
                <a:gd name="T0" fmla="*/ 385621841 w 105"/>
                <a:gd name="T1" fmla="*/ 235050799 h 81"/>
                <a:gd name="T2" fmla="*/ 385621841 w 105"/>
                <a:gd name="T3" fmla="*/ 235050799 h 81"/>
                <a:gd name="T4" fmla="*/ 385621841 w 105"/>
                <a:gd name="T5" fmla="*/ 246068296 h 81"/>
                <a:gd name="T6" fmla="*/ 381950018 w 105"/>
                <a:gd name="T7" fmla="*/ 257085793 h 81"/>
                <a:gd name="T8" fmla="*/ 370930718 w 105"/>
                <a:gd name="T9" fmla="*/ 279122704 h 81"/>
                <a:gd name="T10" fmla="*/ 348895951 w 105"/>
                <a:gd name="T11" fmla="*/ 293813978 h 81"/>
                <a:gd name="T12" fmla="*/ 337878568 w 105"/>
                <a:gd name="T13" fmla="*/ 293813978 h 81"/>
                <a:gd name="T14" fmla="*/ 326861184 w 105"/>
                <a:gd name="T15" fmla="*/ 297485838 h 81"/>
                <a:gd name="T16" fmla="*/ 58760657 w 105"/>
                <a:gd name="T17" fmla="*/ 297485838 h 81"/>
                <a:gd name="T18" fmla="*/ 58760657 w 105"/>
                <a:gd name="T19" fmla="*/ 297485838 h 81"/>
                <a:gd name="T20" fmla="*/ 47743273 w 105"/>
                <a:gd name="T21" fmla="*/ 293813978 h 81"/>
                <a:gd name="T22" fmla="*/ 36725890 w 105"/>
                <a:gd name="T23" fmla="*/ 293813978 h 81"/>
                <a:gd name="T24" fmla="*/ 18362945 w 105"/>
                <a:gd name="T25" fmla="*/ 279122704 h 81"/>
                <a:gd name="T26" fmla="*/ 3671822 w 105"/>
                <a:gd name="T27" fmla="*/ 257085793 h 81"/>
                <a:gd name="T28" fmla="*/ 0 w 105"/>
                <a:gd name="T29" fmla="*/ 246068296 h 81"/>
                <a:gd name="T30" fmla="*/ 0 w 105"/>
                <a:gd name="T31" fmla="*/ 235050799 h 81"/>
                <a:gd name="T32" fmla="*/ 0 w 105"/>
                <a:gd name="T33" fmla="*/ 58763179 h 81"/>
                <a:gd name="T34" fmla="*/ 0 w 105"/>
                <a:gd name="T35" fmla="*/ 58763179 h 81"/>
                <a:gd name="T36" fmla="*/ 0 w 105"/>
                <a:gd name="T37" fmla="*/ 47743765 h 81"/>
                <a:gd name="T38" fmla="*/ 3671822 w 105"/>
                <a:gd name="T39" fmla="*/ 36726268 h 81"/>
                <a:gd name="T40" fmla="*/ 18362945 w 105"/>
                <a:gd name="T41" fmla="*/ 14691274 h 81"/>
                <a:gd name="T42" fmla="*/ 36725890 w 105"/>
                <a:gd name="T43" fmla="*/ 3671860 h 81"/>
                <a:gd name="T44" fmla="*/ 47743273 w 105"/>
                <a:gd name="T45" fmla="*/ 0 h 81"/>
                <a:gd name="T46" fmla="*/ 58760657 w 105"/>
                <a:gd name="T47" fmla="*/ 0 h 81"/>
                <a:gd name="T48" fmla="*/ 326861184 w 105"/>
                <a:gd name="T49" fmla="*/ 0 h 81"/>
                <a:gd name="T50" fmla="*/ 326861184 w 105"/>
                <a:gd name="T51" fmla="*/ 0 h 81"/>
                <a:gd name="T52" fmla="*/ 337878568 w 105"/>
                <a:gd name="T53" fmla="*/ 0 h 81"/>
                <a:gd name="T54" fmla="*/ 348895951 w 105"/>
                <a:gd name="T55" fmla="*/ 3671860 h 81"/>
                <a:gd name="T56" fmla="*/ 370930718 w 105"/>
                <a:gd name="T57" fmla="*/ 14691274 h 81"/>
                <a:gd name="T58" fmla="*/ 381950018 w 105"/>
                <a:gd name="T59" fmla="*/ 36726268 h 81"/>
                <a:gd name="T60" fmla="*/ 385621841 w 105"/>
                <a:gd name="T61" fmla="*/ 47743765 h 81"/>
                <a:gd name="T62" fmla="*/ 385621841 w 105"/>
                <a:gd name="T63" fmla="*/ 58763179 h 81"/>
                <a:gd name="T64" fmla="*/ 385621841 w 105"/>
                <a:gd name="T65" fmla="*/ 235050799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 h="81">
                  <a:moveTo>
                    <a:pt x="105" y="64"/>
                  </a:moveTo>
                  <a:lnTo>
                    <a:pt x="105" y="64"/>
                  </a:lnTo>
                  <a:lnTo>
                    <a:pt x="105" y="67"/>
                  </a:lnTo>
                  <a:lnTo>
                    <a:pt x="104" y="70"/>
                  </a:lnTo>
                  <a:lnTo>
                    <a:pt x="101" y="76"/>
                  </a:lnTo>
                  <a:lnTo>
                    <a:pt x="95" y="80"/>
                  </a:lnTo>
                  <a:lnTo>
                    <a:pt x="92" y="80"/>
                  </a:lnTo>
                  <a:lnTo>
                    <a:pt x="89" y="81"/>
                  </a:lnTo>
                  <a:lnTo>
                    <a:pt x="16" y="81"/>
                  </a:lnTo>
                  <a:lnTo>
                    <a:pt x="13" y="80"/>
                  </a:lnTo>
                  <a:lnTo>
                    <a:pt x="10" y="80"/>
                  </a:lnTo>
                  <a:lnTo>
                    <a:pt x="5" y="76"/>
                  </a:lnTo>
                  <a:lnTo>
                    <a:pt x="1" y="70"/>
                  </a:lnTo>
                  <a:lnTo>
                    <a:pt x="0" y="67"/>
                  </a:lnTo>
                  <a:lnTo>
                    <a:pt x="0" y="64"/>
                  </a:lnTo>
                  <a:lnTo>
                    <a:pt x="0" y="16"/>
                  </a:lnTo>
                  <a:lnTo>
                    <a:pt x="0" y="13"/>
                  </a:lnTo>
                  <a:lnTo>
                    <a:pt x="1" y="10"/>
                  </a:lnTo>
                  <a:lnTo>
                    <a:pt x="5" y="4"/>
                  </a:lnTo>
                  <a:lnTo>
                    <a:pt x="10" y="1"/>
                  </a:lnTo>
                  <a:lnTo>
                    <a:pt x="13" y="0"/>
                  </a:lnTo>
                  <a:lnTo>
                    <a:pt x="16" y="0"/>
                  </a:lnTo>
                  <a:lnTo>
                    <a:pt x="89" y="0"/>
                  </a:lnTo>
                  <a:lnTo>
                    <a:pt x="92" y="0"/>
                  </a:lnTo>
                  <a:lnTo>
                    <a:pt x="95" y="1"/>
                  </a:lnTo>
                  <a:lnTo>
                    <a:pt x="101" y="4"/>
                  </a:lnTo>
                  <a:lnTo>
                    <a:pt x="104" y="10"/>
                  </a:lnTo>
                  <a:lnTo>
                    <a:pt x="105" y="13"/>
                  </a:lnTo>
                  <a:lnTo>
                    <a:pt x="105" y="16"/>
                  </a:lnTo>
                  <a:lnTo>
                    <a:pt x="105" y="6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73" name="Freeform 564"/>
            <p:cNvSpPr/>
            <p:nvPr/>
          </p:nvSpPr>
          <p:spPr bwMode="auto">
            <a:xfrm>
              <a:off x="19126623" y="921328"/>
              <a:ext cx="199667" cy="155098"/>
            </a:xfrm>
            <a:custGeom>
              <a:avLst/>
              <a:gdLst>
                <a:gd name="T0" fmla="*/ 381950785 w 104"/>
                <a:gd name="T1" fmla="*/ 235050799 h 81"/>
                <a:gd name="T2" fmla="*/ 381950785 w 104"/>
                <a:gd name="T3" fmla="*/ 235050799 h 81"/>
                <a:gd name="T4" fmla="*/ 381950785 w 104"/>
                <a:gd name="T5" fmla="*/ 246068296 h 81"/>
                <a:gd name="T6" fmla="*/ 378278955 w 104"/>
                <a:gd name="T7" fmla="*/ 257085793 h 81"/>
                <a:gd name="T8" fmla="*/ 363587803 w 104"/>
                <a:gd name="T9" fmla="*/ 279122704 h 81"/>
                <a:gd name="T10" fmla="*/ 345224822 w 104"/>
                <a:gd name="T11" fmla="*/ 293813978 h 81"/>
                <a:gd name="T12" fmla="*/ 337879246 w 104"/>
                <a:gd name="T13" fmla="*/ 293813978 h 81"/>
                <a:gd name="T14" fmla="*/ 319516264 w 104"/>
                <a:gd name="T15" fmla="*/ 297485838 h 81"/>
                <a:gd name="T16" fmla="*/ 58760775 w 104"/>
                <a:gd name="T17" fmla="*/ 297485838 h 81"/>
                <a:gd name="T18" fmla="*/ 58760775 w 104"/>
                <a:gd name="T19" fmla="*/ 297485838 h 81"/>
                <a:gd name="T20" fmla="*/ 47743369 w 104"/>
                <a:gd name="T21" fmla="*/ 293813978 h 81"/>
                <a:gd name="T22" fmla="*/ 33054134 w 104"/>
                <a:gd name="T23" fmla="*/ 293813978 h 81"/>
                <a:gd name="T24" fmla="*/ 14691152 w 104"/>
                <a:gd name="T25" fmla="*/ 279122704 h 81"/>
                <a:gd name="T26" fmla="*/ 3671830 w 104"/>
                <a:gd name="T27" fmla="*/ 257085793 h 81"/>
                <a:gd name="T28" fmla="*/ 0 w 104"/>
                <a:gd name="T29" fmla="*/ 246068296 h 81"/>
                <a:gd name="T30" fmla="*/ 0 w 104"/>
                <a:gd name="T31" fmla="*/ 235050799 h 81"/>
                <a:gd name="T32" fmla="*/ 0 w 104"/>
                <a:gd name="T33" fmla="*/ 58763179 h 81"/>
                <a:gd name="T34" fmla="*/ 0 w 104"/>
                <a:gd name="T35" fmla="*/ 58763179 h 81"/>
                <a:gd name="T36" fmla="*/ 0 w 104"/>
                <a:gd name="T37" fmla="*/ 47743765 h 81"/>
                <a:gd name="T38" fmla="*/ 3671830 w 104"/>
                <a:gd name="T39" fmla="*/ 36726268 h 81"/>
                <a:gd name="T40" fmla="*/ 14691152 w 104"/>
                <a:gd name="T41" fmla="*/ 14691274 h 81"/>
                <a:gd name="T42" fmla="*/ 33054134 w 104"/>
                <a:gd name="T43" fmla="*/ 3671860 h 81"/>
                <a:gd name="T44" fmla="*/ 47743369 w 104"/>
                <a:gd name="T45" fmla="*/ 0 h 81"/>
                <a:gd name="T46" fmla="*/ 58760775 w 104"/>
                <a:gd name="T47" fmla="*/ 0 h 81"/>
                <a:gd name="T48" fmla="*/ 319516264 w 104"/>
                <a:gd name="T49" fmla="*/ 0 h 81"/>
                <a:gd name="T50" fmla="*/ 319516264 w 104"/>
                <a:gd name="T51" fmla="*/ 0 h 81"/>
                <a:gd name="T52" fmla="*/ 337879246 w 104"/>
                <a:gd name="T53" fmla="*/ 0 h 81"/>
                <a:gd name="T54" fmla="*/ 345224822 w 104"/>
                <a:gd name="T55" fmla="*/ 3671860 h 81"/>
                <a:gd name="T56" fmla="*/ 363587803 w 104"/>
                <a:gd name="T57" fmla="*/ 14691274 h 81"/>
                <a:gd name="T58" fmla="*/ 378278955 w 104"/>
                <a:gd name="T59" fmla="*/ 36726268 h 81"/>
                <a:gd name="T60" fmla="*/ 381950785 w 104"/>
                <a:gd name="T61" fmla="*/ 47743765 h 81"/>
                <a:gd name="T62" fmla="*/ 381950785 w 104"/>
                <a:gd name="T63" fmla="*/ 58763179 h 81"/>
                <a:gd name="T64" fmla="*/ 381950785 w 104"/>
                <a:gd name="T65" fmla="*/ 235050799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4" h="81">
                  <a:moveTo>
                    <a:pt x="104" y="64"/>
                  </a:moveTo>
                  <a:lnTo>
                    <a:pt x="104" y="64"/>
                  </a:lnTo>
                  <a:lnTo>
                    <a:pt x="104" y="67"/>
                  </a:lnTo>
                  <a:lnTo>
                    <a:pt x="103" y="70"/>
                  </a:lnTo>
                  <a:lnTo>
                    <a:pt x="99" y="76"/>
                  </a:lnTo>
                  <a:lnTo>
                    <a:pt x="94" y="80"/>
                  </a:lnTo>
                  <a:lnTo>
                    <a:pt x="92" y="80"/>
                  </a:lnTo>
                  <a:lnTo>
                    <a:pt x="87" y="81"/>
                  </a:lnTo>
                  <a:lnTo>
                    <a:pt x="16" y="81"/>
                  </a:lnTo>
                  <a:lnTo>
                    <a:pt x="13" y="80"/>
                  </a:lnTo>
                  <a:lnTo>
                    <a:pt x="9" y="80"/>
                  </a:lnTo>
                  <a:lnTo>
                    <a:pt x="4" y="76"/>
                  </a:lnTo>
                  <a:lnTo>
                    <a:pt x="1" y="70"/>
                  </a:lnTo>
                  <a:lnTo>
                    <a:pt x="0" y="67"/>
                  </a:lnTo>
                  <a:lnTo>
                    <a:pt x="0" y="64"/>
                  </a:lnTo>
                  <a:lnTo>
                    <a:pt x="0" y="16"/>
                  </a:lnTo>
                  <a:lnTo>
                    <a:pt x="0" y="13"/>
                  </a:lnTo>
                  <a:lnTo>
                    <a:pt x="1" y="10"/>
                  </a:lnTo>
                  <a:lnTo>
                    <a:pt x="4" y="4"/>
                  </a:lnTo>
                  <a:lnTo>
                    <a:pt x="9" y="1"/>
                  </a:lnTo>
                  <a:lnTo>
                    <a:pt x="13" y="0"/>
                  </a:lnTo>
                  <a:lnTo>
                    <a:pt x="16" y="0"/>
                  </a:lnTo>
                  <a:lnTo>
                    <a:pt x="87" y="0"/>
                  </a:lnTo>
                  <a:lnTo>
                    <a:pt x="92" y="0"/>
                  </a:lnTo>
                  <a:lnTo>
                    <a:pt x="94" y="1"/>
                  </a:lnTo>
                  <a:lnTo>
                    <a:pt x="99" y="4"/>
                  </a:lnTo>
                  <a:lnTo>
                    <a:pt x="103" y="10"/>
                  </a:lnTo>
                  <a:lnTo>
                    <a:pt x="104" y="13"/>
                  </a:lnTo>
                  <a:lnTo>
                    <a:pt x="104" y="16"/>
                  </a:lnTo>
                  <a:lnTo>
                    <a:pt x="104" y="6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74" name="Freeform 565"/>
            <p:cNvSpPr/>
            <p:nvPr/>
          </p:nvSpPr>
          <p:spPr bwMode="auto">
            <a:xfrm>
              <a:off x="18665129" y="1099526"/>
              <a:ext cx="199667" cy="155098"/>
            </a:xfrm>
            <a:custGeom>
              <a:avLst/>
              <a:gdLst>
                <a:gd name="T0" fmla="*/ 381950785 w 104"/>
                <a:gd name="T1" fmla="*/ 235050799 h 81"/>
                <a:gd name="T2" fmla="*/ 381950785 w 104"/>
                <a:gd name="T3" fmla="*/ 235050799 h 81"/>
                <a:gd name="T4" fmla="*/ 381950785 w 104"/>
                <a:gd name="T5" fmla="*/ 249742073 h 81"/>
                <a:gd name="T6" fmla="*/ 378278955 w 104"/>
                <a:gd name="T7" fmla="*/ 257085793 h 81"/>
                <a:gd name="T8" fmla="*/ 367259633 w 104"/>
                <a:gd name="T9" fmla="*/ 279122704 h 81"/>
                <a:gd name="T10" fmla="*/ 348896651 w 104"/>
                <a:gd name="T11" fmla="*/ 293813978 h 81"/>
                <a:gd name="T12" fmla="*/ 337879246 w 104"/>
                <a:gd name="T13" fmla="*/ 297485838 h 81"/>
                <a:gd name="T14" fmla="*/ 323190010 w 104"/>
                <a:gd name="T15" fmla="*/ 297485838 h 81"/>
                <a:gd name="T16" fmla="*/ 58760775 w 104"/>
                <a:gd name="T17" fmla="*/ 297485838 h 81"/>
                <a:gd name="T18" fmla="*/ 58760775 w 104"/>
                <a:gd name="T19" fmla="*/ 297485838 h 81"/>
                <a:gd name="T20" fmla="*/ 47743369 w 104"/>
                <a:gd name="T21" fmla="*/ 297485838 h 81"/>
                <a:gd name="T22" fmla="*/ 33054134 w 104"/>
                <a:gd name="T23" fmla="*/ 293813978 h 81"/>
                <a:gd name="T24" fmla="*/ 14691152 w 104"/>
                <a:gd name="T25" fmla="*/ 279122704 h 81"/>
                <a:gd name="T26" fmla="*/ 3671830 w 104"/>
                <a:gd name="T27" fmla="*/ 257085793 h 81"/>
                <a:gd name="T28" fmla="*/ 0 w 104"/>
                <a:gd name="T29" fmla="*/ 249742073 h 81"/>
                <a:gd name="T30" fmla="*/ 0 w 104"/>
                <a:gd name="T31" fmla="*/ 235050799 h 81"/>
                <a:gd name="T32" fmla="*/ 0 w 104"/>
                <a:gd name="T33" fmla="*/ 62435039 h 81"/>
                <a:gd name="T34" fmla="*/ 0 w 104"/>
                <a:gd name="T35" fmla="*/ 62435039 h 81"/>
                <a:gd name="T36" fmla="*/ 0 w 104"/>
                <a:gd name="T37" fmla="*/ 47743765 h 81"/>
                <a:gd name="T38" fmla="*/ 3671830 w 104"/>
                <a:gd name="T39" fmla="*/ 36726268 h 81"/>
                <a:gd name="T40" fmla="*/ 14691152 w 104"/>
                <a:gd name="T41" fmla="*/ 18363134 h 81"/>
                <a:gd name="T42" fmla="*/ 33054134 w 104"/>
                <a:gd name="T43" fmla="*/ 3671860 h 81"/>
                <a:gd name="T44" fmla="*/ 47743369 w 104"/>
                <a:gd name="T45" fmla="*/ 0 h 81"/>
                <a:gd name="T46" fmla="*/ 58760775 w 104"/>
                <a:gd name="T47" fmla="*/ 0 h 81"/>
                <a:gd name="T48" fmla="*/ 323190010 w 104"/>
                <a:gd name="T49" fmla="*/ 0 h 81"/>
                <a:gd name="T50" fmla="*/ 323190010 w 104"/>
                <a:gd name="T51" fmla="*/ 0 h 81"/>
                <a:gd name="T52" fmla="*/ 337879246 w 104"/>
                <a:gd name="T53" fmla="*/ 0 h 81"/>
                <a:gd name="T54" fmla="*/ 348896651 w 104"/>
                <a:gd name="T55" fmla="*/ 3671860 h 81"/>
                <a:gd name="T56" fmla="*/ 367259633 w 104"/>
                <a:gd name="T57" fmla="*/ 18363134 h 81"/>
                <a:gd name="T58" fmla="*/ 378278955 w 104"/>
                <a:gd name="T59" fmla="*/ 36726268 h 81"/>
                <a:gd name="T60" fmla="*/ 381950785 w 104"/>
                <a:gd name="T61" fmla="*/ 47743765 h 81"/>
                <a:gd name="T62" fmla="*/ 381950785 w 104"/>
                <a:gd name="T63" fmla="*/ 62435039 h 81"/>
                <a:gd name="T64" fmla="*/ 381950785 w 104"/>
                <a:gd name="T65" fmla="*/ 235050799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4" h="81">
                  <a:moveTo>
                    <a:pt x="104" y="64"/>
                  </a:moveTo>
                  <a:lnTo>
                    <a:pt x="104" y="64"/>
                  </a:lnTo>
                  <a:lnTo>
                    <a:pt x="104" y="68"/>
                  </a:lnTo>
                  <a:lnTo>
                    <a:pt x="103" y="70"/>
                  </a:lnTo>
                  <a:lnTo>
                    <a:pt x="100" y="76"/>
                  </a:lnTo>
                  <a:lnTo>
                    <a:pt x="95" y="80"/>
                  </a:lnTo>
                  <a:lnTo>
                    <a:pt x="92" y="81"/>
                  </a:lnTo>
                  <a:lnTo>
                    <a:pt x="88" y="81"/>
                  </a:lnTo>
                  <a:lnTo>
                    <a:pt x="16" y="81"/>
                  </a:lnTo>
                  <a:lnTo>
                    <a:pt x="13" y="81"/>
                  </a:lnTo>
                  <a:lnTo>
                    <a:pt x="9" y="80"/>
                  </a:lnTo>
                  <a:lnTo>
                    <a:pt x="4" y="76"/>
                  </a:lnTo>
                  <a:lnTo>
                    <a:pt x="1" y="70"/>
                  </a:lnTo>
                  <a:lnTo>
                    <a:pt x="0" y="68"/>
                  </a:lnTo>
                  <a:lnTo>
                    <a:pt x="0" y="64"/>
                  </a:lnTo>
                  <a:lnTo>
                    <a:pt x="0" y="17"/>
                  </a:lnTo>
                  <a:lnTo>
                    <a:pt x="0" y="13"/>
                  </a:lnTo>
                  <a:lnTo>
                    <a:pt x="1" y="10"/>
                  </a:lnTo>
                  <a:lnTo>
                    <a:pt x="4" y="5"/>
                  </a:lnTo>
                  <a:lnTo>
                    <a:pt x="9" y="1"/>
                  </a:lnTo>
                  <a:lnTo>
                    <a:pt x="13" y="0"/>
                  </a:lnTo>
                  <a:lnTo>
                    <a:pt x="16" y="0"/>
                  </a:lnTo>
                  <a:lnTo>
                    <a:pt x="88" y="0"/>
                  </a:lnTo>
                  <a:lnTo>
                    <a:pt x="92" y="0"/>
                  </a:lnTo>
                  <a:lnTo>
                    <a:pt x="95" y="1"/>
                  </a:lnTo>
                  <a:lnTo>
                    <a:pt x="100" y="5"/>
                  </a:lnTo>
                  <a:lnTo>
                    <a:pt x="103" y="10"/>
                  </a:lnTo>
                  <a:lnTo>
                    <a:pt x="104" y="13"/>
                  </a:lnTo>
                  <a:lnTo>
                    <a:pt x="104" y="17"/>
                  </a:lnTo>
                  <a:lnTo>
                    <a:pt x="104" y="6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75" name="Freeform 566"/>
            <p:cNvSpPr/>
            <p:nvPr/>
          </p:nvSpPr>
          <p:spPr bwMode="auto">
            <a:xfrm>
              <a:off x="18894934" y="1099526"/>
              <a:ext cx="201550" cy="155098"/>
            </a:xfrm>
            <a:custGeom>
              <a:avLst/>
              <a:gdLst>
                <a:gd name="T0" fmla="*/ 385621841 w 105"/>
                <a:gd name="T1" fmla="*/ 235050799 h 81"/>
                <a:gd name="T2" fmla="*/ 385621841 w 105"/>
                <a:gd name="T3" fmla="*/ 235050799 h 81"/>
                <a:gd name="T4" fmla="*/ 385621841 w 105"/>
                <a:gd name="T5" fmla="*/ 249742073 h 81"/>
                <a:gd name="T6" fmla="*/ 381950018 w 105"/>
                <a:gd name="T7" fmla="*/ 257085793 h 81"/>
                <a:gd name="T8" fmla="*/ 370930718 w 105"/>
                <a:gd name="T9" fmla="*/ 279122704 h 81"/>
                <a:gd name="T10" fmla="*/ 348895951 w 105"/>
                <a:gd name="T11" fmla="*/ 293813978 h 81"/>
                <a:gd name="T12" fmla="*/ 337878568 w 105"/>
                <a:gd name="T13" fmla="*/ 297485838 h 81"/>
                <a:gd name="T14" fmla="*/ 326861184 w 105"/>
                <a:gd name="T15" fmla="*/ 297485838 h 81"/>
                <a:gd name="T16" fmla="*/ 58760657 w 105"/>
                <a:gd name="T17" fmla="*/ 297485838 h 81"/>
                <a:gd name="T18" fmla="*/ 58760657 w 105"/>
                <a:gd name="T19" fmla="*/ 297485838 h 81"/>
                <a:gd name="T20" fmla="*/ 47743273 w 105"/>
                <a:gd name="T21" fmla="*/ 297485838 h 81"/>
                <a:gd name="T22" fmla="*/ 36725890 w 105"/>
                <a:gd name="T23" fmla="*/ 293813978 h 81"/>
                <a:gd name="T24" fmla="*/ 18362945 w 105"/>
                <a:gd name="T25" fmla="*/ 279122704 h 81"/>
                <a:gd name="T26" fmla="*/ 3671822 w 105"/>
                <a:gd name="T27" fmla="*/ 257085793 h 81"/>
                <a:gd name="T28" fmla="*/ 0 w 105"/>
                <a:gd name="T29" fmla="*/ 249742073 h 81"/>
                <a:gd name="T30" fmla="*/ 0 w 105"/>
                <a:gd name="T31" fmla="*/ 235050799 h 81"/>
                <a:gd name="T32" fmla="*/ 0 w 105"/>
                <a:gd name="T33" fmla="*/ 62435039 h 81"/>
                <a:gd name="T34" fmla="*/ 0 w 105"/>
                <a:gd name="T35" fmla="*/ 62435039 h 81"/>
                <a:gd name="T36" fmla="*/ 0 w 105"/>
                <a:gd name="T37" fmla="*/ 47743765 h 81"/>
                <a:gd name="T38" fmla="*/ 3671822 w 105"/>
                <a:gd name="T39" fmla="*/ 36726268 h 81"/>
                <a:gd name="T40" fmla="*/ 18362945 w 105"/>
                <a:gd name="T41" fmla="*/ 18363134 h 81"/>
                <a:gd name="T42" fmla="*/ 36725890 w 105"/>
                <a:gd name="T43" fmla="*/ 3671860 h 81"/>
                <a:gd name="T44" fmla="*/ 47743273 w 105"/>
                <a:gd name="T45" fmla="*/ 0 h 81"/>
                <a:gd name="T46" fmla="*/ 58760657 w 105"/>
                <a:gd name="T47" fmla="*/ 0 h 81"/>
                <a:gd name="T48" fmla="*/ 326861184 w 105"/>
                <a:gd name="T49" fmla="*/ 0 h 81"/>
                <a:gd name="T50" fmla="*/ 326861184 w 105"/>
                <a:gd name="T51" fmla="*/ 0 h 81"/>
                <a:gd name="T52" fmla="*/ 337878568 w 105"/>
                <a:gd name="T53" fmla="*/ 0 h 81"/>
                <a:gd name="T54" fmla="*/ 348895951 w 105"/>
                <a:gd name="T55" fmla="*/ 3671860 h 81"/>
                <a:gd name="T56" fmla="*/ 370930718 w 105"/>
                <a:gd name="T57" fmla="*/ 18363134 h 81"/>
                <a:gd name="T58" fmla="*/ 381950018 w 105"/>
                <a:gd name="T59" fmla="*/ 36726268 h 81"/>
                <a:gd name="T60" fmla="*/ 385621841 w 105"/>
                <a:gd name="T61" fmla="*/ 47743765 h 81"/>
                <a:gd name="T62" fmla="*/ 385621841 w 105"/>
                <a:gd name="T63" fmla="*/ 62435039 h 81"/>
                <a:gd name="T64" fmla="*/ 385621841 w 105"/>
                <a:gd name="T65" fmla="*/ 235050799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 h="81">
                  <a:moveTo>
                    <a:pt x="105" y="64"/>
                  </a:moveTo>
                  <a:lnTo>
                    <a:pt x="105" y="64"/>
                  </a:lnTo>
                  <a:lnTo>
                    <a:pt x="105" y="68"/>
                  </a:lnTo>
                  <a:lnTo>
                    <a:pt x="104" y="70"/>
                  </a:lnTo>
                  <a:lnTo>
                    <a:pt x="101" y="76"/>
                  </a:lnTo>
                  <a:lnTo>
                    <a:pt x="95" y="80"/>
                  </a:lnTo>
                  <a:lnTo>
                    <a:pt x="92" y="81"/>
                  </a:lnTo>
                  <a:lnTo>
                    <a:pt x="89" y="81"/>
                  </a:lnTo>
                  <a:lnTo>
                    <a:pt x="16" y="81"/>
                  </a:lnTo>
                  <a:lnTo>
                    <a:pt x="13" y="81"/>
                  </a:lnTo>
                  <a:lnTo>
                    <a:pt x="10" y="80"/>
                  </a:lnTo>
                  <a:lnTo>
                    <a:pt x="5" y="76"/>
                  </a:lnTo>
                  <a:lnTo>
                    <a:pt x="1" y="70"/>
                  </a:lnTo>
                  <a:lnTo>
                    <a:pt x="0" y="68"/>
                  </a:lnTo>
                  <a:lnTo>
                    <a:pt x="0" y="64"/>
                  </a:lnTo>
                  <a:lnTo>
                    <a:pt x="0" y="17"/>
                  </a:lnTo>
                  <a:lnTo>
                    <a:pt x="0" y="13"/>
                  </a:lnTo>
                  <a:lnTo>
                    <a:pt x="1" y="10"/>
                  </a:lnTo>
                  <a:lnTo>
                    <a:pt x="5" y="5"/>
                  </a:lnTo>
                  <a:lnTo>
                    <a:pt x="10" y="1"/>
                  </a:lnTo>
                  <a:lnTo>
                    <a:pt x="13" y="0"/>
                  </a:lnTo>
                  <a:lnTo>
                    <a:pt x="16" y="0"/>
                  </a:lnTo>
                  <a:lnTo>
                    <a:pt x="89" y="0"/>
                  </a:lnTo>
                  <a:lnTo>
                    <a:pt x="92" y="0"/>
                  </a:lnTo>
                  <a:lnTo>
                    <a:pt x="95" y="1"/>
                  </a:lnTo>
                  <a:lnTo>
                    <a:pt x="101" y="5"/>
                  </a:lnTo>
                  <a:lnTo>
                    <a:pt x="104" y="10"/>
                  </a:lnTo>
                  <a:lnTo>
                    <a:pt x="105" y="13"/>
                  </a:lnTo>
                  <a:lnTo>
                    <a:pt x="105" y="17"/>
                  </a:lnTo>
                  <a:lnTo>
                    <a:pt x="105" y="6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89176" name="Freeform 567"/>
            <p:cNvSpPr/>
            <p:nvPr/>
          </p:nvSpPr>
          <p:spPr bwMode="auto">
            <a:xfrm>
              <a:off x="19126623" y="1099526"/>
              <a:ext cx="199667" cy="155098"/>
            </a:xfrm>
            <a:custGeom>
              <a:avLst/>
              <a:gdLst>
                <a:gd name="T0" fmla="*/ 381950785 w 104"/>
                <a:gd name="T1" fmla="*/ 235050799 h 81"/>
                <a:gd name="T2" fmla="*/ 381950785 w 104"/>
                <a:gd name="T3" fmla="*/ 235050799 h 81"/>
                <a:gd name="T4" fmla="*/ 381950785 w 104"/>
                <a:gd name="T5" fmla="*/ 249742073 h 81"/>
                <a:gd name="T6" fmla="*/ 378278955 w 104"/>
                <a:gd name="T7" fmla="*/ 257085793 h 81"/>
                <a:gd name="T8" fmla="*/ 363587803 w 104"/>
                <a:gd name="T9" fmla="*/ 279122704 h 81"/>
                <a:gd name="T10" fmla="*/ 345224822 w 104"/>
                <a:gd name="T11" fmla="*/ 293813978 h 81"/>
                <a:gd name="T12" fmla="*/ 337879246 w 104"/>
                <a:gd name="T13" fmla="*/ 297485838 h 81"/>
                <a:gd name="T14" fmla="*/ 319516264 w 104"/>
                <a:gd name="T15" fmla="*/ 297485838 h 81"/>
                <a:gd name="T16" fmla="*/ 58760775 w 104"/>
                <a:gd name="T17" fmla="*/ 297485838 h 81"/>
                <a:gd name="T18" fmla="*/ 58760775 w 104"/>
                <a:gd name="T19" fmla="*/ 297485838 h 81"/>
                <a:gd name="T20" fmla="*/ 47743369 w 104"/>
                <a:gd name="T21" fmla="*/ 297485838 h 81"/>
                <a:gd name="T22" fmla="*/ 33054134 w 104"/>
                <a:gd name="T23" fmla="*/ 293813978 h 81"/>
                <a:gd name="T24" fmla="*/ 14691152 w 104"/>
                <a:gd name="T25" fmla="*/ 279122704 h 81"/>
                <a:gd name="T26" fmla="*/ 3671830 w 104"/>
                <a:gd name="T27" fmla="*/ 257085793 h 81"/>
                <a:gd name="T28" fmla="*/ 0 w 104"/>
                <a:gd name="T29" fmla="*/ 249742073 h 81"/>
                <a:gd name="T30" fmla="*/ 0 w 104"/>
                <a:gd name="T31" fmla="*/ 235050799 h 81"/>
                <a:gd name="T32" fmla="*/ 0 w 104"/>
                <a:gd name="T33" fmla="*/ 62435039 h 81"/>
                <a:gd name="T34" fmla="*/ 0 w 104"/>
                <a:gd name="T35" fmla="*/ 62435039 h 81"/>
                <a:gd name="T36" fmla="*/ 0 w 104"/>
                <a:gd name="T37" fmla="*/ 47743765 h 81"/>
                <a:gd name="T38" fmla="*/ 3671830 w 104"/>
                <a:gd name="T39" fmla="*/ 36726268 h 81"/>
                <a:gd name="T40" fmla="*/ 14691152 w 104"/>
                <a:gd name="T41" fmla="*/ 18363134 h 81"/>
                <a:gd name="T42" fmla="*/ 33054134 w 104"/>
                <a:gd name="T43" fmla="*/ 3671860 h 81"/>
                <a:gd name="T44" fmla="*/ 47743369 w 104"/>
                <a:gd name="T45" fmla="*/ 0 h 81"/>
                <a:gd name="T46" fmla="*/ 58760775 w 104"/>
                <a:gd name="T47" fmla="*/ 0 h 81"/>
                <a:gd name="T48" fmla="*/ 319516264 w 104"/>
                <a:gd name="T49" fmla="*/ 0 h 81"/>
                <a:gd name="T50" fmla="*/ 319516264 w 104"/>
                <a:gd name="T51" fmla="*/ 0 h 81"/>
                <a:gd name="T52" fmla="*/ 337879246 w 104"/>
                <a:gd name="T53" fmla="*/ 0 h 81"/>
                <a:gd name="T54" fmla="*/ 345224822 w 104"/>
                <a:gd name="T55" fmla="*/ 3671860 h 81"/>
                <a:gd name="T56" fmla="*/ 363587803 w 104"/>
                <a:gd name="T57" fmla="*/ 18363134 h 81"/>
                <a:gd name="T58" fmla="*/ 378278955 w 104"/>
                <a:gd name="T59" fmla="*/ 36726268 h 81"/>
                <a:gd name="T60" fmla="*/ 381950785 w 104"/>
                <a:gd name="T61" fmla="*/ 47743765 h 81"/>
                <a:gd name="T62" fmla="*/ 381950785 w 104"/>
                <a:gd name="T63" fmla="*/ 62435039 h 81"/>
                <a:gd name="T64" fmla="*/ 381950785 w 104"/>
                <a:gd name="T65" fmla="*/ 235050799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4" h="81">
                  <a:moveTo>
                    <a:pt x="104" y="64"/>
                  </a:moveTo>
                  <a:lnTo>
                    <a:pt x="104" y="64"/>
                  </a:lnTo>
                  <a:lnTo>
                    <a:pt x="104" y="68"/>
                  </a:lnTo>
                  <a:lnTo>
                    <a:pt x="103" y="70"/>
                  </a:lnTo>
                  <a:lnTo>
                    <a:pt x="99" y="76"/>
                  </a:lnTo>
                  <a:lnTo>
                    <a:pt x="94" y="80"/>
                  </a:lnTo>
                  <a:lnTo>
                    <a:pt x="92" y="81"/>
                  </a:lnTo>
                  <a:lnTo>
                    <a:pt x="87" y="81"/>
                  </a:lnTo>
                  <a:lnTo>
                    <a:pt x="16" y="81"/>
                  </a:lnTo>
                  <a:lnTo>
                    <a:pt x="13" y="81"/>
                  </a:lnTo>
                  <a:lnTo>
                    <a:pt x="9" y="80"/>
                  </a:lnTo>
                  <a:lnTo>
                    <a:pt x="4" y="76"/>
                  </a:lnTo>
                  <a:lnTo>
                    <a:pt x="1" y="70"/>
                  </a:lnTo>
                  <a:lnTo>
                    <a:pt x="0" y="68"/>
                  </a:lnTo>
                  <a:lnTo>
                    <a:pt x="0" y="64"/>
                  </a:lnTo>
                  <a:lnTo>
                    <a:pt x="0" y="17"/>
                  </a:lnTo>
                  <a:lnTo>
                    <a:pt x="0" y="13"/>
                  </a:lnTo>
                  <a:lnTo>
                    <a:pt x="1" y="10"/>
                  </a:lnTo>
                  <a:lnTo>
                    <a:pt x="4" y="5"/>
                  </a:lnTo>
                  <a:lnTo>
                    <a:pt x="9" y="1"/>
                  </a:lnTo>
                  <a:lnTo>
                    <a:pt x="13" y="0"/>
                  </a:lnTo>
                  <a:lnTo>
                    <a:pt x="16" y="0"/>
                  </a:lnTo>
                  <a:lnTo>
                    <a:pt x="87" y="0"/>
                  </a:lnTo>
                  <a:lnTo>
                    <a:pt x="92" y="0"/>
                  </a:lnTo>
                  <a:lnTo>
                    <a:pt x="94" y="1"/>
                  </a:lnTo>
                  <a:lnTo>
                    <a:pt x="99" y="5"/>
                  </a:lnTo>
                  <a:lnTo>
                    <a:pt x="103" y="10"/>
                  </a:lnTo>
                  <a:lnTo>
                    <a:pt x="104" y="13"/>
                  </a:lnTo>
                  <a:lnTo>
                    <a:pt x="104" y="17"/>
                  </a:lnTo>
                  <a:lnTo>
                    <a:pt x="104" y="64"/>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290" name="TextBox 289"/>
          <p:cNvSpPr txBox="1"/>
          <p:nvPr/>
        </p:nvSpPr>
        <p:spPr>
          <a:xfrm>
            <a:off x="7021513" y="5146638"/>
            <a:ext cx="1312862" cy="677862"/>
          </a:xfrm>
          <a:prstGeom prst="rect">
            <a:avLst/>
          </a:prstGeom>
          <a:noFill/>
        </p:spPr>
        <p:txBody>
          <a:bodyPr lIns="121883" tIns="60943" rIns="121883" bIns="60943">
            <a:spAutoFit/>
          </a:bodyPr>
          <a:lstStyle/>
          <a:p>
            <a:pPr algn="ctr" eaLnBrk="1" fontAlgn="t" hangingPunct="1">
              <a:defRPr/>
            </a:pPr>
            <a:r>
              <a:rPr lang="zh-CN" altLang="en-US" sz="1200" dirty="0">
                <a:solidFill>
                  <a:schemeClr val="tx1">
                    <a:lumMod val="75000"/>
                    <a:lumOff val="25000"/>
                  </a:schemeClr>
                </a:solidFill>
                <a:latin typeface="+mn-lt"/>
                <a:ea typeface="+mn-ea"/>
              </a:rPr>
              <a:t>业务层状态监测</a:t>
            </a:r>
            <a:endParaRPr lang="en-US" altLang="zh-CN" sz="1200" dirty="0">
              <a:solidFill>
                <a:schemeClr val="tx1">
                  <a:lumMod val="75000"/>
                  <a:lumOff val="25000"/>
                </a:schemeClr>
              </a:solidFill>
              <a:latin typeface="+mn-lt"/>
              <a:ea typeface="+mn-ea"/>
            </a:endParaRPr>
          </a:p>
          <a:p>
            <a:pPr algn="ctr" eaLnBrk="1" fontAlgn="t" hangingPunct="1">
              <a:defRPr/>
            </a:pPr>
            <a:r>
              <a:rPr lang="zh-CN" altLang="en-US" sz="1200" dirty="0">
                <a:solidFill>
                  <a:schemeClr val="tx2"/>
                </a:solidFill>
                <a:latin typeface="+mn-lt"/>
                <a:ea typeface="+mn-ea"/>
              </a:rPr>
              <a:t>故障自动恢复</a:t>
            </a:r>
            <a:r>
              <a:rPr lang="en-US" altLang="zh-CN" sz="1200" dirty="0">
                <a:solidFill>
                  <a:schemeClr val="tx2"/>
                </a:solidFill>
                <a:latin typeface="+mn-lt"/>
                <a:ea typeface="+mn-ea"/>
              </a:rPr>
              <a:t> </a:t>
            </a:r>
            <a:r>
              <a:rPr lang="zh-CN" altLang="en-US" sz="1200" dirty="0">
                <a:solidFill>
                  <a:schemeClr val="tx2"/>
                </a:solidFill>
                <a:latin typeface="+mn-lt"/>
                <a:ea typeface="+mn-ea"/>
              </a:rPr>
              <a:t>故障自动隔离</a:t>
            </a:r>
            <a:endParaRPr lang="en-US" altLang="zh-CN" sz="1200" dirty="0">
              <a:solidFill>
                <a:schemeClr val="tx2"/>
              </a:solidFill>
              <a:latin typeface="+mn-lt"/>
              <a:ea typeface="+mn-ea"/>
            </a:endParaRPr>
          </a:p>
        </p:txBody>
      </p:sp>
      <p:grpSp>
        <p:nvGrpSpPr>
          <p:cNvPr id="89146" name="组合 8192"/>
          <p:cNvGrpSpPr/>
          <p:nvPr/>
        </p:nvGrpSpPr>
        <p:grpSpPr bwMode="auto">
          <a:xfrm>
            <a:off x="7485063" y="1468400"/>
            <a:ext cx="474662" cy="581025"/>
            <a:chOff x="15809683" y="3914784"/>
            <a:chExt cx="975450" cy="912209"/>
          </a:xfrm>
        </p:grpSpPr>
        <p:sp>
          <p:nvSpPr>
            <p:cNvPr id="297" name="Freeform 504"/>
            <p:cNvSpPr>
              <a:spLocks noEditPoints="1"/>
            </p:cNvSpPr>
            <p:nvPr/>
          </p:nvSpPr>
          <p:spPr bwMode="auto">
            <a:xfrm>
              <a:off x="15907554" y="4241286"/>
              <a:ext cx="805806" cy="281638"/>
            </a:xfrm>
            <a:custGeom>
              <a:avLst/>
              <a:gdLst>
                <a:gd name="T0" fmla="*/ 211 w 420"/>
                <a:gd name="T1" fmla="*/ 146 h 146"/>
                <a:gd name="T2" fmla="*/ 203 w 420"/>
                <a:gd name="T3" fmla="*/ 103 h 146"/>
                <a:gd name="T4" fmla="*/ 211 w 420"/>
                <a:gd name="T5" fmla="*/ 0 h 146"/>
                <a:gd name="T6" fmla="*/ 203 w 420"/>
                <a:gd name="T7" fmla="*/ 48 h 146"/>
                <a:gd name="T8" fmla="*/ 211 w 420"/>
                <a:gd name="T9" fmla="*/ 0 h 146"/>
                <a:gd name="T10" fmla="*/ 207 w 420"/>
                <a:gd name="T11" fmla="*/ 58 h 146"/>
                <a:gd name="T12" fmla="*/ 200 w 420"/>
                <a:gd name="T13" fmla="*/ 59 h 146"/>
                <a:gd name="T14" fmla="*/ 194 w 420"/>
                <a:gd name="T15" fmla="*/ 63 h 146"/>
                <a:gd name="T16" fmla="*/ 190 w 420"/>
                <a:gd name="T17" fmla="*/ 68 h 146"/>
                <a:gd name="T18" fmla="*/ 189 w 420"/>
                <a:gd name="T19" fmla="*/ 76 h 146"/>
                <a:gd name="T20" fmla="*/ 189 w 420"/>
                <a:gd name="T21" fmla="*/ 79 h 146"/>
                <a:gd name="T22" fmla="*/ 192 w 420"/>
                <a:gd name="T23" fmla="*/ 86 h 146"/>
                <a:gd name="T24" fmla="*/ 197 w 420"/>
                <a:gd name="T25" fmla="*/ 91 h 146"/>
                <a:gd name="T26" fmla="*/ 204 w 420"/>
                <a:gd name="T27" fmla="*/ 94 h 146"/>
                <a:gd name="T28" fmla="*/ 207 w 420"/>
                <a:gd name="T29" fmla="*/ 94 h 146"/>
                <a:gd name="T30" fmla="*/ 215 w 420"/>
                <a:gd name="T31" fmla="*/ 93 h 146"/>
                <a:gd name="T32" fmla="*/ 220 w 420"/>
                <a:gd name="T33" fmla="*/ 89 h 146"/>
                <a:gd name="T34" fmla="*/ 224 w 420"/>
                <a:gd name="T35" fmla="*/ 83 h 146"/>
                <a:gd name="T36" fmla="*/ 225 w 420"/>
                <a:gd name="T37" fmla="*/ 76 h 146"/>
                <a:gd name="T38" fmla="*/ 225 w 420"/>
                <a:gd name="T39" fmla="*/ 73 h 146"/>
                <a:gd name="T40" fmla="*/ 222 w 420"/>
                <a:gd name="T41" fmla="*/ 65 h 146"/>
                <a:gd name="T42" fmla="*/ 218 w 420"/>
                <a:gd name="T43" fmla="*/ 61 h 146"/>
                <a:gd name="T44" fmla="*/ 211 w 420"/>
                <a:gd name="T45" fmla="*/ 58 h 146"/>
                <a:gd name="T46" fmla="*/ 207 w 420"/>
                <a:gd name="T47" fmla="*/ 58 h 146"/>
                <a:gd name="T48" fmla="*/ 0 w 420"/>
                <a:gd name="T49" fmla="*/ 141 h 146"/>
                <a:gd name="T50" fmla="*/ 6 w 420"/>
                <a:gd name="T51" fmla="*/ 120 h 146"/>
                <a:gd name="T52" fmla="*/ 7 w 420"/>
                <a:gd name="T53" fmla="*/ 112 h 146"/>
                <a:gd name="T54" fmla="*/ 12 w 420"/>
                <a:gd name="T55" fmla="*/ 98 h 146"/>
                <a:gd name="T56" fmla="*/ 24 w 420"/>
                <a:gd name="T57" fmla="*/ 86 h 146"/>
                <a:gd name="T58" fmla="*/ 38 w 420"/>
                <a:gd name="T59" fmla="*/ 80 h 146"/>
                <a:gd name="T60" fmla="*/ 179 w 420"/>
                <a:gd name="T61" fmla="*/ 80 h 146"/>
                <a:gd name="T62" fmla="*/ 41 w 420"/>
                <a:gd name="T63" fmla="*/ 74 h 146"/>
                <a:gd name="T64" fmla="*/ 33 w 420"/>
                <a:gd name="T65" fmla="*/ 75 h 146"/>
                <a:gd name="T66" fmla="*/ 18 w 420"/>
                <a:gd name="T67" fmla="*/ 80 h 146"/>
                <a:gd name="T68" fmla="*/ 8 w 420"/>
                <a:gd name="T69" fmla="*/ 92 h 146"/>
                <a:gd name="T70" fmla="*/ 1 w 420"/>
                <a:gd name="T71" fmla="*/ 106 h 146"/>
                <a:gd name="T72" fmla="*/ 0 w 420"/>
                <a:gd name="T73" fmla="*/ 114 h 146"/>
                <a:gd name="T74" fmla="*/ 235 w 420"/>
                <a:gd name="T75" fmla="*/ 74 h 146"/>
                <a:gd name="T76" fmla="*/ 375 w 420"/>
                <a:gd name="T77" fmla="*/ 80 h 146"/>
                <a:gd name="T78" fmla="*/ 383 w 420"/>
                <a:gd name="T79" fmla="*/ 80 h 146"/>
                <a:gd name="T80" fmla="*/ 397 w 420"/>
                <a:gd name="T81" fmla="*/ 86 h 146"/>
                <a:gd name="T82" fmla="*/ 409 w 420"/>
                <a:gd name="T83" fmla="*/ 98 h 146"/>
                <a:gd name="T84" fmla="*/ 414 w 420"/>
                <a:gd name="T85" fmla="*/ 112 h 146"/>
                <a:gd name="T86" fmla="*/ 415 w 420"/>
                <a:gd name="T87" fmla="*/ 141 h 146"/>
                <a:gd name="T88" fmla="*/ 420 w 420"/>
                <a:gd name="T89" fmla="*/ 114 h 146"/>
                <a:gd name="T90" fmla="*/ 419 w 420"/>
                <a:gd name="T91" fmla="*/ 106 h 146"/>
                <a:gd name="T92" fmla="*/ 414 w 420"/>
                <a:gd name="T93" fmla="*/ 92 h 146"/>
                <a:gd name="T94" fmla="*/ 402 w 420"/>
                <a:gd name="T95" fmla="*/ 80 h 146"/>
                <a:gd name="T96" fmla="*/ 388 w 420"/>
                <a:gd name="T97" fmla="*/ 75 h 146"/>
                <a:gd name="T98" fmla="*/ 380 w 420"/>
                <a:gd name="T99"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0" h="146">
                  <a:moveTo>
                    <a:pt x="203" y="146"/>
                  </a:moveTo>
                  <a:lnTo>
                    <a:pt x="211" y="146"/>
                  </a:lnTo>
                  <a:lnTo>
                    <a:pt x="211" y="103"/>
                  </a:lnTo>
                  <a:lnTo>
                    <a:pt x="203" y="103"/>
                  </a:lnTo>
                  <a:lnTo>
                    <a:pt x="203" y="146"/>
                  </a:lnTo>
                  <a:close/>
                  <a:moveTo>
                    <a:pt x="211" y="0"/>
                  </a:moveTo>
                  <a:lnTo>
                    <a:pt x="203" y="0"/>
                  </a:lnTo>
                  <a:lnTo>
                    <a:pt x="203" y="48"/>
                  </a:lnTo>
                  <a:lnTo>
                    <a:pt x="211" y="48"/>
                  </a:lnTo>
                  <a:lnTo>
                    <a:pt x="211" y="0"/>
                  </a:lnTo>
                  <a:close/>
                  <a:moveTo>
                    <a:pt x="207" y="58"/>
                  </a:moveTo>
                  <a:lnTo>
                    <a:pt x="207" y="58"/>
                  </a:lnTo>
                  <a:lnTo>
                    <a:pt x="204" y="58"/>
                  </a:lnTo>
                  <a:lnTo>
                    <a:pt x="200" y="59"/>
                  </a:lnTo>
                  <a:lnTo>
                    <a:pt x="197" y="61"/>
                  </a:lnTo>
                  <a:lnTo>
                    <a:pt x="194" y="63"/>
                  </a:lnTo>
                  <a:lnTo>
                    <a:pt x="192" y="65"/>
                  </a:lnTo>
                  <a:lnTo>
                    <a:pt x="190" y="68"/>
                  </a:lnTo>
                  <a:lnTo>
                    <a:pt x="189" y="73"/>
                  </a:lnTo>
                  <a:lnTo>
                    <a:pt x="189" y="76"/>
                  </a:lnTo>
                  <a:lnTo>
                    <a:pt x="189" y="76"/>
                  </a:lnTo>
                  <a:lnTo>
                    <a:pt x="189" y="79"/>
                  </a:lnTo>
                  <a:lnTo>
                    <a:pt x="190" y="83"/>
                  </a:lnTo>
                  <a:lnTo>
                    <a:pt x="192" y="86"/>
                  </a:lnTo>
                  <a:lnTo>
                    <a:pt x="194" y="89"/>
                  </a:lnTo>
                  <a:lnTo>
                    <a:pt x="197" y="91"/>
                  </a:lnTo>
                  <a:lnTo>
                    <a:pt x="200" y="93"/>
                  </a:lnTo>
                  <a:lnTo>
                    <a:pt x="204" y="94"/>
                  </a:lnTo>
                  <a:lnTo>
                    <a:pt x="207" y="94"/>
                  </a:lnTo>
                  <a:lnTo>
                    <a:pt x="207" y="94"/>
                  </a:lnTo>
                  <a:lnTo>
                    <a:pt x="211" y="94"/>
                  </a:lnTo>
                  <a:lnTo>
                    <a:pt x="215" y="93"/>
                  </a:lnTo>
                  <a:lnTo>
                    <a:pt x="218" y="91"/>
                  </a:lnTo>
                  <a:lnTo>
                    <a:pt x="220" y="89"/>
                  </a:lnTo>
                  <a:lnTo>
                    <a:pt x="222" y="86"/>
                  </a:lnTo>
                  <a:lnTo>
                    <a:pt x="224" y="83"/>
                  </a:lnTo>
                  <a:lnTo>
                    <a:pt x="225" y="79"/>
                  </a:lnTo>
                  <a:lnTo>
                    <a:pt x="225" y="76"/>
                  </a:lnTo>
                  <a:lnTo>
                    <a:pt x="225" y="76"/>
                  </a:lnTo>
                  <a:lnTo>
                    <a:pt x="225" y="73"/>
                  </a:lnTo>
                  <a:lnTo>
                    <a:pt x="224" y="68"/>
                  </a:lnTo>
                  <a:lnTo>
                    <a:pt x="222" y="65"/>
                  </a:lnTo>
                  <a:lnTo>
                    <a:pt x="220" y="63"/>
                  </a:lnTo>
                  <a:lnTo>
                    <a:pt x="218" y="61"/>
                  </a:lnTo>
                  <a:lnTo>
                    <a:pt x="215" y="59"/>
                  </a:lnTo>
                  <a:lnTo>
                    <a:pt x="211" y="58"/>
                  </a:lnTo>
                  <a:lnTo>
                    <a:pt x="207" y="58"/>
                  </a:lnTo>
                  <a:lnTo>
                    <a:pt x="207" y="58"/>
                  </a:lnTo>
                  <a:close/>
                  <a:moveTo>
                    <a:pt x="0" y="114"/>
                  </a:moveTo>
                  <a:lnTo>
                    <a:pt x="0" y="141"/>
                  </a:lnTo>
                  <a:lnTo>
                    <a:pt x="6" y="141"/>
                  </a:lnTo>
                  <a:lnTo>
                    <a:pt x="6" y="120"/>
                  </a:lnTo>
                  <a:lnTo>
                    <a:pt x="6" y="120"/>
                  </a:lnTo>
                  <a:lnTo>
                    <a:pt x="7" y="112"/>
                  </a:lnTo>
                  <a:lnTo>
                    <a:pt x="9" y="105"/>
                  </a:lnTo>
                  <a:lnTo>
                    <a:pt x="12" y="98"/>
                  </a:lnTo>
                  <a:lnTo>
                    <a:pt x="17" y="92"/>
                  </a:lnTo>
                  <a:lnTo>
                    <a:pt x="24" y="86"/>
                  </a:lnTo>
                  <a:lnTo>
                    <a:pt x="30" y="83"/>
                  </a:lnTo>
                  <a:lnTo>
                    <a:pt x="38" y="80"/>
                  </a:lnTo>
                  <a:lnTo>
                    <a:pt x="46" y="80"/>
                  </a:lnTo>
                  <a:lnTo>
                    <a:pt x="179" y="80"/>
                  </a:lnTo>
                  <a:lnTo>
                    <a:pt x="179" y="74"/>
                  </a:lnTo>
                  <a:lnTo>
                    <a:pt x="41" y="74"/>
                  </a:lnTo>
                  <a:lnTo>
                    <a:pt x="41" y="74"/>
                  </a:lnTo>
                  <a:lnTo>
                    <a:pt x="33" y="75"/>
                  </a:lnTo>
                  <a:lnTo>
                    <a:pt x="25" y="77"/>
                  </a:lnTo>
                  <a:lnTo>
                    <a:pt x="18" y="80"/>
                  </a:lnTo>
                  <a:lnTo>
                    <a:pt x="12" y="85"/>
                  </a:lnTo>
                  <a:lnTo>
                    <a:pt x="8" y="92"/>
                  </a:lnTo>
                  <a:lnTo>
                    <a:pt x="3" y="98"/>
                  </a:lnTo>
                  <a:lnTo>
                    <a:pt x="1" y="106"/>
                  </a:lnTo>
                  <a:lnTo>
                    <a:pt x="0" y="114"/>
                  </a:lnTo>
                  <a:lnTo>
                    <a:pt x="0" y="114"/>
                  </a:lnTo>
                  <a:close/>
                  <a:moveTo>
                    <a:pt x="380" y="74"/>
                  </a:moveTo>
                  <a:lnTo>
                    <a:pt x="235" y="74"/>
                  </a:lnTo>
                  <a:lnTo>
                    <a:pt x="235" y="80"/>
                  </a:lnTo>
                  <a:lnTo>
                    <a:pt x="375" y="80"/>
                  </a:lnTo>
                  <a:lnTo>
                    <a:pt x="375" y="80"/>
                  </a:lnTo>
                  <a:lnTo>
                    <a:pt x="383" y="80"/>
                  </a:lnTo>
                  <a:lnTo>
                    <a:pt x="391" y="83"/>
                  </a:lnTo>
                  <a:lnTo>
                    <a:pt x="397" y="86"/>
                  </a:lnTo>
                  <a:lnTo>
                    <a:pt x="403" y="92"/>
                  </a:lnTo>
                  <a:lnTo>
                    <a:pt x="409" y="98"/>
                  </a:lnTo>
                  <a:lnTo>
                    <a:pt x="412" y="105"/>
                  </a:lnTo>
                  <a:lnTo>
                    <a:pt x="414" y="112"/>
                  </a:lnTo>
                  <a:lnTo>
                    <a:pt x="415" y="120"/>
                  </a:lnTo>
                  <a:lnTo>
                    <a:pt x="415" y="141"/>
                  </a:lnTo>
                  <a:lnTo>
                    <a:pt x="420" y="141"/>
                  </a:lnTo>
                  <a:lnTo>
                    <a:pt x="420" y="114"/>
                  </a:lnTo>
                  <a:lnTo>
                    <a:pt x="420" y="114"/>
                  </a:lnTo>
                  <a:lnTo>
                    <a:pt x="419" y="106"/>
                  </a:lnTo>
                  <a:lnTo>
                    <a:pt x="417" y="98"/>
                  </a:lnTo>
                  <a:lnTo>
                    <a:pt x="414" y="92"/>
                  </a:lnTo>
                  <a:lnTo>
                    <a:pt x="409" y="85"/>
                  </a:lnTo>
                  <a:lnTo>
                    <a:pt x="402" y="80"/>
                  </a:lnTo>
                  <a:lnTo>
                    <a:pt x="396" y="77"/>
                  </a:lnTo>
                  <a:lnTo>
                    <a:pt x="388" y="75"/>
                  </a:lnTo>
                  <a:lnTo>
                    <a:pt x="380" y="74"/>
                  </a:lnTo>
                  <a:lnTo>
                    <a:pt x="380" y="74"/>
                  </a:lnTo>
                  <a:close/>
                </a:path>
              </a:pathLst>
            </a:custGeom>
            <a:solidFill>
              <a:schemeClr val="bg1">
                <a:lumMod val="50000"/>
              </a:schemeClr>
            </a:solidFill>
            <a:ln w="28575">
              <a:solidFill>
                <a:schemeClr val="bg1">
                  <a:lumMod val="65000"/>
                </a:schemeClr>
              </a:solidFill>
            </a:ln>
          </p:spPr>
          <p:txBody>
            <a:bodyPr/>
            <a:lstStyle/>
            <a:p>
              <a:pPr eaLnBrk="1" fontAlgn="t" hangingPunct="1">
                <a:defRPr/>
              </a:pPr>
              <a:endParaRPr lang="zh-CN" altLang="en-US">
                <a:solidFill>
                  <a:prstClr val="black"/>
                </a:solidFill>
                <a:latin typeface="+mn-lt"/>
                <a:ea typeface="+mn-ea"/>
              </a:endParaRPr>
            </a:p>
          </p:txBody>
        </p:sp>
        <p:sp>
          <p:nvSpPr>
            <p:cNvPr id="298" name="Freeform 505"/>
            <p:cNvSpPr>
              <a:spLocks noEditPoints="1"/>
            </p:cNvSpPr>
            <p:nvPr/>
          </p:nvSpPr>
          <p:spPr bwMode="auto">
            <a:xfrm>
              <a:off x="15809683" y="4515447"/>
              <a:ext cx="172905" cy="311546"/>
            </a:xfrm>
            <a:custGeom>
              <a:avLst/>
              <a:gdLst>
                <a:gd name="T0" fmla="*/ 6 w 91"/>
                <a:gd name="T1" fmla="*/ 1 h 162"/>
                <a:gd name="T2" fmla="*/ 0 w 91"/>
                <a:gd name="T3" fmla="*/ 150 h 162"/>
                <a:gd name="T4" fmla="*/ 6 w 91"/>
                <a:gd name="T5" fmla="*/ 162 h 162"/>
                <a:gd name="T6" fmla="*/ 83 w 91"/>
                <a:gd name="T7" fmla="*/ 162 h 162"/>
                <a:gd name="T8" fmla="*/ 91 w 91"/>
                <a:gd name="T9" fmla="*/ 12 h 162"/>
                <a:gd name="T10" fmla="*/ 83 w 91"/>
                <a:gd name="T11" fmla="*/ 1 h 162"/>
                <a:gd name="T12" fmla="*/ 19 w 91"/>
                <a:gd name="T13" fmla="*/ 150 h 162"/>
                <a:gd name="T14" fmla="*/ 16 w 91"/>
                <a:gd name="T15" fmla="*/ 151 h 162"/>
                <a:gd name="T16" fmla="*/ 16 w 91"/>
                <a:gd name="T17" fmla="*/ 110 h 162"/>
                <a:gd name="T18" fmla="*/ 19 w 91"/>
                <a:gd name="T19" fmla="*/ 111 h 162"/>
                <a:gd name="T20" fmla="*/ 28 w 91"/>
                <a:gd name="T21" fmla="*/ 151 h 162"/>
                <a:gd name="T22" fmla="*/ 25 w 91"/>
                <a:gd name="T23" fmla="*/ 150 h 162"/>
                <a:gd name="T24" fmla="*/ 27 w 91"/>
                <a:gd name="T25" fmla="*/ 110 h 162"/>
                <a:gd name="T26" fmla="*/ 28 w 91"/>
                <a:gd name="T27" fmla="*/ 150 h 162"/>
                <a:gd name="T28" fmla="*/ 36 w 91"/>
                <a:gd name="T29" fmla="*/ 151 h 162"/>
                <a:gd name="T30" fmla="*/ 34 w 91"/>
                <a:gd name="T31" fmla="*/ 111 h 162"/>
                <a:gd name="T32" fmla="*/ 36 w 91"/>
                <a:gd name="T33" fmla="*/ 110 h 162"/>
                <a:gd name="T34" fmla="*/ 47 w 91"/>
                <a:gd name="T35" fmla="*/ 150 h 162"/>
                <a:gd name="T36" fmla="*/ 45 w 91"/>
                <a:gd name="T37" fmla="*/ 151 h 162"/>
                <a:gd name="T38" fmla="*/ 44 w 91"/>
                <a:gd name="T39" fmla="*/ 111 h 162"/>
                <a:gd name="T40" fmla="*/ 46 w 91"/>
                <a:gd name="T41" fmla="*/ 110 h 162"/>
                <a:gd name="T42" fmla="*/ 55 w 91"/>
                <a:gd name="T43" fmla="*/ 150 h 162"/>
                <a:gd name="T44" fmla="*/ 53 w 91"/>
                <a:gd name="T45" fmla="*/ 151 h 162"/>
                <a:gd name="T46" fmla="*/ 53 w 91"/>
                <a:gd name="T47" fmla="*/ 110 h 162"/>
                <a:gd name="T48" fmla="*/ 55 w 91"/>
                <a:gd name="T49" fmla="*/ 111 h 162"/>
                <a:gd name="T50" fmla="*/ 65 w 91"/>
                <a:gd name="T51" fmla="*/ 151 h 162"/>
                <a:gd name="T52" fmla="*/ 62 w 91"/>
                <a:gd name="T53" fmla="*/ 150 h 162"/>
                <a:gd name="T54" fmla="*/ 64 w 91"/>
                <a:gd name="T55" fmla="*/ 110 h 162"/>
                <a:gd name="T56" fmla="*/ 65 w 91"/>
                <a:gd name="T57" fmla="*/ 150 h 162"/>
                <a:gd name="T58" fmla="*/ 61 w 91"/>
                <a:gd name="T59" fmla="*/ 89 h 162"/>
                <a:gd name="T60" fmla="*/ 60 w 91"/>
                <a:gd name="T61" fmla="*/ 84 h 162"/>
                <a:gd name="T62" fmla="*/ 64 w 91"/>
                <a:gd name="T63" fmla="*/ 80 h 162"/>
                <a:gd name="T64" fmla="*/ 70 w 91"/>
                <a:gd name="T65" fmla="*/ 86 h 162"/>
                <a:gd name="T66" fmla="*/ 66 w 91"/>
                <a:gd name="T67" fmla="*/ 91 h 162"/>
                <a:gd name="T68" fmla="*/ 75 w 91"/>
                <a:gd name="T69" fmla="*/ 150 h 162"/>
                <a:gd name="T70" fmla="*/ 71 w 91"/>
                <a:gd name="T71" fmla="*/ 151 h 162"/>
                <a:gd name="T72" fmla="*/ 71 w 91"/>
                <a:gd name="T73" fmla="*/ 110 h 162"/>
                <a:gd name="T74" fmla="*/ 75 w 91"/>
                <a:gd name="T75" fmla="*/ 111 h 162"/>
                <a:gd name="T76" fmla="*/ 77 w 91"/>
                <a:gd name="T77" fmla="*/ 60 h 162"/>
                <a:gd name="T78" fmla="*/ 11 w 91"/>
                <a:gd name="T79" fmla="*/ 60 h 162"/>
                <a:gd name="T80" fmla="*/ 11 w 91"/>
                <a:gd name="T81" fmla="*/ 54 h 162"/>
                <a:gd name="T82" fmla="*/ 77 w 91"/>
                <a:gd name="T83" fmla="*/ 54 h 162"/>
                <a:gd name="T84" fmla="*/ 78 w 91"/>
                <a:gd name="T85" fmla="*/ 39 h 162"/>
                <a:gd name="T86" fmla="*/ 14 w 91"/>
                <a:gd name="T87" fmla="*/ 43 h 162"/>
                <a:gd name="T88" fmla="*/ 10 w 91"/>
                <a:gd name="T89" fmla="*/ 38 h 162"/>
                <a:gd name="T90" fmla="*/ 75 w 91"/>
                <a:gd name="T91" fmla="*/ 35 h 162"/>
                <a:gd name="T92" fmla="*/ 78 w 91"/>
                <a:gd name="T93" fmla="*/ 21 h 162"/>
                <a:gd name="T94" fmla="*/ 14 w 91"/>
                <a:gd name="T95" fmla="*/ 24 h 162"/>
                <a:gd name="T96" fmla="*/ 10 w 91"/>
                <a:gd name="T97" fmla="*/ 21 h 162"/>
                <a:gd name="T98" fmla="*/ 75 w 91"/>
                <a:gd name="T99" fmla="*/ 17 h 162"/>
                <a:gd name="T100" fmla="*/ 78 w 91"/>
                <a:gd name="T101" fmla="*/ 2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62">
                  <a:moveTo>
                    <a:pt x="79" y="0"/>
                  </a:moveTo>
                  <a:lnTo>
                    <a:pt x="12" y="0"/>
                  </a:lnTo>
                  <a:lnTo>
                    <a:pt x="12" y="0"/>
                  </a:lnTo>
                  <a:lnTo>
                    <a:pt x="6" y="1"/>
                  </a:lnTo>
                  <a:lnTo>
                    <a:pt x="3" y="3"/>
                  </a:lnTo>
                  <a:lnTo>
                    <a:pt x="1" y="7"/>
                  </a:lnTo>
                  <a:lnTo>
                    <a:pt x="0" y="12"/>
                  </a:lnTo>
                  <a:lnTo>
                    <a:pt x="0" y="150"/>
                  </a:lnTo>
                  <a:lnTo>
                    <a:pt x="0" y="150"/>
                  </a:lnTo>
                  <a:lnTo>
                    <a:pt x="1" y="156"/>
                  </a:lnTo>
                  <a:lnTo>
                    <a:pt x="3" y="159"/>
                  </a:lnTo>
                  <a:lnTo>
                    <a:pt x="6" y="162"/>
                  </a:lnTo>
                  <a:lnTo>
                    <a:pt x="12" y="162"/>
                  </a:lnTo>
                  <a:lnTo>
                    <a:pt x="79" y="162"/>
                  </a:lnTo>
                  <a:lnTo>
                    <a:pt x="79" y="162"/>
                  </a:lnTo>
                  <a:lnTo>
                    <a:pt x="83" y="162"/>
                  </a:lnTo>
                  <a:lnTo>
                    <a:pt x="87" y="159"/>
                  </a:lnTo>
                  <a:lnTo>
                    <a:pt x="90" y="156"/>
                  </a:lnTo>
                  <a:lnTo>
                    <a:pt x="91" y="150"/>
                  </a:lnTo>
                  <a:lnTo>
                    <a:pt x="91" y="12"/>
                  </a:lnTo>
                  <a:lnTo>
                    <a:pt x="91" y="12"/>
                  </a:lnTo>
                  <a:lnTo>
                    <a:pt x="90" y="7"/>
                  </a:lnTo>
                  <a:lnTo>
                    <a:pt x="87" y="3"/>
                  </a:lnTo>
                  <a:lnTo>
                    <a:pt x="83" y="1"/>
                  </a:lnTo>
                  <a:lnTo>
                    <a:pt x="79" y="0"/>
                  </a:lnTo>
                  <a:lnTo>
                    <a:pt x="79" y="0"/>
                  </a:lnTo>
                  <a:close/>
                  <a:moveTo>
                    <a:pt x="19" y="150"/>
                  </a:moveTo>
                  <a:lnTo>
                    <a:pt x="19" y="150"/>
                  </a:lnTo>
                  <a:lnTo>
                    <a:pt x="18" y="151"/>
                  </a:lnTo>
                  <a:lnTo>
                    <a:pt x="17" y="151"/>
                  </a:lnTo>
                  <a:lnTo>
                    <a:pt x="17" y="151"/>
                  </a:lnTo>
                  <a:lnTo>
                    <a:pt x="16" y="151"/>
                  </a:lnTo>
                  <a:lnTo>
                    <a:pt x="16" y="150"/>
                  </a:lnTo>
                  <a:lnTo>
                    <a:pt x="16" y="111"/>
                  </a:lnTo>
                  <a:lnTo>
                    <a:pt x="16" y="111"/>
                  </a:lnTo>
                  <a:lnTo>
                    <a:pt x="16" y="110"/>
                  </a:lnTo>
                  <a:lnTo>
                    <a:pt x="17" y="110"/>
                  </a:lnTo>
                  <a:lnTo>
                    <a:pt x="17" y="110"/>
                  </a:lnTo>
                  <a:lnTo>
                    <a:pt x="18" y="110"/>
                  </a:lnTo>
                  <a:lnTo>
                    <a:pt x="19" y="111"/>
                  </a:lnTo>
                  <a:lnTo>
                    <a:pt x="19" y="150"/>
                  </a:lnTo>
                  <a:close/>
                  <a:moveTo>
                    <a:pt x="28" y="150"/>
                  </a:moveTo>
                  <a:lnTo>
                    <a:pt x="28" y="150"/>
                  </a:lnTo>
                  <a:lnTo>
                    <a:pt x="28" y="151"/>
                  </a:lnTo>
                  <a:lnTo>
                    <a:pt x="27" y="151"/>
                  </a:lnTo>
                  <a:lnTo>
                    <a:pt x="27" y="151"/>
                  </a:lnTo>
                  <a:lnTo>
                    <a:pt x="26" y="151"/>
                  </a:lnTo>
                  <a:lnTo>
                    <a:pt x="25" y="150"/>
                  </a:lnTo>
                  <a:lnTo>
                    <a:pt x="25" y="111"/>
                  </a:lnTo>
                  <a:lnTo>
                    <a:pt x="25" y="111"/>
                  </a:lnTo>
                  <a:lnTo>
                    <a:pt x="26" y="110"/>
                  </a:lnTo>
                  <a:lnTo>
                    <a:pt x="27" y="110"/>
                  </a:lnTo>
                  <a:lnTo>
                    <a:pt x="27" y="110"/>
                  </a:lnTo>
                  <a:lnTo>
                    <a:pt x="28" y="110"/>
                  </a:lnTo>
                  <a:lnTo>
                    <a:pt x="28" y="111"/>
                  </a:lnTo>
                  <a:lnTo>
                    <a:pt x="28" y="150"/>
                  </a:lnTo>
                  <a:close/>
                  <a:moveTo>
                    <a:pt x="37" y="150"/>
                  </a:moveTo>
                  <a:lnTo>
                    <a:pt x="37" y="150"/>
                  </a:lnTo>
                  <a:lnTo>
                    <a:pt x="37" y="151"/>
                  </a:lnTo>
                  <a:lnTo>
                    <a:pt x="36" y="151"/>
                  </a:lnTo>
                  <a:lnTo>
                    <a:pt x="36" y="151"/>
                  </a:lnTo>
                  <a:lnTo>
                    <a:pt x="35" y="151"/>
                  </a:lnTo>
                  <a:lnTo>
                    <a:pt x="34" y="150"/>
                  </a:lnTo>
                  <a:lnTo>
                    <a:pt x="34" y="111"/>
                  </a:lnTo>
                  <a:lnTo>
                    <a:pt x="34" y="111"/>
                  </a:lnTo>
                  <a:lnTo>
                    <a:pt x="35" y="110"/>
                  </a:lnTo>
                  <a:lnTo>
                    <a:pt x="36" y="110"/>
                  </a:lnTo>
                  <a:lnTo>
                    <a:pt x="36" y="110"/>
                  </a:lnTo>
                  <a:lnTo>
                    <a:pt x="37" y="110"/>
                  </a:lnTo>
                  <a:lnTo>
                    <a:pt x="37" y="111"/>
                  </a:lnTo>
                  <a:lnTo>
                    <a:pt x="37" y="150"/>
                  </a:lnTo>
                  <a:close/>
                  <a:moveTo>
                    <a:pt x="47" y="150"/>
                  </a:moveTo>
                  <a:lnTo>
                    <a:pt x="47" y="150"/>
                  </a:lnTo>
                  <a:lnTo>
                    <a:pt x="46" y="151"/>
                  </a:lnTo>
                  <a:lnTo>
                    <a:pt x="45" y="151"/>
                  </a:lnTo>
                  <a:lnTo>
                    <a:pt x="45" y="151"/>
                  </a:lnTo>
                  <a:lnTo>
                    <a:pt x="44" y="151"/>
                  </a:lnTo>
                  <a:lnTo>
                    <a:pt x="44" y="150"/>
                  </a:lnTo>
                  <a:lnTo>
                    <a:pt x="44" y="111"/>
                  </a:lnTo>
                  <a:lnTo>
                    <a:pt x="44" y="111"/>
                  </a:lnTo>
                  <a:lnTo>
                    <a:pt x="44" y="110"/>
                  </a:lnTo>
                  <a:lnTo>
                    <a:pt x="45" y="110"/>
                  </a:lnTo>
                  <a:lnTo>
                    <a:pt x="45" y="110"/>
                  </a:lnTo>
                  <a:lnTo>
                    <a:pt x="46" y="110"/>
                  </a:lnTo>
                  <a:lnTo>
                    <a:pt x="47" y="111"/>
                  </a:lnTo>
                  <a:lnTo>
                    <a:pt x="47" y="150"/>
                  </a:lnTo>
                  <a:close/>
                  <a:moveTo>
                    <a:pt x="55" y="150"/>
                  </a:moveTo>
                  <a:lnTo>
                    <a:pt x="55" y="150"/>
                  </a:lnTo>
                  <a:lnTo>
                    <a:pt x="55" y="151"/>
                  </a:lnTo>
                  <a:lnTo>
                    <a:pt x="54" y="151"/>
                  </a:lnTo>
                  <a:lnTo>
                    <a:pt x="54" y="151"/>
                  </a:lnTo>
                  <a:lnTo>
                    <a:pt x="53" y="151"/>
                  </a:lnTo>
                  <a:lnTo>
                    <a:pt x="53" y="150"/>
                  </a:lnTo>
                  <a:lnTo>
                    <a:pt x="53" y="111"/>
                  </a:lnTo>
                  <a:lnTo>
                    <a:pt x="53" y="111"/>
                  </a:lnTo>
                  <a:lnTo>
                    <a:pt x="53" y="110"/>
                  </a:lnTo>
                  <a:lnTo>
                    <a:pt x="54" y="110"/>
                  </a:lnTo>
                  <a:lnTo>
                    <a:pt x="54" y="110"/>
                  </a:lnTo>
                  <a:lnTo>
                    <a:pt x="55" y="110"/>
                  </a:lnTo>
                  <a:lnTo>
                    <a:pt x="55" y="111"/>
                  </a:lnTo>
                  <a:lnTo>
                    <a:pt x="55" y="150"/>
                  </a:lnTo>
                  <a:close/>
                  <a:moveTo>
                    <a:pt x="65" y="150"/>
                  </a:moveTo>
                  <a:lnTo>
                    <a:pt x="65" y="150"/>
                  </a:lnTo>
                  <a:lnTo>
                    <a:pt x="65" y="151"/>
                  </a:lnTo>
                  <a:lnTo>
                    <a:pt x="64" y="151"/>
                  </a:lnTo>
                  <a:lnTo>
                    <a:pt x="64" y="151"/>
                  </a:lnTo>
                  <a:lnTo>
                    <a:pt x="63" y="151"/>
                  </a:lnTo>
                  <a:lnTo>
                    <a:pt x="62" y="150"/>
                  </a:lnTo>
                  <a:lnTo>
                    <a:pt x="62" y="111"/>
                  </a:lnTo>
                  <a:lnTo>
                    <a:pt x="62" y="111"/>
                  </a:lnTo>
                  <a:lnTo>
                    <a:pt x="63" y="110"/>
                  </a:lnTo>
                  <a:lnTo>
                    <a:pt x="64" y="110"/>
                  </a:lnTo>
                  <a:lnTo>
                    <a:pt x="64" y="110"/>
                  </a:lnTo>
                  <a:lnTo>
                    <a:pt x="65" y="110"/>
                  </a:lnTo>
                  <a:lnTo>
                    <a:pt x="65" y="111"/>
                  </a:lnTo>
                  <a:lnTo>
                    <a:pt x="65" y="150"/>
                  </a:lnTo>
                  <a:close/>
                  <a:moveTo>
                    <a:pt x="64" y="92"/>
                  </a:moveTo>
                  <a:lnTo>
                    <a:pt x="64" y="92"/>
                  </a:lnTo>
                  <a:lnTo>
                    <a:pt x="62" y="91"/>
                  </a:lnTo>
                  <a:lnTo>
                    <a:pt x="61" y="89"/>
                  </a:lnTo>
                  <a:lnTo>
                    <a:pt x="60" y="88"/>
                  </a:lnTo>
                  <a:lnTo>
                    <a:pt x="59" y="86"/>
                  </a:lnTo>
                  <a:lnTo>
                    <a:pt x="59" y="86"/>
                  </a:lnTo>
                  <a:lnTo>
                    <a:pt x="60" y="84"/>
                  </a:lnTo>
                  <a:lnTo>
                    <a:pt x="61" y="82"/>
                  </a:lnTo>
                  <a:lnTo>
                    <a:pt x="62" y="81"/>
                  </a:lnTo>
                  <a:lnTo>
                    <a:pt x="64" y="80"/>
                  </a:lnTo>
                  <a:lnTo>
                    <a:pt x="64" y="80"/>
                  </a:lnTo>
                  <a:lnTo>
                    <a:pt x="66" y="81"/>
                  </a:lnTo>
                  <a:lnTo>
                    <a:pt x="68" y="82"/>
                  </a:lnTo>
                  <a:lnTo>
                    <a:pt x="69" y="84"/>
                  </a:lnTo>
                  <a:lnTo>
                    <a:pt x="70" y="86"/>
                  </a:lnTo>
                  <a:lnTo>
                    <a:pt x="70" y="86"/>
                  </a:lnTo>
                  <a:lnTo>
                    <a:pt x="69" y="88"/>
                  </a:lnTo>
                  <a:lnTo>
                    <a:pt x="68" y="89"/>
                  </a:lnTo>
                  <a:lnTo>
                    <a:pt x="66" y="91"/>
                  </a:lnTo>
                  <a:lnTo>
                    <a:pt x="64" y="92"/>
                  </a:lnTo>
                  <a:lnTo>
                    <a:pt x="64" y="92"/>
                  </a:lnTo>
                  <a:close/>
                  <a:moveTo>
                    <a:pt x="75" y="150"/>
                  </a:moveTo>
                  <a:lnTo>
                    <a:pt x="75" y="150"/>
                  </a:lnTo>
                  <a:lnTo>
                    <a:pt x="74" y="151"/>
                  </a:lnTo>
                  <a:lnTo>
                    <a:pt x="73" y="151"/>
                  </a:lnTo>
                  <a:lnTo>
                    <a:pt x="73" y="151"/>
                  </a:lnTo>
                  <a:lnTo>
                    <a:pt x="71" y="151"/>
                  </a:lnTo>
                  <a:lnTo>
                    <a:pt x="71" y="150"/>
                  </a:lnTo>
                  <a:lnTo>
                    <a:pt x="71" y="111"/>
                  </a:lnTo>
                  <a:lnTo>
                    <a:pt x="71" y="111"/>
                  </a:lnTo>
                  <a:lnTo>
                    <a:pt x="71" y="110"/>
                  </a:lnTo>
                  <a:lnTo>
                    <a:pt x="73" y="110"/>
                  </a:lnTo>
                  <a:lnTo>
                    <a:pt x="73" y="110"/>
                  </a:lnTo>
                  <a:lnTo>
                    <a:pt x="74" y="110"/>
                  </a:lnTo>
                  <a:lnTo>
                    <a:pt x="75" y="111"/>
                  </a:lnTo>
                  <a:lnTo>
                    <a:pt x="75" y="150"/>
                  </a:lnTo>
                  <a:close/>
                  <a:moveTo>
                    <a:pt x="78" y="56"/>
                  </a:moveTo>
                  <a:lnTo>
                    <a:pt x="78" y="56"/>
                  </a:lnTo>
                  <a:lnTo>
                    <a:pt x="77" y="60"/>
                  </a:lnTo>
                  <a:lnTo>
                    <a:pt x="75" y="61"/>
                  </a:lnTo>
                  <a:lnTo>
                    <a:pt x="14" y="61"/>
                  </a:lnTo>
                  <a:lnTo>
                    <a:pt x="14" y="61"/>
                  </a:lnTo>
                  <a:lnTo>
                    <a:pt x="11" y="60"/>
                  </a:lnTo>
                  <a:lnTo>
                    <a:pt x="10" y="56"/>
                  </a:lnTo>
                  <a:lnTo>
                    <a:pt x="10" y="56"/>
                  </a:lnTo>
                  <a:lnTo>
                    <a:pt x="10" y="56"/>
                  </a:lnTo>
                  <a:lnTo>
                    <a:pt x="11" y="54"/>
                  </a:lnTo>
                  <a:lnTo>
                    <a:pt x="14" y="53"/>
                  </a:lnTo>
                  <a:lnTo>
                    <a:pt x="75" y="53"/>
                  </a:lnTo>
                  <a:lnTo>
                    <a:pt x="75" y="53"/>
                  </a:lnTo>
                  <a:lnTo>
                    <a:pt x="77" y="54"/>
                  </a:lnTo>
                  <a:lnTo>
                    <a:pt x="78" y="56"/>
                  </a:lnTo>
                  <a:lnTo>
                    <a:pt x="78" y="56"/>
                  </a:lnTo>
                  <a:close/>
                  <a:moveTo>
                    <a:pt x="78" y="39"/>
                  </a:moveTo>
                  <a:lnTo>
                    <a:pt x="78" y="39"/>
                  </a:lnTo>
                  <a:lnTo>
                    <a:pt x="77" y="41"/>
                  </a:lnTo>
                  <a:lnTo>
                    <a:pt x="75" y="43"/>
                  </a:lnTo>
                  <a:lnTo>
                    <a:pt x="14" y="43"/>
                  </a:lnTo>
                  <a:lnTo>
                    <a:pt x="14" y="43"/>
                  </a:lnTo>
                  <a:lnTo>
                    <a:pt x="11" y="41"/>
                  </a:lnTo>
                  <a:lnTo>
                    <a:pt x="10" y="39"/>
                  </a:lnTo>
                  <a:lnTo>
                    <a:pt x="10" y="38"/>
                  </a:lnTo>
                  <a:lnTo>
                    <a:pt x="10" y="38"/>
                  </a:lnTo>
                  <a:lnTo>
                    <a:pt x="11" y="36"/>
                  </a:lnTo>
                  <a:lnTo>
                    <a:pt x="14" y="35"/>
                  </a:lnTo>
                  <a:lnTo>
                    <a:pt x="75" y="35"/>
                  </a:lnTo>
                  <a:lnTo>
                    <a:pt x="75" y="35"/>
                  </a:lnTo>
                  <a:lnTo>
                    <a:pt x="77" y="36"/>
                  </a:lnTo>
                  <a:lnTo>
                    <a:pt x="78" y="38"/>
                  </a:lnTo>
                  <a:lnTo>
                    <a:pt x="78" y="39"/>
                  </a:lnTo>
                  <a:close/>
                  <a:moveTo>
                    <a:pt x="78" y="21"/>
                  </a:moveTo>
                  <a:lnTo>
                    <a:pt x="78" y="21"/>
                  </a:lnTo>
                  <a:lnTo>
                    <a:pt x="77" y="23"/>
                  </a:lnTo>
                  <a:lnTo>
                    <a:pt x="75" y="24"/>
                  </a:lnTo>
                  <a:lnTo>
                    <a:pt x="14" y="24"/>
                  </a:lnTo>
                  <a:lnTo>
                    <a:pt x="14" y="24"/>
                  </a:lnTo>
                  <a:lnTo>
                    <a:pt x="11" y="23"/>
                  </a:lnTo>
                  <a:lnTo>
                    <a:pt x="10" y="21"/>
                  </a:lnTo>
                  <a:lnTo>
                    <a:pt x="10" y="21"/>
                  </a:lnTo>
                  <a:lnTo>
                    <a:pt x="10" y="21"/>
                  </a:lnTo>
                  <a:lnTo>
                    <a:pt x="11" y="18"/>
                  </a:lnTo>
                  <a:lnTo>
                    <a:pt x="14" y="17"/>
                  </a:lnTo>
                  <a:lnTo>
                    <a:pt x="75" y="17"/>
                  </a:lnTo>
                  <a:lnTo>
                    <a:pt x="75" y="17"/>
                  </a:lnTo>
                  <a:lnTo>
                    <a:pt x="77" y="18"/>
                  </a:lnTo>
                  <a:lnTo>
                    <a:pt x="78" y="21"/>
                  </a:lnTo>
                  <a:lnTo>
                    <a:pt x="78" y="2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solidFill>
                  <a:prstClr val="black"/>
                </a:solidFill>
                <a:latin typeface="+mn-lt"/>
                <a:ea typeface="+mn-ea"/>
              </a:endParaRPr>
            </a:p>
          </p:txBody>
        </p:sp>
        <p:sp>
          <p:nvSpPr>
            <p:cNvPr id="299" name="Freeform 506"/>
            <p:cNvSpPr>
              <a:spLocks noEditPoints="1"/>
            </p:cNvSpPr>
            <p:nvPr/>
          </p:nvSpPr>
          <p:spPr bwMode="auto">
            <a:xfrm>
              <a:off x="16207693" y="4515447"/>
              <a:ext cx="172905" cy="311546"/>
            </a:xfrm>
            <a:custGeom>
              <a:avLst/>
              <a:gdLst>
                <a:gd name="T0" fmla="*/ 7 w 91"/>
                <a:gd name="T1" fmla="*/ 1 h 162"/>
                <a:gd name="T2" fmla="*/ 0 w 91"/>
                <a:gd name="T3" fmla="*/ 150 h 162"/>
                <a:gd name="T4" fmla="*/ 7 w 91"/>
                <a:gd name="T5" fmla="*/ 162 h 162"/>
                <a:gd name="T6" fmla="*/ 83 w 91"/>
                <a:gd name="T7" fmla="*/ 162 h 162"/>
                <a:gd name="T8" fmla="*/ 91 w 91"/>
                <a:gd name="T9" fmla="*/ 12 h 162"/>
                <a:gd name="T10" fmla="*/ 83 w 91"/>
                <a:gd name="T11" fmla="*/ 1 h 162"/>
                <a:gd name="T12" fmla="*/ 19 w 91"/>
                <a:gd name="T13" fmla="*/ 150 h 162"/>
                <a:gd name="T14" fmla="*/ 16 w 91"/>
                <a:gd name="T15" fmla="*/ 151 h 162"/>
                <a:gd name="T16" fmla="*/ 16 w 91"/>
                <a:gd name="T17" fmla="*/ 110 h 162"/>
                <a:gd name="T18" fmla="*/ 19 w 91"/>
                <a:gd name="T19" fmla="*/ 111 h 162"/>
                <a:gd name="T20" fmla="*/ 28 w 91"/>
                <a:gd name="T21" fmla="*/ 151 h 162"/>
                <a:gd name="T22" fmla="*/ 25 w 91"/>
                <a:gd name="T23" fmla="*/ 150 h 162"/>
                <a:gd name="T24" fmla="*/ 27 w 91"/>
                <a:gd name="T25" fmla="*/ 110 h 162"/>
                <a:gd name="T26" fmla="*/ 29 w 91"/>
                <a:gd name="T27" fmla="*/ 150 h 162"/>
                <a:gd name="T28" fmla="*/ 36 w 91"/>
                <a:gd name="T29" fmla="*/ 151 h 162"/>
                <a:gd name="T30" fmla="*/ 34 w 91"/>
                <a:gd name="T31" fmla="*/ 111 h 162"/>
                <a:gd name="T32" fmla="*/ 36 w 91"/>
                <a:gd name="T33" fmla="*/ 110 h 162"/>
                <a:gd name="T34" fmla="*/ 47 w 91"/>
                <a:gd name="T35" fmla="*/ 150 h 162"/>
                <a:gd name="T36" fmla="*/ 46 w 91"/>
                <a:gd name="T37" fmla="*/ 151 h 162"/>
                <a:gd name="T38" fmla="*/ 44 w 91"/>
                <a:gd name="T39" fmla="*/ 111 h 162"/>
                <a:gd name="T40" fmla="*/ 47 w 91"/>
                <a:gd name="T41" fmla="*/ 110 h 162"/>
                <a:gd name="T42" fmla="*/ 56 w 91"/>
                <a:gd name="T43" fmla="*/ 150 h 162"/>
                <a:gd name="T44" fmla="*/ 53 w 91"/>
                <a:gd name="T45" fmla="*/ 151 h 162"/>
                <a:gd name="T46" fmla="*/ 53 w 91"/>
                <a:gd name="T47" fmla="*/ 110 h 162"/>
                <a:gd name="T48" fmla="*/ 56 w 91"/>
                <a:gd name="T49" fmla="*/ 111 h 162"/>
                <a:gd name="T50" fmla="*/ 65 w 91"/>
                <a:gd name="T51" fmla="*/ 151 h 162"/>
                <a:gd name="T52" fmla="*/ 62 w 91"/>
                <a:gd name="T53" fmla="*/ 150 h 162"/>
                <a:gd name="T54" fmla="*/ 64 w 91"/>
                <a:gd name="T55" fmla="*/ 110 h 162"/>
                <a:gd name="T56" fmla="*/ 65 w 91"/>
                <a:gd name="T57" fmla="*/ 150 h 162"/>
                <a:gd name="T58" fmla="*/ 61 w 91"/>
                <a:gd name="T59" fmla="*/ 89 h 162"/>
                <a:gd name="T60" fmla="*/ 60 w 91"/>
                <a:gd name="T61" fmla="*/ 84 h 162"/>
                <a:gd name="T62" fmla="*/ 65 w 91"/>
                <a:gd name="T63" fmla="*/ 80 h 162"/>
                <a:gd name="T64" fmla="*/ 70 w 91"/>
                <a:gd name="T65" fmla="*/ 86 h 162"/>
                <a:gd name="T66" fmla="*/ 67 w 91"/>
                <a:gd name="T67" fmla="*/ 91 h 162"/>
                <a:gd name="T68" fmla="*/ 75 w 91"/>
                <a:gd name="T69" fmla="*/ 150 h 162"/>
                <a:gd name="T70" fmla="*/ 72 w 91"/>
                <a:gd name="T71" fmla="*/ 151 h 162"/>
                <a:gd name="T72" fmla="*/ 72 w 91"/>
                <a:gd name="T73" fmla="*/ 110 h 162"/>
                <a:gd name="T74" fmla="*/ 75 w 91"/>
                <a:gd name="T75" fmla="*/ 111 h 162"/>
                <a:gd name="T76" fmla="*/ 77 w 91"/>
                <a:gd name="T77" fmla="*/ 60 h 162"/>
                <a:gd name="T78" fmla="*/ 12 w 91"/>
                <a:gd name="T79" fmla="*/ 60 h 162"/>
                <a:gd name="T80" fmla="*/ 12 w 91"/>
                <a:gd name="T81" fmla="*/ 54 h 162"/>
                <a:gd name="T82" fmla="*/ 77 w 91"/>
                <a:gd name="T83" fmla="*/ 54 h 162"/>
                <a:gd name="T84" fmla="*/ 78 w 91"/>
                <a:gd name="T85" fmla="*/ 39 h 162"/>
                <a:gd name="T86" fmla="*/ 14 w 91"/>
                <a:gd name="T87" fmla="*/ 43 h 162"/>
                <a:gd name="T88" fmla="*/ 11 w 91"/>
                <a:gd name="T89" fmla="*/ 38 h 162"/>
                <a:gd name="T90" fmla="*/ 75 w 91"/>
                <a:gd name="T91" fmla="*/ 35 h 162"/>
                <a:gd name="T92" fmla="*/ 78 w 91"/>
                <a:gd name="T93" fmla="*/ 21 h 162"/>
                <a:gd name="T94" fmla="*/ 14 w 91"/>
                <a:gd name="T95" fmla="*/ 24 h 162"/>
                <a:gd name="T96" fmla="*/ 11 w 91"/>
                <a:gd name="T97" fmla="*/ 21 h 162"/>
                <a:gd name="T98" fmla="*/ 75 w 91"/>
                <a:gd name="T99" fmla="*/ 17 h 162"/>
                <a:gd name="T100" fmla="*/ 78 w 91"/>
                <a:gd name="T101" fmla="*/ 2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62">
                  <a:moveTo>
                    <a:pt x="79" y="0"/>
                  </a:moveTo>
                  <a:lnTo>
                    <a:pt x="12" y="0"/>
                  </a:lnTo>
                  <a:lnTo>
                    <a:pt x="12" y="0"/>
                  </a:lnTo>
                  <a:lnTo>
                    <a:pt x="7" y="1"/>
                  </a:lnTo>
                  <a:lnTo>
                    <a:pt x="3" y="3"/>
                  </a:lnTo>
                  <a:lnTo>
                    <a:pt x="1" y="7"/>
                  </a:lnTo>
                  <a:lnTo>
                    <a:pt x="0" y="12"/>
                  </a:lnTo>
                  <a:lnTo>
                    <a:pt x="0" y="150"/>
                  </a:lnTo>
                  <a:lnTo>
                    <a:pt x="0" y="150"/>
                  </a:lnTo>
                  <a:lnTo>
                    <a:pt x="1" y="156"/>
                  </a:lnTo>
                  <a:lnTo>
                    <a:pt x="3" y="159"/>
                  </a:lnTo>
                  <a:lnTo>
                    <a:pt x="7" y="162"/>
                  </a:lnTo>
                  <a:lnTo>
                    <a:pt x="12" y="162"/>
                  </a:lnTo>
                  <a:lnTo>
                    <a:pt x="79" y="162"/>
                  </a:lnTo>
                  <a:lnTo>
                    <a:pt x="79" y="162"/>
                  </a:lnTo>
                  <a:lnTo>
                    <a:pt x="83" y="162"/>
                  </a:lnTo>
                  <a:lnTo>
                    <a:pt x="87" y="159"/>
                  </a:lnTo>
                  <a:lnTo>
                    <a:pt x="89" y="156"/>
                  </a:lnTo>
                  <a:lnTo>
                    <a:pt x="91" y="150"/>
                  </a:lnTo>
                  <a:lnTo>
                    <a:pt x="91" y="12"/>
                  </a:lnTo>
                  <a:lnTo>
                    <a:pt x="91" y="12"/>
                  </a:lnTo>
                  <a:lnTo>
                    <a:pt x="89" y="7"/>
                  </a:lnTo>
                  <a:lnTo>
                    <a:pt x="87" y="3"/>
                  </a:lnTo>
                  <a:lnTo>
                    <a:pt x="83" y="1"/>
                  </a:lnTo>
                  <a:lnTo>
                    <a:pt x="79" y="0"/>
                  </a:lnTo>
                  <a:lnTo>
                    <a:pt x="79" y="0"/>
                  </a:lnTo>
                  <a:close/>
                  <a:moveTo>
                    <a:pt x="19" y="150"/>
                  </a:moveTo>
                  <a:lnTo>
                    <a:pt x="19" y="150"/>
                  </a:lnTo>
                  <a:lnTo>
                    <a:pt x="19" y="151"/>
                  </a:lnTo>
                  <a:lnTo>
                    <a:pt x="18" y="151"/>
                  </a:lnTo>
                  <a:lnTo>
                    <a:pt x="18" y="151"/>
                  </a:lnTo>
                  <a:lnTo>
                    <a:pt x="16" y="151"/>
                  </a:lnTo>
                  <a:lnTo>
                    <a:pt x="16" y="150"/>
                  </a:lnTo>
                  <a:lnTo>
                    <a:pt x="16" y="111"/>
                  </a:lnTo>
                  <a:lnTo>
                    <a:pt x="16" y="111"/>
                  </a:lnTo>
                  <a:lnTo>
                    <a:pt x="16" y="110"/>
                  </a:lnTo>
                  <a:lnTo>
                    <a:pt x="18" y="110"/>
                  </a:lnTo>
                  <a:lnTo>
                    <a:pt x="18" y="110"/>
                  </a:lnTo>
                  <a:lnTo>
                    <a:pt x="19" y="110"/>
                  </a:lnTo>
                  <a:lnTo>
                    <a:pt x="19" y="111"/>
                  </a:lnTo>
                  <a:lnTo>
                    <a:pt x="19" y="150"/>
                  </a:lnTo>
                  <a:close/>
                  <a:moveTo>
                    <a:pt x="29" y="150"/>
                  </a:moveTo>
                  <a:lnTo>
                    <a:pt x="29" y="150"/>
                  </a:lnTo>
                  <a:lnTo>
                    <a:pt x="28" y="151"/>
                  </a:lnTo>
                  <a:lnTo>
                    <a:pt x="27" y="151"/>
                  </a:lnTo>
                  <a:lnTo>
                    <a:pt x="27" y="151"/>
                  </a:lnTo>
                  <a:lnTo>
                    <a:pt x="25" y="151"/>
                  </a:lnTo>
                  <a:lnTo>
                    <a:pt x="25" y="150"/>
                  </a:lnTo>
                  <a:lnTo>
                    <a:pt x="25" y="111"/>
                  </a:lnTo>
                  <a:lnTo>
                    <a:pt x="25" y="111"/>
                  </a:lnTo>
                  <a:lnTo>
                    <a:pt x="25" y="110"/>
                  </a:lnTo>
                  <a:lnTo>
                    <a:pt x="27" y="110"/>
                  </a:lnTo>
                  <a:lnTo>
                    <a:pt x="27" y="110"/>
                  </a:lnTo>
                  <a:lnTo>
                    <a:pt x="28" y="110"/>
                  </a:lnTo>
                  <a:lnTo>
                    <a:pt x="29" y="111"/>
                  </a:lnTo>
                  <a:lnTo>
                    <a:pt x="29" y="150"/>
                  </a:lnTo>
                  <a:close/>
                  <a:moveTo>
                    <a:pt x="37" y="150"/>
                  </a:moveTo>
                  <a:lnTo>
                    <a:pt x="37" y="150"/>
                  </a:lnTo>
                  <a:lnTo>
                    <a:pt x="37" y="151"/>
                  </a:lnTo>
                  <a:lnTo>
                    <a:pt x="36" y="151"/>
                  </a:lnTo>
                  <a:lnTo>
                    <a:pt x="36" y="151"/>
                  </a:lnTo>
                  <a:lnTo>
                    <a:pt x="35" y="151"/>
                  </a:lnTo>
                  <a:lnTo>
                    <a:pt x="34" y="150"/>
                  </a:lnTo>
                  <a:lnTo>
                    <a:pt x="34" y="111"/>
                  </a:lnTo>
                  <a:lnTo>
                    <a:pt x="34" y="111"/>
                  </a:lnTo>
                  <a:lnTo>
                    <a:pt x="35" y="110"/>
                  </a:lnTo>
                  <a:lnTo>
                    <a:pt x="36" y="110"/>
                  </a:lnTo>
                  <a:lnTo>
                    <a:pt x="36" y="110"/>
                  </a:lnTo>
                  <a:lnTo>
                    <a:pt x="37" y="110"/>
                  </a:lnTo>
                  <a:lnTo>
                    <a:pt x="37" y="111"/>
                  </a:lnTo>
                  <a:lnTo>
                    <a:pt x="37" y="150"/>
                  </a:lnTo>
                  <a:close/>
                  <a:moveTo>
                    <a:pt x="47" y="150"/>
                  </a:moveTo>
                  <a:lnTo>
                    <a:pt x="47" y="150"/>
                  </a:lnTo>
                  <a:lnTo>
                    <a:pt x="47" y="151"/>
                  </a:lnTo>
                  <a:lnTo>
                    <a:pt x="46" y="151"/>
                  </a:lnTo>
                  <a:lnTo>
                    <a:pt x="46" y="151"/>
                  </a:lnTo>
                  <a:lnTo>
                    <a:pt x="45" y="151"/>
                  </a:lnTo>
                  <a:lnTo>
                    <a:pt x="44" y="150"/>
                  </a:lnTo>
                  <a:lnTo>
                    <a:pt x="44" y="111"/>
                  </a:lnTo>
                  <a:lnTo>
                    <a:pt x="44" y="111"/>
                  </a:lnTo>
                  <a:lnTo>
                    <a:pt x="45" y="110"/>
                  </a:lnTo>
                  <a:lnTo>
                    <a:pt x="46" y="110"/>
                  </a:lnTo>
                  <a:lnTo>
                    <a:pt x="46" y="110"/>
                  </a:lnTo>
                  <a:lnTo>
                    <a:pt x="47" y="110"/>
                  </a:lnTo>
                  <a:lnTo>
                    <a:pt x="47" y="111"/>
                  </a:lnTo>
                  <a:lnTo>
                    <a:pt x="47" y="150"/>
                  </a:lnTo>
                  <a:close/>
                  <a:moveTo>
                    <a:pt x="56" y="150"/>
                  </a:moveTo>
                  <a:lnTo>
                    <a:pt x="56" y="150"/>
                  </a:lnTo>
                  <a:lnTo>
                    <a:pt x="55" y="151"/>
                  </a:lnTo>
                  <a:lnTo>
                    <a:pt x="54" y="151"/>
                  </a:lnTo>
                  <a:lnTo>
                    <a:pt x="54" y="151"/>
                  </a:lnTo>
                  <a:lnTo>
                    <a:pt x="53" y="151"/>
                  </a:lnTo>
                  <a:lnTo>
                    <a:pt x="53" y="150"/>
                  </a:lnTo>
                  <a:lnTo>
                    <a:pt x="53" y="111"/>
                  </a:lnTo>
                  <a:lnTo>
                    <a:pt x="53" y="111"/>
                  </a:lnTo>
                  <a:lnTo>
                    <a:pt x="53" y="110"/>
                  </a:lnTo>
                  <a:lnTo>
                    <a:pt x="54" y="110"/>
                  </a:lnTo>
                  <a:lnTo>
                    <a:pt x="54" y="110"/>
                  </a:lnTo>
                  <a:lnTo>
                    <a:pt x="55" y="110"/>
                  </a:lnTo>
                  <a:lnTo>
                    <a:pt x="56" y="111"/>
                  </a:lnTo>
                  <a:lnTo>
                    <a:pt x="56" y="150"/>
                  </a:lnTo>
                  <a:close/>
                  <a:moveTo>
                    <a:pt x="65" y="150"/>
                  </a:moveTo>
                  <a:lnTo>
                    <a:pt x="65" y="150"/>
                  </a:lnTo>
                  <a:lnTo>
                    <a:pt x="65" y="151"/>
                  </a:lnTo>
                  <a:lnTo>
                    <a:pt x="64" y="151"/>
                  </a:lnTo>
                  <a:lnTo>
                    <a:pt x="64" y="151"/>
                  </a:lnTo>
                  <a:lnTo>
                    <a:pt x="63" y="151"/>
                  </a:lnTo>
                  <a:lnTo>
                    <a:pt x="62" y="150"/>
                  </a:lnTo>
                  <a:lnTo>
                    <a:pt x="62" y="111"/>
                  </a:lnTo>
                  <a:lnTo>
                    <a:pt x="62" y="111"/>
                  </a:lnTo>
                  <a:lnTo>
                    <a:pt x="63" y="110"/>
                  </a:lnTo>
                  <a:lnTo>
                    <a:pt x="64" y="110"/>
                  </a:lnTo>
                  <a:lnTo>
                    <a:pt x="64" y="110"/>
                  </a:lnTo>
                  <a:lnTo>
                    <a:pt x="65" y="110"/>
                  </a:lnTo>
                  <a:lnTo>
                    <a:pt x="65" y="111"/>
                  </a:lnTo>
                  <a:lnTo>
                    <a:pt x="65" y="150"/>
                  </a:lnTo>
                  <a:close/>
                  <a:moveTo>
                    <a:pt x="65" y="92"/>
                  </a:moveTo>
                  <a:lnTo>
                    <a:pt x="65" y="92"/>
                  </a:lnTo>
                  <a:lnTo>
                    <a:pt x="63" y="91"/>
                  </a:lnTo>
                  <a:lnTo>
                    <a:pt x="61" y="89"/>
                  </a:lnTo>
                  <a:lnTo>
                    <a:pt x="60" y="88"/>
                  </a:lnTo>
                  <a:lnTo>
                    <a:pt x="60" y="86"/>
                  </a:lnTo>
                  <a:lnTo>
                    <a:pt x="60" y="86"/>
                  </a:lnTo>
                  <a:lnTo>
                    <a:pt x="60" y="84"/>
                  </a:lnTo>
                  <a:lnTo>
                    <a:pt x="61" y="82"/>
                  </a:lnTo>
                  <a:lnTo>
                    <a:pt x="63" y="81"/>
                  </a:lnTo>
                  <a:lnTo>
                    <a:pt x="65" y="80"/>
                  </a:lnTo>
                  <a:lnTo>
                    <a:pt x="65" y="80"/>
                  </a:lnTo>
                  <a:lnTo>
                    <a:pt x="67" y="81"/>
                  </a:lnTo>
                  <a:lnTo>
                    <a:pt x="68" y="82"/>
                  </a:lnTo>
                  <a:lnTo>
                    <a:pt x="70" y="84"/>
                  </a:lnTo>
                  <a:lnTo>
                    <a:pt x="70" y="86"/>
                  </a:lnTo>
                  <a:lnTo>
                    <a:pt x="70" y="86"/>
                  </a:lnTo>
                  <a:lnTo>
                    <a:pt x="70" y="88"/>
                  </a:lnTo>
                  <a:lnTo>
                    <a:pt x="68" y="89"/>
                  </a:lnTo>
                  <a:lnTo>
                    <a:pt x="67" y="91"/>
                  </a:lnTo>
                  <a:lnTo>
                    <a:pt x="65" y="92"/>
                  </a:lnTo>
                  <a:lnTo>
                    <a:pt x="65" y="92"/>
                  </a:lnTo>
                  <a:close/>
                  <a:moveTo>
                    <a:pt x="75" y="150"/>
                  </a:moveTo>
                  <a:lnTo>
                    <a:pt x="75" y="150"/>
                  </a:lnTo>
                  <a:lnTo>
                    <a:pt x="75" y="151"/>
                  </a:lnTo>
                  <a:lnTo>
                    <a:pt x="73" y="151"/>
                  </a:lnTo>
                  <a:lnTo>
                    <a:pt x="73" y="151"/>
                  </a:lnTo>
                  <a:lnTo>
                    <a:pt x="72" y="151"/>
                  </a:lnTo>
                  <a:lnTo>
                    <a:pt x="71" y="150"/>
                  </a:lnTo>
                  <a:lnTo>
                    <a:pt x="71" y="111"/>
                  </a:lnTo>
                  <a:lnTo>
                    <a:pt x="71" y="111"/>
                  </a:lnTo>
                  <a:lnTo>
                    <a:pt x="72" y="110"/>
                  </a:lnTo>
                  <a:lnTo>
                    <a:pt x="73" y="110"/>
                  </a:lnTo>
                  <a:lnTo>
                    <a:pt x="73" y="110"/>
                  </a:lnTo>
                  <a:lnTo>
                    <a:pt x="75" y="110"/>
                  </a:lnTo>
                  <a:lnTo>
                    <a:pt x="75" y="111"/>
                  </a:lnTo>
                  <a:lnTo>
                    <a:pt x="75" y="150"/>
                  </a:lnTo>
                  <a:close/>
                  <a:moveTo>
                    <a:pt x="78" y="56"/>
                  </a:moveTo>
                  <a:lnTo>
                    <a:pt x="78" y="56"/>
                  </a:lnTo>
                  <a:lnTo>
                    <a:pt x="77" y="60"/>
                  </a:lnTo>
                  <a:lnTo>
                    <a:pt x="75" y="61"/>
                  </a:lnTo>
                  <a:lnTo>
                    <a:pt x="14" y="61"/>
                  </a:lnTo>
                  <a:lnTo>
                    <a:pt x="14" y="61"/>
                  </a:lnTo>
                  <a:lnTo>
                    <a:pt x="12" y="60"/>
                  </a:lnTo>
                  <a:lnTo>
                    <a:pt x="11" y="56"/>
                  </a:lnTo>
                  <a:lnTo>
                    <a:pt x="11" y="56"/>
                  </a:lnTo>
                  <a:lnTo>
                    <a:pt x="11" y="56"/>
                  </a:lnTo>
                  <a:lnTo>
                    <a:pt x="12" y="54"/>
                  </a:lnTo>
                  <a:lnTo>
                    <a:pt x="14" y="53"/>
                  </a:lnTo>
                  <a:lnTo>
                    <a:pt x="75" y="53"/>
                  </a:lnTo>
                  <a:lnTo>
                    <a:pt x="75" y="53"/>
                  </a:lnTo>
                  <a:lnTo>
                    <a:pt x="77" y="54"/>
                  </a:lnTo>
                  <a:lnTo>
                    <a:pt x="78" y="56"/>
                  </a:lnTo>
                  <a:lnTo>
                    <a:pt x="78" y="56"/>
                  </a:lnTo>
                  <a:close/>
                  <a:moveTo>
                    <a:pt x="78" y="39"/>
                  </a:moveTo>
                  <a:lnTo>
                    <a:pt x="78" y="39"/>
                  </a:lnTo>
                  <a:lnTo>
                    <a:pt x="77" y="41"/>
                  </a:lnTo>
                  <a:lnTo>
                    <a:pt x="75" y="43"/>
                  </a:lnTo>
                  <a:lnTo>
                    <a:pt x="14" y="43"/>
                  </a:lnTo>
                  <a:lnTo>
                    <a:pt x="14" y="43"/>
                  </a:lnTo>
                  <a:lnTo>
                    <a:pt x="12" y="41"/>
                  </a:lnTo>
                  <a:lnTo>
                    <a:pt x="11" y="39"/>
                  </a:lnTo>
                  <a:lnTo>
                    <a:pt x="11" y="38"/>
                  </a:lnTo>
                  <a:lnTo>
                    <a:pt x="11" y="38"/>
                  </a:lnTo>
                  <a:lnTo>
                    <a:pt x="12" y="36"/>
                  </a:lnTo>
                  <a:lnTo>
                    <a:pt x="14" y="35"/>
                  </a:lnTo>
                  <a:lnTo>
                    <a:pt x="75" y="35"/>
                  </a:lnTo>
                  <a:lnTo>
                    <a:pt x="75" y="35"/>
                  </a:lnTo>
                  <a:lnTo>
                    <a:pt x="77" y="36"/>
                  </a:lnTo>
                  <a:lnTo>
                    <a:pt x="78" y="38"/>
                  </a:lnTo>
                  <a:lnTo>
                    <a:pt x="78" y="39"/>
                  </a:lnTo>
                  <a:close/>
                  <a:moveTo>
                    <a:pt x="78" y="21"/>
                  </a:moveTo>
                  <a:lnTo>
                    <a:pt x="78" y="21"/>
                  </a:lnTo>
                  <a:lnTo>
                    <a:pt x="77" y="23"/>
                  </a:lnTo>
                  <a:lnTo>
                    <a:pt x="75" y="24"/>
                  </a:lnTo>
                  <a:lnTo>
                    <a:pt x="14" y="24"/>
                  </a:lnTo>
                  <a:lnTo>
                    <a:pt x="14" y="24"/>
                  </a:lnTo>
                  <a:lnTo>
                    <a:pt x="12" y="23"/>
                  </a:lnTo>
                  <a:lnTo>
                    <a:pt x="11" y="21"/>
                  </a:lnTo>
                  <a:lnTo>
                    <a:pt x="11" y="21"/>
                  </a:lnTo>
                  <a:lnTo>
                    <a:pt x="11" y="21"/>
                  </a:lnTo>
                  <a:lnTo>
                    <a:pt x="12" y="18"/>
                  </a:lnTo>
                  <a:lnTo>
                    <a:pt x="14" y="17"/>
                  </a:lnTo>
                  <a:lnTo>
                    <a:pt x="75" y="17"/>
                  </a:lnTo>
                  <a:lnTo>
                    <a:pt x="75" y="17"/>
                  </a:lnTo>
                  <a:lnTo>
                    <a:pt x="77" y="18"/>
                  </a:lnTo>
                  <a:lnTo>
                    <a:pt x="78" y="21"/>
                  </a:lnTo>
                  <a:lnTo>
                    <a:pt x="78" y="2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solidFill>
                  <a:prstClr val="black"/>
                </a:solidFill>
                <a:latin typeface="+mn-lt"/>
                <a:ea typeface="+mn-ea"/>
              </a:endParaRPr>
            </a:p>
          </p:txBody>
        </p:sp>
        <p:sp>
          <p:nvSpPr>
            <p:cNvPr id="300" name="Freeform 507"/>
            <p:cNvSpPr>
              <a:spLocks noEditPoints="1"/>
            </p:cNvSpPr>
            <p:nvPr/>
          </p:nvSpPr>
          <p:spPr bwMode="auto">
            <a:xfrm>
              <a:off x="16612228" y="4515447"/>
              <a:ext cx="172905" cy="311546"/>
            </a:xfrm>
            <a:custGeom>
              <a:avLst/>
              <a:gdLst>
                <a:gd name="T0" fmla="*/ 8 w 91"/>
                <a:gd name="T1" fmla="*/ 1 h 162"/>
                <a:gd name="T2" fmla="*/ 0 w 91"/>
                <a:gd name="T3" fmla="*/ 150 h 162"/>
                <a:gd name="T4" fmla="*/ 8 w 91"/>
                <a:gd name="T5" fmla="*/ 162 h 162"/>
                <a:gd name="T6" fmla="*/ 83 w 91"/>
                <a:gd name="T7" fmla="*/ 162 h 162"/>
                <a:gd name="T8" fmla="*/ 91 w 91"/>
                <a:gd name="T9" fmla="*/ 12 h 162"/>
                <a:gd name="T10" fmla="*/ 83 w 91"/>
                <a:gd name="T11" fmla="*/ 1 h 162"/>
                <a:gd name="T12" fmla="*/ 19 w 91"/>
                <a:gd name="T13" fmla="*/ 150 h 162"/>
                <a:gd name="T14" fmla="*/ 16 w 91"/>
                <a:gd name="T15" fmla="*/ 151 h 162"/>
                <a:gd name="T16" fmla="*/ 16 w 91"/>
                <a:gd name="T17" fmla="*/ 110 h 162"/>
                <a:gd name="T18" fmla="*/ 19 w 91"/>
                <a:gd name="T19" fmla="*/ 111 h 162"/>
                <a:gd name="T20" fmla="*/ 28 w 91"/>
                <a:gd name="T21" fmla="*/ 151 h 162"/>
                <a:gd name="T22" fmla="*/ 26 w 91"/>
                <a:gd name="T23" fmla="*/ 150 h 162"/>
                <a:gd name="T24" fmla="*/ 27 w 91"/>
                <a:gd name="T25" fmla="*/ 110 h 162"/>
                <a:gd name="T26" fmla="*/ 29 w 91"/>
                <a:gd name="T27" fmla="*/ 150 h 162"/>
                <a:gd name="T28" fmla="*/ 36 w 91"/>
                <a:gd name="T29" fmla="*/ 151 h 162"/>
                <a:gd name="T30" fmla="*/ 34 w 91"/>
                <a:gd name="T31" fmla="*/ 111 h 162"/>
                <a:gd name="T32" fmla="*/ 36 w 91"/>
                <a:gd name="T33" fmla="*/ 110 h 162"/>
                <a:gd name="T34" fmla="*/ 47 w 91"/>
                <a:gd name="T35" fmla="*/ 150 h 162"/>
                <a:gd name="T36" fmla="*/ 45 w 91"/>
                <a:gd name="T37" fmla="*/ 151 h 162"/>
                <a:gd name="T38" fmla="*/ 44 w 91"/>
                <a:gd name="T39" fmla="*/ 111 h 162"/>
                <a:gd name="T40" fmla="*/ 47 w 91"/>
                <a:gd name="T41" fmla="*/ 110 h 162"/>
                <a:gd name="T42" fmla="*/ 57 w 91"/>
                <a:gd name="T43" fmla="*/ 150 h 162"/>
                <a:gd name="T44" fmla="*/ 53 w 91"/>
                <a:gd name="T45" fmla="*/ 151 h 162"/>
                <a:gd name="T46" fmla="*/ 53 w 91"/>
                <a:gd name="T47" fmla="*/ 110 h 162"/>
                <a:gd name="T48" fmla="*/ 57 w 91"/>
                <a:gd name="T49" fmla="*/ 111 h 162"/>
                <a:gd name="T50" fmla="*/ 65 w 91"/>
                <a:gd name="T51" fmla="*/ 151 h 162"/>
                <a:gd name="T52" fmla="*/ 62 w 91"/>
                <a:gd name="T53" fmla="*/ 150 h 162"/>
                <a:gd name="T54" fmla="*/ 64 w 91"/>
                <a:gd name="T55" fmla="*/ 110 h 162"/>
                <a:gd name="T56" fmla="*/ 65 w 91"/>
                <a:gd name="T57" fmla="*/ 150 h 162"/>
                <a:gd name="T58" fmla="*/ 61 w 91"/>
                <a:gd name="T59" fmla="*/ 89 h 162"/>
                <a:gd name="T60" fmla="*/ 60 w 91"/>
                <a:gd name="T61" fmla="*/ 84 h 162"/>
                <a:gd name="T62" fmla="*/ 65 w 91"/>
                <a:gd name="T63" fmla="*/ 80 h 162"/>
                <a:gd name="T64" fmla="*/ 70 w 91"/>
                <a:gd name="T65" fmla="*/ 86 h 162"/>
                <a:gd name="T66" fmla="*/ 67 w 91"/>
                <a:gd name="T67" fmla="*/ 91 h 162"/>
                <a:gd name="T68" fmla="*/ 75 w 91"/>
                <a:gd name="T69" fmla="*/ 150 h 162"/>
                <a:gd name="T70" fmla="*/ 73 w 91"/>
                <a:gd name="T71" fmla="*/ 151 h 162"/>
                <a:gd name="T72" fmla="*/ 73 w 91"/>
                <a:gd name="T73" fmla="*/ 110 h 162"/>
                <a:gd name="T74" fmla="*/ 75 w 91"/>
                <a:gd name="T75" fmla="*/ 111 h 162"/>
                <a:gd name="T76" fmla="*/ 77 w 91"/>
                <a:gd name="T77" fmla="*/ 60 h 162"/>
                <a:gd name="T78" fmla="*/ 11 w 91"/>
                <a:gd name="T79" fmla="*/ 60 h 162"/>
                <a:gd name="T80" fmla="*/ 11 w 91"/>
                <a:gd name="T81" fmla="*/ 54 h 162"/>
                <a:gd name="T82" fmla="*/ 77 w 91"/>
                <a:gd name="T83" fmla="*/ 54 h 162"/>
                <a:gd name="T84" fmla="*/ 78 w 91"/>
                <a:gd name="T85" fmla="*/ 39 h 162"/>
                <a:gd name="T86" fmla="*/ 14 w 91"/>
                <a:gd name="T87" fmla="*/ 43 h 162"/>
                <a:gd name="T88" fmla="*/ 10 w 91"/>
                <a:gd name="T89" fmla="*/ 38 h 162"/>
                <a:gd name="T90" fmla="*/ 75 w 91"/>
                <a:gd name="T91" fmla="*/ 35 h 162"/>
                <a:gd name="T92" fmla="*/ 78 w 91"/>
                <a:gd name="T93" fmla="*/ 21 h 162"/>
                <a:gd name="T94" fmla="*/ 14 w 91"/>
                <a:gd name="T95" fmla="*/ 24 h 162"/>
                <a:gd name="T96" fmla="*/ 10 w 91"/>
                <a:gd name="T97" fmla="*/ 21 h 162"/>
                <a:gd name="T98" fmla="*/ 75 w 91"/>
                <a:gd name="T99" fmla="*/ 17 h 162"/>
                <a:gd name="T100" fmla="*/ 78 w 91"/>
                <a:gd name="T101" fmla="*/ 2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62">
                  <a:moveTo>
                    <a:pt x="79" y="0"/>
                  </a:moveTo>
                  <a:lnTo>
                    <a:pt x="12" y="0"/>
                  </a:lnTo>
                  <a:lnTo>
                    <a:pt x="12" y="0"/>
                  </a:lnTo>
                  <a:lnTo>
                    <a:pt x="8" y="1"/>
                  </a:lnTo>
                  <a:lnTo>
                    <a:pt x="3" y="3"/>
                  </a:lnTo>
                  <a:lnTo>
                    <a:pt x="1" y="7"/>
                  </a:lnTo>
                  <a:lnTo>
                    <a:pt x="0" y="12"/>
                  </a:lnTo>
                  <a:lnTo>
                    <a:pt x="0" y="150"/>
                  </a:lnTo>
                  <a:lnTo>
                    <a:pt x="0" y="150"/>
                  </a:lnTo>
                  <a:lnTo>
                    <a:pt x="1" y="156"/>
                  </a:lnTo>
                  <a:lnTo>
                    <a:pt x="3" y="159"/>
                  </a:lnTo>
                  <a:lnTo>
                    <a:pt x="8" y="162"/>
                  </a:lnTo>
                  <a:lnTo>
                    <a:pt x="12" y="162"/>
                  </a:lnTo>
                  <a:lnTo>
                    <a:pt x="79" y="162"/>
                  </a:lnTo>
                  <a:lnTo>
                    <a:pt x="79" y="162"/>
                  </a:lnTo>
                  <a:lnTo>
                    <a:pt x="83" y="162"/>
                  </a:lnTo>
                  <a:lnTo>
                    <a:pt x="88" y="159"/>
                  </a:lnTo>
                  <a:lnTo>
                    <a:pt x="90" y="156"/>
                  </a:lnTo>
                  <a:lnTo>
                    <a:pt x="91" y="150"/>
                  </a:lnTo>
                  <a:lnTo>
                    <a:pt x="91" y="12"/>
                  </a:lnTo>
                  <a:lnTo>
                    <a:pt x="91" y="12"/>
                  </a:lnTo>
                  <a:lnTo>
                    <a:pt x="90" y="7"/>
                  </a:lnTo>
                  <a:lnTo>
                    <a:pt x="88" y="3"/>
                  </a:lnTo>
                  <a:lnTo>
                    <a:pt x="83" y="1"/>
                  </a:lnTo>
                  <a:lnTo>
                    <a:pt x="79" y="0"/>
                  </a:lnTo>
                  <a:lnTo>
                    <a:pt x="79" y="0"/>
                  </a:lnTo>
                  <a:close/>
                  <a:moveTo>
                    <a:pt x="19" y="150"/>
                  </a:moveTo>
                  <a:lnTo>
                    <a:pt x="19" y="150"/>
                  </a:lnTo>
                  <a:lnTo>
                    <a:pt x="18" y="151"/>
                  </a:lnTo>
                  <a:lnTo>
                    <a:pt x="17" y="151"/>
                  </a:lnTo>
                  <a:lnTo>
                    <a:pt x="17" y="151"/>
                  </a:lnTo>
                  <a:lnTo>
                    <a:pt x="16" y="151"/>
                  </a:lnTo>
                  <a:lnTo>
                    <a:pt x="16" y="150"/>
                  </a:lnTo>
                  <a:lnTo>
                    <a:pt x="16" y="111"/>
                  </a:lnTo>
                  <a:lnTo>
                    <a:pt x="16" y="111"/>
                  </a:lnTo>
                  <a:lnTo>
                    <a:pt x="16" y="110"/>
                  </a:lnTo>
                  <a:lnTo>
                    <a:pt x="17" y="110"/>
                  </a:lnTo>
                  <a:lnTo>
                    <a:pt x="17" y="110"/>
                  </a:lnTo>
                  <a:lnTo>
                    <a:pt x="18" y="110"/>
                  </a:lnTo>
                  <a:lnTo>
                    <a:pt x="19" y="111"/>
                  </a:lnTo>
                  <a:lnTo>
                    <a:pt x="19" y="150"/>
                  </a:lnTo>
                  <a:close/>
                  <a:moveTo>
                    <a:pt x="29" y="150"/>
                  </a:moveTo>
                  <a:lnTo>
                    <a:pt x="29" y="150"/>
                  </a:lnTo>
                  <a:lnTo>
                    <a:pt x="28" y="151"/>
                  </a:lnTo>
                  <a:lnTo>
                    <a:pt x="27" y="151"/>
                  </a:lnTo>
                  <a:lnTo>
                    <a:pt x="27" y="151"/>
                  </a:lnTo>
                  <a:lnTo>
                    <a:pt x="26" y="151"/>
                  </a:lnTo>
                  <a:lnTo>
                    <a:pt x="26" y="150"/>
                  </a:lnTo>
                  <a:lnTo>
                    <a:pt x="26" y="111"/>
                  </a:lnTo>
                  <a:lnTo>
                    <a:pt x="26" y="111"/>
                  </a:lnTo>
                  <a:lnTo>
                    <a:pt x="26" y="110"/>
                  </a:lnTo>
                  <a:lnTo>
                    <a:pt x="27" y="110"/>
                  </a:lnTo>
                  <a:lnTo>
                    <a:pt x="27" y="110"/>
                  </a:lnTo>
                  <a:lnTo>
                    <a:pt x="28" y="110"/>
                  </a:lnTo>
                  <a:lnTo>
                    <a:pt x="29" y="111"/>
                  </a:lnTo>
                  <a:lnTo>
                    <a:pt x="29" y="150"/>
                  </a:lnTo>
                  <a:close/>
                  <a:moveTo>
                    <a:pt x="37" y="150"/>
                  </a:moveTo>
                  <a:lnTo>
                    <a:pt x="37" y="150"/>
                  </a:lnTo>
                  <a:lnTo>
                    <a:pt x="37" y="151"/>
                  </a:lnTo>
                  <a:lnTo>
                    <a:pt x="36" y="151"/>
                  </a:lnTo>
                  <a:lnTo>
                    <a:pt x="36" y="151"/>
                  </a:lnTo>
                  <a:lnTo>
                    <a:pt x="35" y="151"/>
                  </a:lnTo>
                  <a:lnTo>
                    <a:pt x="34" y="150"/>
                  </a:lnTo>
                  <a:lnTo>
                    <a:pt x="34" y="111"/>
                  </a:lnTo>
                  <a:lnTo>
                    <a:pt x="34" y="111"/>
                  </a:lnTo>
                  <a:lnTo>
                    <a:pt x="35" y="110"/>
                  </a:lnTo>
                  <a:lnTo>
                    <a:pt x="36" y="110"/>
                  </a:lnTo>
                  <a:lnTo>
                    <a:pt x="36" y="110"/>
                  </a:lnTo>
                  <a:lnTo>
                    <a:pt x="37" y="110"/>
                  </a:lnTo>
                  <a:lnTo>
                    <a:pt x="37" y="111"/>
                  </a:lnTo>
                  <a:lnTo>
                    <a:pt x="37" y="150"/>
                  </a:lnTo>
                  <a:close/>
                  <a:moveTo>
                    <a:pt x="47" y="150"/>
                  </a:moveTo>
                  <a:lnTo>
                    <a:pt x="47" y="150"/>
                  </a:lnTo>
                  <a:lnTo>
                    <a:pt x="47" y="151"/>
                  </a:lnTo>
                  <a:lnTo>
                    <a:pt x="45" y="151"/>
                  </a:lnTo>
                  <a:lnTo>
                    <a:pt x="45" y="151"/>
                  </a:lnTo>
                  <a:lnTo>
                    <a:pt x="44" y="151"/>
                  </a:lnTo>
                  <a:lnTo>
                    <a:pt x="44" y="150"/>
                  </a:lnTo>
                  <a:lnTo>
                    <a:pt x="44" y="111"/>
                  </a:lnTo>
                  <a:lnTo>
                    <a:pt x="44" y="111"/>
                  </a:lnTo>
                  <a:lnTo>
                    <a:pt x="44" y="110"/>
                  </a:lnTo>
                  <a:lnTo>
                    <a:pt x="45" y="110"/>
                  </a:lnTo>
                  <a:lnTo>
                    <a:pt x="45" y="110"/>
                  </a:lnTo>
                  <a:lnTo>
                    <a:pt x="47" y="110"/>
                  </a:lnTo>
                  <a:lnTo>
                    <a:pt x="47" y="111"/>
                  </a:lnTo>
                  <a:lnTo>
                    <a:pt x="47" y="150"/>
                  </a:lnTo>
                  <a:close/>
                  <a:moveTo>
                    <a:pt x="57" y="150"/>
                  </a:moveTo>
                  <a:lnTo>
                    <a:pt x="57" y="150"/>
                  </a:lnTo>
                  <a:lnTo>
                    <a:pt x="56" y="151"/>
                  </a:lnTo>
                  <a:lnTo>
                    <a:pt x="54" y="151"/>
                  </a:lnTo>
                  <a:lnTo>
                    <a:pt x="54" y="151"/>
                  </a:lnTo>
                  <a:lnTo>
                    <a:pt x="53" y="151"/>
                  </a:lnTo>
                  <a:lnTo>
                    <a:pt x="53" y="150"/>
                  </a:lnTo>
                  <a:lnTo>
                    <a:pt x="53" y="111"/>
                  </a:lnTo>
                  <a:lnTo>
                    <a:pt x="53" y="111"/>
                  </a:lnTo>
                  <a:lnTo>
                    <a:pt x="53" y="110"/>
                  </a:lnTo>
                  <a:lnTo>
                    <a:pt x="54" y="110"/>
                  </a:lnTo>
                  <a:lnTo>
                    <a:pt x="54" y="110"/>
                  </a:lnTo>
                  <a:lnTo>
                    <a:pt x="56" y="110"/>
                  </a:lnTo>
                  <a:lnTo>
                    <a:pt x="57" y="111"/>
                  </a:lnTo>
                  <a:lnTo>
                    <a:pt x="57" y="150"/>
                  </a:lnTo>
                  <a:close/>
                  <a:moveTo>
                    <a:pt x="65" y="150"/>
                  </a:moveTo>
                  <a:lnTo>
                    <a:pt x="65" y="150"/>
                  </a:lnTo>
                  <a:lnTo>
                    <a:pt x="65" y="151"/>
                  </a:lnTo>
                  <a:lnTo>
                    <a:pt x="64" y="151"/>
                  </a:lnTo>
                  <a:lnTo>
                    <a:pt x="64" y="151"/>
                  </a:lnTo>
                  <a:lnTo>
                    <a:pt x="63" y="151"/>
                  </a:lnTo>
                  <a:lnTo>
                    <a:pt x="62" y="150"/>
                  </a:lnTo>
                  <a:lnTo>
                    <a:pt x="62" y="111"/>
                  </a:lnTo>
                  <a:lnTo>
                    <a:pt x="62" y="111"/>
                  </a:lnTo>
                  <a:lnTo>
                    <a:pt x="63" y="110"/>
                  </a:lnTo>
                  <a:lnTo>
                    <a:pt x="64" y="110"/>
                  </a:lnTo>
                  <a:lnTo>
                    <a:pt x="64" y="110"/>
                  </a:lnTo>
                  <a:lnTo>
                    <a:pt x="65" y="110"/>
                  </a:lnTo>
                  <a:lnTo>
                    <a:pt x="65" y="111"/>
                  </a:lnTo>
                  <a:lnTo>
                    <a:pt x="65" y="150"/>
                  </a:lnTo>
                  <a:close/>
                  <a:moveTo>
                    <a:pt x="65" y="92"/>
                  </a:moveTo>
                  <a:lnTo>
                    <a:pt x="65" y="92"/>
                  </a:lnTo>
                  <a:lnTo>
                    <a:pt x="63" y="91"/>
                  </a:lnTo>
                  <a:lnTo>
                    <a:pt x="61" y="89"/>
                  </a:lnTo>
                  <a:lnTo>
                    <a:pt x="60" y="88"/>
                  </a:lnTo>
                  <a:lnTo>
                    <a:pt x="60" y="86"/>
                  </a:lnTo>
                  <a:lnTo>
                    <a:pt x="60" y="86"/>
                  </a:lnTo>
                  <a:lnTo>
                    <a:pt x="60" y="84"/>
                  </a:lnTo>
                  <a:lnTo>
                    <a:pt x="61" y="82"/>
                  </a:lnTo>
                  <a:lnTo>
                    <a:pt x="63" y="81"/>
                  </a:lnTo>
                  <a:lnTo>
                    <a:pt x="65" y="80"/>
                  </a:lnTo>
                  <a:lnTo>
                    <a:pt x="65" y="80"/>
                  </a:lnTo>
                  <a:lnTo>
                    <a:pt x="67" y="81"/>
                  </a:lnTo>
                  <a:lnTo>
                    <a:pt x="68" y="82"/>
                  </a:lnTo>
                  <a:lnTo>
                    <a:pt x="69" y="84"/>
                  </a:lnTo>
                  <a:lnTo>
                    <a:pt x="70" y="86"/>
                  </a:lnTo>
                  <a:lnTo>
                    <a:pt x="70" y="86"/>
                  </a:lnTo>
                  <a:lnTo>
                    <a:pt x="69" y="88"/>
                  </a:lnTo>
                  <a:lnTo>
                    <a:pt x="68" y="89"/>
                  </a:lnTo>
                  <a:lnTo>
                    <a:pt x="67" y="91"/>
                  </a:lnTo>
                  <a:lnTo>
                    <a:pt x="65" y="92"/>
                  </a:lnTo>
                  <a:lnTo>
                    <a:pt x="65" y="92"/>
                  </a:lnTo>
                  <a:close/>
                  <a:moveTo>
                    <a:pt x="75" y="150"/>
                  </a:moveTo>
                  <a:lnTo>
                    <a:pt x="75" y="150"/>
                  </a:lnTo>
                  <a:lnTo>
                    <a:pt x="75" y="151"/>
                  </a:lnTo>
                  <a:lnTo>
                    <a:pt x="74" y="151"/>
                  </a:lnTo>
                  <a:lnTo>
                    <a:pt x="74" y="151"/>
                  </a:lnTo>
                  <a:lnTo>
                    <a:pt x="73" y="151"/>
                  </a:lnTo>
                  <a:lnTo>
                    <a:pt x="72" y="150"/>
                  </a:lnTo>
                  <a:lnTo>
                    <a:pt x="72" y="111"/>
                  </a:lnTo>
                  <a:lnTo>
                    <a:pt x="72" y="111"/>
                  </a:lnTo>
                  <a:lnTo>
                    <a:pt x="73" y="110"/>
                  </a:lnTo>
                  <a:lnTo>
                    <a:pt x="74" y="110"/>
                  </a:lnTo>
                  <a:lnTo>
                    <a:pt x="74" y="110"/>
                  </a:lnTo>
                  <a:lnTo>
                    <a:pt x="75" y="110"/>
                  </a:lnTo>
                  <a:lnTo>
                    <a:pt x="75" y="111"/>
                  </a:lnTo>
                  <a:lnTo>
                    <a:pt x="75" y="150"/>
                  </a:lnTo>
                  <a:close/>
                  <a:moveTo>
                    <a:pt x="78" y="56"/>
                  </a:moveTo>
                  <a:lnTo>
                    <a:pt x="78" y="56"/>
                  </a:lnTo>
                  <a:lnTo>
                    <a:pt x="77" y="60"/>
                  </a:lnTo>
                  <a:lnTo>
                    <a:pt x="75" y="61"/>
                  </a:lnTo>
                  <a:lnTo>
                    <a:pt x="14" y="61"/>
                  </a:lnTo>
                  <a:lnTo>
                    <a:pt x="14" y="61"/>
                  </a:lnTo>
                  <a:lnTo>
                    <a:pt x="11" y="60"/>
                  </a:lnTo>
                  <a:lnTo>
                    <a:pt x="10" y="56"/>
                  </a:lnTo>
                  <a:lnTo>
                    <a:pt x="10" y="56"/>
                  </a:lnTo>
                  <a:lnTo>
                    <a:pt x="10" y="56"/>
                  </a:lnTo>
                  <a:lnTo>
                    <a:pt x="11" y="54"/>
                  </a:lnTo>
                  <a:lnTo>
                    <a:pt x="14" y="53"/>
                  </a:lnTo>
                  <a:lnTo>
                    <a:pt x="75" y="53"/>
                  </a:lnTo>
                  <a:lnTo>
                    <a:pt x="75" y="53"/>
                  </a:lnTo>
                  <a:lnTo>
                    <a:pt x="77" y="54"/>
                  </a:lnTo>
                  <a:lnTo>
                    <a:pt x="78" y="56"/>
                  </a:lnTo>
                  <a:lnTo>
                    <a:pt x="78" y="56"/>
                  </a:lnTo>
                  <a:close/>
                  <a:moveTo>
                    <a:pt x="78" y="39"/>
                  </a:moveTo>
                  <a:lnTo>
                    <a:pt x="78" y="39"/>
                  </a:lnTo>
                  <a:lnTo>
                    <a:pt x="77" y="41"/>
                  </a:lnTo>
                  <a:lnTo>
                    <a:pt x="75" y="43"/>
                  </a:lnTo>
                  <a:lnTo>
                    <a:pt x="14" y="43"/>
                  </a:lnTo>
                  <a:lnTo>
                    <a:pt x="14" y="43"/>
                  </a:lnTo>
                  <a:lnTo>
                    <a:pt x="11" y="41"/>
                  </a:lnTo>
                  <a:lnTo>
                    <a:pt x="10" y="39"/>
                  </a:lnTo>
                  <a:lnTo>
                    <a:pt x="10" y="38"/>
                  </a:lnTo>
                  <a:lnTo>
                    <a:pt x="10" y="38"/>
                  </a:lnTo>
                  <a:lnTo>
                    <a:pt x="11" y="36"/>
                  </a:lnTo>
                  <a:lnTo>
                    <a:pt x="14" y="35"/>
                  </a:lnTo>
                  <a:lnTo>
                    <a:pt x="75" y="35"/>
                  </a:lnTo>
                  <a:lnTo>
                    <a:pt x="75" y="35"/>
                  </a:lnTo>
                  <a:lnTo>
                    <a:pt x="77" y="36"/>
                  </a:lnTo>
                  <a:lnTo>
                    <a:pt x="78" y="38"/>
                  </a:lnTo>
                  <a:lnTo>
                    <a:pt x="78" y="39"/>
                  </a:lnTo>
                  <a:close/>
                  <a:moveTo>
                    <a:pt x="78" y="21"/>
                  </a:moveTo>
                  <a:lnTo>
                    <a:pt x="78" y="21"/>
                  </a:lnTo>
                  <a:lnTo>
                    <a:pt x="77" y="23"/>
                  </a:lnTo>
                  <a:lnTo>
                    <a:pt x="75" y="24"/>
                  </a:lnTo>
                  <a:lnTo>
                    <a:pt x="14" y="24"/>
                  </a:lnTo>
                  <a:lnTo>
                    <a:pt x="14" y="24"/>
                  </a:lnTo>
                  <a:lnTo>
                    <a:pt x="11" y="23"/>
                  </a:lnTo>
                  <a:lnTo>
                    <a:pt x="10" y="21"/>
                  </a:lnTo>
                  <a:lnTo>
                    <a:pt x="10" y="21"/>
                  </a:lnTo>
                  <a:lnTo>
                    <a:pt x="10" y="21"/>
                  </a:lnTo>
                  <a:lnTo>
                    <a:pt x="11" y="18"/>
                  </a:lnTo>
                  <a:lnTo>
                    <a:pt x="14" y="17"/>
                  </a:lnTo>
                  <a:lnTo>
                    <a:pt x="75" y="17"/>
                  </a:lnTo>
                  <a:lnTo>
                    <a:pt x="75" y="17"/>
                  </a:lnTo>
                  <a:lnTo>
                    <a:pt x="77" y="18"/>
                  </a:lnTo>
                  <a:lnTo>
                    <a:pt x="78" y="21"/>
                  </a:lnTo>
                  <a:lnTo>
                    <a:pt x="78" y="2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solidFill>
                  <a:prstClr val="black"/>
                </a:solidFill>
                <a:latin typeface="+mn-lt"/>
                <a:ea typeface="+mn-ea"/>
              </a:endParaRPr>
            </a:p>
          </p:txBody>
        </p:sp>
        <p:sp>
          <p:nvSpPr>
            <p:cNvPr id="301" name="Freeform 508"/>
            <p:cNvSpPr>
              <a:spLocks noEditPoints="1"/>
            </p:cNvSpPr>
            <p:nvPr/>
          </p:nvSpPr>
          <p:spPr bwMode="auto">
            <a:xfrm>
              <a:off x="16093509" y="3914784"/>
              <a:ext cx="424109" cy="331487"/>
            </a:xfrm>
            <a:custGeom>
              <a:avLst/>
              <a:gdLst>
                <a:gd name="T0" fmla="*/ 33 w 222"/>
                <a:gd name="T1" fmla="*/ 18 h 173"/>
                <a:gd name="T2" fmla="*/ 188 w 222"/>
                <a:gd name="T3" fmla="*/ 18 h 173"/>
                <a:gd name="T4" fmla="*/ 188 w 222"/>
                <a:gd name="T5" fmla="*/ 119 h 173"/>
                <a:gd name="T6" fmla="*/ 33 w 222"/>
                <a:gd name="T7" fmla="*/ 119 h 173"/>
                <a:gd name="T8" fmla="*/ 33 w 222"/>
                <a:gd name="T9" fmla="*/ 18 h 173"/>
                <a:gd name="T10" fmla="*/ 33 w 222"/>
                <a:gd name="T11" fmla="*/ 18 h 173"/>
                <a:gd name="T12" fmla="*/ 98 w 222"/>
                <a:gd name="T13" fmla="*/ 145 h 173"/>
                <a:gd name="T14" fmla="*/ 122 w 222"/>
                <a:gd name="T15" fmla="*/ 145 h 173"/>
                <a:gd name="T16" fmla="*/ 130 w 222"/>
                <a:gd name="T17" fmla="*/ 159 h 173"/>
                <a:gd name="T18" fmla="*/ 92 w 222"/>
                <a:gd name="T19" fmla="*/ 159 h 173"/>
                <a:gd name="T20" fmla="*/ 98 w 222"/>
                <a:gd name="T21" fmla="*/ 145 h 173"/>
                <a:gd name="T22" fmla="*/ 98 w 222"/>
                <a:gd name="T23" fmla="*/ 145 h 173"/>
                <a:gd name="T24" fmla="*/ 34 w 222"/>
                <a:gd name="T25" fmla="*/ 0 h 173"/>
                <a:gd name="T26" fmla="*/ 34 w 222"/>
                <a:gd name="T27" fmla="*/ 0 h 173"/>
                <a:gd name="T28" fmla="*/ 31 w 222"/>
                <a:gd name="T29" fmla="*/ 0 h 173"/>
                <a:gd name="T30" fmla="*/ 28 w 222"/>
                <a:gd name="T31" fmla="*/ 1 h 173"/>
                <a:gd name="T32" fmla="*/ 23 w 222"/>
                <a:gd name="T33" fmla="*/ 5 h 173"/>
                <a:gd name="T34" fmla="*/ 18 w 222"/>
                <a:gd name="T35" fmla="*/ 11 h 173"/>
                <a:gd name="T36" fmla="*/ 18 w 222"/>
                <a:gd name="T37" fmla="*/ 14 h 173"/>
                <a:gd name="T38" fmla="*/ 17 w 222"/>
                <a:gd name="T39" fmla="*/ 17 h 173"/>
                <a:gd name="T40" fmla="*/ 17 w 222"/>
                <a:gd name="T41" fmla="*/ 116 h 173"/>
                <a:gd name="T42" fmla="*/ 17 w 222"/>
                <a:gd name="T43" fmla="*/ 116 h 173"/>
                <a:gd name="T44" fmla="*/ 18 w 222"/>
                <a:gd name="T45" fmla="*/ 121 h 173"/>
                <a:gd name="T46" fmla="*/ 21 w 222"/>
                <a:gd name="T47" fmla="*/ 126 h 173"/>
                <a:gd name="T48" fmla="*/ 25 w 222"/>
                <a:gd name="T49" fmla="*/ 130 h 173"/>
                <a:gd name="T50" fmla="*/ 29 w 222"/>
                <a:gd name="T51" fmla="*/ 133 h 173"/>
                <a:gd name="T52" fmla="*/ 29 w 222"/>
                <a:gd name="T53" fmla="*/ 133 h 173"/>
                <a:gd name="T54" fmla="*/ 0 w 222"/>
                <a:gd name="T55" fmla="*/ 157 h 173"/>
                <a:gd name="T56" fmla="*/ 0 w 222"/>
                <a:gd name="T57" fmla="*/ 173 h 173"/>
                <a:gd name="T58" fmla="*/ 222 w 222"/>
                <a:gd name="T59" fmla="*/ 173 h 173"/>
                <a:gd name="T60" fmla="*/ 222 w 222"/>
                <a:gd name="T61" fmla="*/ 157 h 173"/>
                <a:gd name="T62" fmla="*/ 191 w 222"/>
                <a:gd name="T63" fmla="*/ 133 h 173"/>
                <a:gd name="T64" fmla="*/ 191 w 222"/>
                <a:gd name="T65" fmla="*/ 133 h 173"/>
                <a:gd name="T66" fmla="*/ 195 w 222"/>
                <a:gd name="T67" fmla="*/ 130 h 173"/>
                <a:gd name="T68" fmla="*/ 200 w 222"/>
                <a:gd name="T69" fmla="*/ 126 h 173"/>
                <a:gd name="T70" fmla="*/ 203 w 222"/>
                <a:gd name="T71" fmla="*/ 122 h 173"/>
                <a:gd name="T72" fmla="*/ 204 w 222"/>
                <a:gd name="T73" fmla="*/ 116 h 173"/>
                <a:gd name="T74" fmla="*/ 204 w 222"/>
                <a:gd name="T75" fmla="*/ 17 h 173"/>
                <a:gd name="T76" fmla="*/ 204 w 222"/>
                <a:gd name="T77" fmla="*/ 17 h 173"/>
                <a:gd name="T78" fmla="*/ 203 w 222"/>
                <a:gd name="T79" fmla="*/ 14 h 173"/>
                <a:gd name="T80" fmla="*/ 202 w 222"/>
                <a:gd name="T81" fmla="*/ 11 h 173"/>
                <a:gd name="T82" fmla="*/ 199 w 222"/>
                <a:gd name="T83" fmla="*/ 5 h 173"/>
                <a:gd name="T84" fmla="*/ 193 w 222"/>
                <a:gd name="T85" fmla="*/ 1 h 173"/>
                <a:gd name="T86" fmla="*/ 190 w 222"/>
                <a:gd name="T87" fmla="*/ 0 h 173"/>
                <a:gd name="T88" fmla="*/ 187 w 222"/>
                <a:gd name="T89" fmla="*/ 0 h 173"/>
                <a:gd name="T90" fmla="*/ 34 w 222"/>
                <a:gd name="T9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2" h="173">
                  <a:moveTo>
                    <a:pt x="33" y="18"/>
                  </a:moveTo>
                  <a:lnTo>
                    <a:pt x="188" y="18"/>
                  </a:lnTo>
                  <a:lnTo>
                    <a:pt x="188" y="119"/>
                  </a:lnTo>
                  <a:lnTo>
                    <a:pt x="33" y="119"/>
                  </a:lnTo>
                  <a:lnTo>
                    <a:pt x="33" y="18"/>
                  </a:lnTo>
                  <a:lnTo>
                    <a:pt x="33" y="18"/>
                  </a:lnTo>
                  <a:close/>
                  <a:moveTo>
                    <a:pt x="98" y="145"/>
                  </a:moveTo>
                  <a:lnTo>
                    <a:pt x="122" y="145"/>
                  </a:lnTo>
                  <a:lnTo>
                    <a:pt x="130" y="159"/>
                  </a:lnTo>
                  <a:lnTo>
                    <a:pt x="92" y="159"/>
                  </a:lnTo>
                  <a:lnTo>
                    <a:pt x="98" y="145"/>
                  </a:lnTo>
                  <a:lnTo>
                    <a:pt x="98" y="145"/>
                  </a:lnTo>
                  <a:close/>
                  <a:moveTo>
                    <a:pt x="34" y="0"/>
                  </a:moveTo>
                  <a:lnTo>
                    <a:pt x="34" y="0"/>
                  </a:lnTo>
                  <a:lnTo>
                    <a:pt x="31" y="0"/>
                  </a:lnTo>
                  <a:lnTo>
                    <a:pt x="28" y="1"/>
                  </a:lnTo>
                  <a:lnTo>
                    <a:pt x="23" y="5"/>
                  </a:lnTo>
                  <a:lnTo>
                    <a:pt x="18" y="11"/>
                  </a:lnTo>
                  <a:lnTo>
                    <a:pt x="18" y="14"/>
                  </a:lnTo>
                  <a:lnTo>
                    <a:pt x="17" y="17"/>
                  </a:lnTo>
                  <a:lnTo>
                    <a:pt x="17" y="116"/>
                  </a:lnTo>
                  <a:lnTo>
                    <a:pt x="17" y="116"/>
                  </a:lnTo>
                  <a:lnTo>
                    <a:pt x="18" y="121"/>
                  </a:lnTo>
                  <a:lnTo>
                    <a:pt x="21" y="126"/>
                  </a:lnTo>
                  <a:lnTo>
                    <a:pt x="25" y="130"/>
                  </a:lnTo>
                  <a:lnTo>
                    <a:pt x="29" y="133"/>
                  </a:lnTo>
                  <a:lnTo>
                    <a:pt x="29" y="133"/>
                  </a:lnTo>
                  <a:lnTo>
                    <a:pt x="0" y="157"/>
                  </a:lnTo>
                  <a:lnTo>
                    <a:pt x="0" y="173"/>
                  </a:lnTo>
                  <a:lnTo>
                    <a:pt x="222" y="173"/>
                  </a:lnTo>
                  <a:lnTo>
                    <a:pt x="222" y="157"/>
                  </a:lnTo>
                  <a:lnTo>
                    <a:pt x="191" y="133"/>
                  </a:lnTo>
                  <a:lnTo>
                    <a:pt x="191" y="133"/>
                  </a:lnTo>
                  <a:lnTo>
                    <a:pt x="195" y="130"/>
                  </a:lnTo>
                  <a:lnTo>
                    <a:pt x="200" y="126"/>
                  </a:lnTo>
                  <a:lnTo>
                    <a:pt x="203" y="122"/>
                  </a:lnTo>
                  <a:lnTo>
                    <a:pt x="204" y="116"/>
                  </a:lnTo>
                  <a:lnTo>
                    <a:pt x="204" y="17"/>
                  </a:lnTo>
                  <a:lnTo>
                    <a:pt x="204" y="17"/>
                  </a:lnTo>
                  <a:lnTo>
                    <a:pt x="203" y="14"/>
                  </a:lnTo>
                  <a:lnTo>
                    <a:pt x="202" y="11"/>
                  </a:lnTo>
                  <a:lnTo>
                    <a:pt x="199" y="5"/>
                  </a:lnTo>
                  <a:lnTo>
                    <a:pt x="193" y="1"/>
                  </a:lnTo>
                  <a:lnTo>
                    <a:pt x="190" y="0"/>
                  </a:lnTo>
                  <a:lnTo>
                    <a:pt x="187" y="0"/>
                  </a:lnTo>
                  <a:lnTo>
                    <a:pt x="34"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solidFill>
                  <a:prstClr val="black"/>
                </a:solidFill>
                <a:latin typeface="+mn-lt"/>
                <a:ea typeface="+mn-ea"/>
              </a:endParaRPr>
            </a:p>
          </p:txBody>
        </p:sp>
      </p:grpSp>
      <p:sp>
        <p:nvSpPr>
          <p:cNvPr id="302" name="TextBox 301"/>
          <p:cNvSpPr txBox="1"/>
          <p:nvPr/>
        </p:nvSpPr>
        <p:spPr>
          <a:xfrm>
            <a:off x="7137400" y="2220875"/>
            <a:ext cx="1158875" cy="676275"/>
          </a:xfrm>
          <a:prstGeom prst="rect">
            <a:avLst/>
          </a:prstGeom>
          <a:noFill/>
        </p:spPr>
        <p:txBody>
          <a:bodyPr lIns="121883" tIns="60943" rIns="121883" bIns="60943">
            <a:spAutoFit/>
          </a:bodyPr>
          <a:lstStyle/>
          <a:p>
            <a:pPr algn="ctr" eaLnBrk="1" fontAlgn="t" hangingPunct="1">
              <a:defRPr/>
            </a:pPr>
            <a:r>
              <a:rPr lang="zh-CN" altLang="en-US" sz="1200" dirty="0">
                <a:solidFill>
                  <a:schemeClr val="tx1">
                    <a:lumMod val="75000"/>
                    <a:lumOff val="25000"/>
                  </a:schemeClr>
                </a:solidFill>
                <a:latin typeface="+mn-lt"/>
                <a:ea typeface="+mn-ea"/>
              </a:rPr>
              <a:t>分布式数据</a:t>
            </a:r>
            <a:endParaRPr lang="en-US" altLang="zh-CN" sz="1200" dirty="0">
              <a:solidFill>
                <a:schemeClr val="tx1">
                  <a:lumMod val="75000"/>
                  <a:lumOff val="25000"/>
                </a:schemeClr>
              </a:solidFill>
              <a:latin typeface="+mn-lt"/>
              <a:ea typeface="+mn-ea"/>
            </a:endParaRPr>
          </a:p>
          <a:p>
            <a:pPr algn="ctr" eaLnBrk="1" fontAlgn="t" hangingPunct="1">
              <a:defRPr/>
            </a:pPr>
            <a:r>
              <a:rPr lang="zh-CN" altLang="en-US" sz="1200" dirty="0">
                <a:solidFill>
                  <a:schemeClr val="tx1">
                    <a:lumMod val="75000"/>
                    <a:lumOff val="25000"/>
                  </a:schemeClr>
                </a:solidFill>
                <a:latin typeface="+mn-lt"/>
                <a:ea typeface="+mn-ea"/>
              </a:rPr>
              <a:t>一致性检查</a:t>
            </a:r>
            <a:endParaRPr lang="en-US" altLang="zh-CN" sz="1200" dirty="0">
              <a:solidFill>
                <a:schemeClr val="tx1">
                  <a:lumMod val="75000"/>
                  <a:lumOff val="25000"/>
                </a:schemeClr>
              </a:solidFill>
              <a:latin typeface="+mn-lt"/>
              <a:ea typeface="+mn-ea"/>
            </a:endParaRPr>
          </a:p>
          <a:p>
            <a:pPr algn="ctr" eaLnBrk="1" fontAlgn="t" hangingPunct="1">
              <a:defRPr/>
            </a:pPr>
            <a:r>
              <a:rPr lang="zh-CN" altLang="en-US" sz="1200" dirty="0">
                <a:solidFill>
                  <a:schemeClr val="tx1">
                    <a:lumMod val="75000"/>
                    <a:lumOff val="25000"/>
                  </a:schemeClr>
                </a:solidFill>
                <a:latin typeface="+mn-lt"/>
                <a:ea typeface="+mn-ea"/>
              </a:rPr>
              <a:t>业务</a:t>
            </a:r>
            <a:r>
              <a:rPr lang="zh-CN" altLang="en-US" sz="1200" dirty="0">
                <a:solidFill>
                  <a:srgbClr val="C00000"/>
                </a:solidFill>
                <a:latin typeface="+mn-lt"/>
                <a:ea typeface="+mn-ea"/>
              </a:rPr>
              <a:t>容灾</a:t>
            </a:r>
            <a:endParaRPr lang="en-US" altLang="zh-CN" sz="1200" dirty="0">
              <a:solidFill>
                <a:srgbClr val="C00000"/>
              </a:solidFill>
              <a:latin typeface="+mn-lt"/>
              <a:ea typeface="+mn-ea"/>
            </a:endParaRPr>
          </a:p>
        </p:txBody>
      </p:sp>
      <p:sp>
        <p:nvSpPr>
          <p:cNvPr id="309" name="TextBox 308"/>
          <p:cNvSpPr txBox="1"/>
          <p:nvPr/>
        </p:nvSpPr>
        <p:spPr>
          <a:xfrm>
            <a:off x="1114425" y="5648288"/>
            <a:ext cx="1189038" cy="307975"/>
          </a:xfrm>
          <a:prstGeom prst="rect">
            <a:avLst/>
          </a:prstGeom>
          <a:noFill/>
        </p:spPr>
        <p:txBody>
          <a:bodyPr lIns="121883" tIns="60943" rIns="121883" bIns="60943">
            <a:spAutoFit/>
          </a:bodyPr>
          <a:lstStyle/>
          <a:p>
            <a:pPr algn="just" eaLnBrk="1" fontAlgn="t" hangingPunct="1">
              <a:defRPr/>
            </a:pPr>
            <a:r>
              <a:rPr lang="zh-CN" altLang="en-US" sz="1200" dirty="0">
                <a:solidFill>
                  <a:schemeClr val="tx1">
                    <a:lumMod val="75000"/>
                    <a:lumOff val="25000"/>
                  </a:schemeClr>
                </a:solidFill>
                <a:latin typeface="+mn-lt"/>
                <a:ea typeface="+mn-ea"/>
              </a:rPr>
              <a:t>时钟自动同步</a:t>
            </a:r>
            <a:endParaRPr lang="en-US" altLang="zh-CN" sz="1200" dirty="0">
              <a:solidFill>
                <a:schemeClr val="tx1">
                  <a:lumMod val="75000"/>
                  <a:lumOff val="25000"/>
                </a:schemeClr>
              </a:solidFill>
              <a:latin typeface="+mn-lt"/>
              <a:ea typeface="+mn-ea"/>
            </a:endParaRPr>
          </a:p>
        </p:txBody>
      </p:sp>
      <p:sp>
        <p:nvSpPr>
          <p:cNvPr id="117" name="标题 116"/>
          <p:cNvSpPr>
            <a:spLocks noGrp="1"/>
          </p:cNvSpPr>
          <p:nvPr>
            <p:ph type="title"/>
          </p:nvPr>
        </p:nvSpPr>
        <p:spPr/>
        <p:txBody>
          <a:bodyPr/>
          <a:lstStyle/>
          <a:p>
            <a:r>
              <a:rPr lang="zh-CN" altLang="en-US" smtClean="0"/>
              <a:t>全方位可靠性保障机制</a:t>
            </a:r>
            <a:endParaRPr lang="zh-CN" altLang="en-US" dirty="0"/>
          </a:p>
        </p:txBody>
      </p:sp>
      <p:grpSp>
        <p:nvGrpSpPr>
          <p:cNvPr id="89150" name="组合 115"/>
          <p:cNvGrpSpPr/>
          <p:nvPr/>
        </p:nvGrpSpPr>
        <p:grpSpPr bwMode="auto">
          <a:xfrm>
            <a:off x="6878638" y="481013"/>
            <a:ext cx="2003425" cy="287337"/>
            <a:chOff x="9173417" y="480403"/>
            <a:chExt cx="2673289" cy="288000"/>
          </a:xfrm>
        </p:grpSpPr>
        <p:sp>
          <p:nvSpPr>
            <p:cNvPr id="118" name="직사각형 3"/>
            <p:cNvSpPr/>
            <p:nvPr/>
          </p:nvSpPr>
          <p:spPr>
            <a:xfrm>
              <a:off x="10060982" y="480403"/>
              <a:ext cx="891803"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119" name="직사각형 4"/>
            <p:cNvSpPr/>
            <p:nvPr/>
          </p:nvSpPr>
          <p:spPr>
            <a:xfrm>
              <a:off x="10952785" y="480403"/>
              <a:ext cx="893921" cy="288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120" name="직사각형 5"/>
            <p:cNvSpPr/>
            <p:nvPr/>
          </p:nvSpPr>
          <p:spPr>
            <a:xfrm>
              <a:off x="9173417"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latin typeface="+mn-ea"/>
                <a:cs typeface="Arial" panose="020B0604020202020204" pitchFamily="34" charset="0"/>
              </a:endParaRPr>
            </a:p>
          </p:txBody>
        </p:sp>
        <p:sp>
          <p:nvSpPr>
            <p:cNvPr id="121" name="직사각형 23"/>
            <p:cNvSpPr/>
            <p:nvPr/>
          </p:nvSpPr>
          <p:spPr>
            <a:xfrm>
              <a:off x="9258149" y="480403"/>
              <a:ext cx="671499" cy="288000"/>
            </a:xfrm>
            <a:prstGeom prst="rect">
              <a:avLst/>
            </a:prstGeom>
            <a:solidFill>
              <a:schemeClr val="bg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r>
                <a:rPr lang="zh-CN" altLang="en-US" sz="1500" dirty="0">
                  <a:solidFill>
                    <a:srgbClr val="FFFFFF"/>
                  </a:solidFill>
                  <a:latin typeface="+mn-ea"/>
                  <a:cs typeface="Arial" panose="020B0604020202020204" pitchFamily="34" charset="0"/>
                </a:rPr>
                <a:t>体验</a:t>
              </a:r>
              <a:endParaRPr lang="ko-KR" altLang="en-US" sz="1500" dirty="0">
                <a:solidFill>
                  <a:srgbClr val="FFFFFF"/>
                </a:solidFill>
                <a:latin typeface="+mn-ea"/>
                <a:cs typeface="Arial" panose="020B0604020202020204" pitchFamily="34" charset="0"/>
              </a:endParaRPr>
            </a:p>
          </p:txBody>
        </p:sp>
        <p:sp>
          <p:nvSpPr>
            <p:cNvPr id="122" name="직사각형 24"/>
            <p:cNvSpPr/>
            <p:nvPr/>
          </p:nvSpPr>
          <p:spPr>
            <a:xfrm>
              <a:off x="10103348" y="480403"/>
              <a:ext cx="673618"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安全</a:t>
              </a:r>
              <a:endParaRPr lang="ko-KR" altLang="en-US" sz="1500" smtClean="0">
                <a:solidFill>
                  <a:srgbClr val="FFFFFF"/>
                </a:solidFill>
                <a:latin typeface="+mn-ea"/>
                <a:ea typeface="+mn-ea"/>
                <a:cs typeface="Arial" panose="020B0604020202020204" pitchFamily="34" charset="0"/>
              </a:endParaRPr>
            </a:p>
          </p:txBody>
        </p:sp>
        <p:sp>
          <p:nvSpPr>
            <p:cNvPr id="123" name="직사각형 25"/>
            <p:cNvSpPr/>
            <p:nvPr/>
          </p:nvSpPr>
          <p:spPr>
            <a:xfrm>
              <a:off x="11071410"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ea"/>
                  <a:ea typeface="+mn-ea"/>
                  <a:cs typeface="Arial" panose="020B0604020202020204" pitchFamily="34" charset="0"/>
                </a:rPr>
                <a:t>管理</a:t>
              </a:r>
              <a:endParaRPr lang="ko-KR" altLang="en-US" sz="1500" smtClean="0">
                <a:solidFill>
                  <a:srgbClr val="FFFFFF"/>
                </a:solidFill>
                <a:latin typeface="+mn-ea"/>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Rectangle 21"/>
          <p:cNvSpPr/>
          <p:nvPr/>
        </p:nvSpPr>
        <p:spPr>
          <a:xfrm>
            <a:off x="4608513" y="1665288"/>
            <a:ext cx="4262437" cy="3924300"/>
          </a:xfrm>
          <a:prstGeom prst="rect">
            <a:avLst/>
          </a:prstGeom>
        </p:spPr>
        <p:txBody>
          <a:bodyPr lIns="121935" tIns="60968" rIns="121935" bIns="60968">
            <a:spAutoFit/>
          </a:bodyPr>
          <a:lstStyle/>
          <a:p>
            <a:pPr marL="236855" indent="236855" algn="just" eaLnBrk="1" fontAlgn="t" hangingPunct="1">
              <a:lnSpc>
                <a:spcPct val="150000"/>
              </a:lnSpc>
              <a:spcBef>
                <a:spcPts val="800"/>
              </a:spcBef>
              <a:spcAft>
                <a:spcPts val="0"/>
              </a:spcAft>
              <a:buFont typeface="Arial" panose="020B0604020202020204" pitchFamily="34" charset="0"/>
              <a:buChar char="•"/>
              <a:defRPr/>
            </a:pPr>
            <a:r>
              <a:rPr lang="zh-CN" altLang="en-US" sz="1400" b="1" dirty="0">
                <a:solidFill>
                  <a:schemeClr val="tx1">
                    <a:lumMod val="75000"/>
                    <a:lumOff val="25000"/>
                  </a:schemeClr>
                </a:solidFill>
                <a:latin typeface="+mn-lt"/>
                <a:ea typeface="+mn-ea"/>
              </a:rPr>
              <a:t>削减网络使用成本</a:t>
            </a:r>
            <a:endParaRPr lang="en-US" altLang="zh-CN" sz="1400" b="1" dirty="0">
              <a:solidFill>
                <a:schemeClr val="tx1">
                  <a:lumMod val="75000"/>
                  <a:lumOff val="25000"/>
                </a:schemeClr>
              </a:solidFill>
              <a:latin typeface="+mn-lt"/>
              <a:ea typeface="+mn-ea"/>
            </a:endParaRPr>
          </a:p>
          <a:p>
            <a:pPr marL="723900" algn="just" eaLnBrk="1" fontAlgn="t" hangingPunct="1">
              <a:lnSpc>
                <a:spcPct val="150000"/>
              </a:lnSpc>
              <a:spcBef>
                <a:spcPts val="800"/>
              </a:spcBef>
              <a:spcAft>
                <a:spcPts val="800"/>
              </a:spcAft>
              <a:defRPr/>
            </a:pPr>
            <a:r>
              <a:rPr lang="zh-CN" altLang="en-US" sz="1200" dirty="0">
                <a:solidFill>
                  <a:schemeClr val="tx1">
                    <a:lumMod val="75000"/>
                    <a:lumOff val="25000"/>
                  </a:schemeClr>
                </a:solidFill>
                <a:latin typeface="+mn-lt"/>
                <a:ea typeface="+mn-ea"/>
              </a:rPr>
              <a:t>分支站点与中心站点网络只需</a:t>
            </a:r>
            <a:r>
              <a:rPr lang="en-US" altLang="zh-CN" sz="1200" dirty="0">
                <a:solidFill>
                  <a:schemeClr val="tx2"/>
                </a:solidFill>
                <a:latin typeface="+mn-lt"/>
                <a:ea typeface="+mn-ea"/>
              </a:rPr>
              <a:t>2M</a:t>
            </a:r>
            <a:r>
              <a:rPr lang="zh-CN" altLang="en-US" sz="1200" dirty="0">
                <a:solidFill>
                  <a:schemeClr val="tx2"/>
                </a:solidFill>
                <a:latin typeface="+mn-lt"/>
                <a:ea typeface="+mn-ea"/>
              </a:rPr>
              <a:t>管理带宽</a:t>
            </a:r>
            <a:r>
              <a:rPr lang="zh-CN" altLang="en-US" sz="1200" dirty="0">
                <a:solidFill>
                  <a:schemeClr val="tx1">
                    <a:lumMod val="75000"/>
                    <a:lumOff val="25000"/>
                  </a:schemeClr>
                </a:solidFill>
                <a:latin typeface="+mn-lt"/>
                <a:ea typeface="+mn-ea"/>
              </a:rPr>
              <a:t>，避免远程接入中心站点需要大容量带宽需求</a:t>
            </a:r>
            <a:endParaRPr lang="en-US" altLang="zh-CN" sz="1200" dirty="0">
              <a:solidFill>
                <a:schemeClr val="tx1">
                  <a:lumMod val="75000"/>
                  <a:lumOff val="25000"/>
                </a:schemeClr>
              </a:solidFill>
              <a:latin typeface="+mn-lt"/>
              <a:ea typeface="+mn-ea"/>
            </a:endParaRPr>
          </a:p>
          <a:p>
            <a:pPr marL="236855" indent="236855" algn="just" eaLnBrk="1" fontAlgn="t" hangingPunct="1">
              <a:lnSpc>
                <a:spcPct val="150000"/>
              </a:lnSpc>
              <a:spcBef>
                <a:spcPts val="800"/>
              </a:spcBef>
              <a:spcAft>
                <a:spcPts val="0"/>
              </a:spcAft>
              <a:buFont typeface="Arial" panose="020B0604020202020204" pitchFamily="34" charset="0"/>
              <a:buChar char="•"/>
              <a:defRPr/>
            </a:pPr>
            <a:r>
              <a:rPr lang="zh-CN" altLang="en-US" sz="1400" b="1" dirty="0">
                <a:solidFill>
                  <a:schemeClr val="tx1">
                    <a:lumMod val="75000"/>
                    <a:lumOff val="25000"/>
                  </a:schemeClr>
                </a:solidFill>
                <a:latin typeface="+mn-lt"/>
                <a:ea typeface="+mn-ea"/>
              </a:rPr>
              <a:t>保证分支站点体验，业务连续不中断</a:t>
            </a:r>
            <a:endParaRPr lang="en-US" altLang="zh-CN" sz="1400" b="1" dirty="0">
              <a:solidFill>
                <a:schemeClr val="tx1">
                  <a:lumMod val="75000"/>
                  <a:lumOff val="25000"/>
                </a:schemeClr>
              </a:solidFill>
              <a:latin typeface="+mn-lt"/>
              <a:ea typeface="+mn-ea"/>
            </a:endParaRPr>
          </a:p>
          <a:p>
            <a:pPr marL="723900" algn="just" eaLnBrk="1" fontAlgn="t" hangingPunct="1">
              <a:lnSpc>
                <a:spcPct val="150000"/>
              </a:lnSpc>
              <a:spcBef>
                <a:spcPts val="800"/>
              </a:spcBef>
              <a:spcAft>
                <a:spcPts val="800"/>
              </a:spcAft>
              <a:defRPr/>
            </a:pPr>
            <a:r>
              <a:rPr lang="zh-CN" altLang="en-US" sz="1200" dirty="0">
                <a:solidFill>
                  <a:schemeClr val="tx1">
                    <a:lumMod val="75000"/>
                    <a:lumOff val="25000"/>
                  </a:schemeClr>
                </a:solidFill>
                <a:latin typeface="+mn-lt"/>
                <a:ea typeface="+mn-ea"/>
              </a:rPr>
              <a:t>分支站点建设本地资源（包含完整的服务器、存储、网络、虚拟平台、桌面管理），用户本地接入，保证业务体验。并且</a:t>
            </a:r>
            <a:r>
              <a:rPr lang="zh-CN" altLang="en-US" sz="1200" dirty="0">
                <a:solidFill>
                  <a:schemeClr val="tx2"/>
                </a:solidFill>
                <a:latin typeface="+mn-lt"/>
                <a:ea typeface="+mn-ea"/>
              </a:rPr>
              <a:t>远程网络中断不影响本地接入</a:t>
            </a:r>
            <a:endParaRPr lang="en-US" altLang="zh-CN" sz="1200" dirty="0">
              <a:solidFill>
                <a:schemeClr val="tx1">
                  <a:lumMod val="75000"/>
                  <a:lumOff val="25000"/>
                </a:schemeClr>
              </a:solidFill>
              <a:latin typeface="+mn-lt"/>
              <a:ea typeface="+mn-ea"/>
            </a:endParaRPr>
          </a:p>
          <a:p>
            <a:pPr marL="236855" indent="236855" algn="just" eaLnBrk="1" fontAlgn="t" hangingPunct="1">
              <a:lnSpc>
                <a:spcPct val="150000"/>
              </a:lnSpc>
              <a:spcBef>
                <a:spcPts val="800"/>
              </a:spcBef>
              <a:spcAft>
                <a:spcPts val="0"/>
              </a:spcAft>
              <a:buFont typeface="Arial" panose="020B0604020202020204" pitchFamily="34" charset="0"/>
              <a:buChar char="•"/>
              <a:defRPr/>
            </a:pPr>
            <a:r>
              <a:rPr lang="zh-CN" altLang="en-US" sz="1400" b="1" dirty="0">
                <a:solidFill>
                  <a:schemeClr val="tx1">
                    <a:lumMod val="75000"/>
                    <a:lumOff val="25000"/>
                  </a:schemeClr>
                </a:solidFill>
                <a:latin typeface="+mn-lt"/>
                <a:ea typeface="+mn-ea"/>
              </a:rPr>
              <a:t>统一快速部署，统一运维管理</a:t>
            </a:r>
            <a:endParaRPr lang="en-US" altLang="zh-CN" sz="1400" b="1" dirty="0">
              <a:solidFill>
                <a:schemeClr val="tx1">
                  <a:lumMod val="75000"/>
                  <a:lumOff val="25000"/>
                </a:schemeClr>
              </a:solidFill>
              <a:latin typeface="+mn-lt"/>
              <a:ea typeface="+mn-ea"/>
            </a:endParaRPr>
          </a:p>
          <a:p>
            <a:pPr marL="694055" indent="-457200" algn="just" eaLnBrk="1" fontAlgn="t" hangingPunct="1">
              <a:lnSpc>
                <a:spcPct val="150000"/>
              </a:lnSpc>
              <a:spcBef>
                <a:spcPts val="0"/>
              </a:spcBef>
              <a:spcAft>
                <a:spcPts val="800"/>
              </a:spcAft>
              <a:buSzPct val="80000"/>
              <a:buFont typeface="Arial" panose="020B0604020202020204" pitchFamily="34" charset="0"/>
              <a:buChar char="•"/>
              <a:defRPr/>
            </a:pPr>
            <a:r>
              <a:rPr lang="zh-CN" altLang="en-US" sz="1200" dirty="0">
                <a:solidFill>
                  <a:schemeClr val="tx1">
                    <a:lumMod val="75000"/>
                    <a:lumOff val="25000"/>
                  </a:schemeClr>
                </a:solidFill>
                <a:latin typeface="+mn-lt"/>
                <a:ea typeface="+mn-ea"/>
              </a:rPr>
              <a:t> 分支机构与中心</a:t>
            </a:r>
            <a:r>
              <a:rPr lang="en-US" altLang="zh-CN" sz="1200" dirty="0">
                <a:solidFill>
                  <a:schemeClr val="tx1">
                    <a:lumMod val="75000"/>
                    <a:lumOff val="25000"/>
                  </a:schemeClr>
                </a:solidFill>
                <a:latin typeface="+mn-lt"/>
                <a:ea typeface="+mn-ea"/>
              </a:rPr>
              <a:t>VDI</a:t>
            </a:r>
            <a:r>
              <a:rPr lang="zh-CN" altLang="en-US" sz="1200" dirty="0">
                <a:solidFill>
                  <a:schemeClr val="tx1">
                    <a:lumMod val="75000"/>
                    <a:lumOff val="25000"/>
                  </a:schemeClr>
                </a:solidFill>
                <a:latin typeface="+mn-lt"/>
                <a:ea typeface="+mn-ea"/>
              </a:rPr>
              <a:t>统一管理维护，可实现办公桌面的统一快速部署，确保桌面</a:t>
            </a:r>
            <a:r>
              <a:rPr lang="zh-CN" altLang="en-US" sz="1200" dirty="0">
                <a:solidFill>
                  <a:schemeClr val="tx2"/>
                </a:solidFill>
                <a:latin typeface="+mn-lt"/>
                <a:ea typeface="+mn-ea"/>
              </a:rPr>
              <a:t>标准化和合规性</a:t>
            </a:r>
            <a:endParaRPr lang="en-US" altLang="zh-CN" sz="1200" dirty="0">
              <a:solidFill>
                <a:schemeClr val="tx2"/>
              </a:solidFill>
              <a:latin typeface="+mn-lt"/>
              <a:ea typeface="+mn-ea"/>
            </a:endParaRPr>
          </a:p>
        </p:txBody>
      </p:sp>
      <p:grpSp>
        <p:nvGrpSpPr>
          <p:cNvPr id="91139" name="组合 1028"/>
          <p:cNvGrpSpPr/>
          <p:nvPr/>
        </p:nvGrpSpPr>
        <p:grpSpPr bwMode="auto">
          <a:xfrm>
            <a:off x="350838" y="1295400"/>
            <a:ext cx="4097337" cy="3860800"/>
            <a:chOff x="512740" y="847288"/>
            <a:chExt cx="4241036" cy="3684743"/>
          </a:xfrm>
        </p:grpSpPr>
        <p:sp>
          <p:nvSpPr>
            <p:cNvPr id="496" name="矩形 495"/>
            <p:cNvSpPr/>
            <p:nvPr/>
          </p:nvSpPr>
          <p:spPr bwMode="auto">
            <a:xfrm>
              <a:off x="514383" y="1957863"/>
              <a:ext cx="1878150" cy="1581773"/>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rIns="0" anchor="ctr"/>
            <a:lstStyle/>
            <a:p>
              <a:pPr eaLnBrk="1" fontAlgn="t" hangingPunct="1">
                <a:defRPr/>
              </a:pPr>
              <a:endParaRPr lang="zh-CN" altLang="en-US" sz="1300" dirty="0">
                <a:solidFill>
                  <a:srgbClr val="000000"/>
                </a:solidFill>
                <a:latin typeface="+mn-lt"/>
                <a:ea typeface="+mn-ea"/>
              </a:endParaRPr>
            </a:p>
          </p:txBody>
        </p:sp>
        <p:grpSp>
          <p:nvGrpSpPr>
            <p:cNvPr id="91157" name="组合 2159"/>
            <p:cNvGrpSpPr/>
            <p:nvPr/>
          </p:nvGrpSpPr>
          <p:grpSpPr bwMode="auto">
            <a:xfrm>
              <a:off x="639644" y="2000137"/>
              <a:ext cx="1663234" cy="1466351"/>
              <a:chOff x="3260864" y="1780945"/>
              <a:chExt cx="1976732" cy="1723122"/>
            </a:xfrm>
          </p:grpSpPr>
          <p:grpSp>
            <p:nvGrpSpPr>
              <p:cNvPr id="4" name="组合 398"/>
              <p:cNvGrpSpPr/>
              <p:nvPr/>
            </p:nvGrpSpPr>
            <p:grpSpPr>
              <a:xfrm>
                <a:off x="4629293" y="3086512"/>
                <a:ext cx="540000" cy="417555"/>
                <a:chOff x="10287403" y="1826574"/>
                <a:chExt cx="2327275" cy="2817813"/>
              </a:xfrm>
              <a:solidFill>
                <a:schemeClr val="tx1">
                  <a:lumMod val="50000"/>
                  <a:lumOff val="50000"/>
                </a:schemeClr>
              </a:solidFill>
            </p:grpSpPr>
            <p:sp>
              <p:nvSpPr>
                <p:cNvPr id="748" name="Freeform 21"/>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49" name="Freeform 22"/>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0" name="Freeform 23"/>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1" name="Freeform 24"/>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2" name="Freeform 25"/>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3" name="Freeform 26"/>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4" name="Freeform 27"/>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5" name="Freeform 28"/>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6" name="Freeform 29"/>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7" name="Freeform 30"/>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8" name="Freeform 31"/>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59" name="Freeform 32"/>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0" name="Freeform 33"/>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1" name="Freeform 34"/>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2" name="Freeform 35"/>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3" name="Freeform 36"/>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4" name="Freeform 37"/>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5" name="Freeform 38"/>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6" name="Freeform 39"/>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7" name="Freeform 40"/>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8" name="Freeform 41"/>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69" name="Freeform 42"/>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0" name="Freeform 43"/>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1" name="Freeform 44"/>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2" name="Freeform 45"/>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3" name="Freeform 46"/>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4" name="Freeform 47"/>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5" name="Freeform 48"/>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6" name="Freeform 49"/>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7" name="Freeform 50"/>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8" name="Freeform 51"/>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79" name="Freeform 52"/>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0" name="Freeform 53"/>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1" name="Freeform 54"/>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2" name="Freeform 55"/>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3" name="Freeform 56"/>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4" name="Freeform 57"/>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5" name="Freeform 58"/>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6" name="Freeform 59"/>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7" name="Freeform 60"/>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8" name="Freeform 61"/>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89" name="Freeform 62"/>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0" name="Freeform 63"/>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1" name="Freeform 64"/>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2" name="Freeform 65"/>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3" name="Freeform 66"/>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4" name="Freeform 67"/>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5" name="Freeform 68"/>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6" name="Freeform 69"/>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7" name="Freeform 70"/>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8" name="Freeform 71"/>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99" name="Freeform 72"/>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0" name="Freeform 73"/>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1" name="Freeform 74"/>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2" name="Freeform 75"/>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3" name="Freeform 76"/>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4" name="Freeform 77"/>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5" name="Freeform 78"/>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6" name="Freeform 79"/>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7" name="Freeform 80"/>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8"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09" name="Freeform 82"/>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0" name="Freeform 83"/>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1" name="Freeform 84"/>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2" name="Freeform 85"/>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3" name="Freeform 86"/>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4" name="Freeform 87"/>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5" name="Freeform 88"/>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6" name="Freeform 89"/>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7" name="Freeform 90"/>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8" name="Freeform 91"/>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19" name="Freeform 92"/>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0" name="Freeform 93"/>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1" name="Freeform 94"/>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2" name="Freeform 95"/>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3" name="Freeform 96"/>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4" name="Freeform 97"/>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5" name="Freeform 98"/>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6" name="Freeform 99"/>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7" name="Freeform 100"/>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8" name="Freeform 101"/>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29" name="Freeform 102"/>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0" name="Freeform 103"/>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1" name="Freeform 104"/>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2" name="Freeform 105"/>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3" name="Freeform 106"/>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4" name="Freeform 107"/>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5" name="Freeform 108"/>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6" name="Freeform 109"/>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7" name="Freeform 110"/>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8" name="Freeform 111"/>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39" name="Freeform 112"/>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0" name="Freeform 113"/>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1" name="Freeform 114"/>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2" name="Freeform 115"/>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3" name="Freeform 116"/>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4" name="Freeform 117"/>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5" name="Freeform 118"/>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6" name="Freeform 119"/>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7" name="Freeform 120"/>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8" name="Freeform 121"/>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49" name="Freeform 122"/>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0" name="Freeform 123"/>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1" name="Freeform 124"/>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2" name="Freeform 125"/>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3" name="Freeform 126"/>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4" name="Freeform 127"/>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5" name="Freeform 128"/>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6" name="Freeform 129"/>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7" name="Freeform 130"/>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8" name="Freeform 131"/>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59" name="Freeform 132"/>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0" name="Freeform 133"/>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1" name="Freeform 134"/>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2" name="Freeform 135"/>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3" name="Freeform 136"/>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4" name="Freeform 137"/>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5" name="Freeform 138"/>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6" name="Freeform 139"/>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7" name="Freeform 140"/>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8" name="Freeform 141"/>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869"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ln>
              </p:spPr>
              <p:txBody>
                <a:bodyPr/>
                <a:lstStyle/>
                <a:p>
                  <a:pPr eaLnBrk="1" fontAlgn="t" hangingPunct="1">
                    <a:defRPr/>
                  </a:pPr>
                  <a:endParaRPr lang="zh-CN" altLang="en-US" sz="1300" dirty="0">
                    <a:latin typeface="+mn-lt"/>
                    <a:ea typeface="+mn-ea"/>
                  </a:endParaRPr>
                </a:p>
              </p:txBody>
            </p:sp>
          </p:grpSp>
          <p:grpSp>
            <p:nvGrpSpPr>
              <p:cNvPr id="5" name="组合 398"/>
              <p:cNvGrpSpPr/>
              <p:nvPr/>
            </p:nvGrpSpPr>
            <p:grpSpPr>
              <a:xfrm>
                <a:off x="3261141" y="3086512"/>
                <a:ext cx="540000" cy="417555"/>
                <a:chOff x="10287403" y="1826574"/>
                <a:chExt cx="2327275" cy="2817813"/>
              </a:xfrm>
              <a:solidFill>
                <a:schemeClr val="tx1">
                  <a:lumMod val="50000"/>
                  <a:lumOff val="50000"/>
                </a:schemeClr>
              </a:solidFill>
            </p:grpSpPr>
            <p:sp>
              <p:nvSpPr>
                <p:cNvPr id="626" name="Freeform 21"/>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27" name="Freeform 22"/>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28" name="Freeform 23"/>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29" name="Freeform 24"/>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0" name="Freeform 25"/>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1" name="Freeform 26"/>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2" name="Freeform 27"/>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3" name="Freeform 28"/>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4" name="Freeform 29"/>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5" name="Freeform 30"/>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6" name="Freeform 31"/>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7" name="Freeform 32"/>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8" name="Freeform 33"/>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39" name="Freeform 34"/>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0" name="Freeform 35"/>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1" name="Freeform 36"/>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2" name="Freeform 37"/>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3" name="Freeform 38"/>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4" name="Freeform 39"/>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5" name="Freeform 40"/>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6" name="Freeform 41"/>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7" name="Freeform 42"/>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8" name="Freeform 43"/>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49" name="Freeform 44"/>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0" name="Freeform 45"/>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1" name="Freeform 46"/>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2" name="Freeform 47"/>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3" name="Freeform 48"/>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4" name="Freeform 49"/>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5" name="Freeform 50"/>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6" name="Freeform 51"/>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7" name="Freeform 52"/>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8" name="Freeform 53"/>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59" name="Freeform 54"/>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0" name="Freeform 55"/>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1" name="Freeform 56"/>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2" name="Freeform 57"/>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3" name="Freeform 58"/>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4" name="Freeform 59"/>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5" name="Freeform 60"/>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6" name="Freeform 61"/>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7" name="Freeform 62"/>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8" name="Freeform 63"/>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69" name="Freeform 64"/>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0" name="Freeform 65"/>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1" name="Freeform 66"/>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2" name="Freeform 67"/>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3" name="Freeform 68"/>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4" name="Freeform 69"/>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5" name="Freeform 70"/>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6" name="Freeform 71"/>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7" name="Freeform 72"/>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8" name="Freeform 73"/>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79" name="Freeform 74"/>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0" name="Freeform 75"/>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1" name="Freeform 76"/>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2" name="Freeform 77"/>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3" name="Freeform 78"/>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4" name="Freeform 79"/>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5" name="Freeform 80"/>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6"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7" name="Freeform 82"/>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8" name="Freeform 83"/>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89" name="Freeform 84"/>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0" name="Freeform 85"/>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1" name="Freeform 86"/>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2" name="Freeform 87"/>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3" name="Freeform 88"/>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4" name="Freeform 89"/>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5" name="Freeform 90"/>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6" name="Freeform 91"/>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7" name="Freeform 92"/>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8" name="Freeform 93"/>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99" name="Freeform 94"/>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0" name="Freeform 95"/>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1" name="Freeform 96"/>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2" name="Freeform 97"/>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3" name="Freeform 98"/>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4" name="Freeform 99"/>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5" name="Freeform 100"/>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6" name="Freeform 101"/>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7" name="Freeform 102"/>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8" name="Freeform 103"/>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09" name="Freeform 104"/>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0" name="Freeform 105"/>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1" name="Freeform 106"/>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2" name="Freeform 107"/>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3" name="Freeform 108"/>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4" name="Freeform 109"/>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5" name="Freeform 110"/>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6" name="Freeform 111"/>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7" name="Freeform 112"/>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8" name="Freeform 113"/>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19" name="Freeform 114"/>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0" name="Freeform 115"/>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1" name="Freeform 116"/>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2" name="Freeform 117"/>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3" name="Freeform 118"/>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4" name="Freeform 119"/>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5" name="Freeform 120"/>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6" name="Freeform 121"/>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7" name="Freeform 122"/>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8" name="Freeform 123"/>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29" name="Freeform 124"/>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0" name="Freeform 125"/>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1" name="Freeform 126"/>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2" name="Freeform 127"/>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3" name="Freeform 128"/>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4" name="Freeform 129"/>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5" name="Freeform 130"/>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6" name="Freeform 131"/>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7" name="Freeform 132"/>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8" name="Freeform 133"/>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39" name="Freeform 134"/>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40" name="Freeform 135"/>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41" name="Freeform 136"/>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42" name="Freeform 137"/>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43" name="Freeform 138"/>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44" name="Freeform 139"/>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45" name="Freeform 140"/>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46" name="Freeform 141"/>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747"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ln>
              </p:spPr>
              <p:txBody>
                <a:bodyPr/>
                <a:lstStyle/>
                <a:p>
                  <a:pPr eaLnBrk="1" fontAlgn="t" hangingPunct="1">
                    <a:defRPr/>
                  </a:pPr>
                  <a:endParaRPr lang="zh-CN" altLang="en-US" sz="1300" dirty="0">
                    <a:latin typeface="+mn-lt"/>
                    <a:ea typeface="+mn-ea"/>
                  </a:endParaRPr>
                </a:p>
              </p:txBody>
            </p:sp>
          </p:grpSp>
          <p:grpSp>
            <p:nvGrpSpPr>
              <p:cNvPr id="6" name="组合 398"/>
              <p:cNvGrpSpPr/>
              <p:nvPr/>
            </p:nvGrpSpPr>
            <p:grpSpPr>
              <a:xfrm>
                <a:off x="3949853" y="3086512"/>
                <a:ext cx="540000" cy="417555"/>
                <a:chOff x="10287403" y="1826574"/>
                <a:chExt cx="2327275" cy="2817813"/>
              </a:xfrm>
              <a:solidFill>
                <a:schemeClr val="tx1">
                  <a:lumMod val="50000"/>
                  <a:lumOff val="50000"/>
                </a:schemeClr>
              </a:solidFill>
            </p:grpSpPr>
            <p:sp>
              <p:nvSpPr>
                <p:cNvPr id="504" name="Freeform 21"/>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05" name="Freeform 22"/>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06" name="Freeform 23"/>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07" name="Freeform 24"/>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08" name="Freeform 25"/>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09" name="Freeform 26"/>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0" name="Freeform 27"/>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1" name="Freeform 28"/>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2" name="Freeform 29"/>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3" name="Freeform 30"/>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4" name="Freeform 31"/>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5" name="Freeform 32"/>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6" name="Freeform 33"/>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7" name="Freeform 34"/>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8" name="Freeform 35"/>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19" name="Freeform 36"/>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0" name="Freeform 37"/>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1" name="Freeform 38"/>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2" name="Freeform 39"/>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3" name="Freeform 40"/>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4" name="Freeform 41"/>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5" name="Freeform 42"/>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6" name="Freeform 43"/>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7" name="Freeform 44"/>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8" name="Freeform 45"/>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29" name="Freeform 46"/>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0" name="Freeform 47"/>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1" name="Freeform 48"/>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2" name="Freeform 49"/>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3" name="Freeform 50"/>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4" name="Freeform 51"/>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5" name="Freeform 52"/>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6" name="Freeform 53"/>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7" name="Freeform 54"/>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8" name="Freeform 55"/>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39" name="Freeform 56"/>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0" name="Freeform 57"/>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1" name="Freeform 58"/>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2" name="Freeform 59"/>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3" name="Freeform 60"/>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4" name="Freeform 61"/>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5" name="Freeform 62"/>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6" name="Freeform 63"/>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7" name="Freeform 64"/>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8" name="Freeform 65"/>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49" name="Freeform 66"/>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0" name="Freeform 67"/>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1" name="Freeform 68"/>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2" name="Freeform 69"/>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3" name="Freeform 70"/>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4" name="Freeform 71"/>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5" name="Freeform 72"/>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6" name="Freeform 73"/>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7" name="Freeform 74"/>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8" name="Freeform 75"/>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59" name="Freeform 76"/>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60" name="Freeform 77"/>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61" name="Freeform 78"/>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62" name="Freeform 79"/>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63" name="Freeform 80"/>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64"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ln>
              </p:spPr>
              <p:txBody>
                <a:bodyPr/>
                <a:lstStyle/>
                <a:p>
                  <a:pPr eaLnBrk="1" fontAlgn="t" hangingPunct="1">
                    <a:defRPr/>
                  </a:pPr>
                  <a:endParaRPr lang="zh-CN" altLang="en-US" sz="1300" dirty="0">
                    <a:latin typeface="+mn-lt"/>
                    <a:ea typeface="+mn-ea"/>
                  </a:endParaRPr>
                </a:p>
              </p:txBody>
            </p:sp>
            <p:sp>
              <p:nvSpPr>
                <p:cNvPr id="565" name="Freeform 82"/>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66" name="Freeform 83"/>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67" name="Freeform 84"/>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68" name="Freeform 85"/>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69" name="Freeform 86"/>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0" name="Freeform 87"/>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1" name="Freeform 88"/>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2" name="Freeform 89"/>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3" name="Freeform 90"/>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4" name="Freeform 91"/>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5" name="Freeform 92"/>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6" name="Freeform 93"/>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7" name="Freeform 94"/>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8" name="Freeform 95"/>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79" name="Freeform 96"/>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0" name="Freeform 97"/>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1" name="Freeform 98"/>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2" name="Freeform 99"/>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3" name="Freeform 100"/>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4" name="Freeform 101"/>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5" name="Freeform 102"/>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6" name="Freeform 103"/>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7" name="Freeform 104"/>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8" name="Freeform 105"/>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89" name="Freeform 106"/>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0" name="Freeform 107"/>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1" name="Freeform 108"/>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2" name="Freeform 109"/>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3" name="Freeform 110"/>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4" name="Freeform 111"/>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5" name="Freeform 112"/>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6" name="Freeform 113"/>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7" name="Freeform 114"/>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8" name="Freeform 115"/>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599" name="Freeform 116"/>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0" name="Freeform 117"/>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1" name="Freeform 118"/>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2" name="Freeform 119"/>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3" name="Freeform 120"/>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4" name="Freeform 121"/>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5" name="Freeform 122"/>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6" name="Freeform 123"/>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7" name="Freeform 124"/>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8" name="Freeform 125"/>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09" name="Freeform 126"/>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0" name="Freeform 127"/>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1" name="Freeform 128"/>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2" name="Freeform 129"/>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3" name="Freeform 130"/>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4" name="Freeform 131"/>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5" name="Freeform 132"/>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6" name="Freeform 133"/>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7" name="Freeform 134"/>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8" name="Freeform 135"/>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19" name="Freeform 136"/>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20" name="Freeform 137"/>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21" name="Freeform 138"/>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22" name="Freeform 139"/>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23" name="Freeform 140"/>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24" name="Freeform 141"/>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ln>
              </p:spPr>
              <p:txBody>
                <a:bodyPr/>
                <a:lstStyle/>
                <a:p>
                  <a:pPr eaLnBrk="1" fontAlgn="t" hangingPunct="1">
                    <a:defRPr/>
                  </a:pPr>
                  <a:endParaRPr lang="zh-CN" altLang="en-US" sz="1300" dirty="0">
                    <a:latin typeface="+mn-lt"/>
                    <a:ea typeface="+mn-ea"/>
                  </a:endParaRPr>
                </a:p>
              </p:txBody>
            </p:sp>
            <p:sp>
              <p:nvSpPr>
                <p:cNvPr id="625"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ln>
              </p:spPr>
              <p:txBody>
                <a:bodyPr/>
                <a:lstStyle/>
                <a:p>
                  <a:pPr eaLnBrk="1" fontAlgn="t" hangingPunct="1">
                    <a:defRPr/>
                  </a:pPr>
                  <a:endParaRPr lang="zh-CN" altLang="en-US" sz="1300" dirty="0">
                    <a:latin typeface="+mn-lt"/>
                    <a:ea typeface="+mn-ea"/>
                  </a:endParaRPr>
                </a:p>
              </p:txBody>
            </p:sp>
          </p:grpSp>
          <p:sp>
            <p:nvSpPr>
              <p:cNvPr id="501" name="矩形 500"/>
              <p:cNvSpPr/>
              <p:nvPr/>
            </p:nvSpPr>
            <p:spPr bwMode="auto">
              <a:xfrm>
                <a:off x="3260413" y="2854711"/>
                <a:ext cx="1909929" cy="201188"/>
              </a:xfrm>
              <a:prstGeom prst="rect">
                <a:avLst/>
              </a:prstGeom>
              <a:solidFill>
                <a:schemeClr val="tx1">
                  <a:lumMod val="50000"/>
                  <a:lumOff val="5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200" eaLnBrk="1" fontAlgn="t" hangingPunct="1">
                  <a:defRPr/>
                </a:pPr>
                <a:endParaRPr lang="zh-CN" altLang="en-US" sz="1300" dirty="0">
                  <a:latin typeface="+mn-lt"/>
                  <a:ea typeface="+mn-ea"/>
                </a:endParaRPr>
              </a:p>
            </p:txBody>
          </p:sp>
          <p:sp>
            <p:nvSpPr>
              <p:cNvPr id="91317" name="TextBox 501"/>
              <p:cNvSpPr txBox="1">
                <a:spLocks noChangeArrowheads="1"/>
              </p:cNvSpPr>
              <p:nvPr/>
            </p:nvSpPr>
            <p:spPr bwMode="auto">
              <a:xfrm>
                <a:off x="3293612" y="2804859"/>
                <a:ext cx="1943127" cy="3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en-US" altLang="zh-CN" sz="1300" smtClean="0">
                    <a:solidFill>
                      <a:schemeClr val="bg1"/>
                    </a:solidFill>
                    <a:latin typeface="+mn-lt"/>
                    <a:ea typeface="+mn-ea"/>
                  </a:rPr>
                  <a:t>FusionCloud</a:t>
                </a:r>
                <a:endParaRPr lang="zh-CN" altLang="en-US" sz="1300" smtClean="0">
                  <a:solidFill>
                    <a:schemeClr val="bg1"/>
                  </a:solidFill>
                  <a:latin typeface="+mn-lt"/>
                  <a:ea typeface="+mn-ea"/>
                </a:endParaRPr>
              </a:p>
            </p:txBody>
          </p:sp>
          <p:sp>
            <p:nvSpPr>
              <p:cNvPr id="503" name="TextBox 502"/>
              <p:cNvSpPr txBox="1"/>
              <p:nvPr/>
            </p:nvSpPr>
            <p:spPr>
              <a:xfrm>
                <a:off x="3348293" y="1781120"/>
                <a:ext cx="1722451" cy="327597"/>
              </a:xfrm>
              <a:prstGeom prst="rect">
                <a:avLst/>
              </a:prstGeom>
              <a:noFill/>
            </p:spPr>
            <p:txBody>
              <a:bodyPr>
                <a:spAutoFit/>
              </a:bodyPr>
              <a:lstStyle/>
              <a:p>
                <a:pPr algn="ctr" eaLnBrk="1" fontAlgn="t" hangingPunct="1">
                  <a:defRPr/>
                </a:pPr>
                <a:r>
                  <a:rPr lang="zh-CN" altLang="en-US" sz="1300" dirty="0">
                    <a:solidFill>
                      <a:schemeClr val="tx1">
                        <a:lumMod val="75000"/>
                        <a:lumOff val="25000"/>
                      </a:schemeClr>
                    </a:solidFill>
                    <a:latin typeface="+mn-lt"/>
                    <a:ea typeface="+mn-ea"/>
                  </a:rPr>
                  <a:t>桌面云中心站点</a:t>
                </a:r>
                <a:endParaRPr lang="zh-CN" altLang="en-US" sz="1300" dirty="0">
                  <a:solidFill>
                    <a:schemeClr val="tx1">
                      <a:lumMod val="75000"/>
                      <a:lumOff val="25000"/>
                    </a:schemeClr>
                  </a:solidFill>
                  <a:latin typeface="+mn-lt"/>
                  <a:ea typeface="+mn-ea"/>
                </a:endParaRPr>
              </a:p>
            </p:txBody>
          </p:sp>
        </p:grpSp>
        <p:grpSp>
          <p:nvGrpSpPr>
            <p:cNvPr id="91158" name="组合 546"/>
            <p:cNvGrpSpPr/>
            <p:nvPr/>
          </p:nvGrpSpPr>
          <p:grpSpPr bwMode="auto">
            <a:xfrm>
              <a:off x="3436219" y="1956143"/>
              <a:ext cx="1317557" cy="771702"/>
              <a:chOff x="3434980" y="1066166"/>
              <a:chExt cx="1565898" cy="906834"/>
            </a:xfrm>
          </p:grpSpPr>
          <p:sp>
            <p:nvSpPr>
              <p:cNvPr id="871" name="矩形 870"/>
              <p:cNvSpPr/>
              <p:nvPr/>
            </p:nvSpPr>
            <p:spPr bwMode="auto">
              <a:xfrm>
                <a:off x="3452236" y="1066406"/>
                <a:ext cx="1548642" cy="906233"/>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rIns="0" anchor="ctr"/>
              <a:lstStyle/>
              <a:p>
                <a:pPr eaLnBrk="1" fontAlgn="t" hangingPunct="1">
                  <a:defRPr/>
                </a:pPr>
                <a:endParaRPr lang="zh-CN" altLang="en-US" sz="1300" dirty="0">
                  <a:solidFill>
                    <a:srgbClr val="000000"/>
                  </a:solidFill>
                  <a:latin typeface="+mn-lt"/>
                  <a:ea typeface="+mn-ea"/>
                </a:endParaRPr>
              </a:p>
            </p:txBody>
          </p:sp>
          <p:grpSp>
            <p:nvGrpSpPr>
              <p:cNvPr id="91295" name="组合 91"/>
              <p:cNvGrpSpPr/>
              <p:nvPr/>
            </p:nvGrpSpPr>
            <p:grpSpPr bwMode="auto">
              <a:xfrm>
                <a:off x="3564181" y="1456714"/>
                <a:ext cx="522297" cy="442891"/>
                <a:chOff x="5344429" y="2209273"/>
                <a:chExt cx="955675" cy="810382"/>
              </a:xfrm>
            </p:grpSpPr>
            <p:sp>
              <p:nvSpPr>
                <p:cNvPr id="91302" name="Freeform 1264"/>
                <p:cNvSpPr>
                  <a:spLocks noEditPoints="1"/>
                </p:cNvSpPr>
                <p:nvPr/>
              </p:nvSpPr>
              <p:spPr bwMode="auto">
                <a:xfrm>
                  <a:off x="5343274" y="2739556"/>
                  <a:ext cx="957647" cy="280164"/>
                </a:xfrm>
                <a:custGeom>
                  <a:avLst/>
                  <a:gdLst>
                    <a:gd name="T0" fmla="*/ 0 w 602"/>
                    <a:gd name="T1" fmla="*/ 37803205 h 177"/>
                    <a:gd name="T2" fmla="*/ 45362813 w 602"/>
                    <a:gd name="T3" fmla="*/ 446069244 h 177"/>
                    <a:gd name="T4" fmla="*/ 1517134063 w 602"/>
                    <a:gd name="T5" fmla="*/ 410786993 h 177"/>
                    <a:gd name="T6" fmla="*/ 1476811563 w 602"/>
                    <a:gd name="T7" fmla="*/ 0 h 177"/>
                    <a:gd name="T8" fmla="*/ 1338203763 w 602"/>
                    <a:gd name="T9" fmla="*/ 40322572 h 177"/>
                    <a:gd name="T10" fmla="*/ 1169352500 w 602"/>
                    <a:gd name="T11" fmla="*/ 146169323 h 177"/>
                    <a:gd name="T12" fmla="*/ 1159271875 w 602"/>
                    <a:gd name="T13" fmla="*/ 173891884 h 177"/>
                    <a:gd name="T14" fmla="*/ 1391126250 w 602"/>
                    <a:gd name="T15" fmla="*/ 267137038 h 177"/>
                    <a:gd name="T16" fmla="*/ 1159271875 w 602"/>
                    <a:gd name="T17" fmla="*/ 269657992 h 177"/>
                    <a:gd name="T18" fmla="*/ 975301263 w 602"/>
                    <a:gd name="T19" fmla="*/ 37803205 h 177"/>
                    <a:gd name="T20" fmla="*/ 1033264063 w 602"/>
                    <a:gd name="T21" fmla="*/ 143649956 h 177"/>
                    <a:gd name="T22" fmla="*/ 803930638 w 602"/>
                    <a:gd name="T23" fmla="*/ 178932206 h 177"/>
                    <a:gd name="T24" fmla="*/ 985381888 w 602"/>
                    <a:gd name="T25" fmla="*/ 173891884 h 177"/>
                    <a:gd name="T26" fmla="*/ 814011263 w 602"/>
                    <a:gd name="T27" fmla="*/ 277217681 h 177"/>
                    <a:gd name="T28" fmla="*/ 453628125 w 602"/>
                    <a:gd name="T29" fmla="*/ 40322572 h 177"/>
                    <a:gd name="T30" fmla="*/ 682963138 w 602"/>
                    <a:gd name="T31" fmla="*/ 136088680 h 177"/>
                    <a:gd name="T32" fmla="*/ 451108763 w 602"/>
                    <a:gd name="T33" fmla="*/ 136088680 h 177"/>
                    <a:gd name="T34" fmla="*/ 619958438 w 602"/>
                    <a:gd name="T35" fmla="*/ 168851563 h 177"/>
                    <a:gd name="T36" fmla="*/ 672882513 w 602"/>
                    <a:gd name="T37" fmla="*/ 277217681 h 177"/>
                    <a:gd name="T38" fmla="*/ 95765938 w 602"/>
                    <a:gd name="T39" fmla="*/ 47883848 h 177"/>
                    <a:gd name="T40" fmla="*/ 279738138 w 602"/>
                    <a:gd name="T41" fmla="*/ 47883848 h 177"/>
                    <a:gd name="T42" fmla="*/ 98286888 w 602"/>
                    <a:gd name="T43" fmla="*/ 143649956 h 177"/>
                    <a:gd name="T44" fmla="*/ 105846563 w 602"/>
                    <a:gd name="T45" fmla="*/ 168851563 h 177"/>
                    <a:gd name="T46" fmla="*/ 327620313 w 602"/>
                    <a:gd name="T47" fmla="*/ 269657992 h 177"/>
                    <a:gd name="T48" fmla="*/ 95765938 w 602"/>
                    <a:gd name="T49" fmla="*/ 178932206 h 177"/>
                    <a:gd name="T50" fmla="*/ 95765938 w 602"/>
                    <a:gd name="T51" fmla="*/ 312499931 h 177"/>
                    <a:gd name="T52" fmla="*/ 279738138 w 602"/>
                    <a:gd name="T53" fmla="*/ 312499931 h 177"/>
                    <a:gd name="T54" fmla="*/ 378023438 w 602"/>
                    <a:gd name="T55" fmla="*/ 395666029 h 177"/>
                    <a:gd name="T56" fmla="*/ 309980013 w 602"/>
                    <a:gd name="T57" fmla="*/ 315020886 h 177"/>
                    <a:gd name="T58" fmla="*/ 378023438 w 602"/>
                    <a:gd name="T59" fmla="*/ 262096716 h 177"/>
                    <a:gd name="T60" fmla="*/ 309980013 w 602"/>
                    <a:gd name="T61" fmla="*/ 181451573 h 177"/>
                    <a:gd name="T62" fmla="*/ 378023438 w 602"/>
                    <a:gd name="T63" fmla="*/ 131048358 h 177"/>
                    <a:gd name="T64" fmla="*/ 309980013 w 602"/>
                    <a:gd name="T65" fmla="*/ 50403215 h 177"/>
                    <a:gd name="T66" fmla="*/ 461189388 w 602"/>
                    <a:gd name="T67" fmla="*/ 408266039 h 177"/>
                    <a:gd name="T68" fmla="*/ 453628125 w 602"/>
                    <a:gd name="T69" fmla="*/ 304940243 h 177"/>
                    <a:gd name="T70" fmla="*/ 682963138 w 602"/>
                    <a:gd name="T71" fmla="*/ 400706351 h 177"/>
                    <a:gd name="T72" fmla="*/ 728325950 w 602"/>
                    <a:gd name="T73" fmla="*/ 398185396 h 177"/>
                    <a:gd name="T74" fmla="*/ 728325950 w 602"/>
                    <a:gd name="T75" fmla="*/ 312499931 h 177"/>
                    <a:gd name="T76" fmla="*/ 728325950 w 602"/>
                    <a:gd name="T77" fmla="*/ 264617671 h 177"/>
                    <a:gd name="T78" fmla="*/ 728325950 w 602"/>
                    <a:gd name="T79" fmla="*/ 178932206 h 177"/>
                    <a:gd name="T80" fmla="*/ 728325950 w 602"/>
                    <a:gd name="T81" fmla="*/ 133569313 h 177"/>
                    <a:gd name="T82" fmla="*/ 728325950 w 602"/>
                    <a:gd name="T83" fmla="*/ 50403215 h 177"/>
                    <a:gd name="T84" fmla="*/ 808970950 w 602"/>
                    <a:gd name="T85" fmla="*/ 405746672 h 177"/>
                    <a:gd name="T86" fmla="*/ 975301263 w 602"/>
                    <a:gd name="T87" fmla="*/ 302419288 h 177"/>
                    <a:gd name="T88" fmla="*/ 1033264063 w 602"/>
                    <a:gd name="T89" fmla="*/ 405746672 h 177"/>
                    <a:gd name="T90" fmla="*/ 1063505938 w 602"/>
                    <a:gd name="T91" fmla="*/ 398185396 h 177"/>
                    <a:gd name="T92" fmla="*/ 1086188138 w 602"/>
                    <a:gd name="T93" fmla="*/ 315020886 h 177"/>
                    <a:gd name="T94" fmla="*/ 1063505938 w 602"/>
                    <a:gd name="T95" fmla="*/ 264617671 h 177"/>
                    <a:gd name="T96" fmla="*/ 1086188138 w 602"/>
                    <a:gd name="T97" fmla="*/ 181451573 h 177"/>
                    <a:gd name="T98" fmla="*/ 1063505938 w 602"/>
                    <a:gd name="T99" fmla="*/ 133569313 h 177"/>
                    <a:gd name="T100" fmla="*/ 1086188138 w 602"/>
                    <a:gd name="T101" fmla="*/ 50403215 h 177"/>
                    <a:gd name="T102" fmla="*/ 1159271875 w 602"/>
                    <a:gd name="T103" fmla="*/ 400706351 h 177"/>
                    <a:gd name="T104" fmla="*/ 1338203763 w 602"/>
                    <a:gd name="T105" fmla="*/ 304940243 h 177"/>
                    <a:gd name="T106" fmla="*/ 1381045625 w 602"/>
                    <a:gd name="T107" fmla="*/ 408266039 h 177"/>
                    <a:gd name="T108" fmla="*/ 1373485950 w 602"/>
                    <a:gd name="T109" fmla="*/ 315020886 h 177"/>
                    <a:gd name="T110" fmla="*/ 1441529375 w 602"/>
                    <a:gd name="T111" fmla="*/ 395666029 h 177"/>
                    <a:gd name="T112" fmla="*/ 1373485950 w 602"/>
                    <a:gd name="T113" fmla="*/ 181451573 h 177"/>
                    <a:gd name="T114" fmla="*/ 1441529375 w 602"/>
                    <a:gd name="T115" fmla="*/ 262096716 h 177"/>
                    <a:gd name="T116" fmla="*/ 1373485950 w 602"/>
                    <a:gd name="T117" fmla="*/ 52924169 h 177"/>
                    <a:gd name="T118" fmla="*/ 1441529375 w 602"/>
                    <a:gd name="T119" fmla="*/ 131048358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nvGrpSpPr>
                <p:cNvPr id="91303" name="组合 93"/>
                <p:cNvGrpSpPr/>
                <p:nvPr/>
              </p:nvGrpSpPr>
              <p:grpSpPr bwMode="auto">
                <a:xfrm>
                  <a:off x="5503685" y="2209273"/>
                  <a:ext cx="657225" cy="490538"/>
                  <a:chOff x="13060068" y="3651250"/>
                  <a:chExt cx="657225" cy="490538"/>
                </a:xfrm>
              </p:grpSpPr>
              <p:sp>
                <p:nvSpPr>
                  <p:cNvPr id="91304" name="Freeform 259"/>
                  <p:cNvSpPr/>
                  <p:nvPr/>
                </p:nvSpPr>
                <p:spPr bwMode="auto">
                  <a:xfrm>
                    <a:off x="13060457" y="3999101"/>
                    <a:ext cx="146504" cy="143340"/>
                  </a:xfrm>
                  <a:custGeom>
                    <a:avLst/>
                    <a:gdLst>
                      <a:gd name="T0" fmla="*/ 234376119 w 93"/>
                      <a:gd name="T1" fmla="*/ 229335806 h 91"/>
                      <a:gd name="T2" fmla="*/ 0 w 93"/>
                      <a:gd name="T3" fmla="*/ 229335806 h 91"/>
                      <a:gd name="T4" fmla="*/ 0 w 93"/>
                      <a:gd name="T5" fmla="*/ 0 h 91"/>
                      <a:gd name="T6" fmla="*/ 234376119 w 93"/>
                      <a:gd name="T7" fmla="*/ 0 h 91"/>
                      <a:gd name="T8" fmla="*/ 234376119 w 93"/>
                      <a:gd name="T9" fmla="*/ 229335806 h 91"/>
                      <a:gd name="T10" fmla="*/ 234376119 w 93"/>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 h="91">
                        <a:moveTo>
                          <a:pt x="93" y="91"/>
                        </a:moveTo>
                        <a:lnTo>
                          <a:pt x="0" y="91"/>
                        </a:lnTo>
                        <a:lnTo>
                          <a:pt x="0" y="0"/>
                        </a:lnTo>
                        <a:lnTo>
                          <a:pt x="93" y="0"/>
                        </a:lnTo>
                        <a:lnTo>
                          <a:pt x="93"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05" name="Freeform 260"/>
                  <p:cNvSpPr/>
                  <p:nvPr/>
                </p:nvSpPr>
                <p:spPr bwMode="auto">
                  <a:xfrm>
                    <a:off x="13235548" y="3999101"/>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06" name="Freeform 261"/>
                  <p:cNvSpPr/>
                  <p:nvPr/>
                </p:nvSpPr>
                <p:spPr bwMode="auto">
                  <a:xfrm>
                    <a:off x="13410641" y="3999101"/>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07" name="Freeform 262"/>
                  <p:cNvSpPr/>
                  <p:nvPr/>
                </p:nvSpPr>
                <p:spPr bwMode="auto">
                  <a:xfrm>
                    <a:off x="13575014" y="3999101"/>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08" name="Freeform 263"/>
                  <p:cNvSpPr/>
                  <p:nvPr/>
                </p:nvSpPr>
                <p:spPr bwMode="auto">
                  <a:xfrm>
                    <a:off x="13146217" y="3826443"/>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09" name="Freeform 264"/>
                  <p:cNvSpPr/>
                  <p:nvPr/>
                </p:nvSpPr>
                <p:spPr bwMode="auto">
                  <a:xfrm>
                    <a:off x="13317735" y="3826443"/>
                    <a:ext cx="146504" cy="143340"/>
                  </a:xfrm>
                  <a:custGeom>
                    <a:avLst/>
                    <a:gdLst>
                      <a:gd name="T0" fmla="*/ 231854375 w 92"/>
                      <a:gd name="T1" fmla="*/ 229335806 h 91"/>
                      <a:gd name="T2" fmla="*/ 0 w 92"/>
                      <a:gd name="T3" fmla="*/ 229335806 h 91"/>
                      <a:gd name="T4" fmla="*/ 0 w 92"/>
                      <a:gd name="T5" fmla="*/ 0 h 91"/>
                      <a:gd name="T6" fmla="*/ 231854375 w 92"/>
                      <a:gd name="T7" fmla="*/ 0 h 91"/>
                      <a:gd name="T8" fmla="*/ 231854375 w 92"/>
                      <a:gd name="T9" fmla="*/ 229335806 h 91"/>
                      <a:gd name="T10" fmla="*/ 231854375 w 92"/>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92" y="91"/>
                        </a:moveTo>
                        <a:lnTo>
                          <a:pt x="0" y="91"/>
                        </a:lnTo>
                        <a:lnTo>
                          <a:pt x="0" y="0"/>
                        </a:lnTo>
                        <a:lnTo>
                          <a:pt x="92" y="0"/>
                        </a:lnTo>
                        <a:lnTo>
                          <a:pt x="92"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10" name="Freeform 265"/>
                  <p:cNvSpPr/>
                  <p:nvPr/>
                </p:nvSpPr>
                <p:spPr bwMode="auto">
                  <a:xfrm>
                    <a:off x="13492826" y="3826443"/>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11" name="Freeform 266"/>
                  <p:cNvSpPr/>
                  <p:nvPr/>
                </p:nvSpPr>
                <p:spPr bwMode="auto">
                  <a:xfrm>
                    <a:off x="13428507" y="3650526"/>
                    <a:ext cx="146507" cy="143340"/>
                  </a:xfrm>
                  <a:custGeom>
                    <a:avLst/>
                    <a:gdLst>
                      <a:gd name="T0" fmla="*/ 0 w 92"/>
                      <a:gd name="T1" fmla="*/ 0 h 91"/>
                      <a:gd name="T2" fmla="*/ 231854375 w 92"/>
                      <a:gd name="T3" fmla="*/ 0 h 91"/>
                      <a:gd name="T4" fmla="*/ 231854375 w 92"/>
                      <a:gd name="T5" fmla="*/ 229335806 h 91"/>
                      <a:gd name="T6" fmla="*/ 0 w 92"/>
                      <a:gd name="T7" fmla="*/ 229335806 h 91"/>
                      <a:gd name="T8" fmla="*/ 0 w 92"/>
                      <a:gd name="T9" fmla="*/ 0 h 91"/>
                      <a:gd name="T10" fmla="*/ 0 w 92"/>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0" y="0"/>
                        </a:moveTo>
                        <a:lnTo>
                          <a:pt x="92" y="0"/>
                        </a:lnTo>
                        <a:lnTo>
                          <a:pt x="92" y="91"/>
                        </a:lnTo>
                        <a:lnTo>
                          <a:pt x="0" y="91"/>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12" name="Freeform 267"/>
                  <p:cNvSpPr/>
                  <p:nvPr/>
                </p:nvSpPr>
                <p:spPr bwMode="auto">
                  <a:xfrm>
                    <a:off x="13253416" y="3650526"/>
                    <a:ext cx="146504" cy="143340"/>
                  </a:xfrm>
                  <a:custGeom>
                    <a:avLst/>
                    <a:gdLst>
                      <a:gd name="T0" fmla="*/ 0 w 91"/>
                      <a:gd name="T1" fmla="*/ 0 h 91"/>
                      <a:gd name="T2" fmla="*/ 229335806 w 91"/>
                      <a:gd name="T3" fmla="*/ 0 h 91"/>
                      <a:gd name="T4" fmla="*/ 229335806 w 91"/>
                      <a:gd name="T5" fmla="*/ 229335806 h 91"/>
                      <a:gd name="T6" fmla="*/ 0 w 91"/>
                      <a:gd name="T7" fmla="*/ 229335806 h 91"/>
                      <a:gd name="T8" fmla="*/ 0 w 91"/>
                      <a:gd name="T9" fmla="*/ 0 h 91"/>
                      <a:gd name="T10" fmla="*/ 0 w 91"/>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0" y="0"/>
                        </a:moveTo>
                        <a:lnTo>
                          <a:pt x="91" y="0"/>
                        </a:lnTo>
                        <a:lnTo>
                          <a:pt x="91" y="91"/>
                        </a:lnTo>
                        <a:lnTo>
                          <a:pt x="0" y="91"/>
                        </a:lnTo>
                        <a:lnTo>
                          <a:pt x="0"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grpSp>
            <p:nvGrpSpPr>
              <p:cNvPr id="91296" name="组合 66"/>
              <p:cNvGrpSpPr/>
              <p:nvPr/>
            </p:nvGrpSpPr>
            <p:grpSpPr bwMode="auto">
              <a:xfrm>
                <a:off x="4464989" y="1544077"/>
                <a:ext cx="413976" cy="365644"/>
                <a:chOff x="9759586" y="5618470"/>
                <a:chExt cx="755065" cy="666910"/>
              </a:xfrm>
            </p:grpSpPr>
            <p:sp>
              <p:nvSpPr>
                <p:cNvPr id="91299" name="Freeform 478"/>
                <p:cNvSpPr/>
                <p:nvPr/>
              </p:nvSpPr>
              <p:spPr bwMode="auto">
                <a:xfrm>
                  <a:off x="10095863" y="5617523"/>
                  <a:ext cx="306327" cy="305252"/>
                </a:xfrm>
                <a:custGeom>
                  <a:avLst/>
                  <a:gdLst>
                    <a:gd name="T0" fmla="*/ 293807502 w 159"/>
                    <a:gd name="T1" fmla="*/ 583947011 h 159"/>
                    <a:gd name="T2" fmla="*/ 348896409 w 159"/>
                    <a:gd name="T3" fmla="*/ 572929576 h 159"/>
                    <a:gd name="T4" fmla="*/ 403985316 w 159"/>
                    <a:gd name="T5" fmla="*/ 558238386 h 159"/>
                    <a:gd name="T6" fmla="*/ 455402395 w 159"/>
                    <a:gd name="T7" fmla="*/ 532529762 h 159"/>
                    <a:gd name="T8" fmla="*/ 499473904 w 159"/>
                    <a:gd name="T9" fmla="*/ 495803704 h 159"/>
                    <a:gd name="T10" fmla="*/ 532526098 w 159"/>
                    <a:gd name="T11" fmla="*/ 451732051 h 159"/>
                    <a:gd name="T12" fmla="*/ 561908382 w 159"/>
                    <a:gd name="T13" fmla="*/ 403988558 h 159"/>
                    <a:gd name="T14" fmla="*/ 576597607 w 159"/>
                    <a:gd name="T15" fmla="*/ 352571310 h 159"/>
                    <a:gd name="T16" fmla="*/ 583943178 w 159"/>
                    <a:gd name="T17" fmla="*/ 293810383 h 159"/>
                    <a:gd name="T18" fmla="*/ 583943178 w 159"/>
                    <a:gd name="T19" fmla="*/ 260756164 h 159"/>
                    <a:gd name="T20" fmla="*/ 572925780 w 159"/>
                    <a:gd name="T21" fmla="*/ 201993321 h 159"/>
                    <a:gd name="T22" fmla="*/ 550889067 w 159"/>
                    <a:gd name="T23" fmla="*/ 150577989 h 159"/>
                    <a:gd name="T24" fmla="*/ 517836873 w 159"/>
                    <a:gd name="T25" fmla="*/ 106506336 h 159"/>
                    <a:gd name="T26" fmla="*/ 477437192 w 159"/>
                    <a:gd name="T27" fmla="*/ 66106522 h 159"/>
                    <a:gd name="T28" fmla="*/ 433365683 w 159"/>
                    <a:gd name="T29" fmla="*/ 33054219 h 159"/>
                    <a:gd name="T30" fmla="*/ 381950520 w 159"/>
                    <a:gd name="T31" fmla="*/ 14691190 h 159"/>
                    <a:gd name="T32" fmla="*/ 323187869 w 159"/>
                    <a:gd name="T33" fmla="*/ 3671839 h 159"/>
                    <a:gd name="T34" fmla="*/ 293807502 w 159"/>
                    <a:gd name="T35" fmla="*/ 0 h 159"/>
                    <a:gd name="T36" fmla="*/ 235046769 w 159"/>
                    <a:gd name="T37" fmla="*/ 7345595 h 159"/>
                    <a:gd name="T38" fmla="*/ 179957862 w 159"/>
                    <a:gd name="T39" fmla="*/ 22034868 h 159"/>
                    <a:gd name="T40" fmla="*/ 128540782 w 159"/>
                    <a:gd name="T41" fmla="*/ 51417248 h 159"/>
                    <a:gd name="T42" fmla="*/ 88143017 w 159"/>
                    <a:gd name="T43" fmla="*/ 84469551 h 159"/>
                    <a:gd name="T44" fmla="*/ 51417079 w 159"/>
                    <a:gd name="T45" fmla="*/ 128541204 h 159"/>
                    <a:gd name="T46" fmla="*/ 25708540 w 159"/>
                    <a:gd name="T47" fmla="*/ 179958452 h 159"/>
                    <a:gd name="T48" fmla="*/ 7345571 w 159"/>
                    <a:gd name="T49" fmla="*/ 235047540 h 159"/>
                    <a:gd name="T50" fmla="*/ 0 w 159"/>
                    <a:gd name="T51" fmla="*/ 293810383 h 159"/>
                    <a:gd name="T52" fmla="*/ 3671827 w 159"/>
                    <a:gd name="T53" fmla="*/ 319519007 h 159"/>
                    <a:gd name="T54" fmla="*/ 18362969 w 159"/>
                    <a:gd name="T55" fmla="*/ 378279934 h 159"/>
                    <a:gd name="T56" fmla="*/ 36725938 w 159"/>
                    <a:gd name="T57" fmla="*/ 429697182 h 159"/>
                    <a:gd name="T58" fmla="*/ 66106305 w 159"/>
                    <a:gd name="T59" fmla="*/ 477440675 h 159"/>
                    <a:gd name="T60" fmla="*/ 106505986 w 159"/>
                    <a:gd name="T61" fmla="*/ 514166733 h 159"/>
                    <a:gd name="T62" fmla="*/ 154249322 w 159"/>
                    <a:gd name="T63" fmla="*/ 547220952 h 159"/>
                    <a:gd name="T64" fmla="*/ 205666402 w 159"/>
                    <a:gd name="T65" fmla="*/ 569255821 h 159"/>
                    <a:gd name="T66" fmla="*/ 264427136 w 159"/>
                    <a:gd name="T67" fmla="*/ 583947011 h 159"/>
                    <a:gd name="T68" fmla="*/ 293807502 w 159"/>
                    <a:gd name="T69" fmla="*/ 583947011 h 1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159">
                      <a:moveTo>
                        <a:pt x="80" y="159"/>
                      </a:moveTo>
                      <a:lnTo>
                        <a:pt x="80" y="159"/>
                      </a:lnTo>
                      <a:lnTo>
                        <a:pt x="88" y="159"/>
                      </a:lnTo>
                      <a:lnTo>
                        <a:pt x="95" y="156"/>
                      </a:lnTo>
                      <a:lnTo>
                        <a:pt x="104" y="155"/>
                      </a:lnTo>
                      <a:lnTo>
                        <a:pt x="110" y="152"/>
                      </a:lnTo>
                      <a:lnTo>
                        <a:pt x="118" y="149"/>
                      </a:lnTo>
                      <a:lnTo>
                        <a:pt x="124" y="145"/>
                      </a:lnTo>
                      <a:lnTo>
                        <a:pt x="130" y="140"/>
                      </a:lnTo>
                      <a:lnTo>
                        <a:pt x="136" y="135"/>
                      </a:lnTo>
                      <a:lnTo>
                        <a:pt x="141" y="130"/>
                      </a:lnTo>
                      <a:lnTo>
                        <a:pt x="145" y="123"/>
                      </a:lnTo>
                      <a:lnTo>
                        <a:pt x="150" y="117"/>
                      </a:lnTo>
                      <a:lnTo>
                        <a:pt x="153" y="110"/>
                      </a:lnTo>
                      <a:lnTo>
                        <a:pt x="156" y="103"/>
                      </a:lnTo>
                      <a:lnTo>
                        <a:pt x="157" y="96"/>
                      </a:lnTo>
                      <a:lnTo>
                        <a:pt x="159" y="87"/>
                      </a:lnTo>
                      <a:lnTo>
                        <a:pt x="159" y="80"/>
                      </a:lnTo>
                      <a:lnTo>
                        <a:pt x="159" y="71"/>
                      </a:lnTo>
                      <a:lnTo>
                        <a:pt x="157" y="64"/>
                      </a:lnTo>
                      <a:lnTo>
                        <a:pt x="156" y="55"/>
                      </a:lnTo>
                      <a:lnTo>
                        <a:pt x="153" y="49"/>
                      </a:lnTo>
                      <a:lnTo>
                        <a:pt x="150" y="41"/>
                      </a:lnTo>
                      <a:lnTo>
                        <a:pt x="145" y="35"/>
                      </a:lnTo>
                      <a:lnTo>
                        <a:pt x="141" y="29"/>
                      </a:lnTo>
                      <a:lnTo>
                        <a:pt x="136" y="23"/>
                      </a:lnTo>
                      <a:lnTo>
                        <a:pt x="130" y="18"/>
                      </a:lnTo>
                      <a:lnTo>
                        <a:pt x="124" y="14"/>
                      </a:lnTo>
                      <a:lnTo>
                        <a:pt x="118" y="9"/>
                      </a:lnTo>
                      <a:lnTo>
                        <a:pt x="110" y="6"/>
                      </a:lnTo>
                      <a:lnTo>
                        <a:pt x="104" y="4"/>
                      </a:lnTo>
                      <a:lnTo>
                        <a:pt x="95" y="2"/>
                      </a:lnTo>
                      <a:lnTo>
                        <a:pt x="88" y="1"/>
                      </a:lnTo>
                      <a:lnTo>
                        <a:pt x="80" y="0"/>
                      </a:lnTo>
                      <a:lnTo>
                        <a:pt x="72" y="1"/>
                      </a:lnTo>
                      <a:lnTo>
                        <a:pt x="64" y="2"/>
                      </a:lnTo>
                      <a:lnTo>
                        <a:pt x="56" y="4"/>
                      </a:lnTo>
                      <a:lnTo>
                        <a:pt x="49" y="6"/>
                      </a:lnTo>
                      <a:lnTo>
                        <a:pt x="42" y="9"/>
                      </a:lnTo>
                      <a:lnTo>
                        <a:pt x="35" y="14"/>
                      </a:lnTo>
                      <a:lnTo>
                        <a:pt x="29" y="18"/>
                      </a:lnTo>
                      <a:lnTo>
                        <a:pt x="24" y="23"/>
                      </a:lnTo>
                      <a:lnTo>
                        <a:pt x="18" y="29"/>
                      </a:lnTo>
                      <a:lnTo>
                        <a:pt x="14" y="35"/>
                      </a:lnTo>
                      <a:lnTo>
                        <a:pt x="10" y="41"/>
                      </a:lnTo>
                      <a:lnTo>
                        <a:pt x="7" y="49"/>
                      </a:lnTo>
                      <a:lnTo>
                        <a:pt x="5" y="55"/>
                      </a:lnTo>
                      <a:lnTo>
                        <a:pt x="2" y="64"/>
                      </a:lnTo>
                      <a:lnTo>
                        <a:pt x="1" y="71"/>
                      </a:lnTo>
                      <a:lnTo>
                        <a:pt x="0" y="80"/>
                      </a:lnTo>
                      <a:lnTo>
                        <a:pt x="1" y="87"/>
                      </a:lnTo>
                      <a:lnTo>
                        <a:pt x="2" y="96"/>
                      </a:lnTo>
                      <a:lnTo>
                        <a:pt x="5" y="103"/>
                      </a:lnTo>
                      <a:lnTo>
                        <a:pt x="7" y="110"/>
                      </a:lnTo>
                      <a:lnTo>
                        <a:pt x="10" y="117"/>
                      </a:lnTo>
                      <a:lnTo>
                        <a:pt x="14" y="123"/>
                      </a:lnTo>
                      <a:lnTo>
                        <a:pt x="18" y="130"/>
                      </a:lnTo>
                      <a:lnTo>
                        <a:pt x="24" y="135"/>
                      </a:lnTo>
                      <a:lnTo>
                        <a:pt x="29" y="140"/>
                      </a:lnTo>
                      <a:lnTo>
                        <a:pt x="35" y="145"/>
                      </a:lnTo>
                      <a:lnTo>
                        <a:pt x="42" y="149"/>
                      </a:lnTo>
                      <a:lnTo>
                        <a:pt x="49" y="152"/>
                      </a:lnTo>
                      <a:lnTo>
                        <a:pt x="56" y="155"/>
                      </a:lnTo>
                      <a:lnTo>
                        <a:pt x="64" y="156"/>
                      </a:lnTo>
                      <a:lnTo>
                        <a:pt x="72" y="159"/>
                      </a:lnTo>
                      <a:lnTo>
                        <a:pt x="80" y="15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00" name="Freeform 479"/>
                <p:cNvSpPr/>
                <p:nvPr/>
              </p:nvSpPr>
              <p:spPr bwMode="auto">
                <a:xfrm>
                  <a:off x="9996128" y="5932518"/>
                  <a:ext cx="520044" cy="337725"/>
                </a:xfrm>
                <a:custGeom>
                  <a:avLst/>
                  <a:gdLst>
                    <a:gd name="T0" fmla="*/ 771250769 w 272"/>
                    <a:gd name="T1" fmla="*/ 0 h 184"/>
                    <a:gd name="T2" fmla="*/ 536203317 w 272"/>
                    <a:gd name="T3" fmla="*/ 88143252 h 184"/>
                    <a:gd name="T4" fmla="*/ 602309814 w 272"/>
                    <a:gd name="T5" fmla="*/ 488457804 h 184"/>
                    <a:gd name="T6" fmla="*/ 602309814 w 272"/>
                    <a:gd name="T7" fmla="*/ 528857593 h 184"/>
                    <a:gd name="T8" fmla="*/ 580273038 w 272"/>
                    <a:gd name="T9" fmla="*/ 587618483 h 184"/>
                    <a:gd name="T10" fmla="*/ 543546993 w 272"/>
                    <a:gd name="T11" fmla="*/ 628018272 h 184"/>
                    <a:gd name="T12" fmla="*/ 495803519 w 272"/>
                    <a:gd name="T13" fmla="*/ 642707536 h 184"/>
                    <a:gd name="T14" fmla="*/ 448060044 w 272"/>
                    <a:gd name="T15" fmla="*/ 642707536 h 184"/>
                    <a:gd name="T16" fmla="*/ 400314653 w 272"/>
                    <a:gd name="T17" fmla="*/ 624344518 h 184"/>
                    <a:gd name="T18" fmla="*/ 363588608 w 272"/>
                    <a:gd name="T19" fmla="*/ 583946646 h 184"/>
                    <a:gd name="T20" fmla="*/ 341553748 w 272"/>
                    <a:gd name="T21" fmla="*/ 528857593 h 184"/>
                    <a:gd name="T22" fmla="*/ 429697022 w 272"/>
                    <a:gd name="T23" fmla="*/ 187303930 h 184"/>
                    <a:gd name="T24" fmla="*/ 363588608 w 272"/>
                    <a:gd name="T25" fmla="*/ 224029966 h 184"/>
                    <a:gd name="T26" fmla="*/ 176286547 w 272"/>
                    <a:gd name="T27" fmla="*/ 0 h 184"/>
                    <a:gd name="T28" fmla="*/ 88143274 w 272"/>
                    <a:gd name="T29" fmla="*/ 40397872 h 184"/>
                    <a:gd name="T30" fmla="*/ 165267201 w 272"/>
                    <a:gd name="T31" fmla="*/ 40397872 h 184"/>
                    <a:gd name="T32" fmla="*/ 187303977 w 272"/>
                    <a:gd name="T33" fmla="*/ 44071626 h 184"/>
                    <a:gd name="T34" fmla="*/ 216684430 w 272"/>
                    <a:gd name="T35" fmla="*/ 77125824 h 184"/>
                    <a:gd name="T36" fmla="*/ 224030022 w 272"/>
                    <a:gd name="T37" fmla="*/ 102832516 h 184"/>
                    <a:gd name="T38" fmla="*/ 224030022 w 272"/>
                    <a:gd name="T39" fmla="*/ 448059932 h 184"/>
                    <a:gd name="T40" fmla="*/ 205667000 w 272"/>
                    <a:gd name="T41" fmla="*/ 484785967 h 184"/>
                    <a:gd name="T42" fmla="*/ 176286547 w 272"/>
                    <a:gd name="T43" fmla="*/ 506820822 h 184"/>
                    <a:gd name="T44" fmla="*/ 286464681 w 272"/>
                    <a:gd name="T45" fmla="*/ 646381290 h 184"/>
                    <a:gd name="T46" fmla="*/ 0 w 272"/>
                    <a:gd name="T47" fmla="*/ 646381290 h 184"/>
                    <a:gd name="T48" fmla="*/ 40397883 w 272"/>
                    <a:gd name="T49" fmla="*/ 668416144 h 184"/>
                    <a:gd name="T50" fmla="*/ 84469519 w 272"/>
                    <a:gd name="T51" fmla="*/ 675761735 h 184"/>
                    <a:gd name="T52" fmla="*/ 855720289 w 272"/>
                    <a:gd name="T53" fmla="*/ 675761735 h 184"/>
                    <a:gd name="T54" fmla="*/ 910809356 w 272"/>
                    <a:gd name="T55" fmla="*/ 664744307 h 184"/>
                    <a:gd name="T56" fmla="*/ 958554747 w 272"/>
                    <a:gd name="T57" fmla="*/ 635363862 h 184"/>
                    <a:gd name="T58" fmla="*/ 987935199 w 272"/>
                    <a:gd name="T59" fmla="*/ 587618483 h 184"/>
                    <a:gd name="T60" fmla="*/ 998952629 w 272"/>
                    <a:gd name="T61" fmla="*/ 528857593 h 184"/>
                    <a:gd name="T62" fmla="*/ 998952629 w 272"/>
                    <a:gd name="T63" fmla="*/ 132214877 h 184"/>
                    <a:gd name="T64" fmla="*/ 892446333 w 272"/>
                    <a:gd name="T65" fmla="*/ 58762807 h 184"/>
                    <a:gd name="T66" fmla="*/ 771250769 w 272"/>
                    <a:gd name="T67" fmla="*/ 0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2" h="184">
                      <a:moveTo>
                        <a:pt x="210" y="0"/>
                      </a:moveTo>
                      <a:lnTo>
                        <a:pt x="210" y="0"/>
                      </a:lnTo>
                      <a:lnTo>
                        <a:pt x="158" y="61"/>
                      </a:lnTo>
                      <a:lnTo>
                        <a:pt x="146" y="24"/>
                      </a:lnTo>
                      <a:lnTo>
                        <a:pt x="141" y="52"/>
                      </a:lnTo>
                      <a:lnTo>
                        <a:pt x="164" y="133"/>
                      </a:lnTo>
                      <a:lnTo>
                        <a:pt x="164" y="144"/>
                      </a:lnTo>
                      <a:lnTo>
                        <a:pt x="162" y="152"/>
                      </a:lnTo>
                      <a:lnTo>
                        <a:pt x="158" y="160"/>
                      </a:lnTo>
                      <a:lnTo>
                        <a:pt x="154" y="166"/>
                      </a:lnTo>
                      <a:lnTo>
                        <a:pt x="148" y="171"/>
                      </a:lnTo>
                      <a:lnTo>
                        <a:pt x="142" y="174"/>
                      </a:lnTo>
                      <a:lnTo>
                        <a:pt x="135" y="175"/>
                      </a:lnTo>
                      <a:lnTo>
                        <a:pt x="128" y="176"/>
                      </a:lnTo>
                      <a:lnTo>
                        <a:pt x="122" y="175"/>
                      </a:lnTo>
                      <a:lnTo>
                        <a:pt x="115" y="173"/>
                      </a:lnTo>
                      <a:lnTo>
                        <a:pt x="109" y="170"/>
                      </a:lnTo>
                      <a:lnTo>
                        <a:pt x="103" y="165"/>
                      </a:lnTo>
                      <a:lnTo>
                        <a:pt x="99" y="159"/>
                      </a:lnTo>
                      <a:lnTo>
                        <a:pt x="95" y="152"/>
                      </a:lnTo>
                      <a:lnTo>
                        <a:pt x="93" y="144"/>
                      </a:lnTo>
                      <a:lnTo>
                        <a:pt x="92" y="134"/>
                      </a:lnTo>
                      <a:lnTo>
                        <a:pt x="117" y="51"/>
                      </a:lnTo>
                      <a:lnTo>
                        <a:pt x="111" y="24"/>
                      </a:lnTo>
                      <a:lnTo>
                        <a:pt x="99" y="61"/>
                      </a:lnTo>
                      <a:lnTo>
                        <a:pt x="48" y="0"/>
                      </a:lnTo>
                      <a:lnTo>
                        <a:pt x="36" y="5"/>
                      </a:lnTo>
                      <a:lnTo>
                        <a:pt x="24" y="11"/>
                      </a:lnTo>
                      <a:lnTo>
                        <a:pt x="45" y="11"/>
                      </a:lnTo>
                      <a:lnTo>
                        <a:pt x="48" y="11"/>
                      </a:lnTo>
                      <a:lnTo>
                        <a:pt x="51" y="12"/>
                      </a:lnTo>
                      <a:lnTo>
                        <a:pt x="55" y="16"/>
                      </a:lnTo>
                      <a:lnTo>
                        <a:pt x="59" y="21"/>
                      </a:lnTo>
                      <a:lnTo>
                        <a:pt x="60" y="24"/>
                      </a:lnTo>
                      <a:lnTo>
                        <a:pt x="61" y="28"/>
                      </a:lnTo>
                      <a:lnTo>
                        <a:pt x="61" y="122"/>
                      </a:lnTo>
                      <a:lnTo>
                        <a:pt x="60" y="127"/>
                      </a:lnTo>
                      <a:lnTo>
                        <a:pt x="56" y="132"/>
                      </a:lnTo>
                      <a:lnTo>
                        <a:pt x="53" y="135"/>
                      </a:lnTo>
                      <a:lnTo>
                        <a:pt x="48" y="138"/>
                      </a:lnTo>
                      <a:lnTo>
                        <a:pt x="78" y="161"/>
                      </a:lnTo>
                      <a:lnTo>
                        <a:pt x="78" y="176"/>
                      </a:lnTo>
                      <a:lnTo>
                        <a:pt x="0" y="176"/>
                      </a:lnTo>
                      <a:lnTo>
                        <a:pt x="5" y="179"/>
                      </a:lnTo>
                      <a:lnTo>
                        <a:pt x="11" y="182"/>
                      </a:lnTo>
                      <a:lnTo>
                        <a:pt x="17" y="183"/>
                      </a:lnTo>
                      <a:lnTo>
                        <a:pt x="23" y="184"/>
                      </a:lnTo>
                      <a:lnTo>
                        <a:pt x="233" y="184"/>
                      </a:lnTo>
                      <a:lnTo>
                        <a:pt x="241" y="183"/>
                      </a:lnTo>
                      <a:lnTo>
                        <a:pt x="248" y="181"/>
                      </a:lnTo>
                      <a:lnTo>
                        <a:pt x="255" y="178"/>
                      </a:lnTo>
                      <a:lnTo>
                        <a:pt x="261" y="173"/>
                      </a:lnTo>
                      <a:lnTo>
                        <a:pt x="265" y="166"/>
                      </a:lnTo>
                      <a:lnTo>
                        <a:pt x="269" y="160"/>
                      </a:lnTo>
                      <a:lnTo>
                        <a:pt x="271" y="152"/>
                      </a:lnTo>
                      <a:lnTo>
                        <a:pt x="272" y="144"/>
                      </a:lnTo>
                      <a:lnTo>
                        <a:pt x="272" y="36"/>
                      </a:lnTo>
                      <a:lnTo>
                        <a:pt x="258" y="26"/>
                      </a:lnTo>
                      <a:lnTo>
                        <a:pt x="243" y="16"/>
                      </a:lnTo>
                      <a:lnTo>
                        <a:pt x="227" y="7"/>
                      </a:lnTo>
                      <a:lnTo>
                        <a:pt x="21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301" name="Freeform 480"/>
                <p:cNvSpPr>
                  <a:spLocks noEditPoints="1"/>
                </p:cNvSpPr>
                <p:nvPr/>
              </p:nvSpPr>
              <p:spPr bwMode="auto">
                <a:xfrm>
                  <a:off x="9761040" y="5981227"/>
                  <a:ext cx="352634" cy="256542"/>
                </a:xfrm>
                <a:custGeom>
                  <a:avLst/>
                  <a:gdLst>
                    <a:gd name="T0" fmla="*/ 99160679 w 184"/>
                    <a:gd name="T1" fmla="*/ 51417316 h 141"/>
                    <a:gd name="T2" fmla="*/ 569255465 w 184"/>
                    <a:gd name="T3" fmla="*/ 51417316 h 141"/>
                    <a:gd name="T4" fmla="*/ 569255465 w 184"/>
                    <a:gd name="T5" fmla="*/ 356245538 h 141"/>
                    <a:gd name="T6" fmla="*/ 99160679 w 184"/>
                    <a:gd name="T7" fmla="*/ 356245538 h 141"/>
                    <a:gd name="T8" fmla="*/ 99160679 w 184"/>
                    <a:gd name="T9" fmla="*/ 51417316 h 141"/>
                    <a:gd name="T10" fmla="*/ 99160679 w 184"/>
                    <a:gd name="T11" fmla="*/ 51417316 h 141"/>
                    <a:gd name="T12" fmla="*/ 297482037 w 184"/>
                    <a:gd name="T13" fmla="*/ 437043357 h 141"/>
                    <a:gd name="T14" fmla="*/ 370934108 w 184"/>
                    <a:gd name="T15" fmla="*/ 437043357 h 141"/>
                    <a:gd name="T16" fmla="*/ 396642716 w 184"/>
                    <a:gd name="T17" fmla="*/ 481115069 h 141"/>
                    <a:gd name="T18" fmla="*/ 275447182 w 184"/>
                    <a:gd name="T19" fmla="*/ 481115069 h 141"/>
                    <a:gd name="T20" fmla="*/ 297482037 w 184"/>
                    <a:gd name="T21" fmla="*/ 437043357 h 141"/>
                    <a:gd name="T22" fmla="*/ 297482037 w 184"/>
                    <a:gd name="T23" fmla="*/ 437043357 h 141"/>
                    <a:gd name="T24" fmla="*/ 102832516 w 184"/>
                    <a:gd name="T25" fmla="*/ 0 h 141"/>
                    <a:gd name="T26" fmla="*/ 102832516 w 184"/>
                    <a:gd name="T27" fmla="*/ 0 h 141"/>
                    <a:gd name="T28" fmla="*/ 84469498 w 184"/>
                    <a:gd name="T29" fmla="*/ 3671844 h 141"/>
                    <a:gd name="T30" fmla="*/ 69780234 w 184"/>
                    <a:gd name="T31" fmla="*/ 14691209 h 141"/>
                    <a:gd name="T32" fmla="*/ 55089053 w 184"/>
                    <a:gd name="T33" fmla="*/ 29380502 h 141"/>
                    <a:gd name="T34" fmla="*/ 51417216 w 184"/>
                    <a:gd name="T35" fmla="*/ 51417316 h 141"/>
                    <a:gd name="T36" fmla="*/ 51417216 w 184"/>
                    <a:gd name="T37" fmla="*/ 345228089 h 141"/>
                    <a:gd name="T38" fmla="*/ 51417216 w 184"/>
                    <a:gd name="T39" fmla="*/ 345228089 h 141"/>
                    <a:gd name="T40" fmla="*/ 55089053 w 184"/>
                    <a:gd name="T41" fmla="*/ 367262987 h 141"/>
                    <a:gd name="T42" fmla="*/ 62434643 w 184"/>
                    <a:gd name="T43" fmla="*/ 381954196 h 141"/>
                    <a:gd name="T44" fmla="*/ 77125824 w 184"/>
                    <a:gd name="T45" fmla="*/ 392971645 h 141"/>
                    <a:gd name="T46" fmla="*/ 88143252 w 184"/>
                    <a:gd name="T47" fmla="*/ 396643489 h 141"/>
                    <a:gd name="T48" fmla="*/ 88143252 w 184"/>
                    <a:gd name="T49" fmla="*/ 396643489 h 141"/>
                    <a:gd name="T50" fmla="*/ 0 w 184"/>
                    <a:gd name="T51" fmla="*/ 477441308 h 141"/>
                    <a:gd name="T52" fmla="*/ 0 w 184"/>
                    <a:gd name="T53" fmla="*/ 517841176 h 141"/>
                    <a:gd name="T54" fmla="*/ 675761735 w 184"/>
                    <a:gd name="T55" fmla="*/ 517841176 h 141"/>
                    <a:gd name="T56" fmla="*/ 675761735 w 184"/>
                    <a:gd name="T57" fmla="*/ 477441308 h 141"/>
                    <a:gd name="T58" fmla="*/ 576601056 w 184"/>
                    <a:gd name="T59" fmla="*/ 400317250 h 141"/>
                    <a:gd name="T60" fmla="*/ 576601056 w 184"/>
                    <a:gd name="T61" fmla="*/ 400317250 h 141"/>
                    <a:gd name="T62" fmla="*/ 591292236 w 184"/>
                    <a:gd name="T63" fmla="*/ 392971645 h 141"/>
                    <a:gd name="T64" fmla="*/ 605981501 w 184"/>
                    <a:gd name="T65" fmla="*/ 381954196 h 141"/>
                    <a:gd name="T66" fmla="*/ 613327091 w 184"/>
                    <a:gd name="T67" fmla="*/ 367262987 h 141"/>
                    <a:gd name="T68" fmla="*/ 616998928 w 184"/>
                    <a:gd name="T69" fmla="*/ 345228089 h 141"/>
                    <a:gd name="T70" fmla="*/ 616998928 w 184"/>
                    <a:gd name="T71" fmla="*/ 51417316 h 141"/>
                    <a:gd name="T72" fmla="*/ 616998928 w 184"/>
                    <a:gd name="T73" fmla="*/ 51417316 h 141"/>
                    <a:gd name="T74" fmla="*/ 613327091 w 184"/>
                    <a:gd name="T75" fmla="*/ 29380502 h 141"/>
                    <a:gd name="T76" fmla="*/ 602309664 w 184"/>
                    <a:gd name="T77" fmla="*/ 14691209 h 141"/>
                    <a:gd name="T78" fmla="*/ 583946646 w 184"/>
                    <a:gd name="T79" fmla="*/ 3671844 h 141"/>
                    <a:gd name="T80" fmla="*/ 565583628 w 184"/>
                    <a:gd name="T81" fmla="*/ 0 h 141"/>
                    <a:gd name="T82" fmla="*/ 102832516 w 184"/>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4" h="141">
                      <a:moveTo>
                        <a:pt x="27" y="14"/>
                      </a:moveTo>
                      <a:lnTo>
                        <a:pt x="155" y="14"/>
                      </a:lnTo>
                      <a:lnTo>
                        <a:pt x="155" y="97"/>
                      </a:lnTo>
                      <a:lnTo>
                        <a:pt x="27" y="97"/>
                      </a:lnTo>
                      <a:lnTo>
                        <a:pt x="27" y="14"/>
                      </a:lnTo>
                      <a:close/>
                      <a:moveTo>
                        <a:pt x="81" y="119"/>
                      </a:moveTo>
                      <a:lnTo>
                        <a:pt x="101" y="119"/>
                      </a:lnTo>
                      <a:lnTo>
                        <a:pt x="108" y="131"/>
                      </a:lnTo>
                      <a:lnTo>
                        <a:pt x="75" y="131"/>
                      </a:lnTo>
                      <a:lnTo>
                        <a:pt x="81" y="119"/>
                      </a:lnTo>
                      <a:close/>
                      <a:moveTo>
                        <a:pt x="28" y="0"/>
                      </a:moveTo>
                      <a:lnTo>
                        <a:pt x="28" y="0"/>
                      </a:lnTo>
                      <a:lnTo>
                        <a:pt x="23" y="1"/>
                      </a:lnTo>
                      <a:lnTo>
                        <a:pt x="19" y="4"/>
                      </a:lnTo>
                      <a:lnTo>
                        <a:pt x="15" y="8"/>
                      </a:lnTo>
                      <a:lnTo>
                        <a:pt x="14" y="14"/>
                      </a:lnTo>
                      <a:lnTo>
                        <a:pt x="14" y="94"/>
                      </a:lnTo>
                      <a:lnTo>
                        <a:pt x="15" y="100"/>
                      </a:lnTo>
                      <a:lnTo>
                        <a:pt x="17" y="104"/>
                      </a:lnTo>
                      <a:lnTo>
                        <a:pt x="21" y="107"/>
                      </a:lnTo>
                      <a:lnTo>
                        <a:pt x="24" y="108"/>
                      </a:lnTo>
                      <a:lnTo>
                        <a:pt x="0" y="130"/>
                      </a:lnTo>
                      <a:lnTo>
                        <a:pt x="0" y="141"/>
                      </a:lnTo>
                      <a:lnTo>
                        <a:pt x="184" y="141"/>
                      </a:lnTo>
                      <a:lnTo>
                        <a:pt x="184" y="130"/>
                      </a:lnTo>
                      <a:lnTo>
                        <a:pt x="157" y="109"/>
                      </a:lnTo>
                      <a:lnTo>
                        <a:pt x="161" y="107"/>
                      </a:lnTo>
                      <a:lnTo>
                        <a:pt x="165" y="104"/>
                      </a:lnTo>
                      <a:lnTo>
                        <a:pt x="167" y="100"/>
                      </a:lnTo>
                      <a:lnTo>
                        <a:pt x="168" y="94"/>
                      </a:lnTo>
                      <a:lnTo>
                        <a:pt x="168" y="14"/>
                      </a:lnTo>
                      <a:lnTo>
                        <a:pt x="167" y="8"/>
                      </a:lnTo>
                      <a:lnTo>
                        <a:pt x="164" y="4"/>
                      </a:lnTo>
                      <a:lnTo>
                        <a:pt x="159" y="1"/>
                      </a:lnTo>
                      <a:lnTo>
                        <a:pt x="154" y="0"/>
                      </a:lnTo>
                      <a:lnTo>
                        <a:pt x="28"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874" name="TextBox 873"/>
              <p:cNvSpPr txBox="1"/>
              <p:nvPr/>
            </p:nvSpPr>
            <p:spPr>
              <a:xfrm>
                <a:off x="3434659" y="1084210"/>
                <a:ext cx="1542784" cy="327597"/>
              </a:xfrm>
              <a:prstGeom prst="rect">
                <a:avLst/>
              </a:prstGeom>
              <a:noFill/>
            </p:spPr>
            <p:txBody>
              <a:bodyPr>
                <a:spAutoFit/>
              </a:bodyPr>
              <a:lstStyle/>
              <a:p>
                <a:pPr algn="ctr" eaLnBrk="1" fontAlgn="t" hangingPunct="1">
                  <a:defRPr/>
                </a:pPr>
                <a:r>
                  <a:rPr lang="zh-CN" altLang="en-US" sz="1300" dirty="0">
                    <a:solidFill>
                      <a:schemeClr val="tx1">
                        <a:lumMod val="75000"/>
                        <a:lumOff val="25000"/>
                      </a:schemeClr>
                    </a:solidFill>
                    <a:latin typeface="+mn-lt"/>
                    <a:ea typeface="+mn-ea"/>
                  </a:rPr>
                  <a:t>分支站点</a:t>
                </a:r>
                <a:endParaRPr lang="zh-CN" altLang="en-US" sz="1300" dirty="0">
                  <a:solidFill>
                    <a:schemeClr val="tx1">
                      <a:lumMod val="75000"/>
                      <a:lumOff val="25000"/>
                    </a:schemeClr>
                  </a:solidFill>
                  <a:latin typeface="+mn-lt"/>
                  <a:ea typeface="+mn-ea"/>
                </a:endParaRPr>
              </a:p>
            </p:txBody>
          </p:sp>
          <p:cxnSp>
            <p:nvCxnSpPr>
              <p:cNvPr id="875" name="直接连接符 874"/>
              <p:cNvCxnSpPr/>
              <p:nvPr/>
            </p:nvCxnSpPr>
            <p:spPr bwMode="auto">
              <a:xfrm>
                <a:off x="4094736" y="1814181"/>
                <a:ext cx="380814" cy="0"/>
              </a:xfrm>
              <a:prstGeom prst="line">
                <a:avLst/>
              </a:prstGeom>
              <a:noFill/>
              <a:ln w="12700">
                <a:solidFill>
                  <a:schemeClr val="bg1">
                    <a:lumMod val="50000"/>
                  </a:scheme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90" name="矩形 889"/>
            <p:cNvSpPr/>
            <p:nvPr/>
          </p:nvSpPr>
          <p:spPr bwMode="auto">
            <a:xfrm>
              <a:off x="3450738" y="2857837"/>
              <a:ext cx="1303038" cy="772705"/>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rIns="0" anchor="ctr"/>
            <a:lstStyle/>
            <a:p>
              <a:pPr eaLnBrk="1" fontAlgn="t" hangingPunct="1">
                <a:defRPr/>
              </a:pPr>
              <a:endParaRPr lang="zh-CN" altLang="en-US" sz="1300" dirty="0">
                <a:solidFill>
                  <a:srgbClr val="000000"/>
                </a:solidFill>
                <a:latin typeface="+mn-lt"/>
                <a:ea typeface="+mn-ea"/>
              </a:endParaRPr>
            </a:p>
          </p:txBody>
        </p:sp>
        <p:grpSp>
          <p:nvGrpSpPr>
            <p:cNvPr id="91160" name="组合 91"/>
            <p:cNvGrpSpPr/>
            <p:nvPr/>
          </p:nvGrpSpPr>
          <p:grpSpPr bwMode="auto">
            <a:xfrm>
              <a:off x="3544928" y="3190586"/>
              <a:ext cx="439464" cy="376894"/>
              <a:chOff x="5344429" y="2209273"/>
              <a:chExt cx="955675" cy="810382"/>
            </a:xfrm>
          </p:grpSpPr>
          <p:sp>
            <p:nvSpPr>
              <p:cNvPr id="91283" name="Freeform 1264"/>
              <p:cNvSpPr>
                <a:spLocks noEditPoints="1"/>
              </p:cNvSpPr>
              <p:nvPr/>
            </p:nvSpPr>
            <p:spPr bwMode="auto">
              <a:xfrm>
                <a:off x="5343279" y="2738260"/>
                <a:ext cx="957647" cy="280164"/>
              </a:xfrm>
              <a:custGeom>
                <a:avLst/>
                <a:gdLst>
                  <a:gd name="T0" fmla="*/ 0 w 602"/>
                  <a:gd name="T1" fmla="*/ 37803205 h 177"/>
                  <a:gd name="T2" fmla="*/ 45362813 w 602"/>
                  <a:gd name="T3" fmla="*/ 446069244 h 177"/>
                  <a:gd name="T4" fmla="*/ 1517134063 w 602"/>
                  <a:gd name="T5" fmla="*/ 410786993 h 177"/>
                  <a:gd name="T6" fmla="*/ 1476811563 w 602"/>
                  <a:gd name="T7" fmla="*/ 0 h 177"/>
                  <a:gd name="T8" fmla="*/ 1338203763 w 602"/>
                  <a:gd name="T9" fmla="*/ 40322572 h 177"/>
                  <a:gd name="T10" fmla="*/ 1169352500 w 602"/>
                  <a:gd name="T11" fmla="*/ 146169323 h 177"/>
                  <a:gd name="T12" fmla="*/ 1159271875 w 602"/>
                  <a:gd name="T13" fmla="*/ 173891884 h 177"/>
                  <a:gd name="T14" fmla="*/ 1391126250 w 602"/>
                  <a:gd name="T15" fmla="*/ 267137038 h 177"/>
                  <a:gd name="T16" fmla="*/ 1159271875 w 602"/>
                  <a:gd name="T17" fmla="*/ 269657992 h 177"/>
                  <a:gd name="T18" fmla="*/ 975301263 w 602"/>
                  <a:gd name="T19" fmla="*/ 37803205 h 177"/>
                  <a:gd name="T20" fmla="*/ 1033264063 w 602"/>
                  <a:gd name="T21" fmla="*/ 143649956 h 177"/>
                  <a:gd name="T22" fmla="*/ 803930638 w 602"/>
                  <a:gd name="T23" fmla="*/ 178932206 h 177"/>
                  <a:gd name="T24" fmla="*/ 985381888 w 602"/>
                  <a:gd name="T25" fmla="*/ 173891884 h 177"/>
                  <a:gd name="T26" fmla="*/ 814011263 w 602"/>
                  <a:gd name="T27" fmla="*/ 277217681 h 177"/>
                  <a:gd name="T28" fmla="*/ 453628125 w 602"/>
                  <a:gd name="T29" fmla="*/ 40322572 h 177"/>
                  <a:gd name="T30" fmla="*/ 682963138 w 602"/>
                  <a:gd name="T31" fmla="*/ 136088680 h 177"/>
                  <a:gd name="T32" fmla="*/ 451108763 w 602"/>
                  <a:gd name="T33" fmla="*/ 136088680 h 177"/>
                  <a:gd name="T34" fmla="*/ 619958438 w 602"/>
                  <a:gd name="T35" fmla="*/ 168851563 h 177"/>
                  <a:gd name="T36" fmla="*/ 672882513 w 602"/>
                  <a:gd name="T37" fmla="*/ 277217681 h 177"/>
                  <a:gd name="T38" fmla="*/ 95765938 w 602"/>
                  <a:gd name="T39" fmla="*/ 47883848 h 177"/>
                  <a:gd name="T40" fmla="*/ 279738138 w 602"/>
                  <a:gd name="T41" fmla="*/ 47883848 h 177"/>
                  <a:gd name="T42" fmla="*/ 98286888 w 602"/>
                  <a:gd name="T43" fmla="*/ 143649956 h 177"/>
                  <a:gd name="T44" fmla="*/ 105846563 w 602"/>
                  <a:gd name="T45" fmla="*/ 168851563 h 177"/>
                  <a:gd name="T46" fmla="*/ 327620313 w 602"/>
                  <a:gd name="T47" fmla="*/ 269657992 h 177"/>
                  <a:gd name="T48" fmla="*/ 95765938 w 602"/>
                  <a:gd name="T49" fmla="*/ 178932206 h 177"/>
                  <a:gd name="T50" fmla="*/ 95765938 w 602"/>
                  <a:gd name="T51" fmla="*/ 312499931 h 177"/>
                  <a:gd name="T52" fmla="*/ 279738138 w 602"/>
                  <a:gd name="T53" fmla="*/ 312499931 h 177"/>
                  <a:gd name="T54" fmla="*/ 378023438 w 602"/>
                  <a:gd name="T55" fmla="*/ 395666029 h 177"/>
                  <a:gd name="T56" fmla="*/ 309980013 w 602"/>
                  <a:gd name="T57" fmla="*/ 315020886 h 177"/>
                  <a:gd name="T58" fmla="*/ 378023438 w 602"/>
                  <a:gd name="T59" fmla="*/ 262096716 h 177"/>
                  <a:gd name="T60" fmla="*/ 309980013 w 602"/>
                  <a:gd name="T61" fmla="*/ 181451573 h 177"/>
                  <a:gd name="T62" fmla="*/ 378023438 w 602"/>
                  <a:gd name="T63" fmla="*/ 131048358 h 177"/>
                  <a:gd name="T64" fmla="*/ 309980013 w 602"/>
                  <a:gd name="T65" fmla="*/ 50403215 h 177"/>
                  <a:gd name="T66" fmla="*/ 461189388 w 602"/>
                  <a:gd name="T67" fmla="*/ 408266039 h 177"/>
                  <a:gd name="T68" fmla="*/ 453628125 w 602"/>
                  <a:gd name="T69" fmla="*/ 304940243 h 177"/>
                  <a:gd name="T70" fmla="*/ 682963138 w 602"/>
                  <a:gd name="T71" fmla="*/ 400706351 h 177"/>
                  <a:gd name="T72" fmla="*/ 728325950 w 602"/>
                  <a:gd name="T73" fmla="*/ 398185396 h 177"/>
                  <a:gd name="T74" fmla="*/ 728325950 w 602"/>
                  <a:gd name="T75" fmla="*/ 312499931 h 177"/>
                  <a:gd name="T76" fmla="*/ 728325950 w 602"/>
                  <a:gd name="T77" fmla="*/ 264617671 h 177"/>
                  <a:gd name="T78" fmla="*/ 728325950 w 602"/>
                  <a:gd name="T79" fmla="*/ 178932206 h 177"/>
                  <a:gd name="T80" fmla="*/ 728325950 w 602"/>
                  <a:gd name="T81" fmla="*/ 133569313 h 177"/>
                  <a:gd name="T82" fmla="*/ 728325950 w 602"/>
                  <a:gd name="T83" fmla="*/ 50403215 h 177"/>
                  <a:gd name="T84" fmla="*/ 808970950 w 602"/>
                  <a:gd name="T85" fmla="*/ 405746672 h 177"/>
                  <a:gd name="T86" fmla="*/ 975301263 w 602"/>
                  <a:gd name="T87" fmla="*/ 302419288 h 177"/>
                  <a:gd name="T88" fmla="*/ 1033264063 w 602"/>
                  <a:gd name="T89" fmla="*/ 405746672 h 177"/>
                  <a:gd name="T90" fmla="*/ 1063505938 w 602"/>
                  <a:gd name="T91" fmla="*/ 398185396 h 177"/>
                  <a:gd name="T92" fmla="*/ 1086188138 w 602"/>
                  <a:gd name="T93" fmla="*/ 315020886 h 177"/>
                  <a:gd name="T94" fmla="*/ 1063505938 w 602"/>
                  <a:gd name="T95" fmla="*/ 264617671 h 177"/>
                  <a:gd name="T96" fmla="*/ 1086188138 w 602"/>
                  <a:gd name="T97" fmla="*/ 181451573 h 177"/>
                  <a:gd name="T98" fmla="*/ 1063505938 w 602"/>
                  <a:gd name="T99" fmla="*/ 133569313 h 177"/>
                  <a:gd name="T100" fmla="*/ 1086188138 w 602"/>
                  <a:gd name="T101" fmla="*/ 50403215 h 177"/>
                  <a:gd name="T102" fmla="*/ 1159271875 w 602"/>
                  <a:gd name="T103" fmla="*/ 400706351 h 177"/>
                  <a:gd name="T104" fmla="*/ 1338203763 w 602"/>
                  <a:gd name="T105" fmla="*/ 304940243 h 177"/>
                  <a:gd name="T106" fmla="*/ 1381045625 w 602"/>
                  <a:gd name="T107" fmla="*/ 408266039 h 177"/>
                  <a:gd name="T108" fmla="*/ 1373485950 w 602"/>
                  <a:gd name="T109" fmla="*/ 315020886 h 177"/>
                  <a:gd name="T110" fmla="*/ 1441529375 w 602"/>
                  <a:gd name="T111" fmla="*/ 395666029 h 177"/>
                  <a:gd name="T112" fmla="*/ 1373485950 w 602"/>
                  <a:gd name="T113" fmla="*/ 181451573 h 177"/>
                  <a:gd name="T114" fmla="*/ 1441529375 w 602"/>
                  <a:gd name="T115" fmla="*/ 262096716 h 177"/>
                  <a:gd name="T116" fmla="*/ 1373485950 w 602"/>
                  <a:gd name="T117" fmla="*/ 52924169 h 177"/>
                  <a:gd name="T118" fmla="*/ 1441529375 w 602"/>
                  <a:gd name="T119" fmla="*/ 131048358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nvGrpSpPr>
              <p:cNvPr id="91284" name="组合 93"/>
              <p:cNvGrpSpPr/>
              <p:nvPr/>
            </p:nvGrpSpPr>
            <p:grpSpPr bwMode="auto">
              <a:xfrm>
                <a:off x="5503685" y="2209273"/>
                <a:ext cx="657225" cy="490538"/>
                <a:chOff x="13060068" y="3651250"/>
                <a:chExt cx="657225" cy="490538"/>
              </a:xfrm>
            </p:grpSpPr>
            <p:sp>
              <p:nvSpPr>
                <p:cNvPr id="91285" name="Freeform 259"/>
                <p:cNvSpPr/>
                <p:nvPr/>
              </p:nvSpPr>
              <p:spPr bwMode="auto">
                <a:xfrm>
                  <a:off x="13060462" y="3997804"/>
                  <a:ext cx="146504" cy="143340"/>
                </a:xfrm>
                <a:custGeom>
                  <a:avLst/>
                  <a:gdLst>
                    <a:gd name="T0" fmla="*/ 234376119 w 93"/>
                    <a:gd name="T1" fmla="*/ 229335806 h 91"/>
                    <a:gd name="T2" fmla="*/ 0 w 93"/>
                    <a:gd name="T3" fmla="*/ 229335806 h 91"/>
                    <a:gd name="T4" fmla="*/ 0 w 93"/>
                    <a:gd name="T5" fmla="*/ 0 h 91"/>
                    <a:gd name="T6" fmla="*/ 234376119 w 93"/>
                    <a:gd name="T7" fmla="*/ 0 h 91"/>
                    <a:gd name="T8" fmla="*/ 234376119 w 93"/>
                    <a:gd name="T9" fmla="*/ 229335806 h 91"/>
                    <a:gd name="T10" fmla="*/ 234376119 w 93"/>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 h="91">
                      <a:moveTo>
                        <a:pt x="93" y="91"/>
                      </a:moveTo>
                      <a:lnTo>
                        <a:pt x="0" y="91"/>
                      </a:lnTo>
                      <a:lnTo>
                        <a:pt x="0" y="0"/>
                      </a:lnTo>
                      <a:lnTo>
                        <a:pt x="93" y="0"/>
                      </a:lnTo>
                      <a:lnTo>
                        <a:pt x="93"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86" name="Freeform 260"/>
                <p:cNvSpPr/>
                <p:nvPr/>
              </p:nvSpPr>
              <p:spPr bwMode="auto">
                <a:xfrm>
                  <a:off x="13235553" y="3997804"/>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87" name="Freeform 261"/>
                <p:cNvSpPr/>
                <p:nvPr/>
              </p:nvSpPr>
              <p:spPr bwMode="auto">
                <a:xfrm>
                  <a:off x="13410646" y="3997804"/>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88" name="Freeform 262"/>
                <p:cNvSpPr/>
                <p:nvPr/>
              </p:nvSpPr>
              <p:spPr bwMode="auto">
                <a:xfrm>
                  <a:off x="13575018" y="3997804"/>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89" name="Freeform 263"/>
                <p:cNvSpPr/>
                <p:nvPr/>
              </p:nvSpPr>
              <p:spPr bwMode="auto">
                <a:xfrm>
                  <a:off x="13146221" y="3825144"/>
                  <a:ext cx="142932" cy="146599"/>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90" name="Freeform 264"/>
                <p:cNvSpPr/>
                <p:nvPr/>
              </p:nvSpPr>
              <p:spPr bwMode="auto">
                <a:xfrm>
                  <a:off x="13317740" y="3825144"/>
                  <a:ext cx="146504" cy="146599"/>
                </a:xfrm>
                <a:custGeom>
                  <a:avLst/>
                  <a:gdLst>
                    <a:gd name="T0" fmla="*/ 231854375 w 92"/>
                    <a:gd name="T1" fmla="*/ 229335806 h 91"/>
                    <a:gd name="T2" fmla="*/ 0 w 92"/>
                    <a:gd name="T3" fmla="*/ 229335806 h 91"/>
                    <a:gd name="T4" fmla="*/ 0 w 92"/>
                    <a:gd name="T5" fmla="*/ 0 h 91"/>
                    <a:gd name="T6" fmla="*/ 231854375 w 92"/>
                    <a:gd name="T7" fmla="*/ 0 h 91"/>
                    <a:gd name="T8" fmla="*/ 231854375 w 92"/>
                    <a:gd name="T9" fmla="*/ 229335806 h 91"/>
                    <a:gd name="T10" fmla="*/ 231854375 w 92"/>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92" y="91"/>
                      </a:moveTo>
                      <a:lnTo>
                        <a:pt x="0" y="91"/>
                      </a:lnTo>
                      <a:lnTo>
                        <a:pt x="0" y="0"/>
                      </a:lnTo>
                      <a:lnTo>
                        <a:pt x="92" y="0"/>
                      </a:lnTo>
                      <a:lnTo>
                        <a:pt x="92"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91" name="Freeform 265"/>
                <p:cNvSpPr/>
                <p:nvPr/>
              </p:nvSpPr>
              <p:spPr bwMode="auto">
                <a:xfrm>
                  <a:off x="13492831" y="3825144"/>
                  <a:ext cx="142932" cy="146599"/>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92" name="Freeform 266"/>
                <p:cNvSpPr/>
                <p:nvPr/>
              </p:nvSpPr>
              <p:spPr bwMode="auto">
                <a:xfrm>
                  <a:off x="13428511" y="3652485"/>
                  <a:ext cx="146507" cy="143340"/>
                </a:xfrm>
                <a:custGeom>
                  <a:avLst/>
                  <a:gdLst>
                    <a:gd name="T0" fmla="*/ 0 w 92"/>
                    <a:gd name="T1" fmla="*/ 0 h 91"/>
                    <a:gd name="T2" fmla="*/ 231854375 w 92"/>
                    <a:gd name="T3" fmla="*/ 0 h 91"/>
                    <a:gd name="T4" fmla="*/ 231854375 w 92"/>
                    <a:gd name="T5" fmla="*/ 229335806 h 91"/>
                    <a:gd name="T6" fmla="*/ 0 w 92"/>
                    <a:gd name="T7" fmla="*/ 229335806 h 91"/>
                    <a:gd name="T8" fmla="*/ 0 w 92"/>
                    <a:gd name="T9" fmla="*/ 0 h 91"/>
                    <a:gd name="T10" fmla="*/ 0 w 92"/>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0" y="0"/>
                      </a:moveTo>
                      <a:lnTo>
                        <a:pt x="92" y="0"/>
                      </a:lnTo>
                      <a:lnTo>
                        <a:pt x="92" y="91"/>
                      </a:lnTo>
                      <a:lnTo>
                        <a:pt x="0" y="91"/>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93" name="Freeform 267"/>
                <p:cNvSpPr/>
                <p:nvPr/>
              </p:nvSpPr>
              <p:spPr bwMode="auto">
                <a:xfrm>
                  <a:off x="13253420" y="3652485"/>
                  <a:ext cx="146504" cy="143340"/>
                </a:xfrm>
                <a:custGeom>
                  <a:avLst/>
                  <a:gdLst>
                    <a:gd name="T0" fmla="*/ 0 w 91"/>
                    <a:gd name="T1" fmla="*/ 0 h 91"/>
                    <a:gd name="T2" fmla="*/ 229335806 w 91"/>
                    <a:gd name="T3" fmla="*/ 0 h 91"/>
                    <a:gd name="T4" fmla="*/ 229335806 w 91"/>
                    <a:gd name="T5" fmla="*/ 229335806 h 91"/>
                    <a:gd name="T6" fmla="*/ 0 w 91"/>
                    <a:gd name="T7" fmla="*/ 229335806 h 91"/>
                    <a:gd name="T8" fmla="*/ 0 w 91"/>
                    <a:gd name="T9" fmla="*/ 0 h 91"/>
                    <a:gd name="T10" fmla="*/ 0 w 91"/>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0" y="0"/>
                      </a:moveTo>
                      <a:lnTo>
                        <a:pt x="91" y="0"/>
                      </a:lnTo>
                      <a:lnTo>
                        <a:pt x="91" y="91"/>
                      </a:lnTo>
                      <a:lnTo>
                        <a:pt x="0" y="91"/>
                      </a:lnTo>
                      <a:lnTo>
                        <a:pt x="0"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grpSp>
          <p:nvGrpSpPr>
            <p:cNvPr id="91161" name="组合 66"/>
            <p:cNvGrpSpPr/>
            <p:nvPr/>
          </p:nvGrpSpPr>
          <p:grpSpPr bwMode="auto">
            <a:xfrm>
              <a:off x="4302874" y="3264931"/>
              <a:ext cx="348322" cy="311158"/>
              <a:chOff x="9759586" y="5618470"/>
              <a:chExt cx="755065" cy="666910"/>
            </a:xfrm>
          </p:grpSpPr>
          <p:sp>
            <p:nvSpPr>
              <p:cNvPr id="91280" name="Freeform 478"/>
              <p:cNvSpPr/>
              <p:nvPr/>
            </p:nvSpPr>
            <p:spPr bwMode="auto">
              <a:xfrm>
                <a:off x="10095865" y="5619476"/>
                <a:ext cx="306327" cy="305252"/>
              </a:xfrm>
              <a:custGeom>
                <a:avLst/>
                <a:gdLst>
                  <a:gd name="T0" fmla="*/ 293807502 w 159"/>
                  <a:gd name="T1" fmla="*/ 583947011 h 159"/>
                  <a:gd name="T2" fmla="*/ 348896409 w 159"/>
                  <a:gd name="T3" fmla="*/ 572929576 h 159"/>
                  <a:gd name="T4" fmla="*/ 403985316 w 159"/>
                  <a:gd name="T5" fmla="*/ 558238386 h 159"/>
                  <a:gd name="T6" fmla="*/ 455402395 w 159"/>
                  <a:gd name="T7" fmla="*/ 532529762 h 159"/>
                  <a:gd name="T8" fmla="*/ 499473904 w 159"/>
                  <a:gd name="T9" fmla="*/ 495803704 h 159"/>
                  <a:gd name="T10" fmla="*/ 532526098 w 159"/>
                  <a:gd name="T11" fmla="*/ 451732051 h 159"/>
                  <a:gd name="T12" fmla="*/ 561908382 w 159"/>
                  <a:gd name="T13" fmla="*/ 403988558 h 159"/>
                  <a:gd name="T14" fmla="*/ 576597607 w 159"/>
                  <a:gd name="T15" fmla="*/ 352571310 h 159"/>
                  <a:gd name="T16" fmla="*/ 583943178 w 159"/>
                  <a:gd name="T17" fmla="*/ 293810383 h 159"/>
                  <a:gd name="T18" fmla="*/ 583943178 w 159"/>
                  <a:gd name="T19" fmla="*/ 260756164 h 159"/>
                  <a:gd name="T20" fmla="*/ 572925780 w 159"/>
                  <a:gd name="T21" fmla="*/ 201993321 h 159"/>
                  <a:gd name="T22" fmla="*/ 550889067 w 159"/>
                  <a:gd name="T23" fmla="*/ 150577989 h 159"/>
                  <a:gd name="T24" fmla="*/ 517836873 w 159"/>
                  <a:gd name="T25" fmla="*/ 106506336 h 159"/>
                  <a:gd name="T26" fmla="*/ 477437192 w 159"/>
                  <a:gd name="T27" fmla="*/ 66106522 h 159"/>
                  <a:gd name="T28" fmla="*/ 433365683 w 159"/>
                  <a:gd name="T29" fmla="*/ 33054219 h 159"/>
                  <a:gd name="T30" fmla="*/ 381950520 w 159"/>
                  <a:gd name="T31" fmla="*/ 14691190 h 159"/>
                  <a:gd name="T32" fmla="*/ 323187869 w 159"/>
                  <a:gd name="T33" fmla="*/ 3671839 h 159"/>
                  <a:gd name="T34" fmla="*/ 293807502 w 159"/>
                  <a:gd name="T35" fmla="*/ 0 h 159"/>
                  <a:gd name="T36" fmla="*/ 235046769 w 159"/>
                  <a:gd name="T37" fmla="*/ 7345595 h 159"/>
                  <a:gd name="T38" fmla="*/ 179957862 w 159"/>
                  <a:gd name="T39" fmla="*/ 22034868 h 159"/>
                  <a:gd name="T40" fmla="*/ 128540782 w 159"/>
                  <a:gd name="T41" fmla="*/ 51417248 h 159"/>
                  <a:gd name="T42" fmla="*/ 88143017 w 159"/>
                  <a:gd name="T43" fmla="*/ 84469551 h 159"/>
                  <a:gd name="T44" fmla="*/ 51417079 w 159"/>
                  <a:gd name="T45" fmla="*/ 128541204 h 159"/>
                  <a:gd name="T46" fmla="*/ 25708540 w 159"/>
                  <a:gd name="T47" fmla="*/ 179958452 h 159"/>
                  <a:gd name="T48" fmla="*/ 7345571 w 159"/>
                  <a:gd name="T49" fmla="*/ 235047540 h 159"/>
                  <a:gd name="T50" fmla="*/ 0 w 159"/>
                  <a:gd name="T51" fmla="*/ 293810383 h 159"/>
                  <a:gd name="T52" fmla="*/ 3671827 w 159"/>
                  <a:gd name="T53" fmla="*/ 319519007 h 159"/>
                  <a:gd name="T54" fmla="*/ 18362969 w 159"/>
                  <a:gd name="T55" fmla="*/ 378279934 h 159"/>
                  <a:gd name="T56" fmla="*/ 36725938 w 159"/>
                  <a:gd name="T57" fmla="*/ 429697182 h 159"/>
                  <a:gd name="T58" fmla="*/ 66106305 w 159"/>
                  <a:gd name="T59" fmla="*/ 477440675 h 159"/>
                  <a:gd name="T60" fmla="*/ 106505986 w 159"/>
                  <a:gd name="T61" fmla="*/ 514166733 h 159"/>
                  <a:gd name="T62" fmla="*/ 154249322 w 159"/>
                  <a:gd name="T63" fmla="*/ 547220952 h 159"/>
                  <a:gd name="T64" fmla="*/ 205666402 w 159"/>
                  <a:gd name="T65" fmla="*/ 569255821 h 159"/>
                  <a:gd name="T66" fmla="*/ 264427136 w 159"/>
                  <a:gd name="T67" fmla="*/ 583947011 h 159"/>
                  <a:gd name="T68" fmla="*/ 293807502 w 159"/>
                  <a:gd name="T69" fmla="*/ 583947011 h 1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159">
                    <a:moveTo>
                      <a:pt x="80" y="159"/>
                    </a:moveTo>
                    <a:lnTo>
                      <a:pt x="80" y="159"/>
                    </a:lnTo>
                    <a:lnTo>
                      <a:pt x="88" y="159"/>
                    </a:lnTo>
                    <a:lnTo>
                      <a:pt x="95" y="156"/>
                    </a:lnTo>
                    <a:lnTo>
                      <a:pt x="104" y="155"/>
                    </a:lnTo>
                    <a:lnTo>
                      <a:pt x="110" y="152"/>
                    </a:lnTo>
                    <a:lnTo>
                      <a:pt x="118" y="149"/>
                    </a:lnTo>
                    <a:lnTo>
                      <a:pt x="124" y="145"/>
                    </a:lnTo>
                    <a:lnTo>
                      <a:pt x="130" y="140"/>
                    </a:lnTo>
                    <a:lnTo>
                      <a:pt x="136" y="135"/>
                    </a:lnTo>
                    <a:lnTo>
                      <a:pt x="141" y="130"/>
                    </a:lnTo>
                    <a:lnTo>
                      <a:pt x="145" y="123"/>
                    </a:lnTo>
                    <a:lnTo>
                      <a:pt x="150" y="117"/>
                    </a:lnTo>
                    <a:lnTo>
                      <a:pt x="153" y="110"/>
                    </a:lnTo>
                    <a:lnTo>
                      <a:pt x="156" y="103"/>
                    </a:lnTo>
                    <a:lnTo>
                      <a:pt x="157" y="96"/>
                    </a:lnTo>
                    <a:lnTo>
                      <a:pt x="159" y="87"/>
                    </a:lnTo>
                    <a:lnTo>
                      <a:pt x="159" y="80"/>
                    </a:lnTo>
                    <a:lnTo>
                      <a:pt x="159" y="71"/>
                    </a:lnTo>
                    <a:lnTo>
                      <a:pt x="157" y="64"/>
                    </a:lnTo>
                    <a:lnTo>
                      <a:pt x="156" y="55"/>
                    </a:lnTo>
                    <a:lnTo>
                      <a:pt x="153" y="49"/>
                    </a:lnTo>
                    <a:lnTo>
                      <a:pt x="150" y="41"/>
                    </a:lnTo>
                    <a:lnTo>
                      <a:pt x="145" y="35"/>
                    </a:lnTo>
                    <a:lnTo>
                      <a:pt x="141" y="29"/>
                    </a:lnTo>
                    <a:lnTo>
                      <a:pt x="136" y="23"/>
                    </a:lnTo>
                    <a:lnTo>
                      <a:pt x="130" y="18"/>
                    </a:lnTo>
                    <a:lnTo>
                      <a:pt x="124" y="14"/>
                    </a:lnTo>
                    <a:lnTo>
                      <a:pt x="118" y="9"/>
                    </a:lnTo>
                    <a:lnTo>
                      <a:pt x="110" y="6"/>
                    </a:lnTo>
                    <a:lnTo>
                      <a:pt x="104" y="4"/>
                    </a:lnTo>
                    <a:lnTo>
                      <a:pt x="95" y="2"/>
                    </a:lnTo>
                    <a:lnTo>
                      <a:pt x="88" y="1"/>
                    </a:lnTo>
                    <a:lnTo>
                      <a:pt x="80" y="0"/>
                    </a:lnTo>
                    <a:lnTo>
                      <a:pt x="72" y="1"/>
                    </a:lnTo>
                    <a:lnTo>
                      <a:pt x="64" y="2"/>
                    </a:lnTo>
                    <a:lnTo>
                      <a:pt x="56" y="4"/>
                    </a:lnTo>
                    <a:lnTo>
                      <a:pt x="49" y="6"/>
                    </a:lnTo>
                    <a:lnTo>
                      <a:pt x="42" y="9"/>
                    </a:lnTo>
                    <a:lnTo>
                      <a:pt x="35" y="14"/>
                    </a:lnTo>
                    <a:lnTo>
                      <a:pt x="29" y="18"/>
                    </a:lnTo>
                    <a:lnTo>
                      <a:pt x="24" y="23"/>
                    </a:lnTo>
                    <a:lnTo>
                      <a:pt x="18" y="29"/>
                    </a:lnTo>
                    <a:lnTo>
                      <a:pt x="14" y="35"/>
                    </a:lnTo>
                    <a:lnTo>
                      <a:pt x="10" y="41"/>
                    </a:lnTo>
                    <a:lnTo>
                      <a:pt x="7" y="49"/>
                    </a:lnTo>
                    <a:lnTo>
                      <a:pt x="5" y="55"/>
                    </a:lnTo>
                    <a:lnTo>
                      <a:pt x="2" y="64"/>
                    </a:lnTo>
                    <a:lnTo>
                      <a:pt x="1" y="71"/>
                    </a:lnTo>
                    <a:lnTo>
                      <a:pt x="0" y="80"/>
                    </a:lnTo>
                    <a:lnTo>
                      <a:pt x="1" y="87"/>
                    </a:lnTo>
                    <a:lnTo>
                      <a:pt x="2" y="96"/>
                    </a:lnTo>
                    <a:lnTo>
                      <a:pt x="5" y="103"/>
                    </a:lnTo>
                    <a:lnTo>
                      <a:pt x="7" y="110"/>
                    </a:lnTo>
                    <a:lnTo>
                      <a:pt x="10" y="117"/>
                    </a:lnTo>
                    <a:lnTo>
                      <a:pt x="14" y="123"/>
                    </a:lnTo>
                    <a:lnTo>
                      <a:pt x="18" y="130"/>
                    </a:lnTo>
                    <a:lnTo>
                      <a:pt x="24" y="135"/>
                    </a:lnTo>
                    <a:lnTo>
                      <a:pt x="29" y="140"/>
                    </a:lnTo>
                    <a:lnTo>
                      <a:pt x="35" y="145"/>
                    </a:lnTo>
                    <a:lnTo>
                      <a:pt x="42" y="149"/>
                    </a:lnTo>
                    <a:lnTo>
                      <a:pt x="49" y="152"/>
                    </a:lnTo>
                    <a:lnTo>
                      <a:pt x="56" y="155"/>
                    </a:lnTo>
                    <a:lnTo>
                      <a:pt x="64" y="156"/>
                    </a:lnTo>
                    <a:lnTo>
                      <a:pt x="72" y="159"/>
                    </a:lnTo>
                    <a:lnTo>
                      <a:pt x="80" y="15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81" name="Freeform 479"/>
              <p:cNvSpPr/>
              <p:nvPr/>
            </p:nvSpPr>
            <p:spPr bwMode="auto">
              <a:xfrm>
                <a:off x="9996131" y="5934471"/>
                <a:ext cx="520044" cy="350715"/>
              </a:xfrm>
              <a:custGeom>
                <a:avLst/>
                <a:gdLst>
                  <a:gd name="T0" fmla="*/ 771250769 w 272"/>
                  <a:gd name="T1" fmla="*/ 0 h 184"/>
                  <a:gd name="T2" fmla="*/ 536203317 w 272"/>
                  <a:gd name="T3" fmla="*/ 88143252 h 184"/>
                  <a:gd name="T4" fmla="*/ 602309814 w 272"/>
                  <a:gd name="T5" fmla="*/ 488457804 h 184"/>
                  <a:gd name="T6" fmla="*/ 602309814 w 272"/>
                  <a:gd name="T7" fmla="*/ 528857593 h 184"/>
                  <a:gd name="T8" fmla="*/ 580273038 w 272"/>
                  <a:gd name="T9" fmla="*/ 587618483 h 184"/>
                  <a:gd name="T10" fmla="*/ 543546993 w 272"/>
                  <a:gd name="T11" fmla="*/ 628018272 h 184"/>
                  <a:gd name="T12" fmla="*/ 495803519 w 272"/>
                  <a:gd name="T13" fmla="*/ 642707536 h 184"/>
                  <a:gd name="T14" fmla="*/ 448060044 w 272"/>
                  <a:gd name="T15" fmla="*/ 642707536 h 184"/>
                  <a:gd name="T16" fmla="*/ 400314653 w 272"/>
                  <a:gd name="T17" fmla="*/ 624344518 h 184"/>
                  <a:gd name="T18" fmla="*/ 363588608 w 272"/>
                  <a:gd name="T19" fmla="*/ 583946646 h 184"/>
                  <a:gd name="T20" fmla="*/ 341553748 w 272"/>
                  <a:gd name="T21" fmla="*/ 528857593 h 184"/>
                  <a:gd name="T22" fmla="*/ 429697022 w 272"/>
                  <a:gd name="T23" fmla="*/ 187303930 h 184"/>
                  <a:gd name="T24" fmla="*/ 363588608 w 272"/>
                  <a:gd name="T25" fmla="*/ 224029966 h 184"/>
                  <a:gd name="T26" fmla="*/ 176286547 w 272"/>
                  <a:gd name="T27" fmla="*/ 0 h 184"/>
                  <a:gd name="T28" fmla="*/ 88143274 w 272"/>
                  <a:gd name="T29" fmla="*/ 40397872 h 184"/>
                  <a:gd name="T30" fmla="*/ 165267201 w 272"/>
                  <a:gd name="T31" fmla="*/ 40397872 h 184"/>
                  <a:gd name="T32" fmla="*/ 187303977 w 272"/>
                  <a:gd name="T33" fmla="*/ 44071626 h 184"/>
                  <a:gd name="T34" fmla="*/ 216684430 w 272"/>
                  <a:gd name="T35" fmla="*/ 77125824 h 184"/>
                  <a:gd name="T36" fmla="*/ 224030022 w 272"/>
                  <a:gd name="T37" fmla="*/ 102832516 h 184"/>
                  <a:gd name="T38" fmla="*/ 224030022 w 272"/>
                  <a:gd name="T39" fmla="*/ 448059932 h 184"/>
                  <a:gd name="T40" fmla="*/ 205667000 w 272"/>
                  <a:gd name="T41" fmla="*/ 484785967 h 184"/>
                  <a:gd name="T42" fmla="*/ 176286547 w 272"/>
                  <a:gd name="T43" fmla="*/ 506820822 h 184"/>
                  <a:gd name="T44" fmla="*/ 286464681 w 272"/>
                  <a:gd name="T45" fmla="*/ 646381290 h 184"/>
                  <a:gd name="T46" fmla="*/ 0 w 272"/>
                  <a:gd name="T47" fmla="*/ 646381290 h 184"/>
                  <a:gd name="T48" fmla="*/ 40397883 w 272"/>
                  <a:gd name="T49" fmla="*/ 668416144 h 184"/>
                  <a:gd name="T50" fmla="*/ 84469519 w 272"/>
                  <a:gd name="T51" fmla="*/ 675761735 h 184"/>
                  <a:gd name="T52" fmla="*/ 855720289 w 272"/>
                  <a:gd name="T53" fmla="*/ 675761735 h 184"/>
                  <a:gd name="T54" fmla="*/ 910809356 w 272"/>
                  <a:gd name="T55" fmla="*/ 664744307 h 184"/>
                  <a:gd name="T56" fmla="*/ 958554747 w 272"/>
                  <a:gd name="T57" fmla="*/ 635363862 h 184"/>
                  <a:gd name="T58" fmla="*/ 987935199 w 272"/>
                  <a:gd name="T59" fmla="*/ 587618483 h 184"/>
                  <a:gd name="T60" fmla="*/ 998952629 w 272"/>
                  <a:gd name="T61" fmla="*/ 528857593 h 184"/>
                  <a:gd name="T62" fmla="*/ 998952629 w 272"/>
                  <a:gd name="T63" fmla="*/ 132214877 h 184"/>
                  <a:gd name="T64" fmla="*/ 892446333 w 272"/>
                  <a:gd name="T65" fmla="*/ 58762807 h 184"/>
                  <a:gd name="T66" fmla="*/ 771250769 w 272"/>
                  <a:gd name="T67" fmla="*/ 0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2" h="184">
                    <a:moveTo>
                      <a:pt x="210" y="0"/>
                    </a:moveTo>
                    <a:lnTo>
                      <a:pt x="210" y="0"/>
                    </a:lnTo>
                    <a:lnTo>
                      <a:pt x="158" y="61"/>
                    </a:lnTo>
                    <a:lnTo>
                      <a:pt x="146" y="24"/>
                    </a:lnTo>
                    <a:lnTo>
                      <a:pt x="141" y="52"/>
                    </a:lnTo>
                    <a:lnTo>
                      <a:pt x="164" y="133"/>
                    </a:lnTo>
                    <a:lnTo>
                      <a:pt x="164" y="144"/>
                    </a:lnTo>
                    <a:lnTo>
                      <a:pt x="162" y="152"/>
                    </a:lnTo>
                    <a:lnTo>
                      <a:pt x="158" y="160"/>
                    </a:lnTo>
                    <a:lnTo>
                      <a:pt x="154" y="166"/>
                    </a:lnTo>
                    <a:lnTo>
                      <a:pt x="148" y="171"/>
                    </a:lnTo>
                    <a:lnTo>
                      <a:pt x="142" y="174"/>
                    </a:lnTo>
                    <a:lnTo>
                      <a:pt x="135" y="175"/>
                    </a:lnTo>
                    <a:lnTo>
                      <a:pt x="128" y="176"/>
                    </a:lnTo>
                    <a:lnTo>
                      <a:pt x="122" y="175"/>
                    </a:lnTo>
                    <a:lnTo>
                      <a:pt x="115" y="173"/>
                    </a:lnTo>
                    <a:lnTo>
                      <a:pt x="109" y="170"/>
                    </a:lnTo>
                    <a:lnTo>
                      <a:pt x="103" y="165"/>
                    </a:lnTo>
                    <a:lnTo>
                      <a:pt x="99" y="159"/>
                    </a:lnTo>
                    <a:lnTo>
                      <a:pt x="95" y="152"/>
                    </a:lnTo>
                    <a:lnTo>
                      <a:pt x="93" y="144"/>
                    </a:lnTo>
                    <a:lnTo>
                      <a:pt x="92" y="134"/>
                    </a:lnTo>
                    <a:lnTo>
                      <a:pt x="117" y="51"/>
                    </a:lnTo>
                    <a:lnTo>
                      <a:pt x="111" y="24"/>
                    </a:lnTo>
                    <a:lnTo>
                      <a:pt x="99" y="61"/>
                    </a:lnTo>
                    <a:lnTo>
                      <a:pt x="48" y="0"/>
                    </a:lnTo>
                    <a:lnTo>
                      <a:pt x="36" y="5"/>
                    </a:lnTo>
                    <a:lnTo>
                      <a:pt x="24" y="11"/>
                    </a:lnTo>
                    <a:lnTo>
                      <a:pt x="45" y="11"/>
                    </a:lnTo>
                    <a:lnTo>
                      <a:pt x="48" y="11"/>
                    </a:lnTo>
                    <a:lnTo>
                      <a:pt x="51" y="12"/>
                    </a:lnTo>
                    <a:lnTo>
                      <a:pt x="55" y="16"/>
                    </a:lnTo>
                    <a:lnTo>
                      <a:pt x="59" y="21"/>
                    </a:lnTo>
                    <a:lnTo>
                      <a:pt x="60" y="24"/>
                    </a:lnTo>
                    <a:lnTo>
                      <a:pt x="61" y="28"/>
                    </a:lnTo>
                    <a:lnTo>
                      <a:pt x="61" y="122"/>
                    </a:lnTo>
                    <a:lnTo>
                      <a:pt x="60" y="127"/>
                    </a:lnTo>
                    <a:lnTo>
                      <a:pt x="56" y="132"/>
                    </a:lnTo>
                    <a:lnTo>
                      <a:pt x="53" y="135"/>
                    </a:lnTo>
                    <a:lnTo>
                      <a:pt x="48" y="138"/>
                    </a:lnTo>
                    <a:lnTo>
                      <a:pt x="78" y="161"/>
                    </a:lnTo>
                    <a:lnTo>
                      <a:pt x="78" y="176"/>
                    </a:lnTo>
                    <a:lnTo>
                      <a:pt x="0" y="176"/>
                    </a:lnTo>
                    <a:lnTo>
                      <a:pt x="5" y="179"/>
                    </a:lnTo>
                    <a:lnTo>
                      <a:pt x="11" y="182"/>
                    </a:lnTo>
                    <a:lnTo>
                      <a:pt x="17" y="183"/>
                    </a:lnTo>
                    <a:lnTo>
                      <a:pt x="23" y="184"/>
                    </a:lnTo>
                    <a:lnTo>
                      <a:pt x="233" y="184"/>
                    </a:lnTo>
                    <a:lnTo>
                      <a:pt x="241" y="183"/>
                    </a:lnTo>
                    <a:lnTo>
                      <a:pt x="248" y="181"/>
                    </a:lnTo>
                    <a:lnTo>
                      <a:pt x="255" y="178"/>
                    </a:lnTo>
                    <a:lnTo>
                      <a:pt x="261" y="173"/>
                    </a:lnTo>
                    <a:lnTo>
                      <a:pt x="265" y="166"/>
                    </a:lnTo>
                    <a:lnTo>
                      <a:pt x="269" y="160"/>
                    </a:lnTo>
                    <a:lnTo>
                      <a:pt x="271" y="152"/>
                    </a:lnTo>
                    <a:lnTo>
                      <a:pt x="272" y="144"/>
                    </a:lnTo>
                    <a:lnTo>
                      <a:pt x="272" y="36"/>
                    </a:lnTo>
                    <a:lnTo>
                      <a:pt x="258" y="26"/>
                    </a:lnTo>
                    <a:lnTo>
                      <a:pt x="243" y="16"/>
                    </a:lnTo>
                    <a:lnTo>
                      <a:pt x="227" y="7"/>
                    </a:lnTo>
                    <a:lnTo>
                      <a:pt x="21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82" name="Freeform 480"/>
              <p:cNvSpPr>
                <a:spLocks noEditPoints="1"/>
              </p:cNvSpPr>
              <p:nvPr/>
            </p:nvSpPr>
            <p:spPr bwMode="auto">
              <a:xfrm>
                <a:off x="9761042" y="5983180"/>
                <a:ext cx="352634" cy="269532"/>
              </a:xfrm>
              <a:custGeom>
                <a:avLst/>
                <a:gdLst>
                  <a:gd name="T0" fmla="*/ 99160679 w 184"/>
                  <a:gd name="T1" fmla="*/ 51417316 h 141"/>
                  <a:gd name="T2" fmla="*/ 569255465 w 184"/>
                  <a:gd name="T3" fmla="*/ 51417316 h 141"/>
                  <a:gd name="T4" fmla="*/ 569255465 w 184"/>
                  <a:gd name="T5" fmla="*/ 356245538 h 141"/>
                  <a:gd name="T6" fmla="*/ 99160679 w 184"/>
                  <a:gd name="T7" fmla="*/ 356245538 h 141"/>
                  <a:gd name="T8" fmla="*/ 99160679 w 184"/>
                  <a:gd name="T9" fmla="*/ 51417316 h 141"/>
                  <a:gd name="T10" fmla="*/ 99160679 w 184"/>
                  <a:gd name="T11" fmla="*/ 51417316 h 141"/>
                  <a:gd name="T12" fmla="*/ 297482037 w 184"/>
                  <a:gd name="T13" fmla="*/ 437043357 h 141"/>
                  <a:gd name="T14" fmla="*/ 370934108 w 184"/>
                  <a:gd name="T15" fmla="*/ 437043357 h 141"/>
                  <a:gd name="T16" fmla="*/ 396642716 w 184"/>
                  <a:gd name="T17" fmla="*/ 481115069 h 141"/>
                  <a:gd name="T18" fmla="*/ 275447182 w 184"/>
                  <a:gd name="T19" fmla="*/ 481115069 h 141"/>
                  <a:gd name="T20" fmla="*/ 297482037 w 184"/>
                  <a:gd name="T21" fmla="*/ 437043357 h 141"/>
                  <a:gd name="T22" fmla="*/ 297482037 w 184"/>
                  <a:gd name="T23" fmla="*/ 437043357 h 141"/>
                  <a:gd name="T24" fmla="*/ 102832516 w 184"/>
                  <a:gd name="T25" fmla="*/ 0 h 141"/>
                  <a:gd name="T26" fmla="*/ 102832516 w 184"/>
                  <a:gd name="T27" fmla="*/ 0 h 141"/>
                  <a:gd name="T28" fmla="*/ 84469498 w 184"/>
                  <a:gd name="T29" fmla="*/ 3671844 h 141"/>
                  <a:gd name="T30" fmla="*/ 69780234 w 184"/>
                  <a:gd name="T31" fmla="*/ 14691209 h 141"/>
                  <a:gd name="T32" fmla="*/ 55089053 w 184"/>
                  <a:gd name="T33" fmla="*/ 29380502 h 141"/>
                  <a:gd name="T34" fmla="*/ 51417216 w 184"/>
                  <a:gd name="T35" fmla="*/ 51417316 h 141"/>
                  <a:gd name="T36" fmla="*/ 51417216 w 184"/>
                  <a:gd name="T37" fmla="*/ 345228089 h 141"/>
                  <a:gd name="T38" fmla="*/ 51417216 w 184"/>
                  <a:gd name="T39" fmla="*/ 345228089 h 141"/>
                  <a:gd name="T40" fmla="*/ 55089053 w 184"/>
                  <a:gd name="T41" fmla="*/ 367262987 h 141"/>
                  <a:gd name="T42" fmla="*/ 62434643 w 184"/>
                  <a:gd name="T43" fmla="*/ 381954196 h 141"/>
                  <a:gd name="T44" fmla="*/ 77125824 w 184"/>
                  <a:gd name="T45" fmla="*/ 392971645 h 141"/>
                  <a:gd name="T46" fmla="*/ 88143252 w 184"/>
                  <a:gd name="T47" fmla="*/ 396643489 h 141"/>
                  <a:gd name="T48" fmla="*/ 88143252 w 184"/>
                  <a:gd name="T49" fmla="*/ 396643489 h 141"/>
                  <a:gd name="T50" fmla="*/ 0 w 184"/>
                  <a:gd name="T51" fmla="*/ 477441308 h 141"/>
                  <a:gd name="T52" fmla="*/ 0 w 184"/>
                  <a:gd name="T53" fmla="*/ 517841176 h 141"/>
                  <a:gd name="T54" fmla="*/ 675761735 w 184"/>
                  <a:gd name="T55" fmla="*/ 517841176 h 141"/>
                  <a:gd name="T56" fmla="*/ 675761735 w 184"/>
                  <a:gd name="T57" fmla="*/ 477441308 h 141"/>
                  <a:gd name="T58" fmla="*/ 576601056 w 184"/>
                  <a:gd name="T59" fmla="*/ 400317250 h 141"/>
                  <a:gd name="T60" fmla="*/ 576601056 w 184"/>
                  <a:gd name="T61" fmla="*/ 400317250 h 141"/>
                  <a:gd name="T62" fmla="*/ 591292236 w 184"/>
                  <a:gd name="T63" fmla="*/ 392971645 h 141"/>
                  <a:gd name="T64" fmla="*/ 605981501 w 184"/>
                  <a:gd name="T65" fmla="*/ 381954196 h 141"/>
                  <a:gd name="T66" fmla="*/ 613327091 w 184"/>
                  <a:gd name="T67" fmla="*/ 367262987 h 141"/>
                  <a:gd name="T68" fmla="*/ 616998928 w 184"/>
                  <a:gd name="T69" fmla="*/ 345228089 h 141"/>
                  <a:gd name="T70" fmla="*/ 616998928 w 184"/>
                  <a:gd name="T71" fmla="*/ 51417316 h 141"/>
                  <a:gd name="T72" fmla="*/ 616998928 w 184"/>
                  <a:gd name="T73" fmla="*/ 51417316 h 141"/>
                  <a:gd name="T74" fmla="*/ 613327091 w 184"/>
                  <a:gd name="T75" fmla="*/ 29380502 h 141"/>
                  <a:gd name="T76" fmla="*/ 602309664 w 184"/>
                  <a:gd name="T77" fmla="*/ 14691209 h 141"/>
                  <a:gd name="T78" fmla="*/ 583946646 w 184"/>
                  <a:gd name="T79" fmla="*/ 3671844 h 141"/>
                  <a:gd name="T80" fmla="*/ 565583628 w 184"/>
                  <a:gd name="T81" fmla="*/ 0 h 141"/>
                  <a:gd name="T82" fmla="*/ 102832516 w 184"/>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4" h="141">
                    <a:moveTo>
                      <a:pt x="27" y="14"/>
                    </a:moveTo>
                    <a:lnTo>
                      <a:pt x="155" y="14"/>
                    </a:lnTo>
                    <a:lnTo>
                      <a:pt x="155" y="97"/>
                    </a:lnTo>
                    <a:lnTo>
                      <a:pt x="27" y="97"/>
                    </a:lnTo>
                    <a:lnTo>
                      <a:pt x="27" y="14"/>
                    </a:lnTo>
                    <a:close/>
                    <a:moveTo>
                      <a:pt x="81" y="119"/>
                    </a:moveTo>
                    <a:lnTo>
                      <a:pt x="101" y="119"/>
                    </a:lnTo>
                    <a:lnTo>
                      <a:pt x="108" y="131"/>
                    </a:lnTo>
                    <a:lnTo>
                      <a:pt x="75" y="131"/>
                    </a:lnTo>
                    <a:lnTo>
                      <a:pt x="81" y="119"/>
                    </a:lnTo>
                    <a:close/>
                    <a:moveTo>
                      <a:pt x="28" y="0"/>
                    </a:moveTo>
                    <a:lnTo>
                      <a:pt x="28" y="0"/>
                    </a:lnTo>
                    <a:lnTo>
                      <a:pt x="23" y="1"/>
                    </a:lnTo>
                    <a:lnTo>
                      <a:pt x="19" y="4"/>
                    </a:lnTo>
                    <a:lnTo>
                      <a:pt x="15" y="8"/>
                    </a:lnTo>
                    <a:lnTo>
                      <a:pt x="14" y="14"/>
                    </a:lnTo>
                    <a:lnTo>
                      <a:pt x="14" y="94"/>
                    </a:lnTo>
                    <a:lnTo>
                      <a:pt x="15" y="100"/>
                    </a:lnTo>
                    <a:lnTo>
                      <a:pt x="17" y="104"/>
                    </a:lnTo>
                    <a:lnTo>
                      <a:pt x="21" y="107"/>
                    </a:lnTo>
                    <a:lnTo>
                      <a:pt x="24" y="108"/>
                    </a:lnTo>
                    <a:lnTo>
                      <a:pt x="0" y="130"/>
                    </a:lnTo>
                    <a:lnTo>
                      <a:pt x="0" y="141"/>
                    </a:lnTo>
                    <a:lnTo>
                      <a:pt x="184" y="141"/>
                    </a:lnTo>
                    <a:lnTo>
                      <a:pt x="184" y="130"/>
                    </a:lnTo>
                    <a:lnTo>
                      <a:pt x="157" y="109"/>
                    </a:lnTo>
                    <a:lnTo>
                      <a:pt x="161" y="107"/>
                    </a:lnTo>
                    <a:lnTo>
                      <a:pt x="165" y="104"/>
                    </a:lnTo>
                    <a:lnTo>
                      <a:pt x="167" y="100"/>
                    </a:lnTo>
                    <a:lnTo>
                      <a:pt x="168" y="94"/>
                    </a:lnTo>
                    <a:lnTo>
                      <a:pt x="168" y="14"/>
                    </a:lnTo>
                    <a:lnTo>
                      <a:pt x="167" y="8"/>
                    </a:lnTo>
                    <a:lnTo>
                      <a:pt x="164" y="4"/>
                    </a:lnTo>
                    <a:lnTo>
                      <a:pt x="159" y="1"/>
                    </a:lnTo>
                    <a:lnTo>
                      <a:pt x="154" y="0"/>
                    </a:lnTo>
                    <a:lnTo>
                      <a:pt x="28"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907" name="TextBox 906"/>
            <p:cNvSpPr txBox="1"/>
            <p:nvPr/>
          </p:nvSpPr>
          <p:spPr>
            <a:xfrm>
              <a:off x="3355434" y="2872988"/>
              <a:ext cx="1378624" cy="280295"/>
            </a:xfrm>
            <a:prstGeom prst="rect">
              <a:avLst/>
            </a:prstGeom>
            <a:noFill/>
          </p:spPr>
          <p:txBody>
            <a:bodyPr>
              <a:spAutoFit/>
            </a:bodyPr>
            <a:lstStyle/>
            <a:p>
              <a:pPr algn="ctr" eaLnBrk="1" fontAlgn="t" hangingPunct="1">
                <a:defRPr/>
              </a:pPr>
              <a:r>
                <a:rPr lang="zh-CN" altLang="en-US" sz="1300" dirty="0">
                  <a:solidFill>
                    <a:schemeClr val="tx1">
                      <a:lumMod val="75000"/>
                      <a:lumOff val="25000"/>
                    </a:schemeClr>
                  </a:solidFill>
                  <a:latin typeface="+mn-lt"/>
                  <a:ea typeface="+mn-ea"/>
                </a:rPr>
                <a:t>分支站点</a:t>
              </a:r>
              <a:endParaRPr lang="zh-CN" altLang="en-US" sz="1300" dirty="0">
                <a:solidFill>
                  <a:schemeClr val="tx1">
                    <a:lumMod val="75000"/>
                    <a:lumOff val="25000"/>
                  </a:schemeClr>
                </a:solidFill>
                <a:latin typeface="+mn-lt"/>
                <a:ea typeface="+mn-ea"/>
              </a:endParaRPr>
            </a:p>
          </p:txBody>
        </p:sp>
        <p:cxnSp>
          <p:nvCxnSpPr>
            <p:cNvPr id="908" name="直接连接符 907"/>
            <p:cNvCxnSpPr/>
            <p:nvPr/>
          </p:nvCxnSpPr>
          <p:spPr bwMode="auto">
            <a:xfrm>
              <a:off x="3991342" y="3494182"/>
              <a:ext cx="320420" cy="0"/>
            </a:xfrm>
            <a:prstGeom prst="line">
              <a:avLst/>
            </a:prstGeom>
            <a:noFill/>
            <a:ln w="12700">
              <a:solidFill>
                <a:schemeClr val="bg1">
                  <a:lumMod val="50000"/>
                </a:scheme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164" name="组合 567"/>
            <p:cNvGrpSpPr/>
            <p:nvPr/>
          </p:nvGrpSpPr>
          <p:grpSpPr bwMode="auto">
            <a:xfrm>
              <a:off x="3367476" y="3760329"/>
              <a:ext cx="1386299" cy="771702"/>
              <a:chOff x="3353281" y="1066166"/>
              <a:chExt cx="1647597" cy="906834"/>
            </a:xfrm>
          </p:grpSpPr>
          <p:sp>
            <p:nvSpPr>
              <p:cNvPr id="910" name="矩形 909"/>
              <p:cNvSpPr/>
              <p:nvPr/>
            </p:nvSpPr>
            <p:spPr bwMode="auto">
              <a:xfrm>
                <a:off x="3450283" y="1066768"/>
                <a:ext cx="1550596" cy="906232"/>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rIns="0" anchor="ctr"/>
              <a:lstStyle/>
              <a:p>
                <a:pPr eaLnBrk="1" fontAlgn="t" hangingPunct="1">
                  <a:defRPr/>
                </a:pPr>
                <a:endParaRPr lang="zh-CN" altLang="en-US" sz="1300" dirty="0">
                  <a:solidFill>
                    <a:srgbClr val="000000"/>
                  </a:solidFill>
                  <a:latin typeface="+mn-lt"/>
                  <a:ea typeface="+mn-ea"/>
                </a:endParaRPr>
              </a:p>
            </p:txBody>
          </p:sp>
          <p:grpSp>
            <p:nvGrpSpPr>
              <p:cNvPr id="91262" name="组合 91"/>
              <p:cNvGrpSpPr/>
              <p:nvPr/>
            </p:nvGrpSpPr>
            <p:grpSpPr bwMode="auto">
              <a:xfrm>
                <a:off x="3564181" y="1456714"/>
                <a:ext cx="522297" cy="442891"/>
                <a:chOff x="5344429" y="2209273"/>
                <a:chExt cx="955675" cy="810382"/>
              </a:xfrm>
            </p:grpSpPr>
            <p:sp>
              <p:nvSpPr>
                <p:cNvPr id="91269" name="Freeform 1264"/>
                <p:cNvSpPr>
                  <a:spLocks noEditPoints="1"/>
                </p:cNvSpPr>
                <p:nvPr/>
              </p:nvSpPr>
              <p:spPr bwMode="auto">
                <a:xfrm>
                  <a:off x="5343277" y="2740219"/>
                  <a:ext cx="957647" cy="280164"/>
                </a:xfrm>
                <a:custGeom>
                  <a:avLst/>
                  <a:gdLst>
                    <a:gd name="T0" fmla="*/ 0 w 602"/>
                    <a:gd name="T1" fmla="*/ 37803205 h 177"/>
                    <a:gd name="T2" fmla="*/ 45362813 w 602"/>
                    <a:gd name="T3" fmla="*/ 446069244 h 177"/>
                    <a:gd name="T4" fmla="*/ 1517134063 w 602"/>
                    <a:gd name="T5" fmla="*/ 410786993 h 177"/>
                    <a:gd name="T6" fmla="*/ 1476811563 w 602"/>
                    <a:gd name="T7" fmla="*/ 0 h 177"/>
                    <a:gd name="T8" fmla="*/ 1338203763 w 602"/>
                    <a:gd name="T9" fmla="*/ 40322572 h 177"/>
                    <a:gd name="T10" fmla="*/ 1169352500 w 602"/>
                    <a:gd name="T11" fmla="*/ 146169323 h 177"/>
                    <a:gd name="T12" fmla="*/ 1159271875 w 602"/>
                    <a:gd name="T13" fmla="*/ 173891884 h 177"/>
                    <a:gd name="T14" fmla="*/ 1391126250 w 602"/>
                    <a:gd name="T15" fmla="*/ 267137038 h 177"/>
                    <a:gd name="T16" fmla="*/ 1159271875 w 602"/>
                    <a:gd name="T17" fmla="*/ 269657992 h 177"/>
                    <a:gd name="T18" fmla="*/ 975301263 w 602"/>
                    <a:gd name="T19" fmla="*/ 37803205 h 177"/>
                    <a:gd name="T20" fmla="*/ 1033264063 w 602"/>
                    <a:gd name="T21" fmla="*/ 143649956 h 177"/>
                    <a:gd name="T22" fmla="*/ 803930638 w 602"/>
                    <a:gd name="T23" fmla="*/ 178932206 h 177"/>
                    <a:gd name="T24" fmla="*/ 985381888 w 602"/>
                    <a:gd name="T25" fmla="*/ 173891884 h 177"/>
                    <a:gd name="T26" fmla="*/ 814011263 w 602"/>
                    <a:gd name="T27" fmla="*/ 277217681 h 177"/>
                    <a:gd name="T28" fmla="*/ 453628125 w 602"/>
                    <a:gd name="T29" fmla="*/ 40322572 h 177"/>
                    <a:gd name="T30" fmla="*/ 682963138 w 602"/>
                    <a:gd name="T31" fmla="*/ 136088680 h 177"/>
                    <a:gd name="T32" fmla="*/ 451108763 w 602"/>
                    <a:gd name="T33" fmla="*/ 136088680 h 177"/>
                    <a:gd name="T34" fmla="*/ 619958438 w 602"/>
                    <a:gd name="T35" fmla="*/ 168851563 h 177"/>
                    <a:gd name="T36" fmla="*/ 672882513 w 602"/>
                    <a:gd name="T37" fmla="*/ 277217681 h 177"/>
                    <a:gd name="T38" fmla="*/ 95765938 w 602"/>
                    <a:gd name="T39" fmla="*/ 47883848 h 177"/>
                    <a:gd name="T40" fmla="*/ 279738138 w 602"/>
                    <a:gd name="T41" fmla="*/ 47883848 h 177"/>
                    <a:gd name="T42" fmla="*/ 98286888 w 602"/>
                    <a:gd name="T43" fmla="*/ 143649956 h 177"/>
                    <a:gd name="T44" fmla="*/ 105846563 w 602"/>
                    <a:gd name="T45" fmla="*/ 168851563 h 177"/>
                    <a:gd name="T46" fmla="*/ 327620313 w 602"/>
                    <a:gd name="T47" fmla="*/ 269657992 h 177"/>
                    <a:gd name="T48" fmla="*/ 95765938 w 602"/>
                    <a:gd name="T49" fmla="*/ 178932206 h 177"/>
                    <a:gd name="T50" fmla="*/ 95765938 w 602"/>
                    <a:gd name="T51" fmla="*/ 312499931 h 177"/>
                    <a:gd name="T52" fmla="*/ 279738138 w 602"/>
                    <a:gd name="T53" fmla="*/ 312499931 h 177"/>
                    <a:gd name="T54" fmla="*/ 378023438 w 602"/>
                    <a:gd name="T55" fmla="*/ 395666029 h 177"/>
                    <a:gd name="T56" fmla="*/ 309980013 w 602"/>
                    <a:gd name="T57" fmla="*/ 315020886 h 177"/>
                    <a:gd name="T58" fmla="*/ 378023438 w 602"/>
                    <a:gd name="T59" fmla="*/ 262096716 h 177"/>
                    <a:gd name="T60" fmla="*/ 309980013 w 602"/>
                    <a:gd name="T61" fmla="*/ 181451573 h 177"/>
                    <a:gd name="T62" fmla="*/ 378023438 w 602"/>
                    <a:gd name="T63" fmla="*/ 131048358 h 177"/>
                    <a:gd name="T64" fmla="*/ 309980013 w 602"/>
                    <a:gd name="T65" fmla="*/ 50403215 h 177"/>
                    <a:gd name="T66" fmla="*/ 461189388 w 602"/>
                    <a:gd name="T67" fmla="*/ 408266039 h 177"/>
                    <a:gd name="T68" fmla="*/ 453628125 w 602"/>
                    <a:gd name="T69" fmla="*/ 304940243 h 177"/>
                    <a:gd name="T70" fmla="*/ 682963138 w 602"/>
                    <a:gd name="T71" fmla="*/ 400706351 h 177"/>
                    <a:gd name="T72" fmla="*/ 728325950 w 602"/>
                    <a:gd name="T73" fmla="*/ 398185396 h 177"/>
                    <a:gd name="T74" fmla="*/ 728325950 w 602"/>
                    <a:gd name="T75" fmla="*/ 312499931 h 177"/>
                    <a:gd name="T76" fmla="*/ 728325950 w 602"/>
                    <a:gd name="T77" fmla="*/ 264617671 h 177"/>
                    <a:gd name="T78" fmla="*/ 728325950 w 602"/>
                    <a:gd name="T79" fmla="*/ 178932206 h 177"/>
                    <a:gd name="T80" fmla="*/ 728325950 w 602"/>
                    <a:gd name="T81" fmla="*/ 133569313 h 177"/>
                    <a:gd name="T82" fmla="*/ 728325950 w 602"/>
                    <a:gd name="T83" fmla="*/ 50403215 h 177"/>
                    <a:gd name="T84" fmla="*/ 808970950 w 602"/>
                    <a:gd name="T85" fmla="*/ 405746672 h 177"/>
                    <a:gd name="T86" fmla="*/ 975301263 w 602"/>
                    <a:gd name="T87" fmla="*/ 302419288 h 177"/>
                    <a:gd name="T88" fmla="*/ 1033264063 w 602"/>
                    <a:gd name="T89" fmla="*/ 405746672 h 177"/>
                    <a:gd name="T90" fmla="*/ 1063505938 w 602"/>
                    <a:gd name="T91" fmla="*/ 398185396 h 177"/>
                    <a:gd name="T92" fmla="*/ 1086188138 w 602"/>
                    <a:gd name="T93" fmla="*/ 315020886 h 177"/>
                    <a:gd name="T94" fmla="*/ 1063505938 w 602"/>
                    <a:gd name="T95" fmla="*/ 264617671 h 177"/>
                    <a:gd name="T96" fmla="*/ 1086188138 w 602"/>
                    <a:gd name="T97" fmla="*/ 181451573 h 177"/>
                    <a:gd name="T98" fmla="*/ 1063505938 w 602"/>
                    <a:gd name="T99" fmla="*/ 133569313 h 177"/>
                    <a:gd name="T100" fmla="*/ 1086188138 w 602"/>
                    <a:gd name="T101" fmla="*/ 50403215 h 177"/>
                    <a:gd name="T102" fmla="*/ 1159271875 w 602"/>
                    <a:gd name="T103" fmla="*/ 400706351 h 177"/>
                    <a:gd name="T104" fmla="*/ 1338203763 w 602"/>
                    <a:gd name="T105" fmla="*/ 304940243 h 177"/>
                    <a:gd name="T106" fmla="*/ 1381045625 w 602"/>
                    <a:gd name="T107" fmla="*/ 408266039 h 177"/>
                    <a:gd name="T108" fmla="*/ 1373485950 w 602"/>
                    <a:gd name="T109" fmla="*/ 315020886 h 177"/>
                    <a:gd name="T110" fmla="*/ 1441529375 w 602"/>
                    <a:gd name="T111" fmla="*/ 395666029 h 177"/>
                    <a:gd name="T112" fmla="*/ 1373485950 w 602"/>
                    <a:gd name="T113" fmla="*/ 181451573 h 177"/>
                    <a:gd name="T114" fmla="*/ 1441529375 w 602"/>
                    <a:gd name="T115" fmla="*/ 262096716 h 177"/>
                    <a:gd name="T116" fmla="*/ 1373485950 w 602"/>
                    <a:gd name="T117" fmla="*/ 52924169 h 177"/>
                    <a:gd name="T118" fmla="*/ 1441529375 w 602"/>
                    <a:gd name="T119" fmla="*/ 131048358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nvGrpSpPr>
                <p:cNvPr id="91270" name="组合 93"/>
                <p:cNvGrpSpPr/>
                <p:nvPr/>
              </p:nvGrpSpPr>
              <p:grpSpPr bwMode="auto">
                <a:xfrm>
                  <a:off x="5503685" y="2209273"/>
                  <a:ext cx="657225" cy="490538"/>
                  <a:chOff x="13060068" y="3651250"/>
                  <a:chExt cx="657225" cy="490538"/>
                </a:xfrm>
              </p:grpSpPr>
              <p:sp>
                <p:nvSpPr>
                  <p:cNvPr id="91271" name="Freeform 259"/>
                  <p:cNvSpPr/>
                  <p:nvPr/>
                </p:nvSpPr>
                <p:spPr bwMode="auto">
                  <a:xfrm>
                    <a:off x="13060460" y="3999764"/>
                    <a:ext cx="146504" cy="143340"/>
                  </a:xfrm>
                  <a:custGeom>
                    <a:avLst/>
                    <a:gdLst>
                      <a:gd name="T0" fmla="*/ 234376119 w 93"/>
                      <a:gd name="T1" fmla="*/ 229335806 h 91"/>
                      <a:gd name="T2" fmla="*/ 0 w 93"/>
                      <a:gd name="T3" fmla="*/ 229335806 h 91"/>
                      <a:gd name="T4" fmla="*/ 0 w 93"/>
                      <a:gd name="T5" fmla="*/ 0 h 91"/>
                      <a:gd name="T6" fmla="*/ 234376119 w 93"/>
                      <a:gd name="T7" fmla="*/ 0 h 91"/>
                      <a:gd name="T8" fmla="*/ 234376119 w 93"/>
                      <a:gd name="T9" fmla="*/ 229335806 h 91"/>
                      <a:gd name="T10" fmla="*/ 234376119 w 93"/>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 h="91">
                        <a:moveTo>
                          <a:pt x="93" y="91"/>
                        </a:moveTo>
                        <a:lnTo>
                          <a:pt x="0" y="91"/>
                        </a:lnTo>
                        <a:lnTo>
                          <a:pt x="0" y="0"/>
                        </a:lnTo>
                        <a:lnTo>
                          <a:pt x="93" y="0"/>
                        </a:lnTo>
                        <a:lnTo>
                          <a:pt x="93"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72" name="Freeform 260"/>
                  <p:cNvSpPr/>
                  <p:nvPr/>
                </p:nvSpPr>
                <p:spPr bwMode="auto">
                  <a:xfrm>
                    <a:off x="13235551" y="3999764"/>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73" name="Freeform 261"/>
                  <p:cNvSpPr/>
                  <p:nvPr/>
                </p:nvSpPr>
                <p:spPr bwMode="auto">
                  <a:xfrm>
                    <a:off x="13410644" y="3999764"/>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74" name="Freeform 262"/>
                  <p:cNvSpPr/>
                  <p:nvPr/>
                </p:nvSpPr>
                <p:spPr bwMode="auto">
                  <a:xfrm>
                    <a:off x="13575016" y="3999764"/>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75" name="Freeform 263"/>
                  <p:cNvSpPr/>
                  <p:nvPr/>
                </p:nvSpPr>
                <p:spPr bwMode="auto">
                  <a:xfrm>
                    <a:off x="13146219" y="3827103"/>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76" name="Freeform 264"/>
                  <p:cNvSpPr/>
                  <p:nvPr/>
                </p:nvSpPr>
                <p:spPr bwMode="auto">
                  <a:xfrm>
                    <a:off x="13317738" y="3827103"/>
                    <a:ext cx="146504" cy="143340"/>
                  </a:xfrm>
                  <a:custGeom>
                    <a:avLst/>
                    <a:gdLst>
                      <a:gd name="T0" fmla="*/ 231854375 w 92"/>
                      <a:gd name="T1" fmla="*/ 229335806 h 91"/>
                      <a:gd name="T2" fmla="*/ 0 w 92"/>
                      <a:gd name="T3" fmla="*/ 229335806 h 91"/>
                      <a:gd name="T4" fmla="*/ 0 w 92"/>
                      <a:gd name="T5" fmla="*/ 0 h 91"/>
                      <a:gd name="T6" fmla="*/ 231854375 w 92"/>
                      <a:gd name="T7" fmla="*/ 0 h 91"/>
                      <a:gd name="T8" fmla="*/ 231854375 w 92"/>
                      <a:gd name="T9" fmla="*/ 229335806 h 91"/>
                      <a:gd name="T10" fmla="*/ 231854375 w 92"/>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92" y="91"/>
                        </a:moveTo>
                        <a:lnTo>
                          <a:pt x="0" y="91"/>
                        </a:lnTo>
                        <a:lnTo>
                          <a:pt x="0" y="0"/>
                        </a:lnTo>
                        <a:lnTo>
                          <a:pt x="92" y="0"/>
                        </a:lnTo>
                        <a:lnTo>
                          <a:pt x="92"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77" name="Freeform 265"/>
                  <p:cNvSpPr/>
                  <p:nvPr/>
                </p:nvSpPr>
                <p:spPr bwMode="auto">
                  <a:xfrm>
                    <a:off x="13492829" y="3827103"/>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78" name="Freeform 266"/>
                  <p:cNvSpPr/>
                  <p:nvPr/>
                </p:nvSpPr>
                <p:spPr bwMode="auto">
                  <a:xfrm>
                    <a:off x="13428509" y="3651186"/>
                    <a:ext cx="146507" cy="143340"/>
                  </a:xfrm>
                  <a:custGeom>
                    <a:avLst/>
                    <a:gdLst>
                      <a:gd name="T0" fmla="*/ 0 w 92"/>
                      <a:gd name="T1" fmla="*/ 0 h 91"/>
                      <a:gd name="T2" fmla="*/ 231854375 w 92"/>
                      <a:gd name="T3" fmla="*/ 0 h 91"/>
                      <a:gd name="T4" fmla="*/ 231854375 w 92"/>
                      <a:gd name="T5" fmla="*/ 229335806 h 91"/>
                      <a:gd name="T6" fmla="*/ 0 w 92"/>
                      <a:gd name="T7" fmla="*/ 229335806 h 91"/>
                      <a:gd name="T8" fmla="*/ 0 w 92"/>
                      <a:gd name="T9" fmla="*/ 0 h 91"/>
                      <a:gd name="T10" fmla="*/ 0 w 92"/>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0" y="0"/>
                        </a:moveTo>
                        <a:lnTo>
                          <a:pt x="92" y="0"/>
                        </a:lnTo>
                        <a:lnTo>
                          <a:pt x="92" y="91"/>
                        </a:lnTo>
                        <a:lnTo>
                          <a:pt x="0" y="91"/>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79" name="Freeform 267"/>
                  <p:cNvSpPr/>
                  <p:nvPr/>
                </p:nvSpPr>
                <p:spPr bwMode="auto">
                  <a:xfrm>
                    <a:off x="13253418" y="3651186"/>
                    <a:ext cx="146504" cy="143340"/>
                  </a:xfrm>
                  <a:custGeom>
                    <a:avLst/>
                    <a:gdLst>
                      <a:gd name="T0" fmla="*/ 0 w 91"/>
                      <a:gd name="T1" fmla="*/ 0 h 91"/>
                      <a:gd name="T2" fmla="*/ 229335806 w 91"/>
                      <a:gd name="T3" fmla="*/ 0 h 91"/>
                      <a:gd name="T4" fmla="*/ 229335806 w 91"/>
                      <a:gd name="T5" fmla="*/ 229335806 h 91"/>
                      <a:gd name="T6" fmla="*/ 0 w 91"/>
                      <a:gd name="T7" fmla="*/ 229335806 h 91"/>
                      <a:gd name="T8" fmla="*/ 0 w 91"/>
                      <a:gd name="T9" fmla="*/ 0 h 91"/>
                      <a:gd name="T10" fmla="*/ 0 w 91"/>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0" y="0"/>
                        </a:moveTo>
                        <a:lnTo>
                          <a:pt x="91" y="0"/>
                        </a:lnTo>
                        <a:lnTo>
                          <a:pt x="91" y="91"/>
                        </a:lnTo>
                        <a:lnTo>
                          <a:pt x="0" y="91"/>
                        </a:lnTo>
                        <a:lnTo>
                          <a:pt x="0"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grpSp>
            <p:nvGrpSpPr>
              <p:cNvPr id="91263" name="组合 66"/>
              <p:cNvGrpSpPr/>
              <p:nvPr/>
            </p:nvGrpSpPr>
            <p:grpSpPr bwMode="auto">
              <a:xfrm>
                <a:off x="4464989" y="1544077"/>
                <a:ext cx="413976" cy="365644"/>
                <a:chOff x="9759586" y="5618470"/>
                <a:chExt cx="755065" cy="666910"/>
              </a:xfrm>
            </p:grpSpPr>
            <p:sp>
              <p:nvSpPr>
                <p:cNvPr id="91266" name="Freeform 478"/>
                <p:cNvSpPr/>
                <p:nvPr/>
              </p:nvSpPr>
              <p:spPr bwMode="auto">
                <a:xfrm>
                  <a:off x="10095865" y="5618184"/>
                  <a:ext cx="306327" cy="305252"/>
                </a:xfrm>
                <a:custGeom>
                  <a:avLst/>
                  <a:gdLst>
                    <a:gd name="T0" fmla="*/ 293807502 w 159"/>
                    <a:gd name="T1" fmla="*/ 583947011 h 159"/>
                    <a:gd name="T2" fmla="*/ 348896409 w 159"/>
                    <a:gd name="T3" fmla="*/ 572929576 h 159"/>
                    <a:gd name="T4" fmla="*/ 403985316 w 159"/>
                    <a:gd name="T5" fmla="*/ 558238386 h 159"/>
                    <a:gd name="T6" fmla="*/ 455402395 w 159"/>
                    <a:gd name="T7" fmla="*/ 532529762 h 159"/>
                    <a:gd name="T8" fmla="*/ 499473904 w 159"/>
                    <a:gd name="T9" fmla="*/ 495803704 h 159"/>
                    <a:gd name="T10" fmla="*/ 532526098 w 159"/>
                    <a:gd name="T11" fmla="*/ 451732051 h 159"/>
                    <a:gd name="T12" fmla="*/ 561908382 w 159"/>
                    <a:gd name="T13" fmla="*/ 403988558 h 159"/>
                    <a:gd name="T14" fmla="*/ 576597607 w 159"/>
                    <a:gd name="T15" fmla="*/ 352571310 h 159"/>
                    <a:gd name="T16" fmla="*/ 583943178 w 159"/>
                    <a:gd name="T17" fmla="*/ 293810383 h 159"/>
                    <a:gd name="T18" fmla="*/ 583943178 w 159"/>
                    <a:gd name="T19" fmla="*/ 260756164 h 159"/>
                    <a:gd name="T20" fmla="*/ 572925780 w 159"/>
                    <a:gd name="T21" fmla="*/ 201993321 h 159"/>
                    <a:gd name="T22" fmla="*/ 550889067 w 159"/>
                    <a:gd name="T23" fmla="*/ 150577989 h 159"/>
                    <a:gd name="T24" fmla="*/ 517836873 w 159"/>
                    <a:gd name="T25" fmla="*/ 106506336 h 159"/>
                    <a:gd name="T26" fmla="*/ 477437192 w 159"/>
                    <a:gd name="T27" fmla="*/ 66106522 h 159"/>
                    <a:gd name="T28" fmla="*/ 433365683 w 159"/>
                    <a:gd name="T29" fmla="*/ 33054219 h 159"/>
                    <a:gd name="T30" fmla="*/ 381950520 w 159"/>
                    <a:gd name="T31" fmla="*/ 14691190 h 159"/>
                    <a:gd name="T32" fmla="*/ 323187869 w 159"/>
                    <a:gd name="T33" fmla="*/ 3671839 h 159"/>
                    <a:gd name="T34" fmla="*/ 293807502 w 159"/>
                    <a:gd name="T35" fmla="*/ 0 h 159"/>
                    <a:gd name="T36" fmla="*/ 235046769 w 159"/>
                    <a:gd name="T37" fmla="*/ 7345595 h 159"/>
                    <a:gd name="T38" fmla="*/ 179957862 w 159"/>
                    <a:gd name="T39" fmla="*/ 22034868 h 159"/>
                    <a:gd name="T40" fmla="*/ 128540782 w 159"/>
                    <a:gd name="T41" fmla="*/ 51417248 h 159"/>
                    <a:gd name="T42" fmla="*/ 88143017 w 159"/>
                    <a:gd name="T43" fmla="*/ 84469551 h 159"/>
                    <a:gd name="T44" fmla="*/ 51417079 w 159"/>
                    <a:gd name="T45" fmla="*/ 128541204 h 159"/>
                    <a:gd name="T46" fmla="*/ 25708540 w 159"/>
                    <a:gd name="T47" fmla="*/ 179958452 h 159"/>
                    <a:gd name="T48" fmla="*/ 7345571 w 159"/>
                    <a:gd name="T49" fmla="*/ 235047540 h 159"/>
                    <a:gd name="T50" fmla="*/ 0 w 159"/>
                    <a:gd name="T51" fmla="*/ 293810383 h 159"/>
                    <a:gd name="T52" fmla="*/ 3671827 w 159"/>
                    <a:gd name="T53" fmla="*/ 319519007 h 159"/>
                    <a:gd name="T54" fmla="*/ 18362969 w 159"/>
                    <a:gd name="T55" fmla="*/ 378279934 h 159"/>
                    <a:gd name="T56" fmla="*/ 36725938 w 159"/>
                    <a:gd name="T57" fmla="*/ 429697182 h 159"/>
                    <a:gd name="T58" fmla="*/ 66106305 w 159"/>
                    <a:gd name="T59" fmla="*/ 477440675 h 159"/>
                    <a:gd name="T60" fmla="*/ 106505986 w 159"/>
                    <a:gd name="T61" fmla="*/ 514166733 h 159"/>
                    <a:gd name="T62" fmla="*/ 154249322 w 159"/>
                    <a:gd name="T63" fmla="*/ 547220952 h 159"/>
                    <a:gd name="T64" fmla="*/ 205666402 w 159"/>
                    <a:gd name="T65" fmla="*/ 569255821 h 159"/>
                    <a:gd name="T66" fmla="*/ 264427136 w 159"/>
                    <a:gd name="T67" fmla="*/ 583947011 h 159"/>
                    <a:gd name="T68" fmla="*/ 293807502 w 159"/>
                    <a:gd name="T69" fmla="*/ 583947011 h 1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159">
                      <a:moveTo>
                        <a:pt x="80" y="159"/>
                      </a:moveTo>
                      <a:lnTo>
                        <a:pt x="80" y="159"/>
                      </a:lnTo>
                      <a:lnTo>
                        <a:pt x="88" y="159"/>
                      </a:lnTo>
                      <a:lnTo>
                        <a:pt x="95" y="156"/>
                      </a:lnTo>
                      <a:lnTo>
                        <a:pt x="104" y="155"/>
                      </a:lnTo>
                      <a:lnTo>
                        <a:pt x="110" y="152"/>
                      </a:lnTo>
                      <a:lnTo>
                        <a:pt x="118" y="149"/>
                      </a:lnTo>
                      <a:lnTo>
                        <a:pt x="124" y="145"/>
                      </a:lnTo>
                      <a:lnTo>
                        <a:pt x="130" y="140"/>
                      </a:lnTo>
                      <a:lnTo>
                        <a:pt x="136" y="135"/>
                      </a:lnTo>
                      <a:lnTo>
                        <a:pt x="141" y="130"/>
                      </a:lnTo>
                      <a:lnTo>
                        <a:pt x="145" y="123"/>
                      </a:lnTo>
                      <a:lnTo>
                        <a:pt x="150" y="117"/>
                      </a:lnTo>
                      <a:lnTo>
                        <a:pt x="153" y="110"/>
                      </a:lnTo>
                      <a:lnTo>
                        <a:pt x="156" y="103"/>
                      </a:lnTo>
                      <a:lnTo>
                        <a:pt x="157" y="96"/>
                      </a:lnTo>
                      <a:lnTo>
                        <a:pt x="159" y="87"/>
                      </a:lnTo>
                      <a:lnTo>
                        <a:pt x="159" y="80"/>
                      </a:lnTo>
                      <a:lnTo>
                        <a:pt x="159" y="71"/>
                      </a:lnTo>
                      <a:lnTo>
                        <a:pt x="157" y="64"/>
                      </a:lnTo>
                      <a:lnTo>
                        <a:pt x="156" y="55"/>
                      </a:lnTo>
                      <a:lnTo>
                        <a:pt x="153" y="49"/>
                      </a:lnTo>
                      <a:lnTo>
                        <a:pt x="150" y="41"/>
                      </a:lnTo>
                      <a:lnTo>
                        <a:pt x="145" y="35"/>
                      </a:lnTo>
                      <a:lnTo>
                        <a:pt x="141" y="29"/>
                      </a:lnTo>
                      <a:lnTo>
                        <a:pt x="136" y="23"/>
                      </a:lnTo>
                      <a:lnTo>
                        <a:pt x="130" y="18"/>
                      </a:lnTo>
                      <a:lnTo>
                        <a:pt x="124" y="14"/>
                      </a:lnTo>
                      <a:lnTo>
                        <a:pt x="118" y="9"/>
                      </a:lnTo>
                      <a:lnTo>
                        <a:pt x="110" y="6"/>
                      </a:lnTo>
                      <a:lnTo>
                        <a:pt x="104" y="4"/>
                      </a:lnTo>
                      <a:lnTo>
                        <a:pt x="95" y="2"/>
                      </a:lnTo>
                      <a:lnTo>
                        <a:pt x="88" y="1"/>
                      </a:lnTo>
                      <a:lnTo>
                        <a:pt x="80" y="0"/>
                      </a:lnTo>
                      <a:lnTo>
                        <a:pt x="72" y="1"/>
                      </a:lnTo>
                      <a:lnTo>
                        <a:pt x="64" y="2"/>
                      </a:lnTo>
                      <a:lnTo>
                        <a:pt x="56" y="4"/>
                      </a:lnTo>
                      <a:lnTo>
                        <a:pt x="49" y="6"/>
                      </a:lnTo>
                      <a:lnTo>
                        <a:pt x="42" y="9"/>
                      </a:lnTo>
                      <a:lnTo>
                        <a:pt x="35" y="14"/>
                      </a:lnTo>
                      <a:lnTo>
                        <a:pt x="29" y="18"/>
                      </a:lnTo>
                      <a:lnTo>
                        <a:pt x="24" y="23"/>
                      </a:lnTo>
                      <a:lnTo>
                        <a:pt x="18" y="29"/>
                      </a:lnTo>
                      <a:lnTo>
                        <a:pt x="14" y="35"/>
                      </a:lnTo>
                      <a:lnTo>
                        <a:pt x="10" y="41"/>
                      </a:lnTo>
                      <a:lnTo>
                        <a:pt x="7" y="49"/>
                      </a:lnTo>
                      <a:lnTo>
                        <a:pt x="5" y="55"/>
                      </a:lnTo>
                      <a:lnTo>
                        <a:pt x="2" y="64"/>
                      </a:lnTo>
                      <a:lnTo>
                        <a:pt x="1" y="71"/>
                      </a:lnTo>
                      <a:lnTo>
                        <a:pt x="0" y="80"/>
                      </a:lnTo>
                      <a:lnTo>
                        <a:pt x="1" y="87"/>
                      </a:lnTo>
                      <a:lnTo>
                        <a:pt x="2" y="96"/>
                      </a:lnTo>
                      <a:lnTo>
                        <a:pt x="5" y="103"/>
                      </a:lnTo>
                      <a:lnTo>
                        <a:pt x="7" y="110"/>
                      </a:lnTo>
                      <a:lnTo>
                        <a:pt x="10" y="117"/>
                      </a:lnTo>
                      <a:lnTo>
                        <a:pt x="14" y="123"/>
                      </a:lnTo>
                      <a:lnTo>
                        <a:pt x="18" y="130"/>
                      </a:lnTo>
                      <a:lnTo>
                        <a:pt x="24" y="135"/>
                      </a:lnTo>
                      <a:lnTo>
                        <a:pt x="29" y="140"/>
                      </a:lnTo>
                      <a:lnTo>
                        <a:pt x="35" y="145"/>
                      </a:lnTo>
                      <a:lnTo>
                        <a:pt x="42" y="149"/>
                      </a:lnTo>
                      <a:lnTo>
                        <a:pt x="49" y="152"/>
                      </a:lnTo>
                      <a:lnTo>
                        <a:pt x="56" y="155"/>
                      </a:lnTo>
                      <a:lnTo>
                        <a:pt x="64" y="156"/>
                      </a:lnTo>
                      <a:lnTo>
                        <a:pt x="72" y="159"/>
                      </a:lnTo>
                      <a:lnTo>
                        <a:pt x="80" y="15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67" name="Freeform 479"/>
                <p:cNvSpPr/>
                <p:nvPr/>
              </p:nvSpPr>
              <p:spPr bwMode="auto">
                <a:xfrm>
                  <a:off x="9992570" y="5933176"/>
                  <a:ext cx="523605" cy="350715"/>
                </a:xfrm>
                <a:custGeom>
                  <a:avLst/>
                  <a:gdLst>
                    <a:gd name="T0" fmla="*/ 771250769 w 272"/>
                    <a:gd name="T1" fmla="*/ 0 h 184"/>
                    <a:gd name="T2" fmla="*/ 536203317 w 272"/>
                    <a:gd name="T3" fmla="*/ 88143252 h 184"/>
                    <a:gd name="T4" fmla="*/ 602309814 w 272"/>
                    <a:gd name="T5" fmla="*/ 488457804 h 184"/>
                    <a:gd name="T6" fmla="*/ 602309814 w 272"/>
                    <a:gd name="T7" fmla="*/ 528857593 h 184"/>
                    <a:gd name="T8" fmla="*/ 580273038 w 272"/>
                    <a:gd name="T9" fmla="*/ 587618483 h 184"/>
                    <a:gd name="T10" fmla="*/ 543546993 w 272"/>
                    <a:gd name="T11" fmla="*/ 628018272 h 184"/>
                    <a:gd name="T12" fmla="*/ 495803519 w 272"/>
                    <a:gd name="T13" fmla="*/ 642707536 h 184"/>
                    <a:gd name="T14" fmla="*/ 448060044 w 272"/>
                    <a:gd name="T15" fmla="*/ 642707536 h 184"/>
                    <a:gd name="T16" fmla="*/ 400314653 w 272"/>
                    <a:gd name="T17" fmla="*/ 624344518 h 184"/>
                    <a:gd name="T18" fmla="*/ 363588608 w 272"/>
                    <a:gd name="T19" fmla="*/ 583946646 h 184"/>
                    <a:gd name="T20" fmla="*/ 341553748 w 272"/>
                    <a:gd name="T21" fmla="*/ 528857593 h 184"/>
                    <a:gd name="T22" fmla="*/ 429697022 w 272"/>
                    <a:gd name="T23" fmla="*/ 187303930 h 184"/>
                    <a:gd name="T24" fmla="*/ 363588608 w 272"/>
                    <a:gd name="T25" fmla="*/ 224029966 h 184"/>
                    <a:gd name="T26" fmla="*/ 176286547 w 272"/>
                    <a:gd name="T27" fmla="*/ 0 h 184"/>
                    <a:gd name="T28" fmla="*/ 88143274 w 272"/>
                    <a:gd name="T29" fmla="*/ 40397872 h 184"/>
                    <a:gd name="T30" fmla="*/ 165267201 w 272"/>
                    <a:gd name="T31" fmla="*/ 40397872 h 184"/>
                    <a:gd name="T32" fmla="*/ 187303977 w 272"/>
                    <a:gd name="T33" fmla="*/ 44071626 h 184"/>
                    <a:gd name="T34" fmla="*/ 216684430 w 272"/>
                    <a:gd name="T35" fmla="*/ 77125824 h 184"/>
                    <a:gd name="T36" fmla="*/ 224030022 w 272"/>
                    <a:gd name="T37" fmla="*/ 102832516 h 184"/>
                    <a:gd name="T38" fmla="*/ 224030022 w 272"/>
                    <a:gd name="T39" fmla="*/ 448059932 h 184"/>
                    <a:gd name="T40" fmla="*/ 205667000 w 272"/>
                    <a:gd name="T41" fmla="*/ 484785967 h 184"/>
                    <a:gd name="T42" fmla="*/ 176286547 w 272"/>
                    <a:gd name="T43" fmla="*/ 506820822 h 184"/>
                    <a:gd name="T44" fmla="*/ 286464681 w 272"/>
                    <a:gd name="T45" fmla="*/ 646381290 h 184"/>
                    <a:gd name="T46" fmla="*/ 0 w 272"/>
                    <a:gd name="T47" fmla="*/ 646381290 h 184"/>
                    <a:gd name="T48" fmla="*/ 40397883 w 272"/>
                    <a:gd name="T49" fmla="*/ 668416144 h 184"/>
                    <a:gd name="T50" fmla="*/ 84469519 w 272"/>
                    <a:gd name="T51" fmla="*/ 675761735 h 184"/>
                    <a:gd name="T52" fmla="*/ 855720289 w 272"/>
                    <a:gd name="T53" fmla="*/ 675761735 h 184"/>
                    <a:gd name="T54" fmla="*/ 910809356 w 272"/>
                    <a:gd name="T55" fmla="*/ 664744307 h 184"/>
                    <a:gd name="T56" fmla="*/ 958554747 w 272"/>
                    <a:gd name="T57" fmla="*/ 635363862 h 184"/>
                    <a:gd name="T58" fmla="*/ 987935199 w 272"/>
                    <a:gd name="T59" fmla="*/ 587618483 h 184"/>
                    <a:gd name="T60" fmla="*/ 998952629 w 272"/>
                    <a:gd name="T61" fmla="*/ 528857593 h 184"/>
                    <a:gd name="T62" fmla="*/ 998952629 w 272"/>
                    <a:gd name="T63" fmla="*/ 132214877 h 184"/>
                    <a:gd name="T64" fmla="*/ 892446333 w 272"/>
                    <a:gd name="T65" fmla="*/ 58762807 h 184"/>
                    <a:gd name="T66" fmla="*/ 771250769 w 272"/>
                    <a:gd name="T67" fmla="*/ 0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2" h="184">
                      <a:moveTo>
                        <a:pt x="210" y="0"/>
                      </a:moveTo>
                      <a:lnTo>
                        <a:pt x="210" y="0"/>
                      </a:lnTo>
                      <a:lnTo>
                        <a:pt x="158" y="61"/>
                      </a:lnTo>
                      <a:lnTo>
                        <a:pt x="146" y="24"/>
                      </a:lnTo>
                      <a:lnTo>
                        <a:pt x="141" y="52"/>
                      </a:lnTo>
                      <a:lnTo>
                        <a:pt x="164" y="133"/>
                      </a:lnTo>
                      <a:lnTo>
                        <a:pt x="164" y="144"/>
                      </a:lnTo>
                      <a:lnTo>
                        <a:pt x="162" y="152"/>
                      </a:lnTo>
                      <a:lnTo>
                        <a:pt x="158" y="160"/>
                      </a:lnTo>
                      <a:lnTo>
                        <a:pt x="154" y="166"/>
                      </a:lnTo>
                      <a:lnTo>
                        <a:pt x="148" y="171"/>
                      </a:lnTo>
                      <a:lnTo>
                        <a:pt x="142" y="174"/>
                      </a:lnTo>
                      <a:lnTo>
                        <a:pt x="135" y="175"/>
                      </a:lnTo>
                      <a:lnTo>
                        <a:pt x="128" y="176"/>
                      </a:lnTo>
                      <a:lnTo>
                        <a:pt x="122" y="175"/>
                      </a:lnTo>
                      <a:lnTo>
                        <a:pt x="115" y="173"/>
                      </a:lnTo>
                      <a:lnTo>
                        <a:pt x="109" y="170"/>
                      </a:lnTo>
                      <a:lnTo>
                        <a:pt x="103" y="165"/>
                      </a:lnTo>
                      <a:lnTo>
                        <a:pt x="99" y="159"/>
                      </a:lnTo>
                      <a:lnTo>
                        <a:pt x="95" y="152"/>
                      </a:lnTo>
                      <a:lnTo>
                        <a:pt x="93" y="144"/>
                      </a:lnTo>
                      <a:lnTo>
                        <a:pt x="92" y="134"/>
                      </a:lnTo>
                      <a:lnTo>
                        <a:pt x="117" y="51"/>
                      </a:lnTo>
                      <a:lnTo>
                        <a:pt x="111" y="24"/>
                      </a:lnTo>
                      <a:lnTo>
                        <a:pt x="99" y="61"/>
                      </a:lnTo>
                      <a:lnTo>
                        <a:pt x="48" y="0"/>
                      </a:lnTo>
                      <a:lnTo>
                        <a:pt x="36" y="5"/>
                      </a:lnTo>
                      <a:lnTo>
                        <a:pt x="24" y="11"/>
                      </a:lnTo>
                      <a:lnTo>
                        <a:pt x="45" y="11"/>
                      </a:lnTo>
                      <a:lnTo>
                        <a:pt x="48" y="11"/>
                      </a:lnTo>
                      <a:lnTo>
                        <a:pt x="51" y="12"/>
                      </a:lnTo>
                      <a:lnTo>
                        <a:pt x="55" y="16"/>
                      </a:lnTo>
                      <a:lnTo>
                        <a:pt x="59" y="21"/>
                      </a:lnTo>
                      <a:lnTo>
                        <a:pt x="60" y="24"/>
                      </a:lnTo>
                      <a:lnTo>
                        <a:pt x="61" y="28"/>
                      </a:lnTo>
                      <a:lnTo>
                        <a:pt x="61" y="122"/>
                      </a:lnTo>
                      <a:lnTo>
                        <a:pt x="60" y="127"/>
                      </a:lnTo>
                      <a:lnTo>
                        <a:pt x="56" y="132"/>
                      </a:lnTo>
                      <a:lnTo>
                        <a:pt x="53" y="135"/>
                      </a:lnTo>
                      <a:lnTo>
                        <a:pt x="48" y="138"/>
                      </a:lnTo>
                      <a:lnTo>
                        <a:pt x="78" y="161"/>
                      </a:lnTo>
                      <a:lnTo>
                        <a:pt x="78" y="176"/>
                      </a:lnTo>
                      <a:lnTo>
                        <a:pt x="0" y="176"/>
                      </a:lnTo>
                      <a:lnTo>
                        <a:pt x="5" y="179"/>
                      </a:lnTo>
                      <a:lnTo>
                        <a:pt x="11" y="182"/>
                      </a:lnTo>
                      <a:lnTo>
                        <a:pt x="17" y="183"/>
                      </a:lnTo>
                      <a:lnTo>
                        <a:pt x="23" y="184"/>
                      </a:lnTo>
                      <a:lnTo>
                        <a:pt x="233" y="184"/>
                      </a:lnTo>
                      <a:lnTo>
                        <a:pt x="241" y="183"/>
                      </a:lnTo>
                      <a:lnTo>
                        <a:pt x="248" y="181"/>
                      </a:lnTo>
                      <a:lnTo>
                        <a:pt x="255" y="178"/>
                      </a:lnTo>
                      <a:lnTo>
                        <a:pt x="261" y="173"/>
                      </a:lnTo>
                      <a:lnTo>
                        <a:pt x="265" y="166"/>
                      </a:lnTo>
                      <a:lnTo>
                        <a:pt x="269" y="160"/>
                      </a:lnTo>
                      <a:lnTo>
                        <a:pt x="271" y="152"/>
                      </a:lnTo>
                      <a:lnTo>
                        <a:pt x="272" y="144"/>
                      </a:lnTo>
                      <a:lnTo>
                        <a:pt x="272" y="36"/>
                      </a:lnTo>
                      <a:lnTo>
                        <a:pt x="258" y="26"/>
                      </a:lnTo>
                      <a:lnTo>
                        <a:pt x="243" y="16"/>
                      </a:lnTo>
                      <a:lnTo>
                        <a:pt x="227" y="7"/>
                      </a:lnTo>
                      <a:lnTo>
                        <a:pt x="21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68" name="Freeform 480"/>
                <p:cNvSpPr>
                  <a:spLocks noEditPoints="1"/>
                </p:cNvSpPr>
                <p:nvPr/>
              </p:nvSpPr>
              <p:spPr bwMode="auto">
                <a:xfrm>
                  <a:off x="9743234" y="5981888"/>
                  <a:ext cx="366879" cy="269530"/>
                </a:xfrm>
                <a:custGeom>
                  <a:avLst/>
                  <a:gdLst>
                    <a:gd name="T0" fmla="*/ 99160679 w 184"/>
                    <a:gd name="T1" fmla="*/ 51417316 h 141"/>
                    <a:gd name="T2" fmla="*/ 569255465 w 184"/>
                    <a:gd name="T3" fmla="*/ 51417316 h 141"/>
                    <a:gd name="T4" fmla="*/ 569255465 w 184"/>
                    <a:gd name="T5" fmla="*/ 356245538 h 141"/>
                    <a:gd name="T6" fmla="*/ 99160679 w 184"/>
                    <a:gd name="T7" fmla="*/ 356245538 h 141"/>
                    <a:gd name="T8" fmla="*/ 99160679 w 184"/>
                    <a:gd name="T9" fmla="*/ 51417316 h 141"/>
                    <a:gd name="T10" fmla="*/ 99160679 w 184"/>
                    <a:gd name="T11" fmla="*/ 51417316 h 141"/>
                    <a:gd name="T12" fmla="*/ 297482037 w 184"/>
                    <a:gd name="T13" fmla="*/ 437043357 h 141"/>
                    <a:gd name="T14" fmla="*/ 370934108 w 184"/>
                    <a:gd name="T15" fmla="*/ 437043357 h 141"/>
                    <a:gd name="T16" fmla="*/ 396642716 w 184"/>
                    <a:gd name="T17" fmla="*/ 481115069 h 141"/>
                    <a:gd name="T18" fmla="*/ 275447182 w 184"/>
                    <a:gd name="T19" fmla="*/ 481115069 h 141"/>
                    <a:gd name="T20" fmla="*/ 297482037 w 184"/>
                    <a:gd name="T21" fmla="*/ 437043357 h 141"/>
                    <a:gd name="T22" fmla="*/ 297482037 w 184"/>
                    <a:gd name="T23" fmla="*/ 437043357 h 141"/>
                    <a:gd name="T24" fmla="*/ 102832516 w 184"/>
                    <a:gd name="T25" fmla="*/ 0 h 141"/>
                    <a:gd name="T26" fmla="*/ 102832516 w 184"/>
                    <a:gd name="T27" fmla="*/ 0 h 141"/>
                    <a:gd name="T28" fmla="*/ 84469498 w 184"/>
                    <a:gd name="T29" fmla="*/ 3671844 h 141"/>
                    <a:gd name="T30" fmla="*/ 69780234 w 184"/>
                    <a:gd name="T31" fmla="*/ 14691209 h 141"/>
                    <a:gd name="T32" fmla="*/ 55089053 w 184"/>
                    <a:gd name="T33" fmla="*/ 29380502 h 141"/>
                    <a:gd name="T34" fmla="*/ 51417216 w 184"/>
                    <a:gd name="T35" fmla="*/ 51417316 h 141"/>
                    <a:gd name="T36" fmla="*/ 51417216 w 184"/>
                    <a:gd name="T37" fmla="*/ 345228089 h 141"/>
                    <a:gd name="T38" fmla="*/ 51417216 w 184"/>
                    <a:gd name="T39" fmla="*/ 345228089 h 141"/>
                    <a:gd name="T40" fmla="*/ 55089053 w 184"/>
                    <a:gd name="T41" fmla="*/ 367262987 h 141"/>
                    <a:gd name="T42" fmla="*/ 62434643 w 184"/>
                    <a:gd name="T43" fmla="*/ 381954196 h 141"/>
                    <a:gd name="T44" fmla="*/ 77125824 w 184"/>
                    <a:gd name="T45" fmla="*/ 392971645 h 141"/>
                    <a:gd name="T46" fmla="*/ 88143252 w 184"/>
                    <a:gd name="T47" fmla="*/ 396643489 h 141"/>
                    <a:gd name="T48" fmla="*/ 88143252 w 184"/>
                    <a:gd name="T49" fmla="*/ 396643489 h 141"/>
                    <a:gd name="T50" fmla="*/ 0 w 184"/>
                    <a:gd name="T51" fmla="*/ 477441308 h 141"/>
                    <a:gd name="T52" fmla="*/ 0 w 184"/>
                    <a:gd name="T53" fmla="*/ 517841176 h 141"/>
                    <a:gd name="T54" fmla="*/ 675761735 w 184"/>
                    <a:gd name="T55" fmla="*/ 517841176 h 141"/>
                    <a:gd name="T56" fmla="*/ 675761735 w 184"/>
                    <a:gd name="T57" fmla="*/ 477441308 h 141"/>
                    <a:gd name="T58" fmla="*/ 576601056 w 184"/>
                    <a:gd name="T59" fmla="*/ 400317250 h 141"/>
                    <a:gd name="T60" fmla="*/ 576601056 w 184"/>
                    <a:gd name="T61" fmla="*/ 400317250 h 141"/>
                    <a:gd name="T62" fmla="*/ 591292236 w 184"/>
                    <a:gd name="T63" fmla="*/ 392971645 h 141"/>
                    <a:gd name="T64" fmla="*/ 605981501 w 184"/>
                    <a:gd name="T65" fmla="*/ 381954196 h 141"/>
                    <a:gd name="T66" fmla="*/ 613327091 w 184"/>
                    <a:gd name="T67" fmla="*/ 367262987 h 141"/>
                    <a:gd name="T68" fmla="*/ 616998928 w 184"/>
                    <a:gd name="T69" fmla="*/ 345228089 h 141"/>
                    <a:gd name="T70" fmla="*/ 616998928 w 184"/>
                    <a:gd name="T71" fmla="*/ 51417316 h 141"/>
                    <a:gd name="T72" fmla="*/ 616998928 w 184"/>
                    <a:gd name="T73" fmla="*/ 51417316 h 141"/>
                    <a:gd name="T74" fmla="*/ 613327091 w 184"/>
                    <a:gd name="T75" fmla="*/ 29380502 h 141"/>
                    <a:gd name="T76" fmla="*/ 602309664 w 184"/>
                    <a:gd name="T77" fmla="*/ 14691209 h 141"/>
                    <a:gd name="T78" fmla="*/ 583946646 w 184"/>
                    <a:gd name="T79" fmla="*/ 3671844 h 141"/>
                    <a:gd name="T80" fmla="*/ 565583628 w 184"/>
                    <a:gd name="T81" fmla="*/ 0 h 141"/>
                    <a:gd name="T82" fmla="*/ 102832516 w 184"/>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4" h="141">
                      <a:moveTo>
                        <a:pt x="27" y="14"/>
                      </a:moveTo>
                      <a:lnTo>
                        <a:pt x="155" y="14"/>
                      </a:lnTo>
                      <a:lnTo>
                        <a:pt x="155" y="97"/>
                      </a:lnTo>
                      <a:lnTo>
                        <a:pt x="27" y="97"/>
                      </a:lnTo>
                      <a:lnTo>
                        <a:pt x="27" y="14"/>
                      </a:lnTo>
                      <a:close/>
                      <a:moveTo>
                        <a:pt x="81" y="119"/>
                      </a:moveTo>
                      <a:lnTo>
                        <a:pt x="101" y="119"/>
                      </a:lnTo>
                      <a:lnTo>
                        <a:pt x="108" y="131"/>
                      </a:lnTo>
                      <a:lnTo>
                        <a:pt x="75" y="131"/>
                      </a:lnTo>
                      <a:lnTo>
                        <a:pt x="81" y="119"/>
                      </a:lnTo>
                      <a:close/>
                      <a:moveTo>
                        <a:pt x="28" y="0"/>
                      </a:moveTo>
                      <a:lnTo>
                        <a:pt x="28" y="0"/>
                      </a:lnTo>
                      <a:lnTo>
                        <a:pt x="23" y="1"/>
                      </a:lnTo>
                      <a:lnTo>
                        <a:pt x="19" y="4"/>
                      </a:lnTo>
                      <a:lnTo>
                        <a:pt x="15" y="8"/>
                      </a:lnTo>
                      <a:lnTo>
                        <a:pt x="14" y="14"/>
                      </a:lnTo>
                      <a:lnTo>
                        <a:pt x="14" y="94"/>
                      </a:lnTo>
                      <a:lnTo>
                        <a:pt x="15" y="100"/>
                      </a:lnTo>
                      <a:lnTo>
                        <a:pt x="17" y="104"/>
                      </a:lnTo>
                      <a:lnTo>
                        <a:pt x="21" y="107"/>
                      </a:lnTo>
                      <a:lnTo>
                        <a:pt x="24" y="108"/>
                      </a:lnTo>
                      <a:lnTo>
                        <a:pt x="0" y="130"/>
                      </a:lnTo>
                      <a:lnTo>
                        <a:pt x="0" y="141"/>
                      </a:lnTo>
                      <a:lnTo>
                        <a:pt x="184" y="141"/>
                      </a:lnTo>
                      <a:lnTo>
                        <a:pt x="184" y="130"/>
                      </a:lnTo>
                      <a:lnTo>
                        <a:pt x="157" y="109"/>
                      </a:lnTo>
                      <a:lnTo>
                        <a:pt x="161" y="107"/>
                      </a:lnTo>
                      <a:lnTo>
                        <a:pt x="165" y="104"/>
                      </a:lnTo>
                      <a:lnTo>
                        <a:pt x="167" y="100"/>
                      </a:lnTo>
                      <a:lnTo>
                        <a:pt x="168" y="94"/>
                      </a:lnTo>
                      <a:lnTo>
                        <a:pt x="168" y="14"/>
                      </a:lnTo>
                      <a:lnTo>
                        <a:pt x="167" y="8"/>
                      </a:lnTo>
                      <a:lnTo>
                        <a:pt x="164" y="4"/>
                      </a:lnTo>
                      <a:lnTo>
                        <a:pt x="159" y="1"/>
                      </a:lnTo>
                      <a:lnTo>
                        <a:pt x="154" y="0"/>
                      </a:lnTo>
                      <a:lnTo>
                        <a:pt x="28"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913" name="TextBox 912"/>
              <p:cNvSpPr txBox="1"/>
              <p:nvPr/>
            </p:nvSpPr>
            <p:spPr>
              <a:xfrm>
                <a:off x="3352639" y="1084572"/>
                <a:ext cx="1624806" cy="327597"/>
              </a:xfrm>
              <a:prstGeom prst="rect">
                <a:avLst/>
              </a:prstGeom>
              <a:noFill/>
            </p:spPr>
            <p:txBody>
              <a:bodyPr>
                <a:spAutoFit/>
              </a:bodyPr>
              <a:lstStyle/>
              <a:p>
                <a:pPr algn="ctr" eaLnBrk="1" fontAlgn="t" hangingPunct="1">
                  <a:defRPr/>
                </a:pPr>
                <a:r>
                  <a:rPr lang="zh-CN" altLang="en-US" sz="1300" dirty="0">
                    <a:solidFill>
                      <a:schemeClr val="tx1">
                        <a:lumMod val="75000"/>
                        <a:lumOff val="25000"/>
                      </a:schemeClr>
                    </a:solidFill>
                    <a:latin typeface="+mn-lt"/>
                    <a:ea typeface="+mn-ea"/>
                  </a:rPr>
                  <a:t>分支站点</a:t>
                </a:r>
                <a:endParaRPr lang="zh-CN" altLang="en-US" sz="1300" dirty="0">
                  <a:solidFill>
                    <a:schemeClr val="tx1">
                      <a:lumMod val="75000"/>
                      <a:lumOff val="25000"/>
                    </a:schemeClr>
                  </a:solidFill>
                  <a:latin typeface="+mn-lt"/>
                  <a:ea typeface="+mn-ea"/>
                </a:endParaRPr>
              </a:p>
            </p:txBody>
          </p:sp>
          <p:cxnSp>
            <p:nvCxnSpPr>
              <p:cNvPr id="914" name="直接连接符 913"/>
              <p:cNvCxnSpPr/>
              <p:nvPr/>
            </p:nvCxnSpPr>
            <p:spPr bwMode="auto">
              <a:xfrm>
                <a:off x="4094738" y="1814543"/>
                <a:ext cx="380814" cy="0"/>
              </a:xfrm>
              <a:prstGeom prst="line">
                <a:avLst/>
              </a:prstGeom>
              <a:noFill/>
              <a:ln w="12700">
                <a:solidFill>
                  <a:schemeClr val="bg1">
                    <a:lumMod val="50000"/>
                  </a:scheme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1165" name="组合 46"/>
            <p:cNvGrpSpPr/>
            <p:nvPr/>
          </p:nvGrpSpPr>
          <p:grpSpPr bwMode="auto">
            <a:xfrm>
              <a:off x="512740" y="4187682"/>
              <a:ext cx="348322" cy="311158"/>
              <a:chOff x="9759586" y="5618470"/>
              <a:chExt cx="755065" cy="666910"/>
            </a:xfrm>
          </p:grpSpPr>
          <p:sp>
            <p:nvSpPr>
              <p:cNvPr id="91258" name="Freeform 478"/>
              <p:cNvSpPr/>
              <p:nvPr/>
            </p:nvSpPr>
            <p:spPr bwMode="auto">
              <a:xfrm>
                <a:off x="10094409" y="5619370"/>
                <a:ext cx="306327" cy="305252"/>
              </a:xfrm>
              <a:custGeom>
                <a:avLst/>
                <a:gdLst>
                  <a:gd name="T0" fmla="*/ 293807502 w 159"/>
                  <a:gd name="T1" fmla="*/ 583947011 h 159"/>
                  <a:gd name="T2" fmla="*/ 348896409 w 159"/>
                  <a:gd name="T3" fmla="*/ 572929576 h 159"/>
                  <a:gd name="T4" fmla="*/ 403985316 w 159"/>
                  <a:gd name="T5" fmla="*/ 558238386 h 159"/>
                  <a:gd name="T6" fmla="*/ 455402395 w 159"/>
                  <a:gd name="T7" fmla="*/ 532529762 h 159"/>
                  <a:gd name="T8" fmla="*/ 499473904 w 159"/>
                  <a:gd name="T9" fmla="*/ 495803704 h 159"/>
                  <a:gd name="T10" fmla="*/ 532526098 w 159"/>
                  <a:gd name="T11" fmla="*/ 451732051 h 159"/>
                  <a:gd name="T12" fmla="*/ 561908382 w 159"/>
                  <a:gd name="T13" fmla="*/ 403988558 h 159"/>
                  <a:gd name="T14" fmla="*/ 576597607 w 159"/>
                  <a:gd name="T15" fmla="*/ 352571310 h 159"/>
                  <a:gd name="T16" fmla="*/ 583943178 w 159"/>
                  <a:gd name="T17" fmla="*/ 293810383 h 159"/>
                  <a:gd name="T18" fmla="*/ 583943178 w 159"/>
                  <a:gd name="T19" fmla="*/ 260756164 h 159"/>
                  <a:gd name="T20" fmla="*/ 572925780 w 159"/>
                  <a:gd name="T21" fmla="*/ 201993321 h 159"/>
                  <a:gd name="T22" fmla="*/ 550889067 w 159"/>
                  <a:gd name="T23" fmla="*/ 150577989 h 159"/>
                  <a:gd name="T24" fmla="*/ 517836873 w 159"/>
                  <a:gd name="T25" fmla="*/ 106506336 h 159"/>
                  <a:gd name="T26" fmla="*/ 477437192 w 159"/>
                  <a:gd name="T27" fmla="*/ 66106522 h 159"/>
                  <a:gd name="T28" fmla="*/ 433365683 w 159"/>
                  <a:gd name="T29" fmla="*/ 33054219 h 159"/>
                  <a:gd name="T30" fmla="*/ 381950520 w 159"/>
                  <a:gd name="T31" fmla="*/ 14691190 h 159"/>
                  <a:gd name="T32" fmla="*/ 323187869 w 159"/>
                  <a:gd name="T33" fmla="*/ 3671839 h 159"/>
                  <a:gd name="T34" fmla="*/ 293807502 w 159"/>
                  <a:gd name="T35" fmla="*/ 0 h 159"/>
                  <a:gd name="T36" fmla="*/ 235046769 w 159"/>
                  <a:gd name="T37" fmla="*/ 7345595 h 159"/>
                  <a:gd name="T38" fmla="*/ 179957862 w 159"/>
                  <a:gd name="T39" fmla="*/ 22034868 h 159"/>
                  <a:gd name="T40" fmla="*/ 128540782 w 159"/>
                  <a:gd name="T41" fmla="*/ 51417248 h 159"/>
                  <a:gd name="T42" fmla="*/ 88143017 w 159"/>
                  <a:gd name="T43" fmla="*/ 84469551 h 159"/>
                  <a:gd name="T44" fmla="*/ 51417079 w 159"/>
                  <a:gd name="T45" fmla="*/ 128541204 h 159"/>
                  <a:gd name="T46" fmla="*/ 25708540 w 159"/>
                  <a:gd name="T47" fmla="*/ 179958452 h 159"/>
                  <a:gd name="T48" fmla="*/ 7345571 w 159"/>
                  <a:gd name="T49" fmla="*/ 235047540 h 159"/>
                  <a:gd name="T50" fmla="*/ 0 w 159"/>
                  <a:gd name="T51" fmla="*/ 293810383 h 159"/>
                  <a:gd name="T52" fmla="*/ 3671827 w 159"/>
                  <a:gd name="T53" fmla="*/ 319519007 h 159"/>
                  <a:gd name="T54" fmla="*/ 18362969 w 159"/>
                  <a:gd name="T55" fmla="*/ 378279934 h 159"/>
                  <a:gd name="T56" fmla="*/ 36725938 w 159"/>
                  <a:gd name="T57" fmla="*/ 429697182 h 159"/>
                  <a:gd name="T58" fmla="*/ 66106305 w 159"/>
                  <a:gd name="T59" fmla="*/ 477440675 h 159"/>
                  <a:gd name="T60" fmla="*/ 106505986 w 159"/>
                  <a:gd name="T61" fmla="*/ 514166733 h 159"/>
                  <a:gd name="T62" fmla="*/ 154249322 w 159"/>
                  <a:gd name="T63" fmla="*/ 547220952 h 159"/>
                  <a:gd name="T64" fmla="*/ 205666402 w 159"/>
                  <a:gd name="T65" fmla="*/ 569255821 h 159"/>
                  <a:gd name="T66" fmla="*/ 264427136 w 159"/>
                  <a:gd name="T67" fmla="*/ 583947011 h 159"/>
                  <a:gd name="T68" fmla="*/ 293807502 w 159"/>
                  <a:gd name="T69" fmla="*/ 583947011 h 1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159">
                    <a:moveTo>
                      <a:pt x="80" y="159"/>
                    </a:moveTo>
                    <a:lnTo>
                      <a:pt x="80" y="159"/>
                    </a:lnTo>
                    <a:lnTo>
                      <a:pt x="88" y="159"/>
                    </a:lnTo>
                    <a:lnTo>
                      <a:pt x="95" y="156"/>
                    </a:lnTo>
                    <a:lnTo>
                      <a:pt x="104" y="155"/>
                    </a:lnTo>
                    <a:lnTo>
                      <a:pt x="110" y="152"/>
                    </a:lnTo>
                    <a:lnTo>
                      <a:pt x="118" y="149"/>
                    </a:lnTo>
                    <a:lnTo>
                      <a:pt x="124" y="145"/>
                    </a:lnTo>
                    <a:lnTo>
                      <a:pt x="130" y="140"/>
                    </a:lnTo>
                    <a:lnTo>
                      <a:pt x="136" y="135"/>
                    </a:lnTo>
                    <a:lnTo>
                      <a:pt x="141" y="130"/>
                    </a:lnTo>
                    <a:lnTo>
                      <a:pt x="145" y="123"/>
                    </a:lnTo>
                    <a:lnTo>
                      <a:pt x="150" y="117"/>
                    </a:lnTo>
                    <a:lnTo>
                      <a:pt x="153" y="110"/>
                    </a:lnTo>
                    <a:lnTo>
                      <a:pt x="156" y="103"/>
                    </a:lnTo>
                    <a:lnTo>
                      <a:pt x="157" y="96"/>
                    </a:lnTo>
                    <a:lnTo>
                      <a:pt x="159" y="87"/>
                    </a:lnTo>
                    <a:lnTo>
                      <a:pt x="159" y="80"/>
                    </a:lnTo>
                    <a:lnTo>
                      <a:pt x="159" y="71"/>
                    </a:lnTo>
                    <a:lnTo>
                      <a:pt x="157" y="64"/>
                    </a:lnTo>
                    <a:lnTo>
                      <a:pt x="156" y="55"/>
                    </a:lnTo>
                    <a:lnTo>
                      <a:pt x="153" y="49"/>
                    </a:lnTo>
                    <a:lnTo>
                      <a:pt x="150" y="41"/>
                    </a:lnTo>
                    <a:lnTo>
                      <a:pt x="145" y="35"/>
                    </a:lnTo>
                    <a:lnTo>
                      <a:pt x="141" y="29"/>
                    </a:lnTo>
                    <a:lnTo>
                      <a:pt x="136" y="23"/>
                    </a:lnTo>
                    <a:lnTo>
                      <a:pt x="130" y="18"/>
                    </a:lnTo>
                    <a:lnTo>
                      <a:pt x="124" y="14"/>
                    </a:lnTo>
                    <a:lnTo>
                      <a:pt x="118" y="9"/>
                    </a:lnTo>
                    <a:lnTo>
                      <a:pt x="110" y="6"/>
                    </a:lnTo>
                    <a:lnTo>
                      <a:pt x="104" y="4"/>
                    </a:lnTo>
                    <a:lnTo>
                      <a:pt x="95" y="2"/>
                    </a:lnTo>
                    <a:lnTo>
                      <a:pt x="88" y="1"/>
                    </a:lnTo>
                    <a:lnTo>
                      <a:pt x="80" y="0"/>
                    </a:lnTo>
                    <a:lnTo>
                      <a:pt x="72" y="1"/>
                    </a:lnTo>
                    <a:lnTo>
                      <a:pt x="64" y="2"/>
                    </a:lnTo>
                    <a:lnTo>
                      <a:pt x="56" y="4"/>
                    </a:lnTo>
                    <a:lnTo>
                      <a:pt x="49" y="6"/>
                    </a:lnTo>
                    <a:lnTo>
                      <a:pt x="42" y="9"/>
                    </a:lnTo>
                    <a:lnTo>
                      <a:pt x="35" y="14"/>
                    </a:lnTo>
                    <a:lnTo>
                      <a:pt x="29" y="18"/>
                    </a:lnTo>
                    <a:lnTo>
                      <a:pt x="24" y="23"/>
                    </a:lnTo>
                    <a:lnTo>
                      <a:pt x="18" y="29"/>
                    </a:lnTo>
                    <a:lnTo>
                      <a:pt x="14" y="35"/>
                    </a:lnTo>
                    <a:lnTo>
                      <a:pt x="10" y="41"/>
                    </a:lnTo>
                    <a:lnTo>
                      <a:pt x="7" y="49"/>
                    </a:lnTo>
                    <a:lnTo>
                      <a:pt x="5" y="55"/>
                    </a:lnTo>
                    <a:lnTo>
                      <a:pt x="2" y="64"/>
                    </a:lnTo>
                    <a:lnTo>
                      <a:pt x="1" y="71"/>
                    </a:lnTo>
                    <a:lnTo>
                      <a:pt x="0" y="80"/>
                    </a:lnTo>
                    <a:lnTo>
                      <a:pt x="1" y="87"/>
                    </a:lnTo>
                    <a:lnTo>
                      <a:pt x="2" y="96"/>
                    </a:lnTo>
                    <a:lnTo>
                      <a:pt x="5" y="103"/>
                    </a:lnTo>
                    <a:lnTo>
                      <a:pt x="7" y="110"/>
                    </a:lnTo>
                    <a:lnTo>
                      <a:pt x="10" y="117"/>
                    </a:lnTo>
                    <a:lnTo>
                      <a:pt x="14" y="123"/>
                    </a:lnTo>
                    <a:lnTo>
                      <a:pt x="18" y="130"/>
                    </a:lnTo>
                    <a:lnTo>
                      <a:pt x="24" y="135"/>
                    </a:lnTo>
                    <a:lnTo>
                      <a:pt x="29" y="140"/>
                    </a:lnTo>
                    <a:lnTo>
                      <a:pt x="35" y="145"/>
                    </a:lnTo>
                    <a:lnTo>
                      <a:pt x="42" y="149"/>
                    </a:lnTo>
                    <a:lnTo>
                      <a:pt x="49" y="152"/>
                    </a:lnTo>
                    <a:lnTo>
                      <a:pt x="56" y="155"/>
                    </a:lnTo>
                    <a:lnTo>
                      <a:pt x="64" y="156"/>
                    </a:lnTo>
                    <a:lnTo>
                      <a:pt x="72" y="159"/>
                    </a:lnTo>
                    <a:lnTo>
                      <a:pt x="80" y="15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59" name="Freeform 479"/>
              <p:cNvSpPr/>
              <p:nvPr/>
            </p:nvSpPr>
            <p:spPr bwMode="auto">
              <a:xfrm>
                <a:off x="9994674" y="5934363"/>
                <a:ext cx="520044" cy="350715"/>
              </a:xfrm>
              <a:custGeom>
                <a:avLst/>
                <a:gdLst>
                  <a:gd name="T0" fmla="*/ 771250769 w 272"/>
                  <a:gd name="T1" fmla="*/ 0 h 184"/>
                  <a:gd name="T2" fmla="*/ 536203317 w 272"/>
                  <a:gd name="T3" fmla="*/ 88143252 h 184"/>
                  <a:gd name="T4" fmla="*/ 602309814 w 272"/>
                  <a:gd name="T5" fmla="*/ 488457804 h 184"/>
                  <a:gd name="T6" fmla="*/ 602309814 w 272"/>
                  <a:gd name="T7" fmla="*/ 528857593 h 184"/>
                  <a:gd name="T8" fmla="*/ 580273038 w 272"/>
                  <a:gd name="T9" fmla="*/ 587618483 h 184"/>
                  <a:gd name="T10" fmla="*/ 543546993 w 272"/>
                  <a:gd name="T11" fmla="*/ 628018272 h 184"/>
                  <a:gd name="T12" fmla="*/ 495803519 w 272"/>
                  <a:gd name="T13" fmla="*/ 642707536 h 184"/>
                  <a:gd name="T14" fmla="*/ 448060044 w 272"/>
                  <a:gd name="T15" fmla="*/ 642707536 h 184"/>
                  <a:gd name="T16" fmla="*/ 400314653 w 272"/>
                  <a:gd name="T17" fmla="*/ 624344518 h 184"/>
                  <a:gd name="T18" fmla="*/ 363588608 w 272"/>
                  <a:gd name="T19" fmla="*/ 583946646 h 184"/>
                  <a:gd name="T20" fmla="*/ 341553748 w 272"/>
                  <a:gd name="T21" fmla="*/ 528857593 h 184"/>
                  <a:gd name="T22" fmla="*/ 429697022 w 272"/>
                  <a:gd name="T23" fmla="*/ 187303930 h 184"/>
                  <a:gd name="T24" fmla="*/ 363588608 w 272"/>
                  <a:gd name="T25" fmla="*/ 224029966 h 184"/>
                  <a:gd name="T26" fmla="*/ 176286547 w 272"/>
                  <a:gd name="T27" fmla="*/ 0 h 184"/>
                  <a:gd name="T28" fmla="*/ 88143274 w 272"/>
                  <a:gd name="T29" fmla="*/ 40397872 h 184"/>
                  <a:gd name="T30" fmla="*/ 165267201 w 272"/>
                  <a:gd name="T31" fmla="*/ 40397872 h 184"/>
                  <a:gd name="T32" fmla="*/ 187303977 w 272"/>
                  <a:gd name="T33" fmla="*/ 44071626 h 184"/>
                  <a:gd name="T34" fmla="*/ 216684430 w 272"/>
                  <a:gd name="T35" fmla="*/ 77125824 h 184"/>
                  <a:gd name="T36" fmla="*/ 224030022 w 272"/>
                  <a:gd name="T37" fmla="*/ 102832516 h 184"/>
                  <a:gd name="T38" fmla="*/ 224030022 w 272"/>
                  <a:gd name="T39" fmla="*/ 448059932 h 184"/>
                  <a:gd name="T40" fmla="*/ 205667000 w 272"/>
                  <a:gd name="T41" fmla="*/ 484785967 h 184"/>
                  <a:gd name="T42" fmla="*/ 176286547 w 272"/>
                  <a:gd name="T43" fmla="*/ 506820822 h 184"/>
                  <a:gd name="T44" fmla="*/ 286464681 w 272"/>
                  <a:gd name="T45" fmla="*/ 646381290 h 184"/>
                  <a:gd name="T46" fmla="*/ 0 w 272"/>
                  <a:gd name="T47" fmla="*/ 646381290 h 184"/>
                  <a:gd name="T48" fmla="*/ 40397883 w 272"/>
                  <a:gd name="T49" fmla="*/ 668416144 h 184"/>
                  <a:gd name="T50" fmla="*/ 84469519 w 272"/>
                  <a:gd name="T51" fmla="*/ 675761735 h 184"/>
                  <a:gd name="T52" fmla="*/ 855720289 w 272"/>
                  <a:gd name="T53" fmla="*/ 675761735 h 184"/>
                  <a:gd name="T54" fmla="*/ 910809356 w 272"/>
                  <a:gd name="T55" fmla="*/ 664744307 h 184"/>
                  <a:gd name="T56" fmla="*/ 958554747 w 272"/>
                  <a:gd name="T57" fmla="*/ 635363862 h 184"/>
                  <a:gd name="T58" fmla="*/ 987935199 w 272"/>
                  <a:gd name="T59" fmla="*/ 587618483 h 184"/>
                  <a:gd name="T60" fmla="*/ 998952629 w 272"/>
                  <a:gd name="T61" fmla="*/ 528857593 h 184"/>
                  <a:gd name="T62" fmla="*/ 998952629 w 272"/>
                  <a:gd name="T63" fmla="*/ 132214877 h 184"/>
                  <a:gd name="T64" fmla="*/ 892446333 w 272"/>
                  <a:gd name="T65" fmla="*/ 58762807 h 184"/>
                  <a:gd name="T66" fmla="*/ 771250769 w 272"/>
                  <a:gd name="T67" fmla="*/ 0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2" h="184">
                    <a:moveTo>
                      <a:pt x="210" y="0"/>
                    </a:moveTo>
                    <a:lnTo>
                      <a:pt x="210" y="0"/>
                    </a:lnTo>
                    <a:lnTo>
                      <a:pt x="158" y="61"/>
                    </a:lnTo>
                    <a:lnTo>
                      <a:pt x="146" y="24"/>
                    </a:lnTo>
                    <a:lnTo>
                      <a:pt x="141" y="52"/>
                    </a:lnTo>
                    <a:lnTo>
                      <a:pt x="164" y="133"/>
                    </a:lnTo>
                    <a:lnTo>
                      <a:pt x="164" y="144"/>
                    </a:lnTo>
                    <a:lnTo>
                      <a:pt x="162" y="152"/>
                    </a:lnTo>
                    <a:lnTo>
                      <a:pt x="158" y="160"/>
                    </a:lnTo>
                    <a:lnTo>
                      <a:pt x="154" y="166"/>
                    </a:lnTo>
                    <a:lnTo>
                      <a:pt x="148" y="171"/>
                    </a:lnTo>
                    <a:lnTo>
                      <a:pt x="142" y="174"/>
                    </a:lnTo>
                    <a:lnTo>
                      <a:pt x="135" y="175"/>
                    </a:lnTo>
                    <a:lnTo>
                      <a:pt x="128" y="176"/>
                    </a:lnTo>
                    <a:lnTo>
                      <a:pt x="122" y="175"/>
                    </a:lnTo>
                    <a:lnTo>
                      <a:pt x="115" y="173"/>
                    </a:lnTo>
                    <a:lnTo>
                      <a:pt x="109" y="170"/>
                    </a:lnTo>
                    <a:lnTo>
                      <a:pt x="103" y="165"/>
                    </a:lnTo>
                    <a:lnTo>
                      <a:pt x="99" y="159"/>
                    </a:lnTo>
                    <a:lnTo>
                      <a:pt x="95" y="152"/>
                    </a:lnTo>
                    <a:lnTo>
                      <a:pt x="93" y="144"/>
                    </a:lnTo>
                    <a:lnTo>
                      <a:pt x="92" y="134"/>
                    </a:lnTo>
                    <a:lnTo>
                      <a:pt x="117" y="51"/>
                    </a:lnTo>
                    <a:lnTo>
                      <a:pt x="111" y="24"/>
                    </a:lnTo>
                    <a:lnTo>
                      <a:pt x="99" y="61"/>
                    </a:lnTo>
                    <a:lnTo>
                      <a:pt x="48" y="0"/>
                    </a:lnTo>
                    <a:lnTo>
                      <a:pt x="36" y="5"/>
                    </a:lnTo>
                    <a:lnTo>
                      <a:pt x="24" y="11"/>
                    </a:lnTo>
                    <a:lnTo>
                      <a:pt x="45" y="11"/>
                    </a:lnTo>
                    <a:lnTo>
                      <a:pt x="48" y="11"/>
                    </a:lnTo>
                    <a:lnTo>
                      <a:pt x="51" y="12"/>
                    </a:lnTo>
                    <a:lnTo>
                      <a:pt x="55" y="16"/>
                    </a:lnTo>
                    <a:lnTo>
                      <a:pt x="59" y="21"/>
                    </a:lnTo>
                    <a:lnTo>
                      <a:pt x="60" y="24"/>
                    </a:lnTo>
                    <a:lnTo>
                      <a:pt x="61" y="28"/>
                    </a:lnTo>
                    <a:lnTo>
                      <a:pt x="61" y="122"/>
                    </a:lnTo>
                    <a:lnTo>
                      <a:pt x="60" y="127"/>
                    </a:lnTo>
                    <a:lnTo>
                      <a:pt x="56" y="132"/>
                    </a:lnTo>
                    <a:lnTo>
                      <a:pt x="53" y="135"/>
                    </a:lnTo>
                    <a:lnTo>
                      <a:pt x="48" y="138"/>
                    </a:lnTo>
                    <a:lnTo>
                      <a:pt x="78" y="161"/>
                    </a:lnTo>
                    <a:lnTo>
                      <a:pt x="78" y="176"/>
                    </a:lnTo>
                    <a:lnTo>
                      <a:pt x="0" y="176"/>
                    </a:lnTo>
                    <a:lnTo>
                      <a:pt x="5" y="179"/>
                    </a:lnTo>
                    <a:lnTo>
                      <a:pt x="11" y="182"/>
                    </a:lnTo>
                    <a:lnTo>
                      <a:pt x="17" y="183"/>
                    </a:lnTo>
                    <a:lnTo>
                      <a:pt x="23" y="184"/>
                    </a:lnTo>
                    <a:lnTo>
                      <a:pt x="233" y="184"/>
                    </a:lnTo>
                    <a:lnTo>
                      <a:pt x="241" y="183"/>
                    </a:lnTo>
                    <a:lnTo>
                      <a:pt x="248" y="181"/>
                    </a:lnTo>
                    <a:lnTo>
                      <a:pt x="255" y="178"/>
                    </a:lnTo>
                    <a:lnTo>
                      <a:pt x="261" y="173"/>
                    </a:lnTo>
                    <a:lnTo>
                      <a:pt x="265" y="166"/>
                    </a:lnTo>
                    <a:lnTo>
                      <a:pt x="269" y="160"/>
                    </a:lnTo>
                    <a:lnTo>
                      <a:pt x="271" y="152"/>
                    </a:lnTo>
                    <a:lnTo>
                      <a:pt x="272" y="144"/>
                    </a:lnTo>
                    <a:lnTo>
                      <a:pt x="272" y="36"/>
                    </a:lnTo>
                    <a:lnTo>
                      <a:pt x="258" y="26"/>
                    </a:lnTo>
                    <a:lnTo>
                      <a:pt x="243" y="16"/>
                    </a:lnTo>
                    <a:lnTo>
                      <a:pt x="227" y="7"/>
                    </a:lnTo>
                    <a:lnTo>
                      <a:pt x="21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60" name="Freeform 480"/>
              <p:cNvSpPr>
                <a:spLocks noEditPoints="1"/>
              </p:cNvSpPr>
              <p:nvPr/>
            </p:nvSpPr>
            <p:spPr bwMode="auto">
              <a:xfrm>
                <a:off x="9759586" y="5983074"/>
                <a:ext cx="352631" cy="269530"/>
              </a:xfrm>
              <a:custGeom>
                <a:avLst/>
                <a:gdLst>
                  <a:gd name="T0" fmla="*/ 99160679 w 184"/>
                  <a:gd name="T1" fmla="*/ 51417316 h 141"/>
                  <a:gd name="T2" fmla="*/ 569255465 w 184"/>
                  <a:gd name="T3" fmla="*/ 51417316 h 141"/>
                  <a:gd name="T4" fmla="*/ 569255465 w 184"/>
                  <a:gd name="T5" fmla="*/ 356245538 h 141"/>
                  <a:gd name="T6" fmla="*/ 99160679 w 184"/>
                  <a:gd name="T7" fmla="*/ 356245538 h 141"/>
                  <a:gd name="T8" fmla="*/ 99160679 w 184"/>
                  <a:gd name="T9" fmla="*/ 51417316 h 141"/>
                  <a:gd name="T10" fmla="*/ 99160679 w 184"/>
                  <a:gd name="T11" fmla="*/ 51417316 h 141"/>
                  <a:gd name="T12" fmla="*/ 297482037 w 184"/>
                  <a:gd name="T13" fmla="*/ 437043357 h 141"/>
                  <a:gd name="T14" fmla="*/ 370934108 w 184"/>
                  <a:gd name="T15" fmla="*/ 437043357 h 141"/>
                  <a:gd name="T16" fmla="*/ 396642716 w 184"/>
                  <a:gd name="T17" fmla="*/ 481115069 h 141"/>
                  <a:gd name="T18" fmla="*/ 275447182 w 184"/>
                  <a:gd name="T19" fmla="*/ 481115069 h 141"/>
                  <a:gd name="T20" fmla="*/ 297482037 w 184"/>
                  <a:gd name="T21" fmla="*/ 437043357 h 141"/>
                  <a:gd name="T22" fmla="*/ 297482037 w 184"/>
                  <a:gd name="T23" fmla="*/ 437043357 h 141"/>
                  <a:gd name="T24" fmla="*/ 102832516 w 184"/>
                  <a:gd name="T25" fmla="*/ 0 h 141"/>
                  <a:gd name="T26" fmla="*/ 102832516 w 184"/>
                  <a:gd name="T27" fmla="*/ 0 h 141"/>
                  <a:gd name="T28" fmla="*/ 84469498 w 184"/>
                  <a:gd name="T29" fmla="*/ 3671844 h 141"/>
                  <a:gd name="T30" fmla="*/ 69780234 w 184"/>
                  <a:gd name="T31" fmla="*/ 14691209 h 141"/>
                  <a:gd name="T32" fmla="*/ 55089053 w 184"/>
                  <a:gd name="T33" fmla="*/ 29380502 h 141"/>
                  <a:gd name="T34" fmla="*/ 51417216 w 184"/>
                  <a:gd name="T35" fmla="*/ 51417316 h 141"/>
                  <a:gd name="T36" fmla="*/ 51417216 w 184"/>
                  <a:gd name="T37" fmla="*/ 345228089 h 141"/>
                  <a:gd name="T38" fmla="*/ 51417216 w 184"/>
                  <a:gd name="T39" fmla="*/ 345228089 h 141"/>
                  <a:gd name="T40" fmla="*/ 55089053 w 184"/>
                  <a:gd name="T41" fmla="*/ 367262987 h 141"/>
                  <a:gd name="T42" fmla="*/ 62434643 w 184"/>
                  <a:gd name="T43" fmla="*/ 381954196 h 141"/>
                  <a:gd name="T44" fmla="*/ 77125824 w 184"/>
                  <a:gd name="T45" fmla="*/ 392971645 h 141"/>
                  <a:gd name="T46" fmla="*/ 88143252 w 184"/>
                  <a:gd name="T47" fmla="*/ 396643489 h 141"/>
                  <a:gd name="T48" fmla="*/ 88143252 w 184"/>
                  <a:gd name="T49" fmla="*/ 396643489 h 141"/>
                  <a:gd name="T50" fmla="*/ 0 w 184"/>
                  <a:gd name="T51" fmla="*/ 477441308 h 141"/>
                  <a:gd name="T52" fmla="*/ 0 w 184"/>
                  <a:gd name="T53" fmla="*/ 517841176 h 141"/>
                  <a:gd name="T54" fmla="*/ 675761735 w 184"/>
                  <a:gd name="T55" fmla="*/ 517841176 h 141"/>
                  <a:gd name="T56" fmla="*/ 675761735 w 184"/>
                  <a:gd name="T57" fmla="*/ 477441308 h 141"/>
                  <a:gd name="T58" fmla="*/ 576601056 w 184"/>
                  <a:gd name="T59" fmla="*/ 400317250 h 141"/>
                  <a:gd name="T60" fmla="*/ 576601056 w 184"/>
                  <a:gd name="T61" fmla="*/ 400317250 h 141"/>
                  <a:gd name="T62" fmla="*/ 591292236 w 184"/>
                  <a:gd name="T63" fmla="*/ 392971645 h 141"/>
                  <a:gd name="T64" fmla="*/ 605981501 w 184"/>
                  <a:gd name="T65" fmla="*/ 381954196 h 141"/>
                  <a:gd name="T66" fmla="*/ 613327091 w 184"/>
                  <a:gd name="T67" fmla="*/ 367262987 h 141"/>
                  <a:gd name="T68" fmla="*/ 616998928 w 184"/>
                  <a:gd name="T69" fmla="*/ 345228089 h 141"/>
                  <a:gd name="T70" fmla="*/ 616998928 w 184"/>
                  <a:gd name="T71" fmla="*/ 51417316 h 141"/>
                  <a:gd name="T72" fmla="*/ 616998928 w 184"/>
                  <a:gd name="T73" fmla="*/ 51417316 h 141"/>
                  <a:gd name="T74" fmla="*/ 613327091 w 184"/>
                  <a:gd name="T75" fmla="*/ 29380502 h 141"/>
                  <a:gd name="T76" fmla="*/ 602309664 w 184"/>
                  <a:gd name="T77" fmla="*/ 14691209 h 141"/>
                  <a:gd name="T78" fmla="*/ 583946646 w 184"/>
                  <a:gd name="T79" fmla="*/ 3671844 h 141"/>
                  <a:gd name="T80" fmla="*/ 565583628 w 184"/>
                  <a:gd name="T81" fmla="*/ 0 h 141"/>
                  <a:gd name="T82" fmla="*/ 102832516 w 184"/>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4" h="141">
                    <a:moveTo>
                      <a:pt x="27" y="14"/>
                    </a:moveTo>
                    <a:lnTo>
                      <a:pt x="155" y="14"/>
                    </a:lnTo>
                    <a:lnTo>
                      <a:pt x="155" y="97"/>
                    </a:lnTo>
                    <a:lnTo>
                      <a:pt x="27" y="97"/>
                    </a:lnTo>
                    <a:lnTo>
                      <a:pt x="27" y="14"/>
                    </a:lnTo>
                    <a:close/>
                    <a:moveTo>
                      <a:pt x="81" y="119"/>
                    </a:moveTo>
                    <a:lnTo>
                      <a:pt x="101" y="119"/>
                    </a:lnTo>
                    <a:lnTo>
                      <a:pt x="108" y="131"/>
                    </a:lnTo>
                    <a:lnTo>
                      <a:pt x="75" y="131"/>
                    </a:lnTo>
                    <a:lnTo>
                      <a:pt x="81" y="119"/>
                    </a:lnTo>
                    <a:close/>
                    <a:moveTo>
                      <a:pt x="28" y="0"/>
                    </a:moveTo>
                    <a:lnTo>
                      <a:pt x="28" y="0"/>
                    </a:lnTo>
                    <a:lnTo>
                      <a:pt x="23" y="1"/>
                    </a:lnTo>
                    <a:lnTo>
                      <a:pt x="19" y="4"/>
                    </a:lnTo>
                    <a:lnTo>
                      <a:pt x="15" y="8"/>
                    </a:lnTo>
                    <a:lnTo>
                      <a:pt x="14" y="14"/>
                    </a:lnTo>
                    <a:lnTo>
                      <a:pt x="14" y="94"/>
                    </a:lnTo>
                    <a:lnTo>
                      <a:pt x="15" y="100"/>
                    </a:lnTo>
                    <a:lnTo>
                      <a:pt x="17" y="104"/>
                    </a:lnTo>
                    <a:lnTo>
                      <a:pt x="21" y="107"/>
                    </a:lnTo>
                    <a:lnTo>
                      <a:pt x="24" y="108"/>
                    </a:lnTo>
                    <a:lnTo>
                      <a:pt x="0" y="130"/>
                    </a:lnTo>
                    <a:lnTo>
                      <a:pt x="0" y="141"/>
                    </a:lnTo>
                    <a:lnTo>
                      <a:pt x="184" y="141"/>
                    </a:lnTo>
                    <a:lnTo>
                      <a:pt x="184" y="130"/>
                    </a:lnTo>
                    <a:lnTo>
                      <a:pt x="157" y="109"/>
                    </a:lnTo>
                    <a:lnTo>
                      <a:pt x="161" y="107"/>
                    </a:lnTo>
                    <a:lnTo>
                      <a:pt x="165" y="104"/>
                    </a:lnTo>
                    <a:lnTo>
                      <a:pt x="167" y="100"/>
                    </a:lnTo>
                    <a:lnTo>
                      <a:pt x="168" y="94"/>
                    </a:lnTo>
                    <a:lnTo>
                      <a:pt x="168" y="14"/>
                    </a:lnTo>
                    <a:lnTo>
                      <a:pt x="167" y="8"/>
                    </a:lnTo>
                    <a:lnTo>
                      <a:pt x="164" y="4"/>
                    </a:lnTo>
                    <a:lnTo>
                      <a:pt x="159" y="1"/>
                    </a:lnTo>
                    <a:lnTo>
                      <a:pt x="154" y="0"/>
                    </a:lnTo>
                    <a:lnTo>
                      <a:pt x="28"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91166" name="组合 58"/>
            <p:cNvGrpSpPr/>
            <p:nvPr/>
          </p:nvGrpSpPr>
          <p:grpSpPr bwMode="auto">
            <a:xfrm>
              <a:off x="928069" y="4187682"/>
              <a:ext cx="348322" cy="311158"/>
              <a:chOff x="9759586" y="5618470"/>
              <a:chExt cx="755065" cy="666910"/>
            </a:xfrm>
          </p:grpSpPr>
          <p:sp>
            <p:nvSpPr>
              <p:cNvPr id="91255" name="Freeform 478"/>
              <p:cNvSpPr/>
              <p:nvPr/>
            </p:nvSpPr>
            <p:spPr bwMode="auto">
              <a:xfrm>
                <a:off x="10095264" y="5619370"/>
                <a:ext cx="306327" cy="305252"/>
              </a:xfrm>
              <a:custGeom>
                <a:avLst/>
                <a:gdLst>
                  <a:gd name="T0" fmla="*/ 293807502 w 159"/>
                  <a:gd name="T1" fmla="*/ 583947011 h 159"/>
                  <a:gd name="T2" fmla="*/ 348896409 w 159"/>
                  <a:gd name="T3" fmla="*/ 572929576 h 159"/>
                  <a:gd name="T4" fmla="*/ 403985316 w 159"/>
                  <a:gd name="T5" fmla="*/ 558238386 h 159"/>
                  <a:gd name="T6" fmla="*/ 455402395 w 159"/>
                  <a:gd name="T7" fmla="*/ 532529762 h 159"/>
                  <a:gd name="T8" fmla="*/ 499473904 w 159"/>
                  <a:gd name="T9" fmla="*/ 495803704 h 159"/>
                  <a:gd name="T10" fmla="*/ 532526098 w 159"/>
                  <a:gd name="T11" fmla="*/ 451732051 h 159"/>
                  <a:gd name="T12" fmla="*/ 561908382 w 159"/>
                  <a:gd name="T13" fmla="*/ 403988558 h 159"/>
                  <a:gd name="T14" fmla="*/ 576597607 w 159"/>
                  <a:gd name="T15" fmla="*/ 352571310 h 159"/>
                  <a:gd name="T16" fmla="*/ 583943178 w 159"/>
                  <a:gd name="T17" fmla="*/ 293810383 h 159"/>
                  <a:gd name="T18" fmla="*/ 583943178 w 159"/>
                  <a:gd name="T19" fmla="*/ 260756164 h 159"/>
                  <a:gd name="T20" fmla="*/ 572925780 w 159"/>
                  <a:gd name="T21" fmla="*/ 201993321 h 159"/>
                  <a:gd name="T22" fmla="*/ 550889067 w 159"/>
                  <a:gd name="T23" fmla="*/ 150577989 h 159"/>
                  <a:gd name="T24" fmla="*/ 517836873 w 159"/>
                  <a:gd name="T25" fmla="*/ 106506336 h 159"/>
                  <a:gd name="T26" fmla="*/ 477437192 w 159"/>
                  <a:gd name="T27" fmla="*/ 66106522 h 159"/>
                  <a:gd name="T28" fmla="*/ 433365683 w 159"/>
                  <a:gd name="T29" fmla="*/ 33054219 h 159"/>
                  <a:gd name="T30" fmla="*/ 381950520 w 159"/>
                  <a:gd name="T31" fmla="*/ 14691190 h 159"/>
                  <a:gd name="T32" fmla="*/ 323187869 w 159"/>
                  <a:gd name="T33" fmla="*/ 3671839 h 159"/>
                  <a:gd name="T34" fmla="*/ 293807502 w 159"/>
                  <a:gd name="T35" fmla="*/ 0 h 159"/>
                  <a:gd name="T36" fmla="*/ 235046769 w 159"/>
                  <a:gd name="T37" fmla="*/ 7345595 h 159"/>
                  <a:gd name="T38" fmla="*/ 179957862 w 159"/>
                  <a:gd name="T39" fmla="*/ 22034868 h 159"/>
                  <a:gd name="T40" fmla="*/ 128540782 w 159"/>
                  <a:gd name="T41" fmla="*/ 51417248 h 159"/>
                  <a:gd name="T42" fmla="*/ 88143017 w 159"/>
                  <a:gd name="T43" fmla="*/ 84469551 h 159"/>
                  <a:gd name="T44" fmla="*/ 51417079 w 159"/>
                  <a:gd name="T45" fmla="*/ 128541204 h 159"/>
                  <a:gd name="T46" fmla="*/ 25708540 w 159"/>
                  <a:gd name="T47" fmla="*/ 179958452 h 159"/>
                  <a:gd name="T48" fmla="*/ 7345571 w 159"/>
                  <a:gd name="T49" fmla="*/ 235047540 h 159"/>
                  <a:gd name="T50" fmla="*/ 0 w 159"/>
                  <a:gd name="T51" fmla="*/ 293810383 h 159"/>
                  <a:gd name="T52" fmla="*/ 3671827 w 159"/>
                  <a:gd name="T53" fmla="*/ 319519007 h 159"/>
                  <a:gd name="T54" fmla="*/ 18362969 w 159"/>
                  <a:gd name="T55" fmla="*/ 378279934 h 159"/>
                  <a:gd name="T56" fmla="*/ 36725938 w 159"/>
                  <a:gd name="T57" fmla="*/ 429697182 h 159"/>
                  <a:gd name="T58" fmla="*/ 66106305 w 159"/>
                  <a:gd name="T59" fmla="*/ 477440675 h 159"/>
                  <a:gd name="T60" fmla="*/ 106505986 w 159"/>
                  <a:gd name="T61" fmla="*/ 514166733 h 159"/>
                  <a:gd name="T62" fmla="*/ 154249322 w 159"/>
                  <a:gd name="T63" fmla="*/ 547220952 h 159"/>
                  <a:gd name="T64" fmla="*/ 205666402 w 159"/>
                  <a:gd name="T65" fmla="*/ 569255821 h 159"/>
                  <a:gd name="T66" fmla="*/ 264427136 w 159"/>
                  <a:gd name="T67" fmla="*/ 583947011 h 159"/>
                  <a:gd name="T68" fmla="*/ 293807502 w 159"/>
                  <a:gd name="T69" fmla="*/ 583947011 h 1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159">
                    <a:moveTo>
                      <a:pt x="80" y="159"/>
                    </a:moveTo>
                    <a:lnTo>
                      <a:pt x="80" y="159"/>
                    </a:lnTo>
                    <a:lnTo>
                      <a:pt x="88" y="159"/>
                    </a:lnTo>
                    <a:lnTo>
                      <a:pt x="95" y="156"/>
                    </a:lnTo>
                    <a:lnTo>
                      <a:pt x="104" y="155"/>
                    </a:lnTo>
                    <a:lnTo>
                      <a:pt x="110" y="152"/>
                    </a:lnTo>
                    <a:lnTo>
                      <a:pt x="118" y="149"/>
                    </a:lnTo>
                    <a:lnTo>
                      <a:pt x="124" y="145"/>
                    </a:lnTo>
                    <a:lnTo>
                      <a:pt x="130" y="140"/>
                    </a:lnTo>
                    <a:lnTo>
                      <a:pt x="136" y="135"/>
                    </a:lnTo>
                    <a:lnTo>
                      <a:pt x="141" y="130"/>
                    </a:lnTo>
                    <a:lnTo>
                      <a:pt x="145" y="123"/>
                    </a:lnTo>
                    <a:lnTo>
                      <a:pt x="150" y="117"/>
                    </a:lnTo>
                    <a:lnTo>
                      <a:pt x="153" y="110"/>
                    </a:lnTo>
                    <a:lnTo>
                      <a:pt x="156" y="103"/>
                    </a:lnTo>
                    <a:lnTo>
                      <a:pt x="157" y="96"/>
                    </a:lnTo>
                    <a:lnTo>
                      <a:pt x="159" y="87"/>
                    </a:lnTo>
                    <a:lnTo>
                      <a:pt x="159" y="80"/>
                    </a:lnTo>
                    <a:lnTo>
                      <a:pt x="159" y="71"/>
                    </a:lnTo>
                    <a:lnTo>
                      <a:pt x="157" y="64"/>
                    </a:lnTo>
                    <a:lnTo>
                      <a:pt x="156" y="55"/>
                    </a:lnTo>
                    <a:lnTo>
                      <a:pt x="153" y="49"/>
                    </a:lnTo>
                    <a:lnTo>
                      <a:pt x="150" y="41"/>
                    </a:lnTo>
                    <a:lnTo>
                      <a:pt x="145" y="35"/>
                    </a:lnTo>
                    <a:lnTo>
                      <a:pt x="141" y="29"/>
                    </a:lnTo>
                    <a:lnTo>
                      <a:pt x="136" y="23"/>
                    </a:lnTo>
                    <a:lnTo>
                      <a:pt x="130" y="18"/>
                    </a:lnTo>
                    <a:lnTo>
                      <a:pt x="124" y="14"/>
                    </a:lnTo>
                    <a:lnTo>
                      <a:pt x="118" y="9"/>
                    </a:lnTo>
                    <a:lnTo>
                      <a:pt x="110" y="6"/>
                    </a:lnTo>
                    <a:lnTo>
                      <a:pt x="104" y="4"/>
                    </a:lnTo>
                    <a:lnTo>
                      <a:pt x="95" y="2"/>
                    </a:lnTo>
                    <a:lnTo>
                      <a:pt x="88" y="1"/>
                    </a:lnTo>
                    <a:lnTo>
                      <a:pt x="80" y="0"/>
                    </a:lnTo>
                    <a:lnTo>
                      <a:pt x="72" y="1"/>
                    </a:lnTo>
                    <a:lnTo>
                      <a:pt x="64" y="2"/>
                    </a:lnTo>
                    <a:lnTo>
                      <a:pt x="56" y="4"/>
                    </a:lnTo>
                    <a:lnTo>
                      <a:pt x="49" y="6"/>
                    </a:lnTo>
                    <a:lnTo>
                      <a:pt x="42" y="9"/>
                    </a:lnTo>
                    <a:lnTo>
                      <a:pt x="35" y="14"/>
                    </a:lnTo>
                    <a:lnTo>
                      <a:pt x="29" y="18"/>
                    </a:lnTo>
                    <a:lnTo>
                      <a:pt x="24" y="23"/>
                    </a:lnTo>
                    <a:lnTo>
                      <a:pt x="18" y="29"/>
                    </a:lnTo>
                    <a:lnTo>
                      <a:pt x="14" y="35"/>
                    </a:lnTo>
                    <a:lnTo>
                      <a:pt x="10" y="41"/>
                    </a:lnTo>
                    <a:lnTo>
                      <a:pt x="7" y="49"/>
                    </a:lnTo>
                    <a:lnTo>
                      <a:pt x="5" y="55"/>
                    </a:lnTo>
                    <a:lnTo>
                      <a:pt x="2" y="64"/>
                    </a:lnTo>
                    <a:lnTo>
                      <a:pt x="1" y="71"/>
                    </a:lnTo>
                    <a:lnTo>
                      <a:pt x="0" y="80"/>
                    </a:lnTo>
                    <a:lnTo>
                      <a:pt x="1" y="87"/>
                    </a:lnTo>
                    <a:lnTo>
                      <a:pt x="2" y="96"/>
                    </a:lnTo>
                    <a:lnTo>
                      <a:pt x="5" y="103"/>
                    </a:lnTo>
                    <a:lnTo>
                      <a:pt x="7" y="110"/>
                    </a:lnTo>
                    <a:lnTo>
                      <a:pt x="10" y="117"/>
                    </a:lnTo>
                    <a:lnTo>
                      <a:pt x="14" y="123"/>
                    </a:lnTo>
                    <a:lnTo>
                      <a:pt x="18" y="130"/>
                    </a:lnTo>
                    <a:lnTo>
                      <a:pt x="24" y="135"/>
                    </a:lnTo>
                    <a:lnTo>
                      <a:pt x="29" y="140"/>
                    </a:lnTo>
                    <a:lnTo>
                      <a:pt x="35" y="145"/>
                    </a:lnTo>
                    <a:lnTo>
                      <a:pt x="42" y="149"/>
                    </a:lnTo>
                    <a:lnTo>
                      <a:pt x="49" y="152"/>
                    </a:lnTo>
                    <a:lnTo>
                      <a:pt x="56" y="155"/>
                    </a:lnTo>
                    <a:lnTo>
                      <a:pt x="64" y="156"/>
                    </a:lnTo>
                    <a:lnTo>
                      <a:pt x="72" y="159"/>
                    </a:lnTo>
                    <a:lnTo>
                      <a:pt x="80" y="15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56" name="Freeform 479"/>
              <p:cNvSpPr/>
              <p:nvPr/>
            </p:nvSpPr>
            <p:spPr bwMode="auto">
              <a:xfrm>
                <a:off x="9995529" y="5934363"/>
                <a:ext cx="520044" cy="350715"/>
              </a:xfrm>
              <a:custGeom>
                <a:avLst/>
                <a:gdLst>
                  <a:gd name="T0" fmla="*/ 771250769 w 272"/>
                  <a:gd name="T1" fmla="*/ 0 h 184"/>
                  <a:gd name="T2" fmla="*/ 536203317 w 272"/>
                  <a:gd name="T3" fmla="*/ 88143252 h 184"/>
                  <a:gd name="T4" fmla="*/ 602309814 w 272"/>
                  <a:gd name="T5" fmla="*/ 488457804 h 184"/>
                  <a:gd name="T6" fmla="*/ 602309814 w 272"/>
                  <a:gd name="T7" fmla="*/ 528857593 h 184"/>
                  <a:gd name="T8" fmla="*/ 580273038 w 272"/>
                  <a:gd name="T9" fmla="*/ 587618483 h 184"/>
                  <a:gd name="T10" fmla="*/ 543546993 w 272"/>
                  <a:gd name="T11" fmla="*/ 628018272 h 184"/>
                  <a:gd name="T12" fmla="*/ 495803519 w 272"/>
                  <a:gd name="T13" fmla="*/ 642707536 h 184"/>
                  <a:gd name="T14" fmla="*/ 448060044 w 272"/>
                  <a:gd name="T15" fmla="*/ 642707536 h 184"/>
                  <a:gd name="T16" fmla="*/ 400314653 w 272"/>
                  <a:gd name="T17" fmla="*/ 624344518 h 184"/>
                  <a:gd name="T18" fmla="*/ 363588608 w 272"/>
                  <a:gd name="T19" fmla="*/ 583946646 h 184"/>
                  <a:gd name="T20" fmla="*/ 341553748 w 272"/>
                  <a:gd name="T21" fmla="*/ 528857593 h 184"/>
                  <a:gd name="T22" fmla="*/ 429697022 w 272"/>
                  <a:gd name="T23" fmla="*/ 187303930 h 184"/>
                  <a:gd name="T24" fmla="*/ 363588608 w 272"/>
                  <a:gd name="T25" fmla="*/ 224029966 h 184"/>
                  <a:gd name="T26" fmla="*/ 176286547 w 272"/>
                  <a:gd name="T27" fmla="*/ 0 h 184"/>
                  <a:gd name="T28" fmla="*/ 88143274 w 272"/>
                  <a:gd name="T29" fmla="*/ 40397872 h 184"/>
                  <a:gd name="T30" fmla="*/ 165267201 w 272"/>
                  <a:gd name="T31" fmla="*/ 40397872 h 184"/>
                  <a:gd name="T32" fmla="*/ 187303977 w 272"/>
                  <a:gd name="T33" fmla="*/ 44071626 h 184"/>
                  <a:gd name="T34" fmla="*/ 216684430 w 272"/>
                  <a:gd name="T35" fmla="*/ 77125824 h 184"/>
                  <a:gd name="T36" fmla="*/ 224030022 w 272"/>
                  <a:gd name="T37" fmla="*/ 102832516 h 184"/>
                  <a:gd name="T38" fmla="*/ 224030022 w 272"/>
                  <a:gd name="T39" fmla="*/ 448059932 h 184"/>
                  <a:gd name="T40" fmla="*/ 205667000 w 272"/>
                  <a:gd name="T41" fmla="*/ 484785967 h 184"/>
                  <a:gd name="T42" fmla="*/ 176286547 w 272"/>
                  <a:gd name="T43" fmla="*/ 506820822 h 184"/>
                  <a:gd name="T44" fmla="*/ 286464681 w 272"/>
                  <a:gd name="T45" fmla="*/ 646381290 h 184"/>
                  <a:gd name="T46" fmla="*/ 0 w 272"/>
                  <a:gd name="T47" fmla="*/ 646381290 h 184"/>
                  <a:gd name="T48" fmla="*/ 40397883 w 272"/>
                  <a:gd name="T49" fmla="*/ 668416144 h 184"/>
                  <a:gd name="T50" fmla="*/ 84469519 w 272"/>
                  <a:gd name="T51" fmla="*/ 675761735 h 184"/>
                  <a:gd name="T52" fmla="*/ 855720289 w 272"/>
                  <a:gd name="T53" fmla="*/ 675761735 h 184"/>
                  <a:gd name="T54" fmla="*/ 910809356 w 272"/>
                  <a:gd name="T55" fmla="*/ 664744307 h 184"/>
                  <a:gd name="T56" fmla="*/ 958554747 w 272"/>
                  <a:gd name="T57" fmla="*/ 635363862 h 184"/>
                  <a:gd name="T58" fmla="*/ 987935199 w 272"/>
                  <a:gd name="T59" fmla="*/ 587618483 h 184"/>
                  <a:gd name="T60" fmla="*/ 998952629 w 272"/>
                  <a:gd name="T61" fmla="*/ 528857593 h 184"/>
                  <a:gd name="T62" fmla="*/ 998952629 w 272"/>
                  <a:gd name="T63" fmla="*/ 132214877 h 184"/>
                  <a:gd name="T64" fmla="*/ 892446333 w 272"/>
                  <a:gd name="T65" fmla="*/ 58762807 h 184"/>
                  <a:gd name="T66" fmla="*/ 771250769 w 272"/>
                  <a:gd name="T67" fmla="*/ 0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2" h="184">
                    <a:moveTo>
                      <a:pt x="210" y="0"/>
                    </a:moveTo>
                    <a:lnTo>
                      <a:pt x="210" y="0"/>
                    </a:lnTo>
                    <a:lnTo>
                      <a:pt x="158" y="61"/>
                    </a:lnTo>
                    <a:lnTo>
                      <a:pt x="146" y="24"/>
                    </a:lnTo>
                    <a:lnTo>
                      <a:pt x="141" y="52"/>
                    </a:lnTo>
                    <a:lnTo>
                      <a:pt x="164" y="133"/>
                    </a:lnTo>
                    <a:lnTo>
                      <a:pt x="164" y="144"/>
                    </a:lnTo>
                    <a:lnTo>
                      <a:pt x="162" y="152"/>
                    </a:lnTo>
                    <a:lnTo>
                      <a:pt x="158" y="160"/>
                    </a:lnTo>
                    <a:lnTo>
                      <a:pt x="154" y="166"/>
                    </a:lnTo>
                    <a:lnTo>
                      <a:pt x="148" y="171"/>
                    </a:lnTo>
                    <a:lnTo>
                      <a:pt x="142" y="174"/>
                    </a:lnTo>
                    <a:lnTo>
                      <a:pt x="135" y="175"/>
                    </a:lnTo>
                    <a:lnTo>
                      <a:pt x="128" y="176"/>
                    </a:lnTo>
                    <a:lnTo>
                      <a:pt x="122" y="175"/>
                    </a:lnTo>
                    <a:lnTo>
                      <a:pt x="115" y="173"/>
                    </a:lnTo>
                    <a:lnTo>
                      <a:pt x="109" y="170"/>
                    </a:lnTo>
                    <a:lnTo>
                      <a:pt x="103" y="165"/>
                    </a:lnTo>
                    <a:lnTo>
                      <a:pt x="99" y="159"/>
                    </a:lnTo>
                    <a:lnTo>
                      <a:pt x="95" y="152"/>
                    </a:lnTo>
                    <a:lnTo>
                      <a:pt x="93" y="144"/>
                    </a:lnTo>
                    <a:lnTo>
                      <a:pt x="92" y="134"/>
                    </a:lnTo>
                    <a:lnTo>
                      <a:pt x="117" y="51"/>
                    </a:lnTo>
                    <a:lnTo>
                      <a:pt x="111" y="24"/>
                    </a:lnTo>
                    <a:lnTo>
                      <a:pt x="99" y="61"/>
                    </a:lnTo>
                    <a:lnTo>
                      <a:pt x="48" y="0"/>
                    </a:lnTo>
                    <a:lnTo>
                      <a:pt x="36" y="5"/>
                    </a:lnTo>
                    <a:lnTo>
                      <a:pt x="24" y="11"/>
                    </a:lnTo>
                    <a:lnTo>
                      <a:pt x="45" y="11"/>
                    </a:lnTo>
                    <a:lnTo>
                      <a:pt x="48" y="11"/>
                    </a:lnTo>
                    <a:lnTo>
                      <a:pt x="51" y="12"/>
                    </a:lnTo>
                    <a:lnTo>
                      <a:pt x="55" y="16"/>
                    </a:lnTo>
                    <a:lnTo>
                      <a:pt x="59" y="21"/>
                    </a:lnTo>
                    <a:lnTo>
                      <a:pt x="60" y="24"/>
                    </a:lnTo>
                    <a:lnTo>
                      <a:pt x="61" y="28"/>
                    </a:lnTo>
                    <a:lnTo>
                      <a:pt x="61" y="122"/>
                    </a:lnTo>
                    <a:lnTo>
                      <a:pt x="60" y="127"/>
                    </a:lnTo>
                    <a:lnTo>
                      <a:pt x="56" y="132"/>
                    </a:lnTo>
                    <a:lnTo>
                      <a:pt x="53" y="135"/>
                    </a:lnTo>
                    <a:lnTo>
                      <a:pt x="48" y="138"/>
                    </a:lnTo>
                    <a:lnTo>
                      <a:pt x="78" y="161"/>
                    </a:lnTo>
                    <a:lnTo>
                      <a:pt x="78" y="176"/>
                    </a:lnTo>
                    <a:lnTo>
                      <a:pt x="0" y="176"/>
                    </a:lnTo>
                    <a:lnTo>
                      <a:pt x="5" y="179"/>
                    </a:lnTo>
                    <a:lnTo>
                      <a:pt x="11" y="182"/>
                    </a:lnTo>
                    <a:lnTo>
                      <a:pt x="17" y="183"/>
                    </a:lnTo>
                    <a:lnTo>
                      <a:pt x="23" y="184"/>
                    </a:lnTo>
                    <a:lnTo>
                      <a:pt x="233" y="184"/>
                    </a:lnTo>
                    <a:lnTo>
                      <a:pt x="241" y="183"/>
                    </a:lnTo>
                    <a:lnTo>
                      <a:pt x="248" y="181"/>
                    </a:lnTo>
                    <a:lnTo>
                      <a:pt x="255" y="178"/>
                    </a:lnTo>
                    <a:lnTo>
                      <a:pt x="261" y="173"/>
                    </a:lnTo>
                    <a:lnTo>
                      <a:pt x="265" y="166"/>
                    </a:lnTo>
                    <a:lnTo>
                      <a:pt x="269" y="160"/>
                    </a:lnTo>
                    <a:lnTo>
                      <a:pt x="271" y="152"/>
                    </a:lnTo>
                    <a:lnTo>
                      <a:pt x="272" y="144"/>
                    </a:lnTo>
                    <a:lnTo>
                      <a:pt x="272" y="36"/>
                    </a:lnTo>
                    <a:lnTo>
                      <a:pt x="258" y="26"/>
                    </a:lnTo>
                    <a:lnTo>
                      <a:pt x="243" y="16"/>
                    </a:lnTo>
                    <a:lnTo>
                      <a:pt x="227" y="7"/>
                    </a:lnTo>
                    <a:lnTo>
                      <a:pt x="21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57" name="Freeform 480"/>
              <p:cNvSpPr>
                <a:spLocks noEditPoints="1"/>
              </p:cNvSpPr>
              <p:nvPr/>
            </p:nvSpPr>
            <p:spPr bwMode="auto">
              <a:xfrm>
                <a:off x="9760441" y="5983074"/>
                <a:ext cx="352634" cy="269530"/>
              </a:xfrm>
              <a:custGeom>
                <a:avLst/>
                <a:gdLst>
                  <a:gd name="T0" fmla="*/ 99160679 w 184"/>
                  <a:gd name="T1" fmla="*/ 51417316 h 141"/>
                  <a:gd name="T2" fmla="*/ 569255465 w 184"/>
                  <a:gd name="T3" fmla="*/ 51417316 h 141"/>
                  <a:gd name="T4" fmla="*/ 569255465 w 184"/>
                  <a:gd name="T5" fmla="*/ 356245538 h 141"/>
                  <a:gd name="T6" fmla="*/ 99160679 w 184"/>
                  <a:gd name="T7" fmla="*/ 356245538 h 141"/>
                  <a:gd name="T8" fmla="*/ 99160679 w 184"/>
                  <a:gd name="T9" fmla="*/ 51417316 h 141"/>
                  <a:gd name="T10" fmla="*/ 99160679 w 184"/>
                  <a:gd name="T11" fmla="*/ 51417316 h 141"/>
                  <a:gd name="T12" fmla="*/ 297482037 w 184"/>
                  <a:gd name="T13" fmla="*/ 437043357 h 141"/>
                  <a:gd name="T14" fmla="*/ 370934108 w 184"/>
                  <a:gd name="T15" fmla="*/ 437043357 h 141"/>
                  <a:gd name="T16" fmla="*/ 396642716 w 184"/>
                  <a:gd name="T17" fmla="*/ 481115069 h 141"/>
                  <a:gd name="T18" fmla="*/ 275447182 w 184"/>
                  <a:gd name="T19" fmla="*/ 481115069 h 141"/>
                  <a:gd name="T20" fmla="*/ 297482037 w 184"/>
                  <a:gd name="T21" fmla="*/ 437043357 h 141"/>
                  <a:gd name="T22" fmla="*/ 297482037 w 184"/>
                  <a:gd name="T23" fmla="*/ 437043357 h 141"/>
                  <a:gd name="T24" fmla="*/ 102832516 w 184"/>
                  <a:gd name="T25" fmla="*/ 0 h 141"/>
                  <a:gd name="T26" fmla="*/ 102832516 w 184"/>
                  <a:gd name="T27" fmla="*/ 0 h 141"/>
                  <a:gd name="T28" fmla="*/ 84469498 w 184"/>
                  <a:gd name="T29" fmla="*/ 3671844 h 141"/>
                  <a:gd name="T30" fmla="*/ 69780234 w 184"/>
                  <a:gd name="T31" fmla="*/ 14691209 h 141"/>
                  <a:gd name="T32" fmla="*/ 55089053 w 184"/>
                  <a:gd name="T33" fmla="*/ 29380502 h 141"/>
                  <a:gd name="T34" fmla="*/ 51417216 w 184"/>
                  <a:gd name="T35" fmla="*/ 51417316 h 141"/>
                  <a:gd name="T36" fmla="*/ 51417216 w 184"/>
                  <a:gd name="T37" fmla="*/ 345228089 h 141"/>
                  <a:gd name="T38" fmla="*/ 51417216 w 184"/>
                  <a:gd name="T39" fmla="*/ 345228089 h 141"/>
                  <a:gd name="T40" fmla="*/ 55089053 w 184"/>
                  <a:gd name="T41" fmla="*/ 367262987 h 141"/>
                  <a:gd name="T42" fmla="*/ 62434643 w 184"/>
                  <a:gd name="T43" fmla="*/ 381954196 h 141"/>
                  <a:gd name="T44" fmla="*/ 77125824 w 184"/>
                  <a:gd name="T45" fmla="*/ 392971645 h 141"/>
                  <a:gd name="T46" fmla="*/ 88143252 w 184"/>
                  <a:gd name="T47" fmla="*/ 396643489 h 141"/>
                  <a:gd name="T48" fmla="*/ 88143252 w 184"/>
                  <a:gd name="T49" fmla="*/ 396643489 h 141"/>
                  <a:gd name="T50" fmla="*/ 0 w 184"/>
                  <a:gd name="T51" fmla="*/ 477441308 h 141"/>
                  <a:gd name="T52" fmla="*/ 0 w 184"/>
                  <a:gd name="T53" fmla="*/ 517841176 h 141"/>
                  <a:gd name="T54" fmla="*/ 675761735 w 184"/>
                  <a:gd name="T55" fmla="*/ 517841176 h 141"/>
                  <a:gd name="T56" fmla="*/ 675761735 w 184"/>
                  <a:gd name="T57" fmla="*/ 477441308 h 141"/>
                  <a:gd name="T58" fmla="*/ 576601056 w 184"/>
                  <a:gd name="T59" fmla="*/ 400317250 h 141"/>
                  <a:gd name="T60" fmla="*/ 576601056 w 184"/>
                  <a:gd name="T61" fmla="*/ 400317250 h 141"/>
                  <a:gd name="T62" fmla="*/ 591292236 w 184"/>
                  <a:gd name="T63" fmla="*/ 392971645 h 141"/>
                  <a:gd name="T64" fmla="*/ 605981501 w 184"/>
                  <a:gd name="T65" fmla="*/ 381954196 h 141"/>
                  <a:gd name="T66" fmla="*/ 613327091 w 184"/>
                  <a:gd name="T67" fmla="*/ 367262987 h 141"/>
                  <a:gd name="T68" fmla="*/ 616998928 w 184"/>
                  <a:gd name="T69" fmla="*/ 345228089 h 141"/>
                  <a:gd name="T70" fmla="*/ 616998928 w 184"/>
                  <a:gd name="T71" fmla="*/ 51417316 h 141"/>
                  <a:gd name="T72" fmla="*/ 616998928 w 184"/>
                  <a:gd name="T73" fmla="*/ 51417316 h 141"/>
                  <a:gd name="T74" fmla="*/ 613327091 w 184"/>
                  <a:gd name="T75" fmla="*/ 29380502 h 141"/>
                  <a:gd name="T76" fmla="*/ 602309664 w 184"/>
                  <a:gd name="T77" fmla="*/ 14691209 h 141"/>
                  <a:gd name="T78" fmla="*/ 583946646 w 184"/>
                  <a:gd name="T79" fmla="*/ 3671844 h 141"/>
                  <a:gd name="T80" fmla="*/ 565583628 w 184"/>
                  <a:gd name="T81" fmla="*/ 0 h 141"/>
                  <a:gd name="T82" fmla="*/ 102832516 w 184"/>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4" h="141">
                    <a:moveTo>
                      <a:pt x="27" y="14"/>
                    </a:moveTo>
                    <a:lnTo>
                      <a:pt x="155" y="14"/>
                    </a:lnTo>
                    <a:lnTo>
                      <a:pt x="155" y="97"/>
                    </a:lnTo>
                    <a:lnTo>
                      <a:pt x="27" y="97"/>
                    </a:lnTo>
                    <a:lnTo>
                      <a:pt x="27" y="14"/>
                    </a:lnTo>
                    <a:close/>
                    <a:moveTo>
                      <a:pt x="81" y="119"/>
                    </a:moveTo>
                    <a:lnTo>
                      <a:pt x="101" y="119"/>
                    </a:lnTo>
                    <a:lnTo>
                      <a:pt x="108" y="131"/>
                    </a:lnTo>
                    <a:lnTo>
                      <a:pt x="75" y="131"/>
                    </a:lnTo>
                    <a:lnTo>
                      <a:pt x="81" y="119"/>
                    </a:lnTo>
                    <a:close/>
                    <a:moveTo>
                      <a:pt x="28" y="0"/>
                    </a:moveTo>
                    <a:lnTo>
                      <a:pt x="28" y="0"/>
                    </a:lnTo>
                    <a:lnTo>
                      <a:pt x="23" y="1"/>
                    </a:lnTo>
                    <a:lnTo>
                      <a:pt x="19" y="4"/>
                    </a:lnTo>
                    <a:lnTo>
                      <a:pt x="15" y="8"/>
                    </a:lnTo>
                    <a:lnTo>
                      <a:pt x="14" y="14"/>
                    </a:lnTo>
                    <a:lnTo>
                      <a:pt x="14" y="94"/>
                    </a:lnTo>
                    <a:lnTo>
                      <a:pt x="15" y="100"/>
                    </a:lnTo>
                    <a:lnTo>
                      <a:pt x="17" y="104"/>
                    </a:lnTo>
                    <a:lnTo>
                      <a:pt x="21" y="107"/>
                    </a:lnTo>
                    <a:lnTo>
                      <a:pt x="24" y="108"/>
                    </a:lnTo>
                    <a:lnTo>
                      <a:pt x="0" y="130"/>
                    </a:lnTo>
                    <a:lnTo>
                      <a:pt x="0" y="141"/>
                    </a:lnTo>
                    <a:lnTo>
                      <a:pt x="184" y="141"/>
                    </a:lnTo>
                    <a:lnTo>
                      <a:pt x="184" y="130"/>
                    </a:lnTo>
                    <a:lnTo>
                      <a:pt x="157" y="109"/>
                    </a:lnTo>
                    <a:lnTo>
                      <a:pt x="161" y="107"/>
                    </a:lnTo>
                    <a:lnTo>
                      <a:pt x="165" y="104"/>
                    </a:lnTo>
                    <a:lnTo>
                      <a:pt x="167" y="100"/>
                    </a:lnTo>
                    <a:lnTo>
                      <a:pt x="168" y="94"/>
                    </a:lnTo>
                    <a:lnTo>
                      <a:pt x="168" y="14"/>
                    </a:lnTo>
                    <a:lnTo>
                      <a:pt x="167" y="8"/>
                    </a:lnTo>
                    <a:lnTo>
                      <a:pt x="164" y="4"/>
                    </a:lnTo>
                    <a:lnTo>
                      <a:pt x="159" y="1"/>
                    </a:lnTo>
                    <a:lnTo>
                      <a:pt x="154" y="0"/>
                    </a:lnTo>
                    <a:lnTo>
                      <a:pt x="28"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91167" name="组合 62"/>
            <p:cNvGrpSpPr/>
            <p:nvPr/>
          </p:nvGrpSpPr>
          <p:grpSpPr bwMode="auto">
            <a:xfrm>
              <a:off x="1350208" y="4187682"/>
              <a:ext cx="348322" cy="311158"/>
              <a:chOff x="9759586" y="5618470"/>
              <a:chExt cx="755065" cy="666910"/>
            </a:xfrm>
          </p:grpSpPr>
          <p:sp>
            <p:nvSpPr>
              <p:cNvPr id="91252" name="Freeform 478"/>
              <p:cNvSpPr/>
              <p:nvPr/>
            </p:nvSpPr>
            <p:spPr bwMode="auto">
              <a:xfrm>
                <a:off x="10095605" y="5619370"/>
                <a:ext cx="306327" cy="305252"/>
              </a:xfrm>
              <a:custGeom>
                <a:avLst/>
                <a:gdLst>
                  <a:gd name="T0" fmla="*/ 293807502 w 159"/>
                  <a:gd name="T1" fmla="*/ 583947011 h 159"/>
                  <a:gd name="T2" fmla="*/ 348896409 w 159"/>
                  <a:gd name="T3" fmla="*/ 572929576 h 159"/>
                  <a:gd name="T4" fmla="*/ 403985316 w 159"/>
                  <a:gd name="T5" fmla="*/ 558238386 h 159"/>
                  <a:gd name="T6" fmla="*/ 455402395 w 159"/>
                  <a:gd name="T7" fmla="*/ 532529762 h 159"/>
                  <a:gd name="T8" fmla="*/ 499473904 w 159"/>
                  <a:gd name="T9" fmla="*/ 495803704 h 159"/>
                  <a:gd name="T10" fmla="*/ 532526098 w 159"/>
                  <a:gd name="T11" fmla="*/ 451732051 h 159"/>
                  <a:gd name="T12" fmla="*/ 561908382 w 159"/>
                  <a:gd name="T13" fmla="*/ 403988558 h 159"/>
                  <a:gd name="T14" fmla="*/ 576597607 w 159"/>
                  <a:gd name="T15" fmla="*/ 352571310 h 159"/>
                  <a:gd name="T16" fmla="*/ 583943178 w 159"/>
                  <a:gd name="T17" fmla="*/ 293810383 h 159"/>
                  <a:gd name="T18" fmla="*/ 583943178 w 159"/>
                  <a:gd name="T19" fmla="*/ 260756164 h 159"/>
                  <a:gd name="T20" fmla="*/ 572925780 w 159"/>
                  <a:gd name="T21" fmla="*/ 201993321 h 159"/>
                  <a:gd name="T22" fmla="*/ 550889067 w 159"/>
                  <a:gd name="T23" fmla="*/ 150577989 h 159"/>
                  <a:gd name="T24" fmla="*/ 517836873 w 159"/>
                  <a:gd name="T25" fmla="*/ 106506336 h 159"/>
                  <a:gd name="T26" fmla="*/ 477437192 w 159"/>
                  <a:gd name="T27" fmla="*/ 66106522 h 159"/>
                  <a:gd name="T28" fmla="*/ 433365683 w 159"/>
                  <a:gd name="T29" fmla="*/ 33054219 h 159"/>
                  <a:gd name="T30" fmla="*/ 381950520 w 159"/>
                  <a:gd name="T31" fmla="*/ 14691190 h 159"/>
                  <a:gd name="T32" fmla="*/ 323187869 w 159"/>
                  <a:gd name="T33" fmla="*/ 3671839 h 159"/>
                  <a:gd name="T34" fmla="*/ 293807502 w 159"/>
                  <a:gd name="T35" fmla="*/ 0 h 159"/>
                  <a:gd name="T36" fmla="*/ 235046769 w 159"/>
                  <a:gd name="T37" fmla="*/ 7345595 h 159"/>
                  <a:gd name="T38" fmla="*/ 179957862 w 159"/>
                  <a:gd name="T39" fmla="*/ 22034868 h 159"/>
                  <a:gd name="T40" fmla="*/ 128540782 w 159"/>
                  <a:gd name="T41" fmla="*/ 51417248 h 159"/>
                  <a:gd name="T42" fmla="*/ 88143017 w 159"/>
                  <a:gd name="T43" fmla="*/ 84469551 h 159"/>
                  <a:gd name="T44" fmla="*/ 51417079 w 159"/>
                  <a:gd name="T45" fmla="*/ 128541204 h 159"/>
                  <a:gd name="T46" fmla="*/ 25708540 w 159"/>
                  <a:gd name="T47" fmla="*/ 179958452 h 159"/>
                  <a:gd name="T48" fmla="*/ 7345571 w 159"/>
                  <a:gd name="T49" fmla="*/ 235047540 h 159"/>
                  <a:gd name="T50" fmla="*/ 0 w 159"/>
                  <a:gd name="T51" fmla="*/ 293810383 h 159"/>
                  <a:gd name="T52" fmla="*/ 3671827 w 159"/>
                  <a:gd name="T53" fmla="*/ 319519007 h 159"/>
                  <a:gd name="T54" fmla="*/ 18362969 w 159"/>
                  <a:gd name="T55" fmla="*/ 378279934 h 159"/>
                  <a:gd name="T56" fmla="*/ 36725938 w 159"/>
                  <a:gd name="T57" fmla="*/ 429697182 h 159"/>
                  <a:gd name="T58" fmla="*/ 66106305 w 159"/>
                  <a:gd name="T59" fmla="*/ 477440675 h 159"/>
                  <a:gd name="T60" fmla="*/ 106505986 w 159"/>
                  <a:gd name="T61" fmla="*/ 514166733 h 159"/>
                  <a:gd name="T62" fmla="*/ 154249322 w 159"/>
                  <a:gd name="T63" fmla="*/ 547220952 h 159"/>
                  <a:gd name="T64" fmla="*/ 205666402 w 159"/>
                  <a:gd name="T65" fmla="*/ 569255821 h 159"/>
                  <a:gd name="T66" fmla="*/ 264427136 w 159"/>
                  <a:gd name="T67" fmla="*/ 583947011 h 159"/>
                  <a:gd name="T68" fmla="*/ 293807502 w 159"/>
                  <a:gd name="T69" fmla="*/ 583947011 h 1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159">
                    <a:moveTo>
                      <a:pt x="80" y="159"/>
                    </a:moveTo>
                    <a:lnTo>
                      <a:pt x="80" y="159"/>
                    </a:lnTo>
                    <a:lnTo>
                      <a:pt x="88" y="159"/>
                    </a:lnTo>
                    <a:lnTo>
                      <a:pt x="95" y="156"/>
                    </a:lnTo>
                    <a:lnTo>
                      <a:pt x="104" y="155"/>
                    </a:lnTo>
                    <a:lnTo>
                      <a:pt x="110" y="152"/>
                    </a:lnTo>
                    <a:lnTo>
                      <a:pt x="118" y="149"/>
                    </a:lnTo>
                    <a:lnTo>
                      <a:pt x="124" y="145"/>
                    </a:lnTo>
                    <a:lnTo>
                      <a:pt x="130" y="140"/>
                    </a:lnTo>
                    <a:lnTo>
                      <a:pt x="136" y="135"/>
                    </a:lnTo>
                    <a:lnTo>
                      <a:pt x="141" y="130"/>
                    </a:lnTo>
                    <a:lnTo>
                      <a:pt x="145" y="123"/>
                    </a:lnTo>
                    <a:lnTo>
                      <a:pt x="150" y="117"/>
                    </a:lnTo>
                    <a:lnTo>
                      <a:pt x="153" y="110"/>
                    </a:lnTo>
                    <a:lnTo>
                      <a:pt x="156" y="103"/>
                    </a:lnTo>
                    <a:lnTo>
                      <a:pt x="157" y="96"/>
                    </a:lnTo>
                    <a:lnTo>
                      <a:pt x="159" y="87"/>
                    </a:lnTo>
                    <a:lnTo>
                      <a:pt x="159" y="80"/>
                    </a:lnTo>
                    <a:lnTo>
                      <a:pt x="159" y="71"/>
                    </a:lnTo>
                    <a:lnTo>
                      <a:pt x="157" y="64"/>
                    </a:lnTo>
                    <a:lnTo>
                      <a:pt x="156" y="55"/>
                    </a:lnTo>
                    <a:lnTo>
                      <a:pt x="153" y="49"/>
                    </a:lnTo>
                    <a:lnTo>
                      <a:pt x="150" y="41"/>
                    </a:lnTo>
                    <a:lnTo>
                      <a:pt x="145" y="35"/>
                    </a:lnTo>
                    <a:lnTo>
                      <a:pt x="141" y="29"/>
                    </a:lnTo>
                    <a:lnTo>
                      <a:pt x="136" y="23"/>
                    </a:lnTo>
                    <a:lnTo>
                      <a:pt x="130" y="18"/>
                    </a:lnTo>
                    <a:lnTo>
                      <a:pt x="124" y="14"/>
                    </a:lnTo>
                    <a:lnTo>
                      <a:pt x="118" y="9"/>
                    </a:lnTo>
                    <a:lnTo>
                      <a:pt x="110" y="6"/>
                    </a:lnTo>
                    <a:lnTo>
                      <a:pt x="104" y="4"/>
                    </a:lnTo>
                    <a:lnTo>
                      <a:pt x="95" y="2"/>
                    </a:lnTo>
                    <a:lnTo>
                      <a:pt x="88" y="1"/>
                    </a:lnTo>
                    <a:lnTo>
                      <a:pt x="80" y="0"/>
                    </a:lnTo>
                    <a:lnTo>
                      <a:pt x="72" y="1"/>
                    </a:lnTo>
                    <a:lnTo>
                      <a:pt x="64" y="2"/>
                    </a:lnTo>
                    <a:lnTo>
                      <a:pt x="56" y="4"/>
                    </a:lnTo>
                    <a:lnTo>
                      <a:pt x="49" y="6"/>
                    </a:lnTo>
                    <a:lnTo>
                      <a:pt x="42" y="9"/>
                    </a:lnTo>
                    <a:lnTo>
                      <a:pt x="35" y="14"/>
                    </a:lnTo>
                    <a:lnTo>
                      <a:pt x="29" y="18"/>
                    </a:lnTo>
                    <a:lnTo>
                      <a:pt x="24" y="23"/>
                    </a:lnTo>
                    <a:lnTo>
                      <a:pt x="18" y="29"/>
                    </a:lnTo>
                    <a:lnTo>
                      <a:pt x="14" y="35"/>
                    </a:lnTo>
                    <a:lnTo>
                      <a:pt x="10" y="41"/>
                    </a:lnTo>
                    <a:lnTo>
                      <a:pt x="7" y="49"/>
                    </a:lnTo>
                    <a:lnTo>
                      <a:pt x="5" y="55"/>
                    </a:lnTo>
                    <a:lnTo>
                      <a:pt x="2" y="64"/>
                    </a:lnTo>
                    <a:lnTo>
                      <a:pt x="1" y="71"/>
                    </a:lnTo>
                    <a:lnTo>
                      <a:pt x="0" y="80"/>
                    </a:lnTo>
                    <a:lnTo>
                      <a:pt x="1" y="87"/>
                    </a:lnTo>
                    <a:lnTo>
                      <a:pt x="2" y="96"/>
                    </a:lnTo>
                    <a:lnTo>
                      <a:pt x="5" y="103"/>
                    </a:lnTo>
                    <a:lnTo>
                      <a:pt x="7" y="110"/>
                    </a:lnTo>
                    <a:lnTo>
                      <a:pt x="10" y="117"/>
                    </a:lnTo>
                    <a:lnTo>
                      <a:pt x="14" y="123"/>
                    </a:lnTo>
                    <a:lnTo>
                      <a:pt x="18" y="130"/>
                    </a:lnTo>
                    <a:lnTo>
                      <a:pt x="24" y="135"/>
                    </a:lnTo>
                    <a:lnTo>
                      <a:pt x="29" y="140"/>
                    </a:lnTo>
                    <a:lnTo>
                      <a:pt x="35" y="145"/>
                    </a:lnTo>
                    <a:lnTo>
                      <a:pt x="42" y="149"/>
                    </a:lnTo>
                    <a:lnTo>
                      <a:pt x="49" y="152"/>
                    </a:lnTo>
                    <a:lnTo>
                      <a:pt x="56" y="155"/>
                    </a:lnTo>
                    <a:lnTo>
                      <a:pt x="64" y="156"/>
                    </a:lnTo>
                    <a:lnTo>
                      <a:pt x="72" y="159"/>
                    </a:lnTo>
                    <a:lnTo>
                      <a:pt x="80" y="15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53" name="Freeform 479"/>
              <p:cNvSpPr/>
              <p:nvPr/>
            </p:nvSpPr>
            <p:spPr bwMode="auto">
              <a:xfrm>
                <a:off x="9995870" y="5934363"/>
                <a:ext cx="520044" cy="350715"/>
              </a:xfrm>
              <a:custGeom>
                <a:avLst/>
                <a:gdLst>
                  <a:gd name="T0" fmla="*/ 771250769 w 272"/>
                  <a:gd name="T1" fmla="*/ 0 h 184"/>
                  <a:gd name="T2" fmla="*/ 536203317 w 272"/>
                  <a:gd name="T3" fmla="*/ 88143252 h 184"/>
                  <a:gd name="T4" fmla="*/ 602309814 w 272"/>
                  <a:gd name="T5" fmla="*/ 488457804 h 184"/>
                  <a:gd name="T6" fmla="*/ 602309814 w 272"/>
                  <a:gd name="T7" fmla="*/ 528857593 h 184"/>
                  <a:gd name="T8" fmla="*/ 580273038 w 272"/>
                  <a:gd name="T9" fmla="*/ 587618483 h 184"/>
                  <a:gd name="T10" fmla="*/ 543546993 w 272"/>
                  <a:gd name="T11" fmla="*/ 628018272 h 184"/>
                  <a:gd name="T12" fmla="*/ 495803519 w 272"/>
                  <a:gd name="T13" fmla="*/ 642707536 h 184"/>
                  <a:gd name="T14" fmla="*/ 448060044 w 272"/>
                  <a:gd name="T15" fmla="*/ 642707536 h 184"/>
                  <a:gd name="T16" fmla="*/ 400314653 w 272"/>
                  <a:gd name="T17" fmla="*/ 624344518 h 184"/>
                  <a:gd name="T18" fmla="*/ 363588608 w 272"/>
                  <a:gd name="T19" fmla="*/ 583946646 h 184"/>
                  <a:gd name="T20" fmla="*/ 341553748 w 272"/>
                  <a:gd name="T21" fmla="*/ 528857593 h 184"/>
                  <a:gd name="T22" fmla="*/ 429697022 w 272"/>
                  <a:gd name="T23" fmla="*/ 187303930 h 184"/>
                  <a:gd name="T24" fmla="*/ 363588608 w 272"/>
                  <a:gd name="T25" fmla="*/ 224029966 h 184"/>
                  <a:gd name="T26" fmla="*/ 176286547 w 272"/>
                  <a:gd name="T27" fmla="*/ 0 h 184"/>
                  <a:gd name="T28" fmla="*/ 88143274 w 272"/>
                  <a:gd name="T29" fmla="*/ 40397872 h 184"/>
                  <a:gd name="T30" fmla="*/ 165267201 w 272"/>
                  <a:gd name="T31" fmla="*/ 40397872 h 184"/>
                  <a:gd name="T32" fmla="*/ 187303977 w 272"/>
                  <a:gd name="T33" fmla="*/ 44071626 h 184"/>
                  <a:gd name="T34" fmla="*/ 216684430 w 272"/>
                  <a:gd name="T35" fmla="*/ 77125824 h 184"/>
                  <a:gd name="T36" fmla="*/ 224030022 w 272"/>
                  <a:gd name="T37" fmla="*/ 102832516 h 184"/>
                  <a:gd name="T38" fmla="*/ 224030022 w 272"/>
                  <a:gd name="T39" fmla="*/ 448059932 h 184"/>
                  <a:gd name="T40" fmla="*/ 205667000 w 272"/>
                  <a:gd name="T41" fmla="*/ 484785967 h 184"/>
                  <a:gd name="T42" fmla="*/ 176286547 w 272"/>
                  <a:gd name="T43" fmla="*/ 506820822 h 184"/>
                  <a:gd name="T44" fmla="*/ 286464681 w 272"/>
                  <a:gd name="T45" fmla="*/ 646381290 h 184"/>
                  <a:gd name="T46" fmla="*/ 0 w 272"/>
                  <a:gd name="T47" fmla="*/ 646381290 h 184"/>
                  <a:gd name="T48" fmla="*/ 40397883 w 272"/>
                  <a:gd name="T49" fmla="*/ 668416144 h 184"/>
                  <a:gd name="T50" fmla="*/ 84469519 w 272"/>
                  <a:gd name="T51" fmla="*/ 675761735 h 184"/>
                  <a:gd name="T52" fmla="*/ 855720289 w 272"/>
                  <a:gd name="T53" fmla="*/ 675761735 h 184"/>
                  <a:gd name="T54" fmla="*/ 910809356 w 272"/>
                  <a:gd name="T55" fmla="*/ 664744307 h 184"/>
                  <a:gd name="T56" fmla="*/ 958554747 w 272"/>
                  <a:gd name="T57" fmla="*/ 635363862 h 184"/>
                  <a:gd name="T58" fmla="*/ 987935199 w 272"/>
                  <a:gd name="T59" fmla="*/ 587618483 h 184"/>
                  <a:gd name="T60" fmla="*/ 998952629 w 272"/>
                  <a:gd name="T61" fmla="*/ 528857593 h 184"/>
                  <a:gd name="T62" fmla="*/ 998952629 w 272"/>
                  <a:gd name="T63" fmla="*/ 132214877 h 184"/>
                  <a:gd name="T64" fmla="*/ 892446333 w 272"/>
                  <a:gd name="T65" fmla="*/ 58762807 h 184"/>
                  <a:gd name="T66" fmla="*/ 771250769 w 272"/>
                  <a:gd name="T67" fmla="*/ 0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2" h="184">
                    <a:moveTo>
                      <a:pt x="210" y="0"/>
                    </a:moveTo>
                    <a:lnTo>
                      <a:pt x="210" y="0"/>
                    </a:lnTo>
                    <a:lnTo>
                      <a:pt x="158" y="61"/>
                    </a:lnTo>
                    <a:lnTo>
                      <a:pt x="146" y="24"/>
                    </a:lnTo>
                    <a:lnTo>
                      <a:pt x="141" y="52"/>
                    </a:lnTo>
                    <a:lnTo>
                      <a:pt x="164" y="133"/>
                    </a:lnTo>
                    <a:lnTo>
                      <a:pt x="164" y="144"/>
                    </a:lnTo>
                    <a:lnTo>
                      <a:pt x="162" y="152"/>
                    </a:lnTo>
                    <a:lnTo>
                      <a:pt x="158" y="160"/>
                    </a:lnTo>
                    <a:lnTo>
                      <a:pt x="154" y="166"/>
                    </a:lnTo>
                    <a:lnTo>
                      <a:pt x="148" y="171"/>
                    </a:lnTo>
                    <a:lnTo>
                      <a:pt x="142" y="174"/>
                    </a:lnTo>
                    <a:lnTo>
                      <a:pt x="135" y="175"/>
                    </a:lnTo>
                    <a:lnTo>
                      <a:pt x="128" y="176"/>
                    </a:lnTo>
                    <a:lnTo>
                      <a:pt x="122" y="175"/>
                    </a:lnTo>
                    <a:lnTo>
                      <a:pt x="115" y="173"/>
                    </a:lnTo>
                    <a:lnTo>
                      <a:pt x="109" y="170"/>
                    </a:lnTo>
                    <a:lnTo>
                      <a:pt x="103" y="165"/>
                    </a:lnTo>
                    <a:lnTo>
                      <a:pt x="99" y="159"/>
                    </a:lnTo>
                    <a:lnTo>
                      <a:pt x="95" y="152"/>
                    </a:lnTo>
                    <a:lnTo>
                      <a:pt x="93" y="144"/>
                    </a:lnTo>
                    <a:lnTo>
                      <a:pt x="92" y="134"/>
                    </a:lnTo>
                    <a:lnTo>
                      <a:pt x="117" y="51"/>
                    </a:lnTo>
                    <a:lnTo>
                      <a:pt x="111" y="24"/>
                    </a:lnTo>
                    <a:lnTo>
                      <a:pt x="99" y="61"/>
                    </a:lnTo>
                    <a:lnTo>
                      <a:pt x="48" y="0"/>
                    </a:lnTo>
                    <a:lnTo>
                      <a:pt x="36" y="5"/>
                    </a:lnTo>
                    <a:lnTo>
                      <a:pt x="24" y="11"/>
                    </a:lnTo>
                    <a:lnTo>
                      <a:pt x="45" y="11"/>
                    </a:lnTo>
                    <a:lnTo>
                      <a:pt x="48" y="11"/>
                    </a:lnTo>
                    <a:lnTo>
                      <a:pt x="51" y="12"/>
                    </a:lnTo>
                    <a:lnTo>
                      <a:pt x="55" y="16"/>
                    </a:lnTo>
                    <a:lnTo>
                      <a:pt x="59" y="21"/>
                    </a:lnTo>
                    <a:lnTo>
                      <a:pt x="60" y="24"/>
                    </a:lnTo>
                    <a:lnTo>
                      <a:pt x="61" y="28"/>
                    </a:lnTo>
                    <a:lnTo>
                      <a:pt x="61" y="122"/>
                    </a:lnTo>
                    <a:lnTo>
                      <a:pt x="60" y="127"/>
                    </a:lnTo>
                    <a:lnTo>
                      <a:pt x="56" y="132"/>
                    </a:lnTo>
                    <a:lnTo>
                      <a:pt x="53" y="135"/>
                    </a:lnTo>
                    <a:lnTo>
                      <a:pt x="48" y="138"/>
                    </a:lnTo>
                    <a:lnTo>
                      <a:pt x="78" y="161"/>
                    </a:lnTo>
                    <a:lnTo>
                      <a:pt x="78" y="176"/>
                    </a:lnTo>
                    <a:lnTo>
                      <a:pt x="0" y="176"/>
                    </a:lnTo>
                    <a:lnTo>
                      <a:pt x="5" y="179"/>
                    </a:lnTo>
                    <a:lnTo>
                      <a:pt x="11" y="182"/>
                    </a:lnTo>
                    <a:lnTo>
                      <a:pt x="17" y="183"/>
                    </a:lnTo>
                    <a:lnTo>
                      <a:pt x="23" y="184"/>
                    </a:lnTo>
                    <a:lnTo>
                      <a:pt x="233" y="184"/>
                    </a:lnTo>
                    <a:lnTo>
                      <a:pt x="241" y="183"/>
                    </a:lnTo>
                    <a:lnTo>
                      <a:pt x="248" y="181"/>
                    </a:lnTo>
                    <a:lnTo>
                      <a:pt x="255" y="178"/>
                    </a:lnTo>
                    <a:lnTo>
                      <a:pt x="261" y="173"/>
                    </a:lnTo>
                    <a:lnTo>
                      <a:pt x="265" y="166"/>
                    </a:lnTo>
                    <a:lnTo>
                      <a:pt x="269" y="160"/>
                    </a:lnTo>
                    <a:lnTo>
                      <a:pt x="271" y="152"/>
                    </a:lnTo>
                    <a:lnTo>
                      <a:pt x="272" y="144"/>
                    </a:lnTo>
                    <a:lnTo>
                      <a:pt x="272" y="36"/>
                    </a:lnTo>
                    <a:lnTo>
                      <a:pt x="258" y="26"/>
                    </a:lnTo>
                    <a:lnTo>
                      <a:pt x="243" y="16"/>
                    </a:lnTo>
                    <a:lnTo>
                      <a:pt x="227" y="7"/>
                    </a:lnTo>
                    <a:lnTo>
                      <a:pt x="21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54" name="Freeform 480"/>
              <p:cNvSpPr>
                <a:spLocks noEditPoints="1"/>
              </p:cNvSpPr>
              <p:nvPr/>
            </p:nvSpPr>
            <p:spPr bwMode="auto">
              <a:xfrm>
                <a:off x="9760782" y="5983074"/>
                <a:ext cx="352631" cy="269530"/>
              </a:xfrm>
              <a:custGeom>
                <a:avLst/>
                <a:gdLst>
                  <a:gd name="T0" fmla="*/ 99160679 w 184"/>
                  <a:gd name="T1" fmla="*/ 51417316 h 141"/>
                  <a:gd name="T2" fmla="*/ 569255465 w 184"/>
                  <a:gd name="T3" fmla="*/ 51417316 h 141"/>
                  <a:gd name="T4" fmla="*/ 569255465 w 184"/>
                  <a:gd name="T5" fmla="*/ 356245538 h 141"/>
                  <a:gd name="T6" fmla="*/ 99160679 w 184"/>
                  <a:gd name="T7" fmla="*/ 356245538 h 141"/>
                  <a:gd name="T8" fmla="*/ 99160679 w 184"/>
                  <a:gd name="T9" fmla="*/ 51417316 h 141"/>
                  <a:gd name="T10" fmla="*/ 99160679 w 184"/>
                  <a:gd name="T11" fmla="*/ 51417316 h 141"/>
                  <a:gd name="T12" fmla="*/ 297482037 w 184"/>
                  <a:gd name="T13" fmla="*/ 437043357 h 141"/>
                  <a:gd name="T14" fmla="*/ 370934108 w 184"/>
                  <a:gd name="T15" fmla="*/ 437043357 h 141"/>
                  <a:gd name="T16" fmla="*/ 396642716 w 184"/>
                  <a:gd name="T17" fmla="*/ 481115069 h 141"/>
                  <a:gd name="T18" fmla="*/ 275447182 w 184"/>
                  <a:gd name="T19" fmla="*/ 481115069 h 141"/>
                  <a:gd name="T20" fmla="*/ 297482037 w 184"/>
                  <a:gd name="T21" fmla="*/ 437043357 h 141"/>
                  <a:gd name="T22" fmla="*/ 297482037 w 184"/>
                  <a:gd name="T23" fmla="*/ 437043357 h 141"/>
                  <a:gd name="T24" fmla="*/ 102832516 w 184"/>
                  <a:gd name="T25" fmla="*/ 0 h 141"/>
                  <a:gd name="T26" fmla="*/ 102832516 w 184"/>
                  <a:gd name="T27" fmla="*/ 0 h 141"/>
                  <a:gd name="T28" fmla="*/ 84469498 w 184"/>
                  <a:gd name="T29" fmla="*/ 3671844 h 141"/>
                  <a:gd name="T30" fmla="*/ 69780234 w 184"/>
                  <a:gd name="T31" fmla="*/ 14691209 h 141"/>
                  <a:gd name="T32" fmla="*/ 55089053 w 184"/>
                  <a:gd name="T33" fmla="*/ 29380502 h 141"/>
                  <a:gd name="T34" fmla="*/ 51417216 w 184"/>
                  <a:gd name="T35" fmla="*/ 51417316 h 141"/>
                  <a:gd name="T36" fmla="*/ 51417216 w 184"/>
                  <a:gd name="T37" fmla="*/ 345228089 h 141"/>
                  <a:gd name="T38" fmla="*/ 51417216 w 184"/>
                  <a:gd name="T39" fmla="*/ 345228089 h 141"/>
                  <a:gd name="T40" fmla="*/ 55089053 w 184"/>
                  <a:gd name="T41" fmla="*/ 367262987 h 141"/>
                  <a:gd name="T42" fmla="*/ 62434643 w 184"/>
                  <a:gd name="T43" fmla="*/ 381954196 h 141"/>
                  <a:gd name="T44" fmla="*/ 77125824 w 184"/>
                  <a:gd name="T45" fmla="*/ 392971645 h 141"/>
                  <a:gd name="T46" fmla="*/ 88143252 w 184"/>
                  <a:gd name="T47" fmla="*/ 396643489 h 141"/>
                  <a:gd name="T48" fmla="*/ 88143252 w 184"/>
                  <a:gd name="T49" fmla="*/ 396643489 h 141"/>
                  <a:gd name="T50" fmla="*/ 0 w 184"/>
                  <a:gd name="T51" fmla="*/ 477441308 h 141"/>
                  <a:gd name="T52" fmla="*/ 0 w 184"/>
                  <a:gd name="T53" fmla="*/ 517841176 h 141"/>
                  <a:gd name="T54" fmla="*/ 675761735 w 184"/>
                  <a:gd name="T55" fmla="*/ 517841176 h 141"/>
                  <a:gd name="T56" fmla="*/ 675761735 w 184"/>
                  <a:gd name="T57" fmla="*/ 477441308 h 141"/>
                  <a:gd name="T58" fmla="*/ 576601056 w 184"/>
                  <a:gd name="T59" fmla="*/ 400317250 h 141"/>
                  <a:gd name="T60" fmla="*/ 576601056 w 184"/>
                  <a:gd name="T61" fmla="*/ 400317250 h 141"/>
                  <a:gd name="T62" fmla="*/ 591292236 w 184"/>
                  <a:gd name="T63" fmla="*/ 392971645 h 141"/>
                  <a:gd name="T64" fmla="*/ 605981501 w 184"/>
                  <a:gd name="T65" fmla="*/ 381954196 h 141"/>
                  <a:gd name="T66" fmla="*/ 613327091 w 184"/>
                  <a:gd name="T67" fmla="*/ 367262987 h 141"/>
                  <a:gd name="T68" fmla="*/ 616998928 w 184"/>
                  <a:gd name="T69" fmla="*/ 345228089 h 141"/>
                  <a:gd name="T70" fmla="*/ 616998928 w 184"/>
                  <a:gd name="T71" fmla="*/ 51417316 h 141"/>
                  <a:gd name="T72" fmla="*/ 616998928 w 184"/>
                  <a:gd name="T73" fmla="*/ 51417316 h 141"/>
                  <a:gd name="T74" fmla="*/ 613327091 w 184"/>
                  <a:gd name="T75" fmla="*/ 29380502 h 141"/>
                  <a:gd name="T76" fmla="*/ 602309664 w 184"/>
                  <a:gd name="T77" fmla="*/ 14691209 h 141"/>
                  <a:gd name="T78" fmla="*/ 583946646 w 184"/>
                  <a:gd name="T79" fmla="*/ 3671844 h 141"/>
                  <a:gd name="T80" fmla="*/ 565583628 w 184"/>
                  <a:gd name="T81" fmla="*/ 0 h 141"/>
                  <a:gd name="T82" fmla="*/ 102832516 w 184"/>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4" h="141">
                    <a:moveTo>
                      <a:pt x="27" y="14"/>
                    </a:moveTo>
                    <a:lnTo>
                      <a:pt x="155" y="14"/>
                    </a:lnTo>
                    <a:lnTo>
                      <a:pt x="155" y="97"/>
                    </a:lnTo>
                    <a:lnTo>
                      <a:pt x="27" y="97"/>
                    </a:lnTo>
                    <a:lnTo>
                      <a:pt x="27" y="14"/>
                    </a:lnTo>
                    <a:close/>
                    <a:moveTo>
                      <a:pt x="81" y="119"/>
                    </a:moveTo>
                    <a:lnTo>
                      <a:pt x="101" y="119"/>
                    </a:lnTo>
                    <a:lnTo>
                      <a:pt x="108" y="131"/>
                    </a:lnTo>
                    <a:lnTo>
                      <a:pt x="75" y="131"/>
                    </a:lnTo>
                    <a:lnTo>
                      <a:pt x="81" y="119"/>
                    </a:lnTo>
                    <a:close/>
                    <a:moveTo>
                      <a:pt x="28" y="0"/>
                    </a:moveTo>
                    <a:lnTo>
                      <a:pt x="28" y="0"/>
                    </a:lnTo>
                    <a:lnTo>
                      <a:pt x="23" y="1"/>
                    </a:lnTo>
                    <a:lnTo>
                      <a:pt x="19" y="4"/>
                    </a:lnTo>
                    <a:lnTo>
                      <a:pt x="15" y="8"/>
                    </a:lnTo>
                    <a:lnTo>
                      <a:pt x="14" y="14"/>
                    </a:lnTo>
                    <a:lnTo>
                      <a:pt x="14" y="94"/>
                    </a:lnTo>
                    <a:lnTo>
                      <a:pt x="15" y="100"/>
                    </a:lnTo>
                    <a:lnTo>
                      <a:pt x="17" y="104"/>
                    </a:lnTo>
                    <a:lnTo>
                      <a:pt x="21" y="107"/>
                    </a:lnTo>
                    <a:lnTo>
                      <a:pt x="24" y="108"/>
                    </a:lnTo>
                    <a:lnTo>
                      <a:pt x="0" y="130"/>
                    </a:lnTo>
                    <a:lnTo>
                      <a:pt x="0" y="141"/>
                    </a:lnTo>
                    <a:lnTo>
                      <a:pt x="184" y="141"/>
                    </a:lnTo>
                    <a:lnTo>
                      <a:pt x="184" y="130"/>
                    </a:lnTo>
                    <a:lnTo>
                      <a:pt x="157" y="109"/>
                    </a:lnTo>
                    <a:lnTo>
                      <a:pt x="161" y="107"/>
                    </a:lnTo>
                    <a:lnTo>
                      <a:pt x="165" y="104"/>
                    </a:lnTo>
                    <a:lnTo>
                      <a:pt x="167" y="100"/>
                    </a:lnTo>
                    <a:lnTo>
                      <a:pt x="168" y="94"/>
                    </a:lnTo>
                    <a:lnTo>
                      <a:pt x="168" y="14"/>
                    </a:lnTo>
                    <a:lnTo>
                      <a:pt x="167" y="8"/>
                    </a:lnTo>
                    <a:lnTo>
                      <a:pt x="164" y="4"/>
                    </a:lnTo>
                    <a:lnTo>
                      <a:pt x="159" y="1"/>
                    </a:lnTo>
                    <a:lnTo>
                      <a:pt x="154" y="0"/>
                    </a:lnTo>
                    <a:lnTo>
                      <a:pt x="28"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91168" name="组合 70"/>
            <p:cNvGrpSpPr/>
            <p:nvPr/>
          </p:nvGrpSpPr>
          <p:grpSpPr bwMode="auto">
            <a:xfrm>
              <a:off x="2175181" y="4187682"/>
              <a:ext cx="348322" cy="311158"/>
              <a:chOff x="9759586" y="5618470"/>
              <a:chExt cx="755065" cy="666910"/>
            </a:xfrm>
          </p:grpSpPr>
          <p:sp>
            <p:nvSpPr>
              <p:cNvPr id="91249" name="Freeform 478"/>
              <p:cNvSpPr/>
              <p:nvPr/>
            </p:nvSpPr>
            <p:spPr bwMode="auto">
              <a:xfrm>
                <a:off x="10095389" y="5619370"/>
                <a:ext cx="306327" cy="305252"/>
              </a:xfrm>
              <a:custGeom>
                <a:avLst/>
                <a:gdLst>
                  <a:gd name="T0" fmla="*/ 293807502 w 159"/>
                  <a:gd name="T1" fmla="*/ 583947011 h 159"/>
                  <a:gd name="T2" fmla="*/ 348896409 w 159"/>
                  <a:gd name="T3" fmla="*/ 572929576 h 159"/>
                  <a:gd name="T4" fmla="*/ 403985316 w 159"/>
                  <a:gd name="T5" fmla="*/ 558238386 h 159"/>
                  <a:gd name="T6" fmla="*/ 455402395 w 159"/>
                  <a:gd name="T7" fmla="*/ 532529762 h 159"/>
                  <a:gd name="T8" fmla="*/ 499473904 w 159"/>
                  <a:gd name="T9" fmla="*/ 495803704 h 159"/>
                  <a:gd name="T10" fmla="*/ 532526098 w 159"/>
                  <a:gd name="T11" fmla="*/ 451732051 h 159"/>
                  <a:gd name="T12" fmla="*/ 561908382 w 159"/>
                  <a:gd name="T13" fmla="*/ 403988558 h 159"/>
                  <a:gd name="T14" fmla="*/ 576597607 w 159"/>
                  <a:gd name="T15" fmla="*/ 352571310 h 159"/>
                  <a:gd name="T16" fmla="*/ 583943178 w 159"/>
                  <a:gd name="T17" fmla="*/ 293810383 h 159"/>
                  <a:gd name="T18" fmla="*/ 583943178 w 159"/>
                  <a:gd name="T19" fmla="*/ 260756164 h 159"/>
                  <a:gd name="T20" fmla="*/ 572925780 w 159"/>
                  <a:gd name="T21" fmla="*/ 201993321 h 159"/>
                  <a:gd name="T22" fmla="*/ 550889067 w 159"/>
                  <a:gd name="T23" fmla="*/ 150577989 h 159"/>
                  <a:gd name="T24" fmla="*/ 517836873 w 159"/>
                  <a:gd name="T25" fmla="*/ 106506336 h 159"/>
                  <a:gd name="T26" fmla="*/ 477437192 w 159"/>
                  <a:gd name="T27" fmla="*/ 66106522 h 159"/>
                  <a:gd name="T28" fmla="*/ 433365683 w 159"/>
                  <a:gd name="T29" fmla="*/ 33054219 h 159"/>
                  <a:gd name="T30" fmla="*/ 381950520 w 159"/>
                  <a:gd name="T31" fmla="*/ 14691190 h 159"/>
                  <a:gd name="T32" fmla="*/ 323187869 w 159"/>
                  <a:gd name="T33" fmla="*/ 3671839 h 159"/>
                  <a:gd name="T34" fmla="*/ 293807502 w 159"/>
                  <a:gd name="T35" fmla="*/ 0 h 159"/>
                  <a:gd name="T36" fmla="*/ 235046769 w 159"/>
                  <a:gd name="T37" fmla="*/ 7345595 h 159"/>
                  <a:gd name="T38" fmla="*/ 179957862 w 159"/>
                  <a:gd name="T39" fmla="*/ 22034868 h 159"/>
                  <a:gd name="T40" fmla="*/ 128540782 w 159"/>
                  <a:gd name="T41" fmla="*/ 51417248 h 159"/>
                  <a:gd name="T42" fmla="*/ 88143017 w 159"/>
                  <a:gd name="T43" fmla="*/ 84469551 h 159"/>
                  <a:gd name="T44" fmla="*/ 51417079 w 159"/>
                  <a:gd name="T45" fmla="*/ 128541204 h 159"/>
                  <a:gd name="T46" fmla="*/ 25708540 w 159"/>
                  <a:gd name="T47" fmla="*/ 179958452 h 159"/>
                  <a:gd name="T48" fmla="*/ 7345571 w 159"/>
                  <a:gd name="T49" fmla="*/ 235047540 h 159"/>
                  <a:gd name="T50" fmla="*/ 0 w 159"/>
                  <a:gd name="T51" fmla="*/ 293810383 h 159"/>
                  <a:gd name="T52" fmla="*/ 3671827 w 159"/>
                  <a:gd name="T53" fmla="*/ 319519007 h 159"/>
                  <a:gd name="T54" fmla="*/ 18362969 w 159"/>
                  <a:gd name="T55" fmla="*/ 378279934 h 159"/>
                  <a:gd name="T56" fmla="*/ 36725938 w 159"/>
                  <a:gd name="T57" fmla="*/ 429697182 h 159"/>
                  <a:gd name="T58" fmla="*/ 66106305 w 159"/>
                  <a:gd name="T59" fmla="*/ 477440675 h 159"/>
                  <a:gd name="T60" fmla="*/ 106505986 w 159"/>
                  <a:gd name="T61" fmla="*/ 514166733 h 159"/>
                  <a:gd name="T62" fmla="*/ 154249322 w 159"/>
                  <a:gd name="T63" fmla="*/ 547220952 h 159"/>
                  <a:gd name="T64" fmla="*/ 205666402 w 159"/>
                  <a:gd name="T65" fmla="*/ 569255821 h 159"/>
                  <a:gd name="T66" fmla="*/ 264427136 w 159"/>
                  <a:gd name="T67" fmla="*/ 583947011 h 159"/>
                  <a:gd name="T68" fmla="*/ 293807502 w 159"/>
                  <a:gd name="T69" fmla="*/ 583947011 h 1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159">
                    <a:moveTo>
                      <a:pt x="80" y="159"/>
                    </a:moveTo>
                    <a:lnTo>
                      <a:pt x="80" y="159"/>
                    </a:lnTo>
                    <a:lnTo>
                      <a:pt x="88" y="159"/>
                    </a:lnTo>
                    <a:lnTo>
                      <a:pt x="95" y="156"/>
                    </a:lnTo>
                    <a:lnTo>
                      <a:pt x="104" y="155"/>
                    </a:lnTo>
                    <a:lnTo>
                      <a:pt x="110" y="152"/>
                    </a:lnTo>
                    <a:lnTo>
                      <a:pt x="118" y="149"/>
                    </a:lnTo>
                    <a:lnTo>
                      <a:pt x="124" y="145"/>
                    </a:lnTo>
                    <a:lnTo>
                      <a:pt x="130" y="140"/>
                    </a:lnTo>
                    <a:lnTo>
                      <a:pt x="136" y="135"/>
                    </a:lnTo>
                    <a:lnTo>
                      <a:pt x="141" y="130"/>
                    </a:lnTo>
                    <a:lnTo>
                      <a:pt x="145" y="123"/>
                    </a:lnTo>
                    <a:lnTo>
                      <a:pt x="150" y="117"/>
                    </a:lnTo>
                    <a:lnTo>
                      <a:pt x="153" y="110"/>
                    </a:lnTo>
                    <a:lnTo>
                      <a:pt x="156" y="103"/>
                    </a:lnTo>
                    <a:lnTo>
                      <a:pt x="157" y="96"/>
                    </a:lnTo>
                    <a:lnTo>
                      <a:pt x="159" y="87"/>
                    </a:lnTo>
                    <a:lnTo>
                      <a:pt x="159" y="80"/>
                    </a:lnTo>
                    <a:lnTo>
                      <a:pt x="159" y="71"/>
                    </a:lnTo>
                    <a:lnTo>
                      <a:pt x="157" y="64"/>
                    </a:lnTo>
                    <a:lnTo>
                      <a:pt x="156" y="55"/>
                    </a:lnTo>
                    <a:lnTo>
                      <a:pt x="153" y="49"/>
                    </a:lnTo>
                    <a:lnTo>
                      <a:pt x="150" y="41"/>
                    </a:lnTo>
                    <a:lnTo>
                      <a:pt x="145" y="35"/>
                    </a:lnTo>
                    <a:lnTo>
                      <a:pt x="141" y="29"/>
                    </a:lnTo>
                    <a:lnTo>
                      <a:pt x="136" y="23"/>
                    </a:lnTo>
                    <a:lnTo>
                      <a:pt x="130" y="18"/>
                    </a:lnTo>
                    <a:lnTo>
                      <a:pt x="124" y="14"/>
                    </a:lnTo>
                    <a:lnTo>
                      <a:pt x="118" y="9"/>
                    </a:lnTo>
                    <a:lnTo>
                      <a:pt x="110" y="6"/>
                    </a:lnTo>
                    <a:lnTo>
                      <a:pt x="104" y="4"/>
                    </a:lnTo>
                    <a:lnTo>
                      <a:pt x="95" y="2"/>
                    </a:lnTo>
                    <a:lnTo>
                      <a:pt x="88" y="1"/>
                    </a:lnTo>
                    <a:lnTo>
                      <a:pt x="80" y="0"/>
                    </a:lnTo>
                    <a:lnTo>
                      <a:pt x="72" y="1"/>
                    </a:lnTo>
                    <a:lnTo>
                      <a:pt x="64" y="2"/>
                    </a:lnTo>
                    <a:lnTo>
                      <a:pt x="56" y="4"/>
                    </a:lnTo>
                    <a:lnTo>
                      <a:pt x="49" y="6"/>
                    </a:lnTo>
                    <a:lnTo>
                      <a:pt x="42" y="9"/>
                    </a:lnTo>
                    <a:lnTo>
                      <a:pt x="35" y="14"/>
                    </a:lnTo>
                    <a:lnTo>
                      <a:pt x="29" y="18"/>
                    </a:lnTo>
                    <a:lnTo>
                      <a:pt x="24" y="23"/>
                    </a:lnTo>
                    <a:lnTo>
                      <a:pt x="18" y="29"/>
                    </a:lnTo>
                    <a:lnTo>
                      <a:pt x="14" y="35"/>
                    </a:lnTo>
                    <a:lnTo>
                      <a:pt x="10" y="41"/>
                    </a:lnTo>
                    <a:lnTo>
                      <a:pt x="7" y="49"/>
                    </a:lnTo>
                    <a:lnTo>
                      <a:pt x="5" y="55"/>
                    </a:lnTo>
                    <a:lnTo>
                      <a:pt x="2" y="64"/>
                    </a:lnTo>
                    <a:lnTo>
                      <a:pt x="1" y="71"/>
                    </a:lnTo>
                    <a:lnTo>
                      <a:pt x="0" y="80"/>
                    </a:lnTo>
                    <a:lnTo>
                      <a:pt x="1" y="87"/>
                    </a:lnTo>
                    <a:lnTo>
                      <a:pt x="2" y="96"/>
                    </a:lnTo>
                    <a:lnTo>
                      <a:pt x="5" y="103"/>
                    </a:lnTo>
                    <a:lnTo>
                      <a:pt x="7" y="110"/>
                    </a:lnTo>
                    <a:lnTo>
                      <a:pt x="10" y="117"/>
                    </a:lnTo>
                    <a:lnTo>
                      <a:pt x="14" y="123"/>
                    </a:lnTo>
                    <a:lnTo>
                      <a:pt x="18" y="130"/>
                    </a:lnTo>
                    <a:lnTo>
                      <a:pt x="24" y="135"/>
                    </a:lnTo>
                    <a:lnTo>
                      <a:pt x="29" y="140"/>
                    </a:lnTo>
                    <a:lnTo>
                      <a:pt x="35" y="145"/>
                    </a:lnTo>
                    <a:lnTo>
                      <a:pt x="42" y="149"/>
                    </a:lnTo>
                    <a:lnTo>
                      <a:pt x="49" y="152"/>
                    </a:lnTo>
                    <a:lnTo>
                      <a:pt x="56" y="155"/>
                    </a:lnTo>
                    <a:lnTo>
                      <a:pt x="64" y="156"/>
                    </a:lnTo>
                    <a:lnTo>
                      <a:pt x="72" y="159"/>
                    </a:lnTo>
                    <a:lnTo>
                      <a:pt x="80" y="159"/>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50" name="Freeform 479"/>
              <p:cNvSpPr/>
              <p:nvPr/>
            </p:nvSpPr>
            <p:spPr bwMode="auto">
              <a:xfrm>
                <a:off x="9995655" y="5934363"/>
                <a:ext cx="520044" cy="350715"/>
              </a:xfrm>
              <a:custGeom>
                <a:avLst/>
                <a:gdLst>
                  <a:gd name="T0" fmla="*/ 771250769 w 272"/>
                  <a:gd name="T1" fmla="*/ 0 h 184"/>
                  <a:gd name="T2" fmla="*/ 536203317 w 272"/>
                  <a:gd name="T3" fmla="*/ 88143252 h 184"/>
                  <a:gd name="T4" fmla="*/ 602309814 w 272"/>
                  <a:gd name="T5" fmla="*/ 488457804 h 184"/>
                  <a:gd name="T6" fmla="*/ 602309814 w 272"/>
                  <a:gd name="T7" fmla="*/ 528857593 h 184"/>
                  <a:gd name="T8" fmla="*/ 580273038 w 272"/>
                  <a:gd name="T9" fmla="*/ 587618483 h 184"/>
                  <a:gd name="T10" fmla="*/ 543546993 w 272"/>
                  <a:gd name="T11" fmla="*/ 628018272 h 184"/>
                  <a:gd name="T12" fmla="*/ 495803519 w 272"/>
                  <a:gd name="T13" fmla="*/ 642707536 h 184"/>
                  <a:gd name="T14" fmla="*/ 448060044 w 272"/>
                  <a:gd name="T15" fmla="*/ 642707536 h 184"/>
                  <a:gd name="T16" fmla="*/ 400314653 w 272"/>
                  <a:gd name="T17" fmla="*/ 624344518 h 184"/>
                  <a:gd name="T18" fmla="*/ 363588608 w 272"/>
                  <a:gd name="T19" fmla="*/ 583946646 h 184"/>
                  <a:gd name="T20" fmla="*/ 341553748 w 272"/>
                  <a:gd name="T21" fmla="*/ 528857593 h 184"/>
                  <a:gd name="T22" fmla="*/ 429697022 w 272"/>
                  <a:gd name="T23" fmla="*/ 187303930 h 184"/>
                  <a:gd name="T24" fmla="*/ 363588608 w 272"/>
                  <a:gd name="T25" fmla="*/ 224029966 h 184"/>
                  <a:gd name="T26" fmla="*/ 176286547 w 272"/>
                  <a:gd name="T27" fmla="*/ 0 h 184"/>
                  <a:gd name="T28" fmla="*/ 88143274 w 272"/>
                  <a:gd name="T29" fmla="*/ 40397872 h 184"/>
                  <a:gd name="T30" fmla="*/ 165267201 w 272"/>
                  <a:gd name="T31" fmla="*/ 40397872 h 184"/>
                  <a:gd name="T32" fmla="*/ 187303977 w 272"/>
                  <a:gd name="T33" fmla="*/ 44071626 h 184"/>
                  <a:gd name="T34" fmla="*/ 216684430 w 272"/>
                  <a:gd name="T35" fmla="*/ 77125824 h 184"/>
                  <a:gd name="T36" fmla="*/ 224030022 w 272"/>
                  <a:gd name="T37" fmla="*/ 102832516 h 184"/>
                  <a:gd name="T38" fmla="*/ 224030022 w 272"/>
                  <a:gd name="T39" fmla="*/ 448059932 h 184"/>
                  <a:gd name="T40" fmla="*/ 205667000 w 272"/>
                  <a:gd name="T41" fmla="*/ 484785967 h 184"/>
                  <a:gd name="T42" fmla="*/ 176286547 w 272"/>
                  <a:gd name="T43" fmla="*/ 506820822 h 184"/>
                  <a:gd name="T44" fmla="*/ 286464681 w 272"/>
                  <a:gd name="T45" fmla="*/ 646381290 h 184"/>
                  <a:gd name="T46" fmla="*/ 0 w 272"/>
                  <a:gd name="T47" fmla="*/ 646381290 h 184"/>
                  <a:gd name="T48" fmla="*/ 40397883 w 272"/>
                  <a:gd name="T49" fmla="*/ 668416144 h 184"/>
                  <a:gd name="T50" fmla="*/ 84469519 w 272"/>
                  <a:gd name="T51" fmla="*/ 675761735 h 184"/>
                  <a:gd name="T52" fmla="*/ 855720289 w 272"/>
                  <a:gd name="T53" fmla="*/ 675761735 h 184"/>
                  <a:gd name="T54" fmla="*/ 910809356 w 272"/>
                  <a:gd name="T55" fmla="*/ 664744307 h 184"/>
                  <a:gd name="T56" fmla="*/ 958554747 w 272"/>
                  <a:gd name="T57" fmla="*/ 635363862 h 184"/>
                  <a:gd name="T58" fmla="*/ 987935199 w 272"/>
                  <a:gd name="T59" fmla="*/ 587618483 h 184"/>
                  <a:gd name="T60" fmla="*/ 998952629 w 272"/>
                  <a:gd name="T61" fmla="*/ 528857593 h 184"/>
                  <a:gd name="T62" fmla="*/ 998952629 w 272"/>
                  <a:gd name="T63" fmla="*/ 132214877 h 184"/>
                  <a:gd name="T64" fmla="*/ 892446333 w 272"/>
                  <a:gd name="T65" fmla="*/ 58762807 h 184"/>
                  <a:gd name="T66" fmla="*/ 771250769 w 272"/>
                  <a:gd name="T67" fmla="*/ 0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2" h="184">
                    <a:moveTo>
                      <a:pt x="210" y="0"/>
                    </a:moveTo>
                    <a:lnTo>
                      <a:pt x="210" y="0"/>
                    </a:lnTo>
                    <a:lnTo>
                      <a:pt x="158" y="61"/>
                    </a:lnTo>
                    <a:lnTo>
                      <a:pt x="146" y="24"/>
                    </a:lnTo>
                    <a:lnTo>
                      <a:pt x="141" y="52"/>
                    </a:lnTo>
                    <a:lnTo>
                      <a:pt x="164" y="133"/>
                    </a:lnTo>
                    <a:lnTo>
                      <a:pt x="164" y="144"/>
                    </a:lnTo>
                    <a:lnTo>
                      <a:pt x="162" y="152"/>
                    </a:lnTo>
                    <a:lnTo>
                      <a:pt x="158" y="160"/>
                    </a:lnTo>
                    <a:lnTo>
                      <a:pt x="154" y="166"/>
                    </a:lnTo>
                    <a:lnTo>
                      <a:pt x="148" y="171"/>
                    </a:lnTo>
                    <a:lnTo>
                      <a:pt x="142" y="174"/>
                    </a:lnTo>
                    <a:lnTo>
                      <a:pt x="135" y="175"/>
                    </a:lnTo>
                    <a:lnTo>
                      <a:pt x="128" y="176"/>
                    </a:lnTo>
                    <a:lnTo>
                      <a:pt x="122" y="175"/>
                    </a:lnTo>
                    <a:lnTo>
                      <a:pt x="115" y="173"/>
                    </a:lnTo>
                    <a:lnTo>
                      <a:pt x="109" y="170"/>
                    </a:lnTo>
                    <a:lnTo>
                      <a:pt x="103" y="165"/>
                    </a:lnTo>
                    <a:lnTo>
                      <a:pt x="99" y="159"/>
                    </a:lnTo>
                    <a:lnTo>
                      <a:pt x="95" y="152"/>
                    </a:lnTo>
                    <a:lnTo>
                      <a:pt x="93" y="144"/>
                    </a:lnTo>
                    <a:lnTo>
                      <a:pt x="92" y="134"/>
                    </a:lnTo>
                    <a:lnTo>
                      <a:pt x="117" y="51"/>
                    </a:lnTo>
                    <a:lnTo>
                      <a:pt x="111" y="24"/>
                    </a:lnTo>
                    <a:lnTo>
                      <a:pt x="99" y="61"/>
                    </a:lnTo>
                    <a:lnTo>
                      <a:pt x="48" y="0"/>
                    </a:lnTo>
                    <a:lnTo>
                      <a:pt x="36" y="5"/>
                    </a:lnTo>
                    <a:lnTo>
                      <a:pt x="24" y="11"/>
                    </a:lnTo>
                    <a:lnTo>
                      <a:pt x="45" y="11"/>
                    </a:lnTo>
                    <a:lnTo>
                      <a:pt x="48" y="11"/>
                    </a:lnTo>
                    <a:lnTo>
                      <a:pt x="51" y="12"/>
                    </a:lnTo>
                    <a:lnTo>
                      <a:pt x="55" y="16"/>
                    </a:lnTo>
                    <a:lnTo>
                      <a:pt x="59" y="21"/>
                    </a:lnTo>
                    <a:lnTo>
                      <a:pt x="60" y="24"/>
                    </a:lnTo>
                    <a:lnTo>
                      <a:pt x="61" y="28"/>
                    </a:lnTo>
                    <a:lnTo>
                      <a:pt x="61" y="122"/>
                    </a:lnTo>
                    <a:lnTo>
                      <a:pt x="60" y="127"/>
                    </a:lnTo>
                    <a:lnTo>
                      <a:pt x="56" y="132"/>
                    </a:lnTo>
                    <a:lnTo>
                      <a:pt x="53" y="135"/>
                    </a:lnTo>
                    <a:lnTo>
                      <a:pt x="48" y="138"/>
                    </a:lnTo>
                    <a:lnTo>
                      <a:pt x="78" y="161"/>
                    </a:lnTo>
                    <a:lnTo>
                      <a:pt x="78" y="176"/>
                    </a:lnTo>
                    <a:lnTo>
                      <a:pt x="0" y="176"/>
                    </a:lnTo>
                    <a:lnTo>
                      <a:pt x="5" y="179"/>
                    </a:lnTo>
                    <a:lnTo>
                      <a:pt x="11" y="182"/>
                    </a:lnTo>
                    <a:lnTo>
                      <a:pt x="17" y="183"/>
                    </a:lnTo>
                    <a:lnTo>
                      <a:pt x="23" y="184"/>
                    </a:lnTo>
                    <a:lnTo>
                      <a:pt x="233" y="184"/>
                    </a:lnTo>
                    <a:lnTo>
                      <a:pt x="241" y="183"/>
                    </a:lnTo>
                    <a:lnTo>
                      <a:pt x="248" y="181"/>
                    </a:lnTo>
                    <a:lnTo>
                      <a:pt x="255" y="178"/>
                    </a:lnTo>
                    <a:lnTo>
                      <a:pt x="261" y="173"/>
                    </a:lnTo>
                    <a:lnTo>
                      <a:pt x="265" y="166"/>
                    </a:lnTo>
                    <a:lnTo>
                      <a:pt x="269" y="160"/>
                    </a:lnTo>
                    <a:lnTo>
                      <a:pt x="271" y="152"/>
                    </a:lnTo>
                    <a:lnTo>
                      <a:pt x="272" y="144"/>
                    </a:lnTo>
                    <a:lnTo>
                      <a:pt x="272" y="36"/>
                    </a:lnTo>
                    <a:lnTo>
                      <a:pt x="258" y="26"/>
                    </a:lnTo>
                    <a:lnTo>
                      <a:pt x="243" y="16"/>
                    </a:lnTo>
                    <a:lnTo>
                      <a:pt x="227" y="7"/>
                    </a:lnTo>
                    <a:lnTo>
                      <a:pt x="21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51" name="Freeform 480"/>
              <p:cNvSpPr>
                <a:spLocks noEditPoints="1"/>
              </p:cNvSpPr>
              <p:nvPr/>
            </p:nvSpPr>
            <p:spPr bwMode="auto">
              <a:xfrm>
                <a:off x="9760567" y="5983074"/>
                <a:ext cx="352631" cy="269530"/>
              </a:xfrm>
              <a:custGeom>
                <a:avLst/>
                <a:gdLst>
                  <a:gd name="T0" fmla="*/ 99160679 w 184"/>
                  <a:gd name="T1" fmla="*/ 51417316 h 141"/>
                  <a:gd name="T2" fmla="*/ 569255465 w 184"/>
                  <a:gd name="T3" fmla="*/ 51417316 h 141"/>
                  <a:gd name="T4" fmla="*/ 569255465 w 184"/>
                  <a:gd name="T5" fmla="*/ 356245538 h 141"/>
                  <a:gd name="T6" fmla="*/ 99160679 w 184"/>
                  <a:gd name="T7" fmla="*/ 356245538 h 141"/>
                  <a:gd name="T8" fmla="*/ 99160679 w 184"/>
                  <a:gd name="T9" fmla="*/ 51417316 h 141"/>
                  <a:gd name="T10" fmla="*/ 99160679 w 184"/>
                  <a:gd name="T11" fmla="*/ 51417316 h 141"/>
                  <a:gd name="T12" fmla="*/ 297482037 w 184"/>
                  <a:gd name="T13" fmla="*/ 437043357 h 141"/>
                  <a:gd name="T14" fmla="*/ 370934108 w 184"/>
                  <a:gd name="T15" fmla="*/ 437043357 h 141"/>
                  <a:gd name="T16" fmla="*/ 396642716 w 184"/>
                  <a:gd name="T17" fmla="*/ 481115069 h 141"/>
                  <a:gd name="T18" fmla="*/ 275447182 w 184"/>
                  <a:gd name="T19" fmla="*/ 481115069 h 141"/>
                  <a:gd name="T20" fmla="*/ 297482037 w 184"/>
                  <a:gd name="T21" fmla="*/ 437043357 h 141"/>
                  <a:gd name="T22" fmla="*/ 297482037 w 184"/>
                  <a:gd name="T23" fmla="*/ 437043357 h 141"/>
                  <a:gd name="T24" fmla="*/ 102832516 w 184"/>
                  <a:gd name="T25" fmla="*/ 0 h 141"/>
                  <a:gd name="T26" fmla="*/ 102832516 w 184"/>
                  <a:gd name="T27" fmla="*/ 0 h 141"/>
                  <a:gd name="T28" fmla="*/ 84469498 w 184"/>
                  <a:gd name="T29" fmla="*/ 3671844 h 141"/>
                  <a:gd name="T30" fmla="*/ 69780234 w 184"/>
                  <a:gd name="T31" fmla="*/ 14691209 h 141"/>
                  <a:gd name="T32" fmla="*/ 55089053 w 184"/>
                  <a:gd name="T33" fmla="*/ 29380502 h 141"/>
                  <a:gd name="T34" fmla="*/ 51417216 w 184"/>
                  <a:gd name="T35" fmla="*/ 51417316 h 141"/>
                  <a:gd name="T36" fmla="*/ 51417216 w 184"/>
                  <a:gd name="T37" fmla="*/ 345228089 h 141"/>
                  <a:gd name="T38" fmla="*/ 51417216 w 184"/>
                  <a:gd name="T39" fmla="*/ 345228089 h 141"/>
                  <a:gd name="T40" fmla="*/ 55089053 w 184"/>
                  <a:gd name="T41" fmla="*/ 367262987 h 141"/>
                  <a:gd name="T42" fmla="*/ 62434643 w 184"/>
                  <a:gd name="T43" fmla="*/ 381954196 h 141"/>
                  <a:gd name="T44" fmla="*/ 77125824 w 184"/>
                  <a:gd name="T45" fmla="*/ 392971645 h 141"/>
                  <a:gd name="T46" fmla="*/ 88143252 w 184"/>
                  <a:gd name="T47" fmla="*/ 396643489 h 141"/>
                  <a:gd name="T48" fmla="*/ 88143252 w 184"/>
                  <a:gd name="T49" fmla="*/ 396643489 h 141"/>
                  <a:gd name="T50" fmla="*/ 0 w 184"/>
                  <a:gd name="T51" fmla="*/ 477441308 h 141"/>
                  <a:gd name="T52" fmla="*/ 0 w 184"/>
                  <a:gd name="T53" fmla="*/ 517841176 h 141"/>
                  <a:gd name="T54" fmla="*/ 675761735 w 184"/>
                  <a:gd name="T55" fmla="*/ 517841176 h 141"/>
                  <a:gd name="T56" fmla="*/ 675761735 w 184"/>
                  <a:gd name="T57" fmla="*/ 477441308 h 141"/>
                  <a:gd name="T58" fmla="*/ 576601056 w 184"/>
                  <a:gd name="T59" fmla="*/ 400317250 h 141"/>
                  <a:gd name="T60" fmla="*/ 576601056 w 184"/>
                  <a:gd name="T61" fmla="*/ 400317250 h 141"/>
                  <a:gd name="T62" fmla="*/ 591292236 w 184"/>
                  <a:gd name="T63" fmla="*/ 392971645 h 141"/>
                  <a:gd name="T64" fmla="*/ 605981501 w 184"/>
                  <a:gd name="T65" fmla="*/ 381954196 h 141"/>
                  <a:gd name="T66" fmla="*/ 613327091 w 184"/>
                  <a:gd name="T67" fmla="*/ 367262987 h 141"/>
                  <a:gd name="T68" fmla="*/ 616998928 w 184"/>
                  <a:gd name="T69" fmla="*/ 345228089 h 141"/>
                  <a:gd name="T70" fmla="*/ 616998928 w 184"/>
                  <a:gd name="T71" fmla="*/ 51417316 h 141"/>
                  <a:gd name="T72" fmla="*/ 616998928 w 184"/>
                  <a:gd name="T73" fmla="*/ 51417316 h 141"/>
                  <a:gd name="T74" fmla="*/ 613327091 w 184"/>
                  <a:gd name="T75" fmla="*/ 29380502 h 141"/>
                  <a:gd name="T76" fmla="*/ 602309664 w 184"/>
                  <a:gd name="T77" fmla="*/ 14691209 h 141"/>
                  <a:gd name="T78" fmla="*/ 583946646 w 184"/>
                  <a:gd name="T79" fmla="*/ 3671844 h 141"/>
                  <a:gd name="T80" fmla="*/ 565583628 w 184"/>
                  <a:gd name="T81" fmla="*/ 0 h 141"/>
                  <a:gd name="T82" fmla="*/ 102832516 w 184"/>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4" h="141">
                    <a:moveTo>
                      <a:pt x="27" y="14"/>
                    </a:moveTo>
                    <a:lnTo>
                      <a:pt x="155" y="14"/>
                    </a:lnTo>
                    <a:lnTo>
                      <a:pt x="155" y="97"/>
                    </a:lnTo>
                    <a:lnTo>
                      <a:pt x="27" y="97"/>
                    </a:lnTo>
                    <a:lnTo>
                      <a:pt x="27" y="14"/>
                    </a:lnTo>
                    <a:close/>
                    <a:moveTo>
                      <a:pt x="81" y="119"/>
                    </a:moveTo>
                    <a:lnTo>
                      <a:pt x="101" y="119"/>
                    </a:lnTo>
                    <a:lnTo>
                      <a:pt x="108" y="131"/>
                    </a:lnTo>
                    <a:lnTo>
                      <a:pt x="75" y="131"/>
                    </a:lnTo>
                    <a:lnTo>
                      <a:pt x="81" y="119"/>
                    </a:lnTo>
                    <a:close/>
                    <a:moveTo>
                      <a:pt x="28" y="0"/>
                    </a:moveTo>
                    <a:lnTo>
                      <a:pt x="28" y="0"/>
                    </a:lnTo>
                    <a:lnTo>
                      <a:pt x="23" y="1"/>
                    </a:lnTo>
                    <a:lnTo>
                      <a:pt x="19" y="4"/>
                    </a:lnTo>
                    <a:lnTo>
                      <a:pt x="15" y="8"/>
                    </a:lnTo>
                    <a:lnTo>
                      <a:pt x="14" y="14"/>
                    </a:lnTo>
                    <a:lnTo>
                      <a:pt x="14" y="94"/>
                    </a:lnTo>
                    <a:lnTo>
                      <a:pt x="15" y="100"/>
                    </a:lnTo>
                    <a:lnTo>
                      <a:pt x="17" y="104"/>
                    </a:lnTo>
                    <a:lnTo>
                      <a:pt x="21" y="107"/>
                    </a:lnTo>
                    <a:lnTo>
                      <a:pt x="24" y="108"/>
                    </a:lnTo>
                    <a:lnTo>
                      <a:pt x="0" y="130"/>
                    </a:lnTo>
                    <a:lnTo>
                      <a:pt x="0" y="141"/>
                    </a:lnTo>
                    <a:lnTo>
                      <a:pt x="184" y="141"/>
                    </a:lnTo>
                    <a:lnTo>
                      <a:pt x="184" y="130"/>
                    </a:lnTo>
                    <a:lnTo>
                      <a:pt x="157" y="109"/>
                    </a:lnTo>
                    <a:lnTo>
                      <a:pt x="161" y="107"/>
                    </a:lnTo>
                    <a:lnTo>
                      <a:pt x="165" y="104"/>
                    </a:lnTo>
                    <a:lnTo>
                      <a:pt x="167" y="100"/>
                    </a:lnTo>
                    <a:lnTo>
                      <a:pt x="168" y="94"/>
                    </a:lnTo>
                    <a:lnTo>
                      <a:pt x="168" y="14"/>
                    </a:lnTo>
                    <a:lnTo>
                      <a:pt x="167" y="8"/>
                    </a:lnTo>
                    <a:lnTo>
                      <a:pt x="164" y="4"/>
                    </a:lnTo>
                    <a:lnTo>
                      <a:pt x="159" y="1"/>
                    </a:lnTo>
                    <a:lnTo>
                      <a:pt x="154" y="0"/>
                    </a:lnTo>
                    <a:lnTo>
                      <a:pt x="28"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cxnSp>
          <p:nvCxnSpPr>
            <p:cNvPr id="945" name="直接连接符 944"/>
            <p:cNvCxnSpPr>
              <a:endCxn id="871" idx="1"/>
            </p:cNvCxnSpPr>
            <p:nvPr/>
          </p:nvCxnSpPr>
          <p:spPr bwMode="auto">
            <a:xfrm flipV="1">
              <a:off x="3095812" y="2342700"/>
              <a:ext cx="354926" cy="406049"/>
            </a:xfrm>
            <a:prstGeom prst="line">
              <a:avLst/>
            </a:prstGeom>
            <a:noFill/>
            <a:ln w="12700">
              <a:solidFill>
                <a:schemeClr val="bg1">
                  <a:lumMod val="50000"/>
                </a:schemeClr>
              </a:solidFill>
              <a:prstDash val="sys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6" name="直接连接符 945"/>
            <p:cNvCxnSpPr>
              <a:stCxn id="91199" idx="3"/>
              <a:endCxn id="890" idx="1"/>
            </p:cNvCxnSpPr>
            <p:nvPr/>
          </p:nvCxnSpPr>
          <p:spPr bwMode="auto">
            <a:xfrm>
              <a:off x="3128676" y="2889654"/>
              <a:ext cx="322062" cy="354535"/>
            </a:xfrm>
            <a:prstGeom prst="line">
              <a:avLst/>
            </a:prstGeom>
            <a:noFill/>
            <a:ln w="12700">
              <a:solidFill>
                <a:schemeClr val="bg1">
                  <a:lumMod val="50000"/>
                </a:schemeClr>
              </a:solidFill>
              <a:prstDash val="sys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7" name="直接连接符 946"/>
            <p:cNvCxnSpPr>
              <a:stCxn id="91199" idx="3"/>
              <a:endCxn id="910" idx="1"/>
            </p:cNvCxnSpPr>
            <p:nvPr/>
          </p:nvCxnSpPr>
          <p:spPr bwMode="auto">
            <a:xfrm>
              <a:off x="3128676" y="2889654"/>
              <a:ext cx="322062" cy="1256025"/>
            </a:xfrm>
            <a:prstGeom prst="line">
              <a:avLst/>
            </a:prstGeom>
            <a:noFill/>
            <a:ln w="12700">
              <a:solidFill>
                <a:schemeClr val="bg1">
                  <a:lumMod val="50000"/>
                </a:schemeClr>
              </a:solidFill>
              <a:prstDash val="sys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8" name="直接连接符 947"/>
            <p:cNvCxnSpPr>
              <a:stCxn id="496" idx="2"/>
              <a:endCxn id="91259" idx="32"/>
            </p:cNvCxnSpPr>
            <p:nvPr/>
          </p:nvCxnSpPr>
          <p:spPr bwMode="auto">
            <a:xfrm flipH="1">
              <a:off x="834802" y="3539636"/>
              <a:ext cx="617834" cy="809068"/>
            </a:xfrm>
            <a:prstGeom prst="line">
              <a:avLst/>
            </a:prstGeom>
            <a:noFill/>
            <a:ln w="12700">
              <a:solidFill>
                <a:schemeClr val="bg1">
                  <a:lumMod val="50000"/>
                </a:scheme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9" name="直接连接符 948"/>
            <p:cNvCxnSpPr>
              <a:stCxn id="496" idx="2"/>
              <a:endCxn id="91256" idx="32"/>
            </p:cNvCxnSpPr>
            <p:nvPr/>
          </p:nvCxnSpPr>
          <p:spPr bwMode="auto">
            <a:xfrm flipH="1">
              <a:off x="1250525" y="3539636"/>
              <a:ext cx="202111" cy="809068"/>
            </a:xfrm>
            <a:prstGeom prst="line">
              <a:avLst/>
            </a:prstGeom>
            <a:noFill/>
            <a:ln w="12700">
              <a:solidFill>
                <a:schemeClr val="bg1">
                  <a:lumMod val="50000"/>
                </a:scheme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0" name="直接连接符 949"/>
            <p:cNvCxnSpPr>
              <a:stCxn id="496" idx="2"/>
              <a:endCxn id="91253" idx="14"/>
            </p:cNvCxnSpPr>
            <p:nvPr/>
          </p:nvCxnSpPr>
          <p:spPr bwMode="auto">
            <a:xfrm>
              <a:off x="1452637" y="3539636"/>
              <a:ext cx="26291" cy="804522"/>
            </a:xfrm>
            <a:prstGeom prst="line">
              <a:avLst/>
            </a:prstGeom>
            <a:noFill/>
            <a:ln w="12700">
              <a:solidFill>
                <a:schemeClr val="bg1">
                  <a:lumMod val="50000"/>
                </a:scheme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1" name="直接连接符 950"/>
            <p:cNvCxnSpPr>
              <a:stCxn id="496" idx="2"/>
              <a:endCxn id="91251" idx="12"/>
            </p:cNvCxnSpPr>
            <p:nvPr/>
          </p:nvCxnSpPr>
          <p:spPr bwMode="auto">
            <a:xfrm>
              <a:off x="1452637" y="3539636"/>
              <a:ext cx="747644" cy="818158"/>
            </a:xfrm>
            <a:prstGeom prst="line">
              <a:avLst/>
            </a:prstGeom>
            <a:noFill/>
            <a:ln w="12700">
              <a:solidFill>
                <a:schemeClr val="bg1">
                  <a:lumMod val="50000"/>
                </a:scheme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2" name="矩形 951"/>
            <p:cNvSpPr/>
            <p:nvPr/>
          </p:nvSpPr>
          <p:spPr>
            <a:xfrm>
              <a:off x="1684324" y="4189617"/>
              <a:ext cx="535675" cy="278780"/>
            </a:xfrm>
            <a:prstGeom prst="rect">
              <a:avLst/>
            </a:prstGeom>
          </p:spPr>
          <p:txBody>
            <a:bodyPr wrap="none">
              <a:spAutoFit/>
            </a:bodyPr>
            <a:lstStyle/>
            <a:p>
              <a:pPr marL="1905" indent="-1905" eaLnBrk="1" fontAlgn="t" hangingPunct="1">
                <a:spcBef>
                  <a:spcPts val="800"/>
                </a:spcBef>
                <a:spcAft>
                  <a:spcPts val="0"/>
                </a:spcAft>
                <a:defRPr/>
              </a:pPr>
              <a:r>
                <a:rPr lang="en-US" altLang="zh-CN" sz="1300" dirty="0">
                  <a:solidFill>
                    <a:schemeClr val="tx1">
                      <a:lumMod val="75000"/>
                      <a:lumOff val="25000"/>
                    </a:schemeClr>
                  </a:solidFill>
                  <a:latin typeface="+mn-lt"/>
                  <a:ea typeface="+mn-ea"/>
                </a:rPr>
                <a:t>……</a:t>
              </a:r>
              <a:endParaRPr lang="en-US" altLang="zh-CN" sz="1300" dirty="0">
                <a:solidFill>
                  <a:schemeClr val="tx1">
                    <a:lumMod val="75000"/>
                    <a:lumOff val="25000"/>
                  </a:schemeClr>
                </a:solidFill>
                <a:latin typeface="+mn-lt"/>
                <a:ea typeface="+mn-ea"/>
              </a:endParaRPr>
            </a:p>
          </p:txBody>
        </p:sp>
        <p:pic>
          <p:nvPicPr>
            <p:cNvPr id="91177" name="Picture 17" descr="E:\PNG图标分类大全\OX-箭头符号-警示\ORB_Icons_by_00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8194" y="2423471"/>
              <a:ext cx="257034" cy="2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78" name="Picture 28" descr="E:\PNG图标分类大全\OX-箭头符号-警示\VISTA按纽图标1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777" y="2458609"/>
              <a:ext cx="225906" cy="228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79" name="组合 513"/>
            <p:cNvGrpSpPr/>
            <p:nvPr/>
          </p:nvGrpSpPr>
          <p:grpSpPr bwMode="auto">
            <a:xfrm>
              <a:off x="2077101" y="944369"/>
              <a:ext cx="1366911" cy="257355"/>
              <a:chOff x="1720058" y="916812"/>
              <a:chExt cx="1624555" cy="403226"/>
            </a:xfrm>
          </p:grpSpPr>
          <p:grpSp>
            <p:nvGrpSpPr>
              <p:cNvPr id="91237" name="组合 582"/>
              <p:cNvGrpSpPr/>
              <p:nvPr/>
            </p:nvGrpSpPr>
            <p:grpSpPr bwMode="auto">
              <a:xfrm>
                <a:off x="1720058" y="916812"/>
                <a:ext cx="517525" cy="403226"/>
                <a:chOff x="6019871" y="986440"/>
                <a:chExt cx="517525" cy="403226"/>
              </a:xfrm>
            </p:grpSpPr>
            <p:sp>
              <p:nvSpPr>
                <p:cNvPr id="91246" name="Freeform 261"/>
                <p:cNvSpPr/>
                <p:nvPr/>
              </p:nvSpPr>
              <p:spPr bwMode="auto">
                <a:xfrm>
                  <a:off x="6025660" y="986261"/>
                  <a:ext cx="507751" cy="175668"/>
                </a:xfrm>
                <a:custGeom>
                  <a:avLst/>
                  <a:gdLst>
                    <a:gd name="T0" fmla="*/ 806450000 w 320"/>
                    <a:gd name="T1" fmla="*/ 138609388 h 110"/>
                    <a:gd name="T2" fmla="*/ 400705638 w 320"/>
                    <a:gd name="T3" fmla="*/ 277217188 h 110"/>
                    <a:gd name="T4" fmla="*/ 0 w 320"/>
                    <a:gd name="T5" fmla="*/ 143649700 h 110"/>
                    <a:gd name="T6" fmla="*/ 400705638 w 320"/>
                    <a:gd name="T7" fmla="*/ 0 h 110"/>
                    <a:gd name="T8" fmla="*/ 806450000 w 320"/>
                    <a:gd name="T9" fmla="*/ 138609388 h 110"/>
                    <a:gd name="T10" fmla="*/ 806450000 w 320"/>
                    <a:gd name="T11" fmla="*/ 138609388 h 1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0" h="110">
                      <a:moveTo>
                        <a:pt x="320" y="55"/>
                      </a:moveTo>
                      <a:lnTo>
                        <a:pt x="159" y="110"/>
                      </a:lnTo>
                      <a:lnTo>
                        <a:pt x="0" y="57"/>
                      </a:lnTo>
                      <a:lnTo>
                        <a:pt x="159" y="0"/>
                      </a:lnTo>
                      <a:lnTo>
                        <a:pt x="320" y="55"/>
                      </a:lnTo>
                      <a:close/>
                    </a:path>
                  </a:pathLst>
                </a:custGeom>
                <a:solidFill>
                  <a:srgbClr val="0063B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47" name="Freeform 262"/>
                <p:cNvSpPr/>
                <p:nvPr/>
              </p:nvSpPr>
              <p:spPr bwMode="auto">
                <a:xfrm>
                  <a:off x="6019802" y="1093086"/>
                  <a:ext cx="249970" cy="296735"/>
                </a:xfrm>
                <a:custGeom>
                  <a:avLst/>
                  <a:gdLst>
                    <a:gd name="T0" fmla="*/ 0 w 158"/>
                    <a:gd name="T1" fmla="*/ 0 h 187"/>
                    <a:gd name="T2" fmla="*/ 398184688 w 158"/>
                    <a:gd name="T3" fmla="*/ 131048346 h 187"/>
                    <a:gd name="T4" fmla="*/ 398184688 w 158"/>
                    <a:gd name="T5" fmla="*/ 471270806 h 187"/>
                    <a:gd name="T6" fmla="*/ 0 w 158"/>
                    <a:gd name="T7" fmla="*/ 322580543 h 187"/>
                    <a:gd name="T8" fmla="*/ 0 w 158"/>
                    <a:gd name="T9" fmla="*/ 0 h 187"/>
                    <a:gd name="T10" fmla="*/ 0 w 158"/>
                    <a:gd name="T11" fmla="*/ 0 h 1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87">
                      <a:moveTo>
                        <a:pt x="0" y="0"/>
                      </a:moveTo>
                      <a:lnTo>
                        <a:pt x="158" y="52"/>
                      </a:lnTo>
                      <a:lnTo>
                        <a:pt x="158" y="187"/>
                      </a:lnTo>
                      <a:lnTo>
                        <a:pt x="0" y="128"/>
                      </a:lnTo>
                      <a:lnTo>
                        <a:pt x="0" y="0"/>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48" name="Freeform 263"/>
                <p:cNvSpPr/>
                <p:nvPr/>
              </p:nvSpPr>
              <p:spPr bwMode="auto">
                <a:xfrm>
                  <a:off x="6287347" y="1088338"/>
                  <a:ext cx="249970" cy="301483"/>
                </a:xfrm>
                <a:custGeom>
                  <a:avLst/>
                  <a:gdLst>
                    <a:gd name="T0" fmla="*/ 395666119 w 157"/>
                    <a:gd name="T1" fmla="*/ 0 h 190"/>
                    <a:gd name="T2" fmla="*/ 395666119 w 157"/>
                    <a:gd name="T3" fmla="*/ 330141263 h 190"/>
                    <a:gd name="T4" fmla="*/ 0 w 157"/>
                    <a:gd name="T5" fmla="*/ 478829688 h 190"/>
                    <a:gd name="T6" fmla="*/ 0 w 157"/>
                    <a:gd name="T7" fmla="*/ 138609388 h 190"/>
                    <a:gd name="T8" fmla="*/ 395666119 w 157"/>
                    <a:gd name="T9" fmla="*/ 0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190">
                      <a:moveTo>
                        <a:pt x="157" y="0"/>
                      </a:moveTo>
                      <a:lnTo>
                        <a:pt x="157" y="131"/>
                      </a:lnTo>
                      <a:lnTo>
                        <a:pt x="0" y="190"/>
                      </a:lnTo>
                      <a:lnTo>
                        <a:pt x="0" y="55"/>
                      </a:lnTo>
                      <a:lnTo>
                        <a:pt x="157" y="0"/>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91238" name="组合 597"/>
              <p:cNvGrpSpPr/>
              <p:nvPr/>
            </p:nvGrpSpPr>
            <p:grpSpPr bwMode="auto">
              <a:xfrm>
                <a:off x="2313031" y="920313"/>
                <a:ext cx="495300" cy="385763"/>
                <a:chOff x="5981664" y="1062770"/>
                <a:chExt cx="495300" cy="385763"/>
              </a:xfrm>
            </p:grpSpPr>
            <p:sp>
              <p:nvSpPr>
                <p:cNvPr id="91243" name="Freeform 250"/>
                <p:cNvSpPr/>
                <p:nvPr/>
              </p:nvSpPr>
              <p:spPr bwMode="auto">
                <a:xfrm>
                  <a:off x="5986207" y="1051969"/>
                  <a:ext cx="486269" cy="178041"/>
                </a:xfrm>
                <a:custGeom>
                  <a:avLst/>
                  <a:gdLst>
                    <a:gd name="T0" fmla="*/ 773689556 w 307"/>
                    <a:gd name="T1" fmla="*/ 131048125 h 106"/>
                    <a:gd name="T2" fmla="*/ 385585096 w 307"/>
                    <a:gd name="T3" fmla="*/ 267136563 h 106"/>
                    <a:gd name="T4" fmla="*/ 0 w 307"/>
                    <a:gd name="T5" fmla="*/ 138609388 h 106"/>
                    <a:gd name="T6" fmla="*/ 385585096 w 307"/>
                    <a:gd name="T7" fmla="*/ 0 h 106"/>
                    <a:gd name="T8" fmla="*/ 773689556 w 307"/>
                    <a:gd name="T9" fmla="*/ 131048125 h 106"/>
                    <a:gd name="T10" fmla="*/ 773689556 w 307"/>
                    <a:gd name="T11" fmla="*/ 131048125 h 1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7" h="106">
                      <a:moveTo>
                        <a:pt x="307" y="52"/>
                      </a:moveTo>
                      <a:lnTo>
                        <a:pt x="153" y="106"/>
                      </a:lnTo>
                      <a:lnTo>
                        <a:pt x="0" y="55"/>
                      </a:lnTo>
                      <a:lnTo>
                        <a:pt x="153" y="0"/>
                      </a:lnTo>
                      <a:lnTo>
                        <a:pt x="307" y="52"/>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44" name="Freeform 251"/>
                <p:cNvSpPr/>
                <p:nvPr/>
              </p:nvSpPr>
              <p:spPr bwMode="auto">
                <a:xfrm>
                  <a:off x="5982301" y="1163541"/>
                  <a:ext cx="238253" cy="284866"/>
                </a:xfrm>
                <a:custGeom>
                  <a:avLst/>
                  <a:gdLst>
                    <a:gd name="T0" fmla="*/ 0 w 151"/>
                    <a:gd name="T1" fmla="*/ 0 h 179"/>
                    <a:gd name="T2" fmla="*/ 380545181 w 151"/>
                    <a:gd name="T3" fmla="*/ 126008034 h 179"/>
                    <a:gd name="T4" fmla="*/ 380545181 w 151"/>
                    <a:gd name="T5" fmla="*/ 451109556 h 179"/>
                    <a:gd name="T6" fmla="*/ 0 w 151"/>
                    <a:gd name="T7" fmla="*/ 309980558 h 179"/>
                    <a:gd name="T8" fmla="*/ 0 w 151"/>
                    <a:gd name="T9" fmla="*/ 0 h 179"/>
                    <a:gd name="T10" fmla="*/ 0 w 151"/>
                    <a:gd name="T11" fmla="*/ 0 h 1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1" h="179">
                      <a:moveTo>
                        <a:pt x="0" y="0"/>
                      </a:moveTo>
                      <a:lnTo>
                        <a:pt x="151" y="50"/>
                      </a:lnTo>
                      <a:lnTo>
                        <a:pt x="151" y="179"/>
                      </a:lnTo>
                      <a:lnTo>
                        <a:pt x="0" y="123"/>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45" name="Freeform 252"/>
                <p:cNvSpPr/>
                <p:nvPr/>
              </p:nvSpPr>
              <p:spPr bwMode="auto">
                <a:xfrm>
                  <a:off x="6238129" y="1158793"/>
                  <a:ext cx="238253" cy="289614"/>
                </a:xfrm>
                <a:custGeom>
                  <a:avLst/>
                  <a:gdLst>
                    <a:gd name="T0" fmla="*/ 378023438 w 150"/>
                    <a:gd name="T1" fmla="*/ 0 h 182"/>
                    <a:gd name="T2" fmla="*/ 378023438 w 150"/>
                    <a:gd name="T3" fmla="*/ 317539688 h 182"/>
                    <a:gd name="T4" fmla="*/ 0 w 150"/>
                    <a:gd name="T5" fmla="*/ 458668438 h 182"/>
                    <a:gd name="T6" fmla="*/ 0 w 150"/>
                    <a:gd name="T7" fmla="*/ 133569075 h 182"/>
                    <a:gd name="T8" fmla="*/ 378023438 w 150"/>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82">
                      <a:moveTo>
                        <a:pt x="150" y="0"/>
                      </a:moveTo>
                      <a:lnTo>
                        <a:pt x="150" y="126"/>
                      </a:lnTo>
                      <a:lnTo>
                        <a:pt x="0" y="182"/>
                      </a:lnTo>
                      <a:lnTo>
                        <a:pt x="0" y="53"/>
                      </a:lnTo>
                      <a:lnTo>
                        <a:pt x="15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91239" name="组合 602"/>
              <p:cNvGrpSpPr/>
              <p:nvPr/>
            </p:nvGrpSpPr>
            <p:grpSpPr bwMode="auto">
              <a:xfrm>
                <a:off x="2870767" y="928405"/>
                <a:ext cx="473846" cy="367188"/>
                <a:chOff x="6005327" y="1062770"/>
                <a:chExt cx="473846" cy="367188"/>
              </a:xfrm>
            </p:grpSpPr>
            <p:sp>
              <p:nvSpPr>
                <p:cNvPr id="91240" name="Freeform 14"/>
                <p:cNvSpPr/>
                <p:nvPr/>
              </p:nvSpPr>
              <p:spPr bwMode="auto">
                <a:xfrm>
                  <a:off x="6010661" y="1062867"/>
                  <a:ext cx="464788" cy="159050"/>
                </a:xfrm>
                <a:custGeom>
                  <a:avLst/>
                  <a:gdLst>
                    <a:gd name="T0" fmla="*/ 406618046 w 532"/>
                    <a:gd name="T1" fmla="*/ 68789261 h 182"/>
                    <a:gd name="T2" fmla="*/ 202544488 w 532"/>
                    <a:gd name="T3" fmla="*/ 139107600 h 182"/>
                    <a:gd name="T4" fmla="*/ 0 w 532"/>
                    <a:gd name="T5" fmla="*/ 71846542 h 182"/>
                    <a:gd name="T6" fmla="*/ 202544488 w 532"/>
                    <a:gd name="T7" fmla="*/ 0 h 182"/>
                    <a:gd name="T8" fmla="*/ 406618046 w 532"/>
                    <a:gd name="T9" fmla="*/ 68789261 h 182"/>
                    <a:gd name="T10" fmla="*/ 406618046 w 532"/>
                    <a:gd name="T11" fmla="*/ 68789261 h 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 h="182">
                      <a:moveTo>
                        <a:pt x="532" y="90"/>
                      </a:moveTo>
                      <a:lnTo>
                        <a:pt x="265" y="182"/>
                      </a:lnTo>
                      <a:lnTo>
                        <a:pt x="0" y="94"/>
                      </a:lnTo>
                      <a:lnTo>
                        <a:pt x="265" y="0"/>
                      </a:lnTo>
                      <a:lnTo>
                        <a:pt x="532" y="90"/>
                      </a:lnTo>
                      <a:close/>
                    </a:path>
                  </a:pathLst>
                </a:custGeom>
                <a:solidFill>
                  <a:srgbClr val="046636"/>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41" name="Freeform 15"/>
                <p:cNvSpPr/>
                <p:nvPr/>
              </p:nvSpPr>
              <p:spPr bwMode="auto">
                <a:xfrm>
                  <a:off x="6004802" y="1160196"/>
                  <a:ext cx="228489" cy="270623"/>
                </a:xfrm>
                <a:custGeom>
                  <a:avLst/>
                  <a:gdLst>
                    <a:gd name="T0" fmla="*/ 0 w 262"/>
                    <a:gd name="T1" fmla="*/ 0 h 310"/>
                    <a:gd name="T2" fmla="*/ 200250897 w 262"/>
                    <a:gd name="T3" fmla="*/ 65731724 h 310"/>
                    <a:gd name="T4" fmla="*/ 200250897 w 262"/>
                    <a:gd name="T5" fmla="*/ 236939672 h 310"/>
                    <a:gd name="T6" fmla="*/ 0 w 262"/>
                    <a:gd name="T7" fmla="*/ 162036140 h 310"/>
                    <a:gd name="T8" fmla="*/ 0 w 262"/>
                    <a:gd name="T9" fmla="*/ 0 h 310"/>
                    <a:gd name="T10" fmla="*/ 0 w 262"/>
                    <a:gd name="T11" fmla="*/ 0 h 3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2" h="310">
                      <a:moveTo>
                        <a:pt x="0" y="0"/>
                      </a:moveTo>
                      <a:lnTo>
                        <a:pt x="262" y="86"/>
                      </a:lnTo>
                      <a:lnTo>
                        <a:pt x="262" y="310"/>
                      </a:lnTo>
                      <a:lnTo>
                        <a:pt x="0" y="212"/>
                      </a:lnTo>
                      <a:lnTo>
                        <a:pt x="0" y="0"/>
                      </a:lnTo>
                      <a:close/>
                    </a:path>
                  </a:pathLst>
                </a:custGeom>
                <a:solidFill>
                  <a:srgbClr val="6DB131"/>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42" name="Freeform 16"/>
                <p:cNvSpPr/>
                <p:nvPr/>
              </p:nvSpPr>
              <p:spPr bwMode="auto">
                <a:xfrm>
                  <a:off x="6250866" y="1155448"/>
                  <a:ext cx="228489" cy="275371"/>
                </a:xfrm>
                <a:custGeom>
                  <a:avLst/>
                  <a:gdLst>
                    <a:gd name="T0" fmla="*/ 200250897 w 262"/>
                    <a:gd name="T1" fmla="*/ 0 h 316"/>
                    <a:gd name="T2" fmla="*/ 200250897 w 262"/>
                    <a:gd name="T3" fmla="*/ 164519350 h 316"/>
                    <a:gd name="T4" fmla="*/ 0 w 262"/>
                    <a:gd name="T5" fmla="*/ 238477957 h 316"/>
                    <a:gd name="T6" fmla="*/ 0 w 262"/>
                    <a:gd name="T7" fmla="*/ 69429961 h 316"/>
                    <a:gd name="T8" fmla="*/ 200250897 w 262"/>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316">
                      <a:moveTo>
                        <a:pt x="262" y="0"/>
                      </a:moveTo>
                      <a:lnTo>
                        <a:pt x="262" y="218"/>
                      </a:lnTo>
                      <a:lnTo>
                        <a:pt x="0" y="316"/>
                      </a:lnTo>
                      <a:lnTo>
                        <a:pt x="0" y="92"/>
                      </a:lnTo>
                      <a:lnTo>
                        <a:pt x="262" y="0"/>
                      </a:lnTo>
                      <a:close/>
                    </a:path>
                  </a:pathLst>
                </a:custGeom>
                <a:solidFill>
                  <a:srgbClr val="6DB131"/>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cxnSp>
          <p:nvCxnSpPr>
            <p:cNvPr id="968" name="直接连接符 967"/>
            <p:cNvCxnSpPr/>
            <p:nvPr/>
          </p:nvCxnSpPr>
          <p:spPr bwMode="auto">
            <a:xfrm flipH="1" flipV="1">
              <a:off x="3296280" y="1635144"/>
              <a:ext cx="642481" cy="37120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9" name="直接连接符 968"/>
            <p:cNvCxnSpPr/>
            <p:nvPr/>
          </p:nvCxnSpPr>
          <p:spPr bwMode="auto">
            <a:xfrm flipV="1">
              <a:off x="1569301" y="1601812"/>
              <a:ext cx="713138" cy="333324"/>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1182" name="TextBox 969"/>
            <p:cNvSpPr txBox="1">
              <a:spLocks noChangeArrowheads="1"/>
            </p:cNvSpPr>
            <p:nvPr/>
          </p:nvSpPr>
          <p:spPr bwMode="auto">
            <a:xfrm>
              <a:off x="2068827" y="1223035"/>
              <a:ext cx="1454211" cy="27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300" smtClean="0">
                  <a:solidFill>
                    <a:srgbClr val="0070C0"/>
                  </a:solidFill>
                  <a:latin typeface="+mn-lt"/>
                  <a:ea typeface="+mn-ea"/>
                </a:rPr>
                <a:t>业务系统</a:t>
              </a:r>
              <a:endParaRPr lang="zh-CN" altLang="en-US" sz="1300" smtClean="0">
                <a:solidFill>
                  <a:srgbClr val="0070C0"/>
                </a:solidFill>
                <a:latin typeface="+mn-lt"/>
                <a:ea typeface="+mn-ea"/>
              </a:endParaRPr>
            </a:p>
          </p:txBody>
        </p:sp>
        <p:pic>
          <p:nvPicPr>
            <p:cNvPr id="91183" name="Picture 28" descr="E:\PNG图标分类大全\OX-箭头符号-警示\VISTA按纽图标1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0441" y="1617626"/>
              <a:ext cx="225906" cy="228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84" name="Picture 28" descr="E:\PNG图标分类大全\OX-箭头符号-警示\VISTA按纽图标1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5690" y="1621640"/>
              <a:ext cx="225906" cy="228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 name="圆角矩形 972"/>
            <p:cNvSpPr/>
            <p:nvPr/>
          </p:nvSpPr>
          <p:spPr bwMode="auto">
            <a:xfrm>
              <a:off x="1807562" y="847288"/>
              <a:ext cx="1818995" cy="763615"/>
            </a:xfrm>
            <a:prstGeom prst="roundRect">
              <a:avLst/>
            </a:prstGeom>
            <a:noFill/>
            <a:ln w="12700" cap="flat" cmpd="sng" algn="ctr">
              <a:solidFill>
                <a:schemeClr val="accent3">
                  <a:lumMod val="50000"/>
                </a:schemeClr>
              </a:solidFill>
              <a:prstDash val="dash"/>
              <a:round/>
              <a:headEnd type="none" w="med" len="med"/>
              <a:tailEnd type="none" w="med" len="med"/>
            </a:ln>
            <a:effectLst/>
          </p:spPr>
          <p:txBody>
            <a:bodyPr/>
            <a:lstStyle/>
            <a:p>
              <a:pPr marL="457200" indent="-457200" defTabSz="1219200" eaLnBrk="1" fontAlgn="t" hangingPunct="1">
                <a:spcBef>
                  <a:spcPct val="20000"/>
                </a:spcBef>
                <a:buClr>
                  <a:srgbClr val="0033CC"/>
                </a:buClr>
                <a:defRPr/>
              </a:pPr>
              <a:endParaRPr lang="zh-CN" altLang="en-US" sz="1300" dirty="0">
                <a:latin typeface="+mn-lt"/>
                <a:ea typeface="+mn-ea"/>
              </a:endParaRPr>
            </a:p>
          </p:txBody>
        </p:sp>
        <p:sp>
          <p:nvSpPr>
            <p:cNvPr id="91186" name="Freeform 264"/>
            <p:cNvSpPr/>
            <p:nvPr/>
          </p:nvSpPr>
          <p:spPr bwMode="auto">
            <a:xfrm>
              <a:off x="3889466" y="2521483"/>
              <a:ext cx="65727" cy="68179"/>
            </a:xfrm>
            <a:custGeom>
              <a:avLst/>
              <a:gdLst>
                <a:gd name="T0" fmla="*/ 49028260 w 92"/>
                <a:gd name="T1" fmla="*/ 49605417 h 91"/>
                <a:gd name="T2" fmla="*/ 0 w 92"/>
                <a:gd name="T3" fmla="*/ 49605417 h 91"/>
                <a:gd name="T4" fmla="*/ 0 w 92"/>
                <a:gd name="T5" fmla="*/ 0 h 91"/>
                <a:gd name="T6" fmla="*/ 49028260 w 92"/>
                <a:gd name="T7" fmla="*/ 0 h 91"/>
                <a:gd name="T8" fmla="*/ 49028260 w 92"/>
                <a:gd name="T9" fmla="*/ 49605417 h 91"/>
                <a:gd name="T10" fmla="*/ 49028260 w 92"/>
                <a:gd name="T11" fmla="*/ 49605417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92" y="91"/>
                  </a:moveTo>
                  <a:lnTo>
                    <a:pt x="0" y="91"/>
                  </a:lnTo>
                  <a:lnTo>
                    <a:pt x="0" y="0"/>
                  </a:lnTo>
                  <a:lnTo>
                    <a:pt x="92" y="0"/>
                  </a:lnTo>
                  <a:lnTo>
                    <a:pt x="92"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nvGrpSpPr>
            <p:cNvPr id="91187" name="组合 93"/>
            <p:cNvGrpSpPr/>
            <p:nvPr/>
          </p:nvGrpSpPr>
          <p:grpSpPr bwMode="auto">
            <a:xfrm>
              <a:off x="726755" y="2513874"/>
              <a:ext cx="302223" cy="228140"/>
              <a:chOff x="13060068" y="3651250"/>
              <a:chExt cx="657225" cy="490538"/>
            </a:xfrm>
          </p:grpSpPr>
          <p:sp>
            <p:nvSpPr>
              <p:cNvPr id="91228" name="Freeform 259"/>
              <p:cNvSpPr/>
              <p:nvPr/>
            </p:nvSpPr>
            <p:spPr bwMode="auto">
              <a:xfrm>
                <a:off x="13059192" y="3999899"/>
                <a:ext cx="146504" cy="143340"/>
              </a:xfrm>
              <a:custGeom>
                <a:avLst/>
                <a:gdLst>
                  <a:gd name="T0" fmla="*/ 234376119 w 93"/>
                  <a:gd name="T1" fmla="*/ 229335806 h 91"/>
                  <a:gd name="T2" fmla="*/ 0 w 93"/>
                  <a:gd name="T3" fmla="*/ 229335806 h 91"/>
                  <a:gd name="T4" fmla="*/ 0 w 93"/>
                  <a:gd name="T5" fmla="*/ 0 h 91"/>
                  <a:gd name="T6" fmla="*/ 234376119 w 93"/>
                  <a:gd name="T7" fmla="*/ 0 h 91"/>
                  <a:gd name="T8" fmla="*/ 234376119 w 93"/>
                  <a:gd name="T9" fmla="*/ 229335806 h 91"/>
                  <a:gd name="T10" fmla="*/ 234376119 w 93"/>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 h="91">
                    <a:moveTo>
                      <a:pt x="93" y="91"/>
                    </a:moveTo>
                    <a:lnTo>
                      <a:pt x="0" y="91"/>
                    </a:lnTo>
                    <a:lnTo>
                      <a:pt x="0" y="0"/>
                    </a:lnTo>
                    <a:lnTo>
                      <a:pt x="93" y="0"/>
                    </a:lnTo>
                    <a:lnTo>
                      <a:pt x="93"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29" name="Freeform 260"/>
              <p:cNvSpPr/>
              <p:nvPr/>
            </p:nvSpPr>
            <p:spPr bwMode="auto">
              <a:xfrm>
                <a:off x="13234283"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30" name="Freeform 261"/>
              <p:cNvSpPr/>
              <p:nvPr/>
            </p:nvSpPr>
            <p:spPr bwMode="auto">
              <a:xfrm>
                <a:off x="13409376"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31" name="Freeform 262"/>
              <p:cNvSpPr/>
              <p:nvPr/>
            </p:nvSpPr>
            <p:spPr bwMode="auto">
              <a:xfrm>
                <a:off x="13573749"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32" name="Freeform 263"/>
              <p:cNvSpPr/>
              <p:nvPr/>
            </p:nvSpPr>
            <p:spPr bwMode="auto">
              <a:xfrm>
                <a:off x="13144952" y="382723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33" name="Freeform 264"/>
              <p:cNvSpPr/>
              <p:nvPr/>
            </p:nvSpPr>
            <p:spPr bwMode="auto">
              <a:xfrm>
                <a:off x="13316470" y="3827239"/>
                <a:ext cx="146504" cy="143340"/>
              </a:xfrm>
              <a:custGeom>
                <a:avLst/>
                <a:gdLst>
                  <a:gd name="T0" fmla="*/ 231854375 w 92"/>
                  <a:gd name="T1" fmla="*/ 229335806 h 91"/>
                  <a:gd name="T2" fmla="*/ 0 w 92"/>
                  <a:gd name="T3" fmla="*/ 229335806 h 91"/>
                  <a:gd name="T4" fmla="*/ 0 w 92"/>
                  <a:gd name="T5" fmla="*/ 0 h 91"/>
                  <a:gd name="T6" fmla="*/ 231854375 w 92"/>
                  <a:gd name="T7" fmla="*/ 0 h 91"/>
                  <a:gd name="T8" fmla="*/ 231854375 w 92"/>
                  <a:gd name="T9" fmla="*/ 229335806 h 91"/>
                  <a:gd name="T10" fmla="*/ 231854375 w 92"/>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92" y="91"/>
                    </a:moveTo>
                    <a:lnTo>
                      <a:pt x="0" y="91"/>
                    </a:lnTo>
                    <a:lnTo>
                      <a:pt x="0" y="0"/>
                    </a:lnTo>
                    <a:lnTo>
                      <a:pt x="92" y="0"/>
                    </a:lnTo>
                    <a:lnTo>
                      <a:pt x="92"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34" name="Freeform 265"/>
              <p:cNvSpPr/>
              <p:nvPr/>
            </p:nvSpPr>
            <p:spPr bwMode="auto">
              <a:xfrm>
                <a:off x="13491561" y="382723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35" name="Freeform 266"/>
              <p:cNvSpPr/>
              <p:nvPr/>
            </p:nvSpPr>
            <p:spPr bwMode="auto">
              <a:xfrm>
                <a:off x="13427242" y="3651322"/>
                <a:ext cx="146507" cy="143340"/>
              </a:xfrm>
              <a:custGeom>
                <a:avLst/>
                <a:gdLst>
                  <a:gd name="T0" fmla="*/ 0 w 92"/>
                  <a:gd name="T1" fmla="*/ 0 h 91"/>
                  <a:gd name="T2" fmla="*/ 231854375 w 92"/>
                  <a:gd name="T3" fmla="*/ 0 h 91"/>
                  <a:gd name="T4" fmla="*/ 231854375 w 92"/>
                  <a:gd name="T5" fmla="*/ 229335806 h 91"/>
                  <a:gd name="T6" fmla="*/ 0 w 92"/>
                  <a:gd name="T7" fmla="*/ 229335806 h 91"/>
                  <a:gd name="T8" fmla="*/ 0 w 92"/>
                  <a:gd name="T9" fmla="*/ 0 h 91"/>
                  <a:gd name="T10" fmla="*/ 0 w 92"/>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0" y="0"/>
                    </a:moveTo>
                    <a:lnTo>
                      <a:pt x="92" y="0"/>
                    </a:lnTo>
                    <a:lnTo>
                      <a:pt x="92" y="91"/>
                    </a:lnTo>
                    <a:lnTo>
                      <a:pt x="0" y="91"/>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36" name="Freeform 267"/>
              <p:cNvSpPr/>
              <p:nvPr/>
            </p:nvSpPr>
            <p:spPr bwMode="auto">
              <a:xfrm>
                <a:off x="13252151" y="3651322"/>
                <a:ext cx="146504" cy="143340"/>
              </a:xfrm>
              <a:custGeom>
                <a:avLst/>
                <a:gdLst>
                  <a:gd name="T0" fmla="*/ 0 w 91"/>
                  <a:gd name="T1" fmla="*/ 0 h 91"/>
                  <a:gd name="T2" fmla="*/ 229335806 w 91"/>
                  <a:gd name="T3" fmla="*/ 0 h 91"/>
                  <a:gd name="T4" fmla="*/ 229335806 w 91"/>
                  <a:gd name="T5" fmla="*/ 229335806 h 91"/>
                  <a:gd name="T6" fmla="*/ 0 w 91"/>
                  <a:gd name="T7" fmla="*/ 229335806 h 91"/>
                  <a:gd name="T8" fmla="*/ 0 w 91"/>
                  <a:gd name="T9" fmla="*/ 0 h 91"/>
                  <a:gd name="T10" fmla="*/ 0 w 91"/>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0" y="0"/>
                    </a:moveTo>
                    <a:lnTo>
                      <a:pt x="91" y="0"/>
                    </a:lnTo>
                    <a:lnTo>
                      <a:pt x="91" y="91"/>
                    </a:lnTo>
                    <a:lnTo>
                      <a:pt x="0" y="91"/>
                    </a:lnTo>
                    <a:lnTo>
                      <a:pt x="0"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91188" name="组合 93"/>
            <p:cNvGrpSpPr/>
            <p:nvPr/>
          </p:nvGrpSpPr>
          <p:grpSpPr bwMode="auto">
            <a:xfrm>
              <a:off x="1137816" y="2513874"/>
              <a:ext cx="302223" cy="228140"/>
              <a:chOff x="13060068" y="3651250"/>
              <a:chExt cx="657225" cy="490538"/>
            </a:xfrm>
          </p:grpSpPr>
          <p:sp>
            <p:nvSpPr>
              <p:cNvPr id="91219" name="Freeform 259"/>
              <p:cNvSpPr/>
              <p:nvPr/>
            </p:nvSpPr>
            <p:spPr bwMode="auto">
              <a:xfrm>
                <a:off x="13058612" y="3999899"/>
                <a:ext cx="146504" cy="143340"/>
              </a:xfrm>
              <a:custGeom>
                <a:avLst/>
                <a:gdLst>
                  <a:gd name="T0" fmla="*/ 234376119 w 93"/>
                  <a:gd name="T1" fmla="*/ 229335806 h 91"/>
                  <a:gd name="T2" fmla="*/ 0 w 93"/>
                  <a:gd name="T3" fmla="*/ 229335806 h 91"/>
                  <a:gd name="T4" fmla="*/ 0 w 93"/>
                  <a:gd name="T5" fmla="*/ 0 h 91"/>
                  <a:gd name="T6" fmla="*/ 234376119 w 93"/>
                  <a:gd name="T7" fmla="*/ 0 h 91"/>
                  <a:gd name="T8" fmla="*/ 234376119 w 93"/>
                  <a:gd name="T9" fmla="*/ 229335806 h 91"/>
                  <a:gd name="T10" fmla="*/ 234376119 w 93"/>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 h="91">
                    <a:moveTo>
                      <a:pt x="93" y="91"/>
                    </a:moveTo>
                    <a:lnTo>
                      <a:pt x="0" y="91"/>
                    </a:lnTo>
                    <a:lnTo>
                      <a:pt x="0" y="0"/>
                    </a:lnTo>
                    <a:lnTo>
                      <a:pt x="93" y="0"/>
                    </a:lnTo>
                    <a:lnTo>
                      <a:pt x="93"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20" name="Freeform 260"/>
              <p:cNvSpPr/>
              <p:nvPr/>
            </p:nvSpPr>
            <p:spPr bwMode="auto">
              <a:xfrm>
                <a:off x="13233703"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21" name="Freeform 261"/>
              <p:cNvSpPr/>
              <p:nvPr/>
            </p:nvSpPr>
            <p:spPr bwMode="auto">
              <a:xfrm>
                <a:off x="13408796"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22" name="Freeform 262"/>
              <p:cNvSpPr/>
              <p:nvPr/>
            </p:nvSpPr>
            <p:spPr bwMode="auto">
              <a:xfrm>
                <a:off x="13573168"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23" name="Freeform 263"/>
              <p:cNvSpPr/>
              <p:nvPr/>
            </p:nvSpPr>
            <p:spPr bwMode="auto">
              <a:xfrm>
                <a:off x="13144371" y="382723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24" name="Freeform 264"/>
              <p:cNvSpPr/>
              <p:nvPr/>
            </p:nvSpPr>
            <p:spPr bwMode="auto">
              <a:xfrm>
                <a:off x="13315890" y="3827239"/>
                <a:ext cx="146504" cy="143340"/>
              </a:xfrm>
              <a:custGeom>
                <a:avLst/>
                <a:gdLst>
                  <a:gd name="T0" fmla="*/ 231854375 w 92"/>
                  <a:gd name="T1" fmla="*/ 229335806 h 91"/>
                  <a:gd name="T2" fmla="*/ 0 w 92"/>
                  <a:gd name="T3" fmla="*/ 229335806 h 91"/>
                  <a:gd name="T4" fmla="*/ 0 w 92"/>
                  <a:gd name="T5" fmla="*/ 0 h 91"/>
                  <a:gd name="T6" fmla="*/ 231854375 w 92"/>
                  <a:gd name="T7" fmla="*/ 0 h 91"/>
                  <a:gd name="T8" fmla="*/ 231854375 w 92"/>
                  <a:gd name="T9" fmla="*/ 229335806 h 91"/>
                  <a:gd name="T10" fmla="*/ 231854375 w 92"/>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92" y="91"/>
                    </a:moveTo>
                    <a:lnTo>
                      <a:pt x="0" y="91"/>
                    </a:lnTo>
                    <a:lnTo>
                      <a:pt x="0" y="0"/>
                    </a:lnTo>
                    <a:lnTo>
                      <a:pt x="92" y="0"/>
                    </a:lnTo>
                    <a:lnTo>
                      <a:pt x="92"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25" name="Freeform 265"/>
              <p:cNvSpPr/>
              <p:nvPr/>
            </p:nvSpPr>
            <p:spPr bwMode="auto">
              <a:xfrm>
                <a:off x="13490981" y="382723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26" name="Freeform 266"/>
              <p:cNvSpPr/>
              <p:nvPr/>
            </p:nvSpPr>
            <p:spPr bwMode="auto">
              <a:xfrm>
                <a:off x="13426661" y="3651322"/>
                <a:ext cx="146507" cy="143340"/>
              </a:xfrm>
              <a:custGeom>
                <a:avLst/>
                <a:gdLst>
                  <a:gd name="T0" fmla="*/ 0 w 92"/>
                  <a:gd name="T1" fmla="*/ 0 h 91"/>
                  <a:gd name="T2" fmla="*/ 231854375 w 92"/>
                  <a:gd name="T3" fmla="*/ 0 h 91"/>
                  <a:gd name="T4" fmla="*/ 231854375 w 92"/>
                  <a:gd name="T5" fmla="*/ 229335806 h 91"/>
                  <a:gd name="T6" fmla="*/ 0 w 92"/>
                  <a:gd name="T7" fmla="*/ 229335806 h 91"/>
                  <a:gd name="T8" fmla="*/ 0 w 92"/>
                  <a:gd name="T9" fmla="*/ 0 h 91"/>
                  <a:gd name="T10" fmla="*/ 0 w 92"/>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0" y="0"/>
                    </a:moveTo>
                    <a:lnTo>
                      <a:pt x="92" y="0"/>
                    </a:lnTo>
                    <a:lnTo>
                      <a:pt x="92" y="91"/>
                    </a:lnTo>
                    <a:lnTo>
                      <a:pt x="0" y="91"/>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27" name="Freeform 267"/>
              <p:cNvSpPr/>
              <p:nvPr/>
            </p:nvSpPr>
            <p:spPr bwMode="auto">
              <a:xfrm>
                <a:off x="13251570" y="3651322"/>
                <a:ext cx="146504" cy="143340"/>
              </a:xfrm>
              <a:custGeom>
                <a:avLst/>
                <a:gdLst>
                  <a:gd name="T0" fmla="*/ 0 w 91"/>
                  <a:gd name="T1" fmla="*/ 0 h 91"/>
                  <a:gd name="T2" fmla="*/ 229335806 w 91"/>
                  <a:gd name="T3" fmla="*/ 0 h 91"/>
                  <a:gd name="T4" fmla="*/ 229335806 w 91"/>
                  <a:gd name="T5" fmla="*/ 229335806 h 91"/>
                  <a:gd name="T6" fmla="*/ 0 w 91"/>
                  <a:gd name="T7" fmla="*/ 229335806 h 91"/>
                  <a:gd name="T8" fmla="*/ 0 w 91"/>
                  <a:gd name="T9" fmla="*/ 0 h 91"/>
                  <a:gd name="T10" fmla="*/ 0 w 91"/>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0" y="0"/>
                    </a:moveTo>
                    <a:lnTo>
                      <a:pt x="91" y="0"/>
                    </a:lnTo>
                    <a:lnTo>
                      <a:pt x="91" y="91"/>
                    </a:lnTo>
                    <a:lnTo>
                      <a:pt x="0" y="91"/>
                    </a:lnTo>
                    <a:lnTo>
                      <a:pt x="0"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91189" name="组合 93"/>
            <p:cNvGrpSpPr/>
            <p:nvPr/>
          </p:nvGrpSpPr>
          <p:grpSpPr bwMode="auto">
            <a:xfrm>
              <a:off x="1533497" y="2513874"/>
              <a:ext cx="302223" cy="228140"/>
              <a:chOff x="13060068" y="3651250"/>
              <a:chExt cx="657225" cy="490538"/>
            </a:xfrm>
          </p:grpSpPr>
          <p:sp>
            <p:nvSpPr>
              <p:cNvPr id="91210" name="Freeform 259"/>
              <p:cNvSpPr/>
              <p:nvPr/>
            </p:nvSpPr>
            <p:spPr bwMode="auto">
              <a:xfrm>
                <a:off x="13059316" y="3999899"/>
                <a:ext cx="146507" cy="143340"/>
              </a:xfrm>
              <a:custGeom>
                <a:avLst/>
                <a:gdLst>
                  <a:gd name="T0" fmla="*/ 234376119 w 93"/>
                  <a:gd name="T1" fmla="*/ 229335806 h 91"/>
                  <a:gd name="T2" fmla="*/ 0 w 93"/>
                  <a:gd name="T3" fmla="*/ 229335806 h 91"/>
                  <a:gd name="T4" fmla="*/ 0 w 93"/>
                  <a:gd name="T5" fmla="*/ 0 h 91"/>
                  <a:gd name="T6" fmla="*/ 234376119 w 93"/>
                  <a:gd name="T7" fmla="*/ 0 h 91"/>
                  <a:gd name="T8" fmla="*/ 234376119 w 93"/>
                  <a:gd name="T9" fmla="*/ 229335806 h 91"/>
                  <a:gd name="T10" fmla="*/ 234376119 w 93"/>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 h="91">
                    <a:moveTo>
                      <a:pt x="93" y="91"/>
                    </a:moveTo>
                    <a:lnTo>
                      <a:pt x="0" y="91"/>
                    </a:lnTo>
                    <a:lnTo>
                      <a:pt x="0" y="0"/>
                    </a:lnTo>
                    <a:lnTo>
                      <a:pt x="93" y="0"/>
                    </a:lnTo>
                    <a:lnTo>
                      <a:pt x="93"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11" name="Freeform 260"/>
              <p:cNvSpPr/>
              <p:nvPr/>
            </p:nvSpPr>
            <p:spPr bwMode="auto">
              <a:xfrm>
                <a:off x="13234409"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12" name="Freeform 261"/>
              <p:cNvSpPr/>
              <p:nvPr/>
            </p:nvSpPr>
            <p:spPr bwMode="auto">
              <a:xfrm>
                <a:off x="13409500"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13" name="Freeform 262"/>
              <p:cNvSpPr/>
              <p:nvPr/>
            </p:nvSpPr>
            <p:spPr bwMode="auto">
              <a:xfrm>
                <a:off x="13573872"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14" name="Freeform 263"/>
              <p:cNvSpPr/>
              <p:nvPr/>
            </p:nvSpPr>
            <p:spPr bwMode="auto">
              <a:xfrm>
                <a:off x="13145076" y="382723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15" name="Freeform 264"/>
              <p:cNvSpPr/>
              <p:nvPr/>
            </p:nvSpPr>
            <p:spPr bwMode="auto">
              <a:xfrm>
                <a:off x="13316594" y="3827239"/>
                <a:ext cx="146507" cy="143340"/>
              </a:xfrm>
              <a:custGeom>
                <a:avLst/>
                <a:gdLst>
                  <a:gd name="T0" fmla="*/ 231854375 w 92"/>
                  <a:gd name="T1" fmla="*/ 229335806 h 91"/>
                  <a:gd name="T2" fmla="*/ 0 w 92"/>
                  <a:gd name="T3" fmla="*/ 229335806 h 91"/>
                  <a:gd name="T4" fmla="*/ 0 w 92"/>
                  <a:gd name="T5" fmla="*/ 0 h 91"/>
                  <a:gd name="T6" fmla="*/ 231854375 w 92"/>
                  <a:gd name="T7" fmla="*/ 0 h 91"/>
                  <a:gd name="T8" fmla="*/ 231854375 w 92"/>
                  <a:gd name="T9" fmla="*/ 229335806 h 91"/>
                  <a:gd name="T10" fmla="*/ 231854375 w 92"/>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92" y="91"/>
                    </a:moveTo>
                    <a:lnTo>
                      <a:pt x="0" y="91"/>
                    </a:lnTo>
                    <a:lnTo>
                      <a:pt x="0" y="0"/>
                    </a:lnTo>
                    <a:lnTo>
                      <a:pt x="92" y="0"/>
                    </a:lnTo>
                    <a:lnTo>
                      <a:pt x="92"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16" name="Freeform 265"/>
              <p:cNvSpPr/>
              <p:nvPr/>
            </p:nvSpPr>
            <p:spPr bwMode="auto">
              <a:xfrm>
                <a:off x="13491687" y="382723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17" name="Freeform 266"/>
              <p:cNvSpPr/>
              <p:nvPr/>
            </p:nvSpPr>
            <p:spPr bwMode="auto">
              <a:xfrm>
                <a:off x="13427368" y="3651322"/>
                <a:ext cx="146504" cy="143340"/>
              </a:xfrm>
              <a:custGeom>
                <a:avLst/>
                <a:gdLst>
                  <a:gd name="T0" fmla="*/ 0 w 92"/>
                  <a:gd name="T1" fmla="*/ 0 h 91"/>
                  <a:gd name="T2" fmla="*/ 231854375 w 92"/>
                  <a:gd name="T3" fmla="*/ 0 h 91"/>
                  <a:gd name="T4" fmla="*/ 231854375 w 92"/>
                  <a:gd name="T5" fmla="*/ 229335806 h 91"/>
                  <a:gd name="T6" fmla="*/ 0 w 92"/>
                  <a:gd name="T7" fmla="*/ 229335806 h 91"/>
                  <a:gd name="T8" fmla="*/ 0 w 92"/>
                  <a:gd name="T9" fmla="*/ 0 h 91"/>
                  <a:gd name="T10" fmla="*/ 0 w 92"/>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0" y="0"/>
                    </a:moveTo>
                    <a:lnTo>
                      <a:pt x="92" y="0"/>
                    </a:lnTo>
                    <a:lnTo>
                      <a:pt x="92" y="91"/>
                    </a:lnTo>
                    <a:lnTo>
                      <a:pt x="0" y="91"/>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18" name="Freeform 267"/>
              <p:cNvSpPr/>
              <p:nvPr/>
            </p:nvSpPr>
            <p:spPr bwMode="auto">
              <a:xfrm>
                <a:off x="13252275" y="3651322"/>
                <a:ext cx="146507" cy="143340"/>
              </a:xfrm>
              <a:custGeom>
                <a:avLst/>
                <a:gdLst>
                  <a:gd name="T0" fmla="*/ 0 w 91"/>
                  <a:gd name="T1" fmla="*/ 0 h 91"/>
                  <a:gd name="T2" fmla="*/ 229335806 w 91"/>
                  <a:gd name="T3" fmla="*/ 0 h 91"/>
                  <a:gd name="T4" fmla="*/ 229335806 w 91"/>
                  <a:gd name="T5" fmla="*/ 229335806 h 91"/>
                  <a:gd name="T6" fmla="*/ 0 w 91"/>
                  <a:gd name="T7" fmla="*/ 229335806 h 91"/>
                  <a:gd name="T8" fmla="*/ 0 w 91"/>
                  <a:gd name="T9" fmla="*/ 0 h 91"/>
                  <a:gd name="T10" fmla="*/ 0 w 91"/>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0" y="0"/>
                    </a:moveTo>
                    <a:lnTo>
                      <a:pt x="91" y="0"/>
                    </a:lnTo>
                    <a:lnTo>
                      <a:pt x="91" y="91"/>
                    </a:lnTo>
                    <a:lnTo>
                      <a:pt x="0" y="91"/>
                    </a:lnTo>
                    <a:lnTo>
                      <a:pt x="0"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91190" name="组合 93"/>
            <p:cNvGrpSpPr/>
            <p:nvPr/>
          </p:nvGrpSpPr>
          <p:grpSpPr bwMode="auto">
            <a:xfrm>
              <a:off x="1944558" y="2513874"/>
              <a:ext cx="302223" cy="228140"/>
              <a:chOff x="13060068" y="3651250"/>
              <a:chExt cx="657225" cy="490538"/>
            </a:xfrm>
          </p:grpSpPr>
          <p:sp>
            <p:nvSpPr>
              <p:cNvPr id="91201" name="Freeform 259"/>
              <p:cNvSpPr/>
              <p:nvPr/>
            </p:nvSpPr>
            <p:spPr bwMode="auto">
              <a:xfrm>
                <a:off x="13058735" y="3999899"/>
                <a:ext cx="146507" cy="143340"/>
              </a:xfrm>
              <a:custGeom>
                <a:avLst/>
                <a:gdLst>
                  <a:gd name="T0" fmla="*/ 234376119 w 93"/>
                  <a:gd name="T1" fmla="*/ 229335806 h 91"/>
                  <a:gd name="T2" fmla="*/ 0 w 93"/>
                  <a:gd name="T3" fmla="*/ 229335806 h 91"/>
                  <a:gd name="T4" fmla="*/ 0 w 93"/>
                  <a:gd name="T5" fmla="*/ 0 h 91"/>
                  <a:gd name="T6" fmla="*/ 234376119 w 93"/>
                  <a:gd name="T7" fmla="*/ 0 h 91"/>
                  <a:gd name="T8" fmla="*/ 234376119 w 93"/>
                  <a:gd name="T9" fmla="*/ 229335806 h 91"/>
                  <a:gd name="T10" fmla="*/ 234376119 w 93"/>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 h="91">
                    <a:moveTo>
                      <a:pt x="93" y="91"/>
                    </a:moveTo>
                    <a:lnTo>
                      <a:pt x="0" y="91"/>
                    </a:lnTo>
                    <a:lnTo>
                      <a:pt x="0" y="0"/>
                    </a:lnTo>
                    <a:lnTo>
                      <a:pt x="93" y="0"/>
                    </a:lnTo>
                    <a:lnTo>
                      <a:pt x="93"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02" name="Freeform 260"/>
              <p:cNvSpPr/>
              <p:nvPr/>
            </p:nvSpPr>
            <p:spPr bwMode="auto">
              <a:xfrm>
                <a:off x="13233829"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03" name="Freeform 261"/>
              <p:cNvSpPr/>
              <p:nvPr/>
            </p:nvSpPr>
            <p:spPr bwMode="auto">
              <a:xfrm>
                <a:off x="13408919"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04" name="Freeform 262"/>
              <p:cNvSpPr/>
              <p:nvPr/>
            </p:nvSpPr>
            <p:spPr bwMode="auto">
              <a:xfrm>
                <a:off x="13573292" y="399989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05" name="Freeform 263"/>
              <p:cNvSpPr/>
              <p:nvPr/>
            </p:nvSpPr>
            <p:spPr bwMode="auto">
              <a:xfrm>
                <a:off x="13144495" y="382723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06" name="Freeform 264"/>
              <p:cNvSpPr/>
              <p:nvPr/>
            </p:nvSpPr>
            <p:spPr bwMode="auto">
              <a:xfrm>
                <a:off x="13316014" y="3827239"/>
                <a:ext cx="146507" cy="143340"/>
              </a:xfrm>
              <a:custGeom>
                <a:avLst/>
                <a:gdLst>
                  <a:gd name="T0" fmla="*/ 231854375 w 92"/>
                  <a:gd name="T1" fmla="*/ 229335806 h 91"/>
                  <a:gd name="T2" fmla="*/ 0 w 92"/>
                  <a:gd name="T3" fmla="*/ 229335806 h 91"/>
                  <a:gd name="T4" fmla="*/ 0 w 92"/>
                  <a:gd name="T5" fmla="*/ 0 h 91"/>
                  <a:gd name="T6" fmla="*/ 231854375 w 92"/>
                  <a:gd name="T7" fmla="*/ 0 h 91"/>
                  <a:gd name="T8" fmla="*/ 231854375 w 92"/>
                  <a:gd name="T9" fmla="*/ 229335806 h 91"/>
                  <a:gd name="T10" fmla="*/ 231854375 w 92"/>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92" y="91"/>
                    </a:moveTo>
                    <a:lnTo>
                      <a:pt x="0" y="91"/>
                    </a:lnTo>
                    <a:lnTo>
                      <a:pt x="0" y="0"/>
                    </a:lnTo>
                    <a:lnTo>
                      <a:pt x="92" y="0"/>
                    </a:lnTo>
                    <a:lnTo>
                      <a:pt x="92" y="91"/>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07" name="Freeform 265"/>
              <p:cNvSpPr/>
              <p:nvPr/>
            </p:nvSpPr>
            <p:spPr bwMode="auto">
              <a:xfrm>
                <a:off x="13491107" y="3827239"/>
                <a:ext cx="142932" cy="143340"/>
              </a:xfrm>
              <a:custGeom>
                <a:avLst/>
                <a:gdLst>
                  <a:gd name="T0" fmla="*/ 229335806 w 91"/>
                  <a:gd name="T1" fmla="*/ 229335806 h 91"/>
                  <a:gd name="T2" fmla="*/ 0 w 91"/>
                  <a:gd name="T3" fmla="*/ 229335806 h 91"/>
                  <a:gd name="T4" fmla="*/ 0 w 91"/>
                  <a:gd name="T5" fmla="*/ 0 h 91"/>
                  <a:gd name="T6" fmla="*/ 229335806 w 91"/>
                  <a:gd name="T7" fmla="*/ 0 h 91"/>
                  <a:gd name="T8" fmla="*/ 229335806 w 91"/>
                  <a:gd name="T9" fmla="*/ 229335806 h 91"/>
                  <a:gd name="T10" fmla="*/ 229335806 w 91"/>
                  <a:gd name="T11" fmla="*/ 229335806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91" y="91"/>
                    </a:moveTo>
                    <a:lnTo>
                      <a:pt x="0" y="91"/>
                    </a:lnTo>
                    <a:lnTo>
                      <a:pt x="0" y="0"/>
                    </a:lnTo>
                    <a:lnTo>
                      <a:pt x="91" y="0"/>
                    </a:lnTo>
                    <a:lnTo>
                      <a:pt x="91" y="9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08" name="Freeform 266"/>
              <p:cNvSpPr/>
              <p:nvPr/>
            </p:nvSpPr>
            <p:spPr bwMode="auto">
              <a:xfrm>
                <a:off x="13426787" y="3651322"/>
                <a:ext cx="146504" cy="143340"/>
              </a:xfrm>
              <a:custGeom>
                <a:avLst/>
                <a:gdLst>
                  <a:gd name="T0" fmla="*/ 0 w 92"/>
                  <a:gd name="T1" fmla="*/ 0 h 91"/>
                  <a:gd name="T2" fmla="*/ 231854375 w 92"/>
                  <a:gd name="T3" fmla="*/ 0 h 91"/>
                  <a:gd name="T4" fmla="*/ 231854375 w 92"/>
                  <a:gd name="T5" fmla="*/ 229335806 h 91"/>
                  <a:gd name="T6" fmla="*/ 0 w 92"/>
                  <a:gd name="T7" fmla="*/ 229335806 h 91"/>
                  <a:gd name="T8" fmla="*/ 0 w 92"/>
                  <a:gd name="T9" fmla="*/ 0 h 91"/>
                  <a:gd name="T10" fmla="*/ 0 w 92"/>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0" y="0"/>
                    </a:moveTo>
                    <a:lnTo>
                      <a:pt x="92" y="0"/>
                    </a:lnTo>
                    <a:lnTo>
                      <a:pt x="92" y="91"/>
                    </a:lnTo>
                    <a:lnTo>
                      <a:pt x="0" y="91"/>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1209" name="Freeform 267"/>
              <p:cNvSpPr/>
              <p:nvPr/>
            </p:nvSpPr>
            <p:spPr bwMode="auto">
              <a:xfrm>
                <a:off x="13251694" y="3651322"/>
                <a:ext cx="146507" cy="143340"/>
              </a:xfrm>
              <a:custGeom>
                <a:avLst/>
                <a:gdLst>
                  <a:gd name="T0" fmla="*/ 0 w 91"/>
                  <a:gd name="T1" fmla="*/ 0 h 91"/>
                  <a:gd name="T2" fmla="*/ 229335806 w 91"/>
                  <a:gd name="T3" fmla="*/ 0 h 91"/>
                  <a:gd name="T4" fmla="*/ 229335806 w 91"/>
                  <a:gd name="T5" fmla="*/ 229335806 h 91"/>
                  <a:gd name="T6" fmla="*/ 0 w 91"/>
                  <a:gd name="T7" fmla="*/ 229335806 h 91"/>
                  <a:gd name="T8" fmla="*/ 0 w 91"/>
                  <a:gd name="T9" fmla="*/ 0 h 91"/>
                  <a:gd name="T10" fmla="*/ 0 w 91"/>
                  <a:gd name="T11" fmla="*/ 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1">
                    <a:moveTo>
                      <a:pt x="0" y="0"/>
                    </a:moveTo>
                    <a:lnTo>
                      <a:pt x="91" y="0"/>
                    </a:lnTo>
                    <a:lnTo>
                      <a:pt x="91" y="91"/>
                    </a:lnTo>
                    <a:lnTo>
                      <a:pt x="0" y="91"/>
                    </a:lnTo>
                    <a:lnTo>
                      <a:pt x="0" y="0"/>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91191" name="TextBox 1015"/>
            <p:cNvSpPr txBox="1">
              <a:spLocks noChangeArrowheads="1"/>
            </p:cNvSpPr>
            <p:nvPr/>
          </p:nvSpPr>
          <p:spPr bwMode="auto">
            <a:xfrm>
              <a:off x="3792519" y="2239673"/>
              <a:ext cx="813371" cy="24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100" smtClean="0">
                  <a:solidFill>
                    <a:srgbClr val="0070C0"/>
                  </a:solidFill>
                  <a:latin typeface="+mn-lt"/>
                  <a:ea typeface="+mn-ea"/>
                </a:rPr>
                <a:t>本地资源</a:t>
              </a:r>
              <a:endParaRPr lang="zh-CN" altLang="en-US" sz="1100" smtClean="0">
                <a:solidFill>
                  <a:srgbClr val="0070C0"/>
                </a:solidFill>
                <a:latin typeface="+mn-lt"/>
                <a:ea typeface="+mn-ea"/>
              </a:endParaRPr>
            </a:p>
          </p:txBody>
        </p:sp>
        <p:sp>
          <p:nvSpPr>
            <p:cNvPr id="91192" name="TextBox 1016"/>
            <p:cNvSpPr txBox="1">
              <a:spLocks noChangeArrowheads="1"/>
            </p:cNvSpPr>
            <p:nvPr/>
          </p:nvSpPr>
          <p:spPr bwMode="auto">
            <a:xfrm>
              <a:off x="3802378" y="3180555"/>
              <a:ext cx="813371" cy="24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100" smtClean="0">
                  <a:solidFill>
                    <a:srgbClr val="0070C0"/>
                  </a:solidFill>
                  <a:latin typeface="+mn-lt"/>
                  <a:ea typeface="+mn-ea"/>
                </a:rPr>
                <a:t>本地资源</a:t>
              </a:r>
              <a:endParaRPr lang="zh-CN" altLang="en-US" sz="1100" smtClean="0">
                <a:solidFill>
                  <a:srgbClr val="0070C0"/>
                </a:solidFill>
                <a:latin typeface="+mn-lt"/>
                <a:ea typeface="+mn-ea"/>
              </a:endParaRPr>
            </a:p>
          </p:txBody>
        </p:sp>
        <p:sp>
          <p:nvSpPr>
            <p:cNvPr id="91193" name="TextBox 1017"/>
            <p:cNvSpPr txBox="1">
              <a:spLocks noChangeArrowheads="1"/>
            </p:cNvSpPr>
            <p:nvPr/>
          </p:nvSpPr>
          <p:spPr bwMode="auto">
            <a:xfrm>
              <a:off x="3802378" y="4062347"/>
              <a:ext cx="813371" cy="248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100" smtClean="0">
                  <a:solidFill>
                    <a:srgbClr val="0070C0"/>
                  </a:solidFill>
                  <a:latin typeface="+mn-lt"/>
                  <a:ea typeface="+mn-ea"/>
                </a:rPr>
                <a:t>本地资源</a:t>
              </a:r>
              <a:endParaRPr lang="zh-CN" altLang="en-US" sz="1100" smtClean="0">
                <a:solidFill>
                  <a:srgbClr val="0070C0"/>
                </a:solidFill>
                <a:latin typeface="+mn-lt"/>
                <a:ea typeface="+mn-ea"/>
              </a:endParaRPr>
            </a:p>
          </p:txBody>
        </p:sp>
        <p:pic>
          <p:nvPicPr>
            <p:cNvPr id="1019" name="Picture 31" descr="图片35"/>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3373689" y="2297941"/>
              <a:ext cx="259524" cy="134866"/>
            </a:xfrm>
            <a:prstGeom prst="rect">
              <a:avLst/>
            </a:prstGeom>
            <a:noFill/>
            <a:ln w="9525">
              <a:noFill/>
              <a:miter lim="800000"/>
              <a:headEnd/>
              <a:tailEnd/>
            </a:ln>
          </p:spPr>
        </p:pic>
        <p:pic>
          <p:nvPicPr>
            <p:cNvPr id="1020" name="Picture 31" descr="图片35"/>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3375087" y="3205350"/>
              <a:ext cx="259524" cy="134866"/>
            </a:xfrm>
            <a:prstGeom prst="rect">
              <a:avLst/>
            </a:prstGeom>
            <a:noFill/>
            <a:ln w="9525">
              <a:noFill/>
              <a:miter lim="800000"/>
              <a:headEnd/>
              <a:tailEnd/>
            </a:ln>
          </p:spPr>
        </p:pic>
        <p:pic>
          <p:nvPicPr>
            <p:cNvPr id="1021" name="Picture 31" descr="图片35"/>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3358309" y="4052638"/>
              <a:ext cx="259524" cy="134866"/>
            </a:xfrm>
            <a:prstGeom prst="rect">
              <a:avLst/>
            </a:prstGeom>
            <a:noFill/>
            <a:ln w="9525">
              <a:noFill/>
              <a:miter lim="800000"/>
              <a:headEnd/>
              <a:tailEnd/>
            </a:ln>
          </p:spPr>
        </p:pic>
        <p:pic>
          <p:nvPicPr>
            <p:cNvPr id="1022" name="Picture 31" descr="图片35"/>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2259351" y="2785901"/>
              <a:ext cx="259524" cy="134866"/>
            </a:xfrm>
            <a:prstGeom prst="rect">
              <a:avLst/>
            </a:prstGeom>
            <a:noFill/>
            <a:ln w="9525">
              <a:noFill/>
              <a:miter lim="800000"/>
              <a:headEnd/>
              <a:tailEnd/>
            </a:ln>
          </p:spPr>
        </p:pic>
        <p:cxnSp>
          <p:nvCxnSpPr>
            <p:cNvPr id="1023" name="直接连接符 1022"/>
            <p:cNvCxnSpPr/>
            <p:nvPr/>
          </p:nvCxnSpPr>
          <p:spPr bwMode="auto">
            <a:xfrm flipV="1">
              <a:off x="2535489" y="2844201"/>
              <a:ext cx="198825" cy="24242"/>
            </a:xfrm>
            <a:prstGeom prst="line">
              <a:avLst/>
            </a:prstGeom>
            <a:noFill/>
            <a:ln w="12700">
              <a:solidFill>
                <a:schemeClr val="bg1">
                  <a:lumMod val="50000"/>
                </a:schemeClr>
              </a:solidFill>
              <a:prstDash val="sys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1199" name="Picture 18" descr="云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252" y="2525086"/>
              <a:ext cx="578841" cy="72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 name="TextBox 1024"/>
            <p:cNvSpPr txBox="1"/>
            <p:nvPr/>
          </p:nvSpPr>
          <p:spPr>
            <a:xfrm>
              <a:off x="2499339" y="2768445"/>
              <a:ext cx="765720" cy="278780"/>
            </a:xfrm>
            <a:prstGeom prst="rect">
              <a:avLst/>
            </a:prstGeom>
            <a:noFill/>
          </p:spPr>
          <p:txBody>
            <a:bodyPr>
              <a:spAutoFit/>
            </a:bodyPr>
            <a:lstStyle/>
            <a:p>
              <a:pPr eaLnBrk="1" fontAlgn="t" hangingPunct="1">
                <a:defRPr/>
              </a:pPr>
              <a:r>
                <a:rPr lang="zh-CN" altLang="en-US" sz="1300" dirty="0">
                  <a:solidFill>
                    <a:schemeClr val="tx1">
                      <a:lumMod val="75000"/>
                      <a:lumOff val="25000"/>
                    </a:schemeClr>
                  </a:solidFill>
                  <a:latin typeface="+mn-lt"/>
                  <a:ea typeface="+mn-ea"/>
                </a:rPr>
                <a:t>广域网</a:t>
              </a:r>
              <a:endParaRPr lang="zh-CN" altLang="en-US" sz="1300" dirty="0">
                <a:solidFill>
                  <a:schemeClr val="tx1">
                    <a:lumMod val="75000"/>
                    <a:lumOff val="25000"/>
                  </a:schemeClr>
                </a:solidFill>
                <a:latin typeface="+mn-lt"/>
                <a:ea typeface="+mn-ea"/>
              </a:endParaRPr>
            </a:p>
          </p:txBody>
        </p:sp>
      </p:grpSp>
      <p:sp>
        <p:nvSpPr>
          <p:cNvPr id="1057" name="矩形 1056"/>
          <p:cNvSpPr/>
          <p:nvPr/>
        </p:nvSpPr>
        <p:spPr>
          <a:xfrm>
            <a:off x="3995738" y="5680075"/>
            <a:ext cx="2366962" cy="368300"/>
          </a:xfrm>
          <a:prstGeom prst="rect">
            <a:avLst/>
          </a:prstGeom>
        </p:spPr>
        <p:txBody>
          <a:bodyPr wrap="none" lIns="121935" tIns="60968" rIns="121935" bIns="60968">
            <a:spAutoFit/>
          </a:bodyPr>
          <a:lstStyle/>
          <a:p>
            <a:pPr marL="236855" indent="236855" eaLnBrk="1" fontAlgn="t" hangingPunct="1">
              <a:spcBef>
                <a:spcPts val="800"/>
              </a:spcBef>
              <a:spcAft>
                <a:spcPts val="0"/>
              </a:spcAft>
              <a:buFont typeface="Wingdings" panose="05000000000000000000" pitchFamily="2" charset="2"/>
              <a:buChar char="ü"/>
              <a:defRPr/>
            </a:pPr>
            <a:r>
              <a:rPr lang="zh-CN" altLang="en-US" sz="1600" dirty="0">
                <a:solidFill>
                  <a:schemeClr val="tx1">
                    <a:lumMod val="75000"/>
                    <a:lumOff val="25000"/>
                  </a:schemeClr>
                </a:solidFill>
                <a:latin typeface="+mn-lt"/>
                <a:ea typeface="+mn-ea"/>
              </a:rPr>
              <a:t>教育云平台各学校</a:t>
            </a:r>
            <a:endParaRPr lang="en-US" altLang="zh-CN" sz="1600" dirty="0">
              <a:solidFill>
                <a:schemeClr val="tx1">
                  <a:lumMod val="75000"/>
                  <a:lumOff val="25000"/>
                </a:schemeClr>
              </a:solidFill>
              <a:latin typeface="+mn-lt"/>
              <a:ea typeface="+mn-ea"/>
            </a:endParaRPr>
          </a:p>
        </p:txBody>
      </p:sp>
      <p:sp>
        <p:nvSpPr>
          <p:cNvPr id="1058" name="矩形 1057"/>
          <p:cNvSpPr/>
          <p:nvPr/>
        </p:nvSpPr>
        <p:spPr>
          <a:xfrm>
            <a:off x="2306638" y="5692775"/>
            <a:ext cx="1751012" cy="369888"/>
          </a:xfrm>
          <a:prstGeom prst="rect">
            <a:avLst/>
          </a:prstGeom>
        </p:spPr>
        <p:txBody>
          <a:bodyPr wrap="none" lIns="121935" tIns="60968" rIns="121935" bIns="60968">
            <a:spAutoFit/>
          </a:bodyPr>
          <a:lstStyle/>
          <a:p>
            <a:pPr marL="236855" indent="236855" eaLnBrk="1" fontAlgn="t" hangingPunct="1">
              <a:spcBef>
                <a:spcPts val="800"/>
              </a:spcBef>
              <a:spcAft>
                <a:spcPts val="0"/>
              </a:spcAft>
              <a:buFont typeface="Wingdings" panose="05000000000000000000" pitchFamily="2" charset="2"/>
              <a:buChar char="ü"/>
              <a:defRPr/>
            </a:pPr>
            <a:r>
              <a:rPr lang="zh-CN" altLang="en-US" sz="1600" dirty="0">
                <a:solidFill>
                  <a:schemeClr val="tx1">
                    <a:lumMod val="75000"/>
                    <a:lumOff val="25000"/>
                  </a:schemeClr>
                </a:solidFill>
                <a:latin typeface="+mn-lt"/>
                <a:ea typeface="+mn-ea"/>
              </a:rPr>
              <a:t>分支营业厅</a:t>
            </a:r>
            <a:endParaRPr lang="en-US" altLang="zh-CN" sz="1600" dirty="0">
              <a:solidFill>
                <a:schemeClr val="tx1">
                  <a:lumMod val="75000"/>
                  <a:lumOff val="25000"/>
                </a:schemeClr>
              </a:solidFill>
              <a:latin typeface="+mn-lt"/>
              <a:ea typeface="+mn-ea"/>
            </a:endParaRPr>
          </a:p>
        </p:txBody>
      </p:sp>
      <p:sp>
        <p:nvSpPr>
          <p:cNvPr id="1059" name="矩形 1058"/>
          <p:cNvSpPr/>
          <p:nvPr/>
        </p:nvSpPr>
        <p:spPr>
          <a:xfrm>
            <a:off x="123825" y="5692775"/>
            <a:ext cx="2365375" cy="368300"/>
          </a:xfrm>
          <a:prstGeom prst="rect">
            <a:avLst/>
          </a:prstGeom>
        </p:spPr>
        <p:txBody>
          <a:bodyPr wrap="none" lIns="121935" tIns="60968" rIns="121935" bIns="60968">
            <a:spAutoFit/>
          </a:bodyPr>
          <a:lstStyle/>
          <a:p>
            <a:pPr marL="236855" indent="236855" eaLnBrk="1" fontAlgn="t" hangingPunct="1">
              <a:spcBef>
                <a:spcPts val="800"/>
              </a:spcBef>
              <a:spcAft>
                <a:spcPts val="0"/>
              </a:spcAft>
              <a:buFont typeface="Wingdings" panose="05000000000000000000" pitchFamily="2" charset="2"/>
              <a:buChar char="ü"/>
              <a:defRPr/>
            </a:pPr>
            <a:r>
              <a:rPr lang="zh-CN" altLang="en-US" sz="1600" dirty="0">
                <a:solidFill>
                  <a:schemeClr val="tx1">
                    <a:lumMod val="75000"/>
                    <a:lumOff val="25000"/>
                  </a:schemeClr>
                </a:solidFill>
                <a:latin typeface="+mn-lt"/>
                <a:ea typeface="+mn-ea"/>
              </a:rPr>
              <a:t>企业分支机构办公</a:t>
            </a:r>
            <a:endParaRPr lang="en-US" altLang="zh-CN" sz="1600" dirty="0">
              <a:solidFill>
                <a:schemeClr val="tx1">
                  <a:lumMod val="75000"/>
                  <a:lumOff val="25000"/>
                </a:schemeClr>
              </a:solidFill>
              <a:latin typeface="+mn-lt"/>
              <a:ea typeface="+mn-ea"/>
            </a:endParaRPr>
          </a:p>
        </p:txBody>
      </p:sp>
      <p:sp>
        <p:nvSpPr>
          <p:cNvPr id="1061" name="矩形 1060"/>
          <p:cNvSpPr/>
          <p:nvPr/>
        </p:nvSpPr>
        <p:spPr>
          <a:xfrm>
            <a:off x="6300788" y="5680075"/>
            <a:ext cx="2776537" cy="368300"/>
          </a:xfrm>
          <a:prstGeom prst="rect">
            <a:avLst/>
          </a:prstGeom>
        </p:spPr>
        <p:txBody>
          <a:bodyPr wrap="none" lIns="121935" tIns="60968" rIns="121935" bIns="60968">
            <a:spAutoFit/>
          </a:bodyPr>
          <a:lstStyle/>
          <a:p>
            <a:pPr marL="236855" indent="236855" eaLnBrk="1" fontAlgn="t" hangingPunct="1">
              <a:spcBef>
                <a:spcPts val="800"/>
              </a:spcBef>
              <a:spcAft>
                <a:spcPts val="0"/>
              </a:spcAft>
              <a:buFont typeface="Wingdings" panose="05000000000000000000" pitchFamily="2" charset="2"/>
              <a:buChar char="ü"/>
              <a:defRPr/>
            </a:pPr>
            <a:r>
              <a:rPr lang="zh-CN" altLang="en-US" sz="1600" dirty="0">
                <a:solidFill>
                  <a:schemeClr val="tx1">
                    <a:lumMod val="75000"/>
                    <a:lumOff val="25000"/>
                  </a:schemeClr>
                </a:solidFill>
                <a:latin typeface="+mn-lt"/>
                <a:ea typeface="+mn-ea"/>
              </a:rPr>
              <a:t>政府公共事业平台分支</a:t>
            </a:r>
            <a:endParaRPr lang="en-US" altLang="zh-CN" sz="1600" dirty="0">
              <a:solidFill>
                <a:schemeClr val="tx1">
                  <a:lumMod val="75000"/>
                  <a:lumOff val="25000"/>
                </a:schemeClr>
              </a:solidFill>
              <a:latin typeface="+mn-lt"/>
              <a:ea typeface="+mn-ea"/>
            </a:endParaRPr>
          </a:p>
        </p:txBody>
      </p:sp>
      <p:sp>
        <p:nvSpPr>
          <p:cNvPr id="872" name="标题 871"/>
          <p:cNvSpPr>
            <a:spLocks noGrp="1"/>
          </p:cNvSpPr>
          <p:nvPr>
            <p:ph type="title"/>
          </p:nvPr>
        </p:nvSpPr>
        <p:spPr/>
        <p:txBody>
          <a:bodyPr/>
          <a:lstStyle/>
          <a:p>
            <a:r>
              <a:rPr lang="zh-CN" altLang="en-US" smtClean="0"/>
              <a:t>完善的分支机构部署能力</a:t>
            </a:r>
            <a:endParaRPr lang="zh-CN" altLang="en-US" dirty="0"/>
          </a:p>
        </p:txBody>
      </p:sp>
      <p:grpSp>
        <p:nvGrpSpPr>
          <p:cNvPr id="91145" name="组合 869"/>
          <p:cNvGrpSpPr/>
          <p:nvPr/>
        </p:nvGrpSpPr>
        <p:grpSpPr bwMode="auto">
          <a:xfrm>
            <a:off x="6878638" y="481013"/>
            <a:ext cx="2003425" cy="287337"/>
            <a:chOff x="9173417" y="480403"/>
            <a:chExt cx="2673289" cy="288000"/>
          </a:xfrm>
        </p:grpSpPr>
        <p:sp>
          <p:nvSpPr>
            <p:cNvPr id="873" name="직사각형 3"/>
            <p:cNvSpPr/>
            <p:nvPr/>
          </p:nvSpPr>
          <p:spPr>
            <a:xfrm>
              <a:off x="10060982" y="480403"/>
              <a:ext cx="891803"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cs typeface="Arial" panose="020B0604020202020204" pitchFamily="34" charset="0"/>
              </a:endParaRPr>
            </a:p>
          </p:txBody>
        </p:sp>
        <p:sp>
          <p:nvSpPr>
            <p:cNvPr id="880" name="직사각형 4"/>
            <p:cNvSpPr/>
            <p:nvPr/>
          </p:nvSpPr>
          <p:spPr>
            <a:xfrm>
              <a:off x="10952785" y="480403"/>
              <a:ext cx="893921" cy="288000"/>
            </a:xfrm>
            <a:prstGeom prst="rect">
              <a:avLst/>
            </a:prstGeom>
            <a:solidFill>
              <a:srgbClr val="C00000"/>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cs typeface="Arial" panose="020B0604020202020204" pitchFamily="34" charset="0"/>
              </a:endParaRPr>
            </a:p>
          </p:txBody>
        </p:sp>
        <p:sp>
          <p:nvSpPr>
            <p:cNvPr id="891" name="직사각형 5"/>
            <p:cNvSpPr/>
            <p:nvPr/>
          </p:nvSpPr>
          <p:spPr>
            <a:xfrm>
              <a:off x="9173417" y="480403"/>
              <a:ext cx="893921" cy="288000"/>
            </a:xfrm>
            <a:prstGeom prst="rect">
              <a:avLst/>
            </a:prstGeom>
            <a:solidFill>
              <a:schemeClr val="bg1">
                <a:lumMod val="75000"/>
              </a:schemeClr>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solidFill>
                  <a:srgbClr val="FFFFFF"/>
                </a:solidFill>
                <a:cs typeface="Arial" panose="020B0604020202020204" pitchFamily="34" charset="0"/>
              </a:endParaRPr>
            </a:p>
          </p:txBody>
        </p:sp>
        <p:sp>
          <p:nvSpPr>
            <p:cNvPr id="893" name="직사각형 23"/>
            <p:cNvSpPr/>
            <p:nvPr/>
          </p:nvSpPr>
          <p:spPr>
            <a:xfrm>
              <a:off x="9258149" y="480403"/>
              <a:ext cx="671499" cy="288000"/>
            </a:xfrm>
            <a:prstGeom prst="rect">
              <a:avLst/>
            </a:prstGeom>
            <a:solidFill>
              <a:schemeClr val="bg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r>
                <a:rPr lang="zh-CN" altLang="en-US" sz="1500" dirty="0">
                  <a:solidFill>
                    <a:srgbClr val="FFFFFF"/>
                  </a:solidFill>
                  <a:cs typeface="Arial" panose="020B0604020202020204" pitchFamily="34" charset="0"/>
                </a:rPr>
                <a:t>体验</a:t>
              </a:r>
              <a:endParaRPr lang="ko-KR" altLang="en-US" sz="1500" dirty="0">
                <a:solidFill>
                  <a:srgbClr val="FFFFFF"/>
                </a:solidFill>
                <a:cs typeface="Arial" panose="020B0604020202020204" pitchFamily="34" charset="0"/>
              </a:endParaRPr>
            </a:p>
          </p:txBody>
        </p:sp>
        <p:sp>
          <p:nvSpPr>
            <p:cNvPr id="903" name="직사각형 24"/>
            <p:cNvSpPr/>
            <p:nvPr/>
          </p:nvSpPr>
          <p:spPr>
            <a:xfrm>
              <a:off x="10103348" y="480403"/>
              <a:ext cx="673618"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安全</a:t>
              </a:r>
              <a:endParaRPr lang="ko-KR" altLang="en-US" sz="1500" smtClean="0">
                <a:solidFill>
                  <a:srgbClr val="FFFFFF"/>
                </a:solidFill>
                <a:latin typeface="+mn-lt"/>
                <a:ea typeface="+mn-ea"/>
                <a:cs typeface="Arial" panose="020B0604020202020204" pitchFamily="34" charset="0"/>
              </a:endParaRPr>
            </a:p>
          </p:txBody>
        </p:sp>
        <p:sp>
          <p:nvSpPr>
            <p:cNvPr id="909" name="직사각형 25"/>
            <p:cNvSpPr/>
            <p:nvPr/>
          </p:nvSpPr>
          <p:spPr>
            <a:xfrm>
              <a:off x="11071410" y="480403"/>
              <a:ext cx="671499" cy="28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base" hangingPunct="1">
                <a:defRPr/>
              </a:pPr>
              <a:r>
                <a:rPr lang="zh-CN" altLang="en-US" sz="1500" smtClean="0">
                  <a:solidFill>
                    <a:srgbClr val="FFFFFF"/>
                  </a:solidFill>
                  <a:latin typeface="+mn-lt"/>
                  <a:ea typeface="+mn-ea"/>
                  <a:cs typeface="Arial" panose="020B0604020202020204" pitchFamily="34" charset="0"/>
                </a:rPr>
                <a:t>管理</a:t>
              </a:r>
              <a:endParaRPr lang="ko-KR" altLang="en-US" sz="1500" smtClean="0">
                <a:solidFill>
                  <a:srgbClr val="FFFFFF"/>
                </a:solidFill>
                <a:latin typeface="+mn-lt"/>
                <a:ea typeface="+mn-ea"/>
                <a:cs typeface="Arial" panose="020B0604020202020204" pitchFamily="34" charset="0"/>
              </a:endParaRPr>
            </a:p>
          </p:txBody>
        </p:sp>
      </p:grpSp>
      <p:sp>
        <p:nvSpPr>
          <p:cNvPr id="870" name="同侧圆角矩形 869"/>
          <p:cNvSpPr/>
          <p:nvPr/>
        </p:nvSpPr>
        <p:spPr bwMode="auto">
          <a:xfrm rot="5400000">
            <a:off x="6178066" y="74891"/>
            <a:ext cx="478380" cy="2526674"/>
          </a:xfrm>
          <a:prstGeom prst="round2SameRect">
            <a:avLst>
              <a:gd name="adj1" fmla="val 0"/>
              <a:gd name="adj2" fmla="val 0"/>
            </a:avLst>
          </a:prstGeom>
          <a:solidFill>
            <a:srgbClr val="C00000"/>
          </a:solidFill>
          <a:ln w="9525" algn="ctr">
            <a:noFill/>
            <a:round/>
          </a:ln>
          <a:effectLst>
            <a:outerShdw blurRad="63500" sx="101000" sy="101000" algn="ctr" rotWithShape="0">
              <a:prstClr val="black">
                <a:alpha val="20000"/>
              </a:prstClr>
            </a:outerShdw>
            <a:softEdge rad="12700"/>
          </a:effectLst>
        </p:spPr>
        <p:txBody>
          <a:bodyPr wrap="none" anchor="ctr"/>
          <a:lstStyle/>
          <a:p>
            <a:pPr algn="ctr" eaLnBrk="1" fontAlgn="auto" hangingPunct="1">
              <a:spcBef>
                <a:spcPts val="0"/>
              </a:spcBef>
              <a:spcAft>
                <a:spcPts val="0"/>
              </a:spcAft>
              <a:defRPr/>
            </a:pPr>
            <a:endParaRPr lang="zh-CN" altLang="en-US" sz="500" kern="0" dirty="0">
              <a:solidFill>
                <a:srgbClr val="5F5F5F"/>
              </a:solidFill>
              <a:latin typeface="+mn-lt"/>
              <a:ea typeface="+mn-ea"/>
              <a:cs typeface="Arial" panose="020B0604020202020204" pitchFamily="34" charset="0"/>
            </a:endParaRPr>
          </a:p>
        </p:txBody>
      </p:sp>
      <p:sp>
        <p:nvSpPr>
          <p:cNvPr id="91149" name="Content Placeholder 3"/>
          <p:cNvSpPr txBox="1"/>
          <p:nvPr/>
        </p:nvSpPr>
        <p:spPr bwMode="auto">
          <a:xfrm>
            <a:off x="5292725" y="1268413"/>
            <a:ext cx="22431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1449"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lnSpc>
                <a:spcPts val="2000"/>
              </a:lnSpc>
              <a:defRPr/>
            </a:pPr>
            <a:r>
              <a:rPr lang="zh-CN" altLang="en-US" sz="2100" smtClean="0">
                <a:solidFill>
                  <a:srgbClr val="FFFFFF"/>
                </a:solidFill>
                <a:latin typeface="+mn-lt"/>
                <a:ea typeface="+mn-ea"/>
                <a:cs typeface="Arial" panose="020B0604020202020204" pitchFamily="34" charset="0"/>
              </a:rPr>
              <a:t>价值</a:t>
            </a:r>
            <a:r>
              <a:rPr lang="en-US" altLang="zh-CN" sz="2100" smtClean="0">
                <a:solidFill>
                  <a:srgbClr val="FFFFFF"/>
                </a:solidFill>
                <a:latin typeface="+mn-lt"/>
                <a:ea typeface="+mn-ea"/>
                <a:cs typeface="Arial" panose="020B0604020202020204" pitchFamily="34" charset="0"/>
              </a:rPr>
              <a:t>&amp;</a:t>
            </a:r>
            <a:r>
              <a:rPr lang="zh-CN" altLang="en-US" sz="2100" smtClean="0">
                <a:solidFill>
                  <a:srgbClr val="FFFFFF"/>
                </a:solidFill>
                <a:latin typeface="+mn-lt"/>
                <a:ea typeface="+mn-ea"/>
                <a:cs typeface="Arial" panose="020B0604020202020204" pitchFamily="34" charset="0"/>
              </a:rPr>
              <a:t>场景</a:t>
            </a:r>
            <a:endParaRPr lang="en-US" altLang="zh-CN" sz="2100" smtClean="0">
              <a:solidFill>
                <a:srgbClr val="FFFFFF"/>
              </a:solidFill>
              <a:latin typeface="+mn-lt"/>
              <a:ea typeface="+mn-ea"/>
              <a:cs typeface="Arial" panose="020B0604020202020204" pitchFamily="34" charset="0"/>
            </a:endParaRPr>
          </a:p>
        </p:txBody>
      </p:sp>
    </p:spTree>
  </p:cSld>
  <p:clrMapOvr>
    <a:masterClrMapping/>
  </p:clrMapOvr>
  <p:transition advClick="0" advTm="800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bwMode="auto">
          <a:xfrm>
            <a:off x="308347" y="3451157"/>
            <a:ext cx="8516679" cy="2534127"/>
            <a:chOff x="1248" y="2640"/>
            <a:chExt cx="3360" cy="864"/>
          </a:xfrm>
          <a:solidFill>
            <a:schemeClr val="bg1">
              <a:lumMod val="95000"/>
            </a:schemeClr>
          </a:solidFill>
        </p:grpSpPr>
        <p:grpSp>
          <p:nvGrpSpPr>
            <p:cNvPr id="3" name="Group 22"/>
            <p:cNvGrpSpPr/>
            <p:nvPr/>
          </p:nvGrpSpPr>
          <p:grpSpPr bwMode="auto">
            <a:xfrm>
              <a:off x="1248" y="2640"/>
              <a:ext cx="3360" cy="864"/>
              <a:chOff x="1248" y="2640"/>
              <a:chExt cx="3360" cy="864"/>
            </a:xfrm>
            <a:grpFill/>
          </p:grpSpPr>
          <p:sp>
            <p:nvSpPr>
              <p:cNvPr id="37" name="Freeform 23"/>
              <p:cNvSpPr/>
              <p:nvPr/>
            </p:nvSpPr>
            <p:spPr bwMode="gray">
              <a:xfrm>
                <a:off x="1248" y="2832"/>
                <a:ext cx="3360" cy="672"/>
              </a:xfrm>
              <a:custGeom>
                <a:avLst/>
                <a:gdLst/>
                <a:ahLst/>
                <a:cxnLst>
                  <a:cxn ang="0">
                    <a:pos x="0" y="528"/>
                  </a:cxn>
                  <a:cxn ang="0">
                    <a:pos x="717" y="1"/>
                  </a:cxn>
                  <a:cxn ang="0">
                    <a:pos x="1440" y="0"/>
                  </a:cxn>
                  <a:cxn ang="0">
                    <a:pos x="2202" y="529"/>
                  </a:cxn>
                  <a:cxn ang="0">
                    <a:pos x="48" y="528"/>
                  </a:cxn>
                </a:cxnLst>
                <a:rect l="0" t="0" r="r" b="b"/>
                <a:pathLst>
                  <a:path w="2202" h="529">
                    <a:moveTo>
                      <a:pt x="0" y="528"/>
                    </a:moveTo>
                    <a:lnTo>
                      <a:pt x="717" y="1"/>
                    </a:lnTo>
                    <a:lnTo>
                      <a:pt x="1440" y="0"/>
                    </a:lnTo>
                    <a:lnTo>
                      <a:pt x="2202" y="529"/>
                    </a:lnTo>
                    <a:lnTo>
                      <a:pt x="48" y="528"/>
                    </a:lnTo>
                  </a:path>
                </a:pathLst>
              </a:custGeom>
              <a:grpFill/>
              <a:ln w="9525">
                <a:noFill/>
                <a:round/>
              </a:ln>
              <a:effectLst/>
            </p:spPr>
            <p:txBody>
              <a:bodyPr/>
              <a:lstStyle/>
              <a:p>
                <a:pPr eaLnBrk="1" fontAlgn="t" hangingPunct="1">
                  <a:defRPr/>
                </a:pPr>
                <a:endParaRPr lang="zh-CN" altLang="en-US">
                  <a:latin typeface="+mn-lt"/>
                  <a:ea typeface="+mn-ea"/>
                </a:endParaRPr>
              </a:p>
            </p:txBody>
          </p:sp>
          <p:grpSp>
            <p:nvGrpSpPr>
              <p:cNvPr id="4" name="Group 24"/>
              <p:cNvGrpSpPr/>
              <p:nvPr/>
            </p:nvGrpSpPr>
            <p:grpSpPr bwMode="auto">
              <a:xfrm>
                <a:off x="2016" y="2640"/>
                <a:ext cx="1968" cy="864"/>
                <a:chOff x="2016" y="2640"/>
                <a:chExt cx="1968" cy="864"/>
              </a:xfrm>
              <a:grpFill/>
            </p:grpSpPr>
            <p:sp>
              <p:nvSpPr>
                <p:cNvPr id="41" name="Line 25"/>
                <p:cNvSpPr>
                  <a:spLocks noChangeShapeType="1"/>
                </p:cNvSpPr>
                <p:nvPr/>
              </p:nvSpPr>
              <p:spPr bwMode="gray">
                <a:xfrm flipV="1">
                  <a:off x="2016" y="2784"/>
                  <a:ext cx="528" cy="720"/>
                </a:xfrm>
                <a:prstGeom prst="line">
                  <a:avLst/>
                </a:prstGeom>
                <a:grpFill/>
                <a:ln w="9525">
                  <a:solidFill>
                    <a:schemeClr val="bg1"/>
                  </a:solidFill>
                  <a:round/>
                </a:ln>
                <a:effectLst/>
              </p:spPr>
              <p:txBody>
                <a:bodyPr/>
                <a:lstStyle/>
                <a:p>
                  <a:pPr eaLnBrk="1" fontAlgn="t" hangingPunct="1">
                    <a:defRPr/>
                  </a:pPr>
                  <a:endParaRPr lang="zh-CN" altLang="en-US">
                    <a:latin typeface="+mn-lt"/>
                    <a:ea typeface="+mn-ea"/>
                  </a:endParaRPr>
                </a:p>
              </p:txBody>
            </p:sp>
            <p:sp>
              <p:nvSpPr>
                <p:cNvPr id="45" name="Line 26"/>
                <p:cNvSpPr>
                  <a:spLocks noChangeShapeType="1"/>
                </p:cNvSpPr>
                <p:nvPr/>
              </p:nvSpPr>
              <p:spPr bwMode="gray">
                <a:xfrm flipV="1">
                  <a:off x="2592" y="2640"/>
                  <a:ext cx="96" cy="864"/>
                </a:xfrm>
                <a:prstGeom prst="line">
                  <a:avLst/>
                </a:prstGeom>
                <a:grpFill/>
                <a:ln w="9525">
                  <a:solidFill>
                    <a:schemeClr val="bg1"/>
                  </a:solidFill>
                  <a:round/>
                </a:ln>
                <a:effectLst/>
              </p:spPr>
              <p:txBody>
                <a:bodyPr/>
                <a:lstStyle/>
                <a:p>
                  <a:pPr eaLnBrk="1" fontAlgn="t" hangingPunct="1">
                    <a:defRPr/>
                  </a:pPr>
                  <a:endParaRPr lang="zh-CN" altLang="en-US">
                    <a:latin typeface="+mn-lt"/>
                    <a:ea typeface="+mn-ea"/>
                  </a:endParaRPr>
                </a:p>
              </p:txBody>
            </p:sp>
            <p:sp>
              <p:nvSpPr>
                <p:cNvPr id="49" name="Line 27"/>
                <p:cNvSpPr>
                  <a:spLocks noChangeShapeType="1"/>
                </p:cNvSpPr>
                <p:nvPr/>
              </p:nvSpPr>
              <p:spPr bwMode="gray">
                <a:xfrm flipV="1">
                  <a:off x="3024" y="2688"/>
                  <a:ext cx="0" cy="816"/>
                </a:xfrm>
                <a:prstGeom prst="line">
                  <a:avLst/>
                </a:prstGeom>
                <a:grpFill/>
                <a:ln w="9525">
                  <a:solidFill>
                    <a:schemeClr val="bg1"/>
                  </a:solidFill>
                  <a:round/>
                </a:ln>
                <a:effectLst/>
              </p:spPr>
              <p:txBody>
                <a:bodyPr/>
                <a:lstStyle/>
                <a:p>
                  <a:pPr eaLnBrk="1" fontAlgn="t" hangingPunct="1">
                    <a:defRPr/>
                  </a:pPr>
                  <a:endParaRPr lang="zh-CN" altLang="en-US">
                    <a:latin typeface="+mn-lt"/>
                    <a:ea typeface="+mn-ea"/>
                  </a:endParaRPr>
                </a:p>
              </p:txBody>
            </p:sp>
            <p:sp>
              <p:nvSpPr>
                <p:cNvPr id="50" name="Line 28"/>
                <p:cNvSpPr>
                  <a:spLocks noChangeShapeType="1"/>
                </p:cNvSpPr>
                <p:nvPr/>
              </p:nvSpPr>
              <p:spPr bwMode="gray">
                <a:xfrm flipH="1" flipV="1">
                  <a:off x="3216" y="2736"/>
                  <a:ext cx="288" cy="768"/>
                </a:xfrm>
                <a:prstGeom prst="line">
                  <a:avLst/>
                </a:prstGeom>
                <a:grpFill/>
                <a:ln w="9525">
                  <a:solidFill>
                    <a:schemeClr val="bg1"/>
                  </a:solidFill>
                  <a:round/>
                </a:ln>
                <a:effectLst/>
              </p:spPr>
              <p:txBody>
                <a:bodyPr/>
                <a:lstStyle/>
                <a:p>
                  <a:pPr eaLnBrk="1" fontAlgn="t" hangingPunct="1">
                    <a:defRPr/>
                  </a:pPr>
                  <a:endParaRPr lang="zh-CN" altLang="en-US">
                    <a:latin typeface="+mn-lt"/>
                    <a:ea typeface="+mn-ea"/>
                  </a:endParaRPr>
                </a:p>
              </p:txBody>
            </p:sp>
            <p:sp>
              <p:nvSpPr>
                <p:cNvPr id="52" name="Line 29"/>
                <p:cNvSpPr>
                  <a:spLocks noChangeShapeType="1"/>
                </p:cNvSpPr>
                <p:nvPr/>
              </p:nvSpPr>
              <p:spPr bwMode="gray">
                <a:xfrm flipH="1" flipV="1">
                  <a:off x="3360" y="2784"/>
                  <a:ext cx="624" cy="720"/>
                </a:xfrm>
                <a:prstGeom prst="line">
                  <a:avLst/>
                </a:prstGeom>
                <a:grpFill/>
                <a:ln w="9525">
                  <a:solidFill>
                    <a:schemeClr val="bg1"/>
                  </a:solidFill>
                  <a:round/>
                </a:ln>
                <a:effectLst/>
              </p:spPr>
              <p:txBody>
                <a:bodyPr/>
                <a:lstStyle/>
                <a:p>
                  <a:pPr eaLnBrk="1" fontAlgn="t" hangingPunct="1">
                    <a:defRPr/>
                  </a:pPr>
                  <a:endParaRPr lang="zh-CN" altLang="en-US">
                    <a:latin typeface="+mn-lt"/>
                    <a:ea typeface="+mn-ea"/>
                  </a:endParaRPr>
                </a:p>
              </p:txBody>
            </p:sp>
          </p:grpSp>
        </p:grpSp>
        <p:sp>
          <p:nvSpPr>
            <p:cNvPr id="34" name="Line 30"/>
            <p:cNvSpPr>
              <a:spLocks noChangeShapeType="1"/>
            </p:cNvSpPr>
            <p:nvPr/>
          </p:nvSpPr>
          <p:spPr bwMode="gray">
            <a:xfrm>
              <a:off x="1632" y="3264"/>
              <a:ext cx="2592" cy="0"/>
            </a:xfrm>
            <a:prstGeom prst="line">
              <a:avLst/>
            </a:prstGeom>
            <a:grpFill/>
            <a:ln w="9525">
              <a:solidFill>
                <a:schemeClr val="bg1"/>
              </a:solidFill>
              <a:round/>
            </a:ln>
            <a:effectLst/>
          </p:spPr>
          <p:txBody>
            <a:bodyPr/>
            <a:lstStyle/>
            <a:p>
              <a:pPr eaLnBrk="1" fontAlgn="t" hangingPunct="1">
                <a:defRPr/>
              </a:pPr>
              <a:endParaRPr lang="zh-CN" altLang="en-US">
                <a:latin typeface="+mn-lt"/>
                <a:ea typeface="+mn-ea"/>
              </a:endParaRPr>
            </a:p>
          </p:txBody>
        </p:sp>
        <p:sp>
          <p:nvSpPr>
            <p:cNvPr id="35" name="Line 31"/>
            <p:cNvSpPr>
              <a:spLocks noChangeShapeType="1"/>
            </p:cNvSpPr>
            <p:nvPr/>
          </p:nvSpPr>
          <p:spPr bwMode="gray">
            <a:xfrm flipV="1">
              <a:off x="1937" y="3068"/>
              <a:ext cx="1943" cy="4"/>
            </a:xfrm>
            <a:prstGeom prst="line">
              <a:avLst/>
            </a:prstGeom>
            <a:grpFill/>
            <a:ln w="9525">
              <a:solidFill>
                <a:schemeClr val="bg1"/>
              </a:solidFill>
              <a:round/>
            </a:ln>
            <a:effectLst/>
          </p:spPr>
          <p:txBody>
            <a:bodyPr/>
            <a:lstStyle/>
            <a:p>
              <a:pPr eaLnBrk="1" fontAlgn="t" hangingPunct="1">
                <a:defRPr/>
              </a:pPr>
              <a:endParaRPr lang="zh-CN" altLang="en-US">
                <a:latin typeface="+mn-lt"/>
                <a:ea typeface="+mn-ea"/>
              </a:endParaRPr>
            </a:p>
          </p:txBody>
        </p:sp>
        <p:sp>
          <p:nvSpPr>
            <p:cNvPr id="36" name="Line 32"/>
            <p:cNvSpPr>
              <a:spLocks noChangeShapeType="1"/>
            </p:cNvSpPr>
            <p:nvPr/>
          </p:nvSpPr>
          <p:spPr bwMode="gray">
            <a:xfrm>
              <a:off x="2112" y="2928"/>
              <a:ext cx="1632" cy="0"/>
            </a:xfrm>
            <a:prstGeom prst="line">
              <a:avLst/>
            </a:prstGeom>
            <a:grpFill/>
            <a:ln w="9525">
              <a:solidFill>
                <a:schemeClr val="bg1"/>
              </a:solidFill>
              <a:round/>
            </a:ln>
            <a:effectLst/>
          </p:spPr>
          <p:txBody>
            <a:bodyPr/>
            <a:lstStyle/>
            <a:p>
              <a:pPr eaLnBrk="1" fontAlgn="t" hangingPunct="1">
                <a:defRPr/>
              </a:pPr>
              <a:endParaRPr lang="zh-CN" altLang="en-US">
                <a:latin typeface="+mn-lt"/>
                <a:ea typeface="+mn-ea"/>
              </a:endParaRPr>
            </a:p>
          </p:txBody>
        </p:sp>
      </p:grpSp>
      <p:pic>
        <p:nvPicPr>
          <p:cNvPr id="93187" name="Picture 11" descr="C:\Users\dh\Desktop\0507png\12\未标题-8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2925" y="1095268"/>
            <a:ext cx="2843213"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8" name="组合 44"/>
          <p:cNvGrpSpPr/>
          <p:nvPr/>
        </p:nvGrpSpPr>
        <p:grpSpPr bwMode="auto">
          <a:xfrm>
            <a:off x="3098800" y="4603643"/>
            <a:ext cx="3489325" cy="1314450"/>
            <a:chOff x="358451" y="811829"/>
            <a:chExt cx="2757062" cy="2198706"/>
          </a:xfrm>
        </p:grpSpPr>
        <p:sp>
          <p:nvSpPr>
            <p:cNvPr id="54" name="同侧圆角矩形 53"/>
            <p:cNvSpPr/>
            <p:nvPr/>
          </p:nvSpPr>
          <p:spPr bwMode="auto">
            <a:xfrm>
              <a:off x="358451" y="1208286"/>
              <a:ext cx="2754000" cy="1802249"/>
            </a:xfrm>
            <a:prstGeom prst="round2SameRect">
              <a:avLst>
                <a:gd name="adj1" fmla="val 0"/>
                <a:gd name="adj2" fmla="val 0"/>
              </a:avLst>
            </a:prstGeom>
            <a:solidFill>
              <a:schemeClr val="bg1"/>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913765" fontAlgn="auto">
                <a:spcBef>
                  <a:spcPts val="0"/>
                </a:spcBef>
                <a:spcAft>
                  <a:spcPts val="0"/>
                </a:spcAft>
                <a:buSzPct val="60000"/>
                <a:defRPr/>
              </a:pPr>
              <a:endParaRPr lang="en-US" altLang="zh-CN" kern="0" dirty="0">
                <a:solidFill>
                  <a:srgbClr val="5F5F5F"/>
                </a:solidFill>
                <a:latin typeface="+mn-lt"/>
                <a:ea typeface="+mn-ea"/>
                <a:cs typeface="Arial" panose="020B0604020202020204" pitchFamily="34" charset="0"/>
              </a:endParaRPr>
            </a:p>
          </p:txBody>
        </p:sp>
        <p:sp>
          <p:nvSpPr>
            <p:cNvPr id="58" name="AutoShape 44"/>
            <p:cNvSpPr>
              <a:spLocks noChangeArrowheads="1"/>
            </p:cNvSpPr>
            <p:nvPr/>
          </p:nvSpPr>
          <p:spPr bwMode="auto">
            <a:xfrm>
              <a:off x="361513" y="811829"/>
              <a:ext cx="2754000" cy="572726"/>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783590" fontAlgn="t">
                <a:buSzPct val="60000"/>
                <a:defRPr/>
              </a:pPr>
              <a:r>
                <a:rPr lang="zh-CN" altLang="en-US" sz="2100" dirty="0">
                  <a:solidFill>
                    <a:prstClr val="white"/>
                  </a:solidFill>
                  <a:cs typeface="Arial" panose="020B0604020202020204" pitchFamily="34" charset="0"/>
                </a:rPr>
                <a:t>业务安全可靠</a:t>
              </a:r>
              <a:endParaRPr lang="zh-CN" altLang="en-US" sz="2100" dirty="0">
                <a:solidFill>
                  <a:prstClr val="white"/>
                </a:solidFill>
                <a:cs typeface="Arial" panose="020B0604020202020204" pitchFamily="34" charset="0"/>
              </a:endParaRPr>
            </a:p>
          </p:txBody>
        </p:sp>
      </p:grpSp>
      <p:grpSp>
        <p:nvGrpSpPr>
          <p:cNvPr id="93189" name="Group 19"/>
          <p:cNvGrpSpPr/>
          <p:nvPr/>
        </p:nvGrpSpPr>
        <p:grpSpPr bwMode="auto">
          <a:xfrm>
            <a:off x="3228483" y="558800"/>
            <a:ext cx="2507155" cy="4022109"/>
            <a:chOff x="-48" y="-213"/>
            <a:chExt cx="2290" cy="2828"/>
          </a:xfrm>
        </p:grpSpPr>
        <p:sp>
          <p:nvSpPr>
            <p:cNvPr id="30" name="Rectangle 23"/>
            <p:cNvSpPr>
              <a:spLocks noChangeArrowheads="1"/>
            </p:cNvSpPr>
            <p:nvPr/>
          </p:nvSpPr>
          <p:spPr bwMode="auto">
            <a:xfrm rot="18000000">
              <a:off x="-832" y="738"/>
              <a:ext cx="1787" cy="219"/>
            </a:xfrm>
            <a:prstGeom prst="rect">
              <a:avLst/>
            </a:prstGeom>
            <a:noFill/>
            <a:ln w="9525">
              <a:noFill/>
              <a:miter lim="800000"/>
            </a:ln>
          </p:spPr>
          <p:txBody>
            <a:bodyPr lIns="0" tIns="0" rIns="0" bIns="0" anchor="ctr"/>
            <a:lstStyle/>
            <a:p>
              <a:pPr algn="ctr" eaLnBrk="1" fontAlgn="t" hangingPunct="1">
                <a:defRPr/>
              </a:pP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用户</a:t>
              </a:r>
              <a:endPar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Rectangle 24"/>
            <p:cNvSpPr>
              <a:spLocks noChangeArrowheads="1"/>
            </p:cNvSpPr>
            <p:nvPr/>
          </p:nvSpPr>
          <p:spPr bwMode="auto">
            <a:xfrm rot="3600000" flipH="1">
              <a:off x="1072" y="709"/>
              <a:ext cx="2066" cy="222"/>
            </a:xfrm>
            <a:prstGeom prst="rect">
              <a:avLst/>
            </a:prstGeom>
            <a:noFill/>
            <a:ln w="9525">
              <a:noFill/>
              <a:miter lim="800000"/>
            </a:ln>
          </p:spPr>
          <p:txBody>
            <a:bodyPr lIns="0" tIns="0" rIns="0" bIns="0" anchor="ctr"/>
            <a:lstStyle/>
            <a:p>
              <a:pPr algn="ctr" eaLnBrk="1" fontAlgn="t" hangingPunct="1">
                <a:defRPr/>
              </a:pP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rPr>
                <a:t>管理员</a:t>
              </a:r>
              <a:endPar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Rectangle 25"/>
            <p:cNvSpPr>
              <a:spLocks noChangeArrowheads="1"/>
            </p:cNvSpPr>
            <p:nvPr/>
          </p:nvSpPr>
          <p:spPr bwMode="auto">
            <a:xfrm flipH="1">
              <a:off x="0" y="2393"/>
              <a:ext cx="2242" cy="222"/>
            </a:xfrm>
            <a:prstGeom prst="rect">
              <a:avLst/>
            </a:prstGeom>
            <a:noFill/>
            <a:ln w="9525">
              <a:noFill/>
              <a:miter lim="800000"/>
            </a:ln>
          </p:spPr>
          <p:txBody>
            <a:bodyPr lIns="0" tIns="0" rIns="0" bIns="0" anchor="ctr"/>
            <a:lstStyle/>
            <a:p>
              <a:pPr algn="ctr" eaLnBrk="1" fontAlgn="t" hangingPunct="1">
                <a:defRPr/>
              </a:pP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rPr>
                <a:t>决策者</a:t>
              </a:r>
              <a:endPar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93190" name="Picture 3" descr="C:\Users\dh\Desktop\0507png\1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713" y="3536843"/>
            <a:ext cx="395287"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1" name="Picture 3" descr="C:\Users\dh\Desktop\0507png\1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568918">
            <a:off x="3382963" y="2327168"/>
            <a:ext cx="712787"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2" name="Picture 3" descr="C:\Users\dh\Desktop\0507png\1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568918" flipH="1">
            <a:off x="4868863" y="2301768"/>
            <a:ext cx="7112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93" name="组合 40"/>
          <p:cNvGrpSpPr/>
          <p:nvPr/>
        </p:nvGrpSpPr>
        <p:grpSpPr bwMode="auto">
          <a:xfrm>
            <a:off x="609600" y="1728680"/>
            <a:ext cx="2447925" cy="1898650"/>
            <a:chOff x="358451" y="811829"/>
            <a:chExt cx="2757062" cy="2276220"/>
          </a:xfrm>
        </p:grpSpPr>
        <p:sp>
          <p:nvSpPr>
            <p:cNvPr id="42" name="同侧圆角矩形 41"/>
            <p:cNvSpPr/>
            <p:nvPr/>
          </p:nvSpPr>
          <p:spPr bwMode="auto">
            <a:xfrm>
              <a:off x="358451" y="1208286"/>
              <a:ext cx="2754000" cy="1879763"/>
            </a:xfrm>
            <a:prstGeom prst="round2SameRect">
              <a:avLst>
                <a:gd name="adj1" fmla="val 0"/>
                <a:gd name="adj2" fmla="val 0"/>
              </a:avLst>
            </a:prstGeom>
            <a:solidFill>
              <a:schemeClr val="bg1"/>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913765" fontAlgn="auto">
                <a:spcBef>
                  <a:spcPts val="0"/>
                </a:spcBef>
                <a:spcAft>
                  <a:spcPts val="0"/>
                </a:spcAft>
                <a:buSzPct val="60000"/>
                <a:defRPr/>
              </a:pPr>
              <a:endParaRPr lang="en-US" altLang="zh-CN" kern="0" dirty="0">
                <a:solidFill>
                  <a:srgbClr val="5F5F5F"/>
                </a:solidFill>
                <a:latin typeface="+mn-lt"/>
                <a:ea typeface="+mn-ea"/>
                <a:cs typeface="Arial" panose="020B0604020202020204" pitchFamily="34" charset="0"/>
              </a:endParaRPr>
            </a:p>
          </p:txBody>
        </p:sp>
        <p:sp>
          <p:nvSpPr>
            <p:cNvPr id="43" name="AutoShape 44"/>
            <p:cNvSpPr>
              <a:spLocks noChangeArrowheads="1"/>
            </p:cNvSpPr>
            <p:nvPr/>
          </p:nvSpPr>
          <p:spPr bwMode="auto">
            <a:xfrm>
              <a:off x="361513" y="811829"/>
              <a:ext cx="2754000" cy="572726"/>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783590" fontAlgn="t">
                <a:buSzPct val="60000"/>
                <a:defRPr/>
              </a:pPr>
              <a:r>
                <a:rPr lang="zh-CN" altLang="en-US" sz="2100" dirty="0">
                  <a:solidFill>
                    <a:prstClr val="white"/>
                  </a:solidFill>
                  <a:cs typeface="Arial" panose="020B0604020202020204" pitchFamily="34" charset="0"/>
                </a:rPr>
                <a:t>用户卓越体验</a:t>
              </a:r>
              <a:endParaRPr lang="zh-CN" altLang="en-US" sz="2100" dirty="0">
                <a:solidFill>
                  <a:prstClr val="white"/>
                </a:solidFill>
                <a:cs typeface="Arial" panose="020B0604020202020204" pitchFamily="34" charset="0"/>
              </a:endParaRPr>
            </a:p>
          </p:txBody>
        </p:sp>
      </p:grpSp>
      <p:sp>
        <p:nvSpPr>
          <p:cNvPr id="44" name="矩形 43"/>
          <p:cNvSpPr/>
          <p:nvPr/>
        </p:nvSpPr>
        <p:spPr>
          <a:xfrm>
            <a:off x="636588" y="2141430"/>
            <a:ext cx="2408237" cy="1346200"/>
          </a:xfrm>
          <a:prstGeom prst="rect">
            <a:avLst/>
          </a:prstGeom>
        </p:spPr>
        <p:txBody>
          <a:bodyPr lIns="121901" tIns="60952" rIns="121901" bIns="60952">
            <a:spAutoFit/>
          </a:bodyPr>
          <a:lstStyle/>
          <a:p>
            <a:pPr marL="236855" indent="-236855" eaLnBrk="1" fontAlgn="t" hangingPunct="1">
              <a:lnSpc>
                <a:spcPct val="150000"/>
              </a:lnSpc>
              <a:spcBef>
                <a:spcPts val="265"/>
              </a:spcBef>
              <a:buClr>
                <a:schemeClr val="tx1">
                  <a:lumMod val="50000"/>
                  <a:lumOff val="50000"/>
                </a:schemeClr>
              </a:buClr>
              <a:buSzPct val="70000"/>
              <a:defRPr/>
            </a:pPr>
            <a:r>
              <a:rPr lang="zh-CN" altLang="en-US" sz="1200" dirty="0">
                <a:solidFill>
                  <a:schemeClr val="tx1">
                    <a:lumMod val="75000"/>
                    <a:lumOff val="25000"/>
                  </a:schemeClr>
                </a:solidFill>
                <a:latin typeface="+mn-lt"/>
                <a:ea typeface="+mn-ea"/>
              </a:rPr>
              <a:t>音质</a:t>
            </a:r>
            <a:r>
              <a:rPr lang="en-US" altLang="zh-CN" sz="1200" dirty="0">
                <a:solidFill>
                  <a:schemeClr val="tx1">
                    <a:lumMod val="75000"/>
                    <a:lumOff val="25000"/>
                  </a:schemeClr>
                </a:solidFill>
                <a:latin typeface="+mn-lt"/>
                <a:ea typeface="+mn-ea"/>
              </a:rPr>
              <a:t>PESQ</a:t>
            </a:r>
            <a:r>
              <a:rPr lang="zh-CN" altLang="en-US" sz="1200" dirty="0">
                <a:solidFill>
                  <a:schemeClr val="tx1">
                    <a:lumMod val="75000"/>
                    <a:lumOff val="25000"/>
                  </a:schemeClr>
                </a:solidFill>
                <a:latin typeface="+mn-lt"/>
                <a:ea typeface="+mn-ea"/>
              </a:rPr>
              <a:t>超过</a:t>
            </a:r>
            <a:r>
              <a:rPr lang="en-US" altLang="zh-CN" sz="1200" dirty="0">
                <a:solidFill>
                  <a:schemeClr val="tx1">
                    <a:lumMod val="75000"/>
                    <a:lumOff val="25000"/>
                  </a:schemeClr>
                </a:solidFill>
                <a:latin typeface="+mn-lt"/>
                <a:ea typeface="+mn-ea"/>
              </a:rPr>
              <a:t>3.4,</a:t>
            </a:r>
            <a:r>
              <a:rPr lang="en-US" altLang="zh-CN" sz="1200" dirty="0">
                <a:solidFill>
                  <a:schemeClr val="tx2"/>
                </a:solidFill>
                <a:latin typeface="+mn-lt"/>
                <a:ea typeface="+mn-ea"/>
              </a:rPr>
              <a:t> </a:t>
            </a:r>
            <a:endParaRPr lang="en-US" altLang="zh-CN" sz="1200" dirty="0">
              <a:solidFill>
                <a:schemeClr val="tx2"/>
              </a:solidFill>
              <a:latin typeface="+mn-lt"/>
              <a:ea typeface="+mn-ea"/>
            </a:endParaRPr>
          </a:p>
          <a:p>
            <a:pPr marL="236855" indent="-236855" eaLnBrk="1" fontAlgn="t" hangingPunct="1">
              <a:lnSpc>
                <a:spcPct val="150000"/>
              </a:lnSpc>
              <a:spcBef>
                <a:spcPts val="265"/>
              </a:spcBef>
              <a:buClr>
                <a:schemeClr val="tx1">
                  <a:lumMod val="50000"/>
                  <a:lumOff val="50000"/>
                </a:schemeClr>
              </a:buClr>
              <a:buSzPct val="70000"/>
              <a:defRPr/>
            </a:pPr>
            <a:r>
              <a:rPr lang="en-US" altLang="zh-CN" sz="1200" dirty="0">
                <a:solidFill>
                  <a:schemeClr val="tx2"/>
                </a:solidFill>
                <a:latin typeface="+mn-lt"/>
                <a:ea typeface="+mn-ea"/>
              </a:rPr>
              <a:t>1080P</a:t>
            </a:r>
            <a:r>
              <a:rPr lang="zh-CN" altLang="en-US" sz="1200" dirty="0">
                <a:solidFill>
                  <a:srgbClr val="000000">
                    <a:lumMod val="75000"/>
                    <a:lumOff val="25000"/>
                  </a:srgbClr>
                </a:solidFill>
                <a:latin typeface="+mn-lt"/>
                <a:ea typeface="+mn-ea"/>
              </a:rPr>
              <a:t>视频播放</a:t>
            </a:r>
            <a:endParaRPr lang="zh-CN" altLang="en-US" sz="1200" dirty="0">
              <a:solidFill>
                <a:schemeClr val="tx1">
                  <a:lumMod val="75000"/>
                  <a:lumOff val="25000"/>
                </a:schemeClr>
              </a:solidFill>
              <a:latin typeface="+mn-lt"/>
              <a:ea typeface="+mn-ea"/>
            </a:endParaRPr>
          </a:p>
          <a:p>
            <a:pPr marL="236855" indent="-236855" eaLnBrk="1" fontAlgn="t" hangingPunct="1">
              <a:lnSpc>
                <a:spcPct val="150000"/>
              </a:lnSpc>
              <a:spcBef>
                <a:spcPts val="265"/>
              </a:spcBef>
              <a:buClr>
                <a:schemeClr val="tx1">
                  <a:lumMod val="50000"/>
                  <a:lumOff val="50000"/>
                </a:schemeClr>
              </a:buClr>
              <a:buSzPct val="70000"/>
              <a:defRPr/>
            </a:pPr>
            <a:r>
              <a:rPr lang="en-US" altLang="zh-CN" sz="1200" dirty="0">
                <a:solidFill>
                  <a:schemeClr val="tx1">
                    <a:lumMod val="75000"/>
                    <a:lumOff val="25000"/>
                  </a:schemeClr>
                </a:solidFill>
                <a:latin typeface="+mn-lt"/>
                <a:ea typeface="+mn-ea"/>
              </a:rPr>
              <a:t>GPU</a:t>
            </a:r>
            <a:r>
              <a:rPr lang="zh-CN" altLang="en-US" sz="1200" dirty="0">
                <a:solidFill>
                  <a:schemeClr val="tx1">
                    <a:lumMod val="75000"/>
                    <a:lumOff val="25000"/>
                  </a:schemeClr>
                </a:solidFill>
                <a:latin typeface="+mn-lt"/>
                <a:ea typeface="+mn-ea"/>
              </a:rPr>
              <a:t>虚拟化，</a:t>
            </a:r>
            <a:r>
              <a:rPr lang="en-US" altLang="zh-CN" sz="1200" dirty="0">
                <a:solidFill>
                  <a:schemeClr val="tx1">
                    <a:lumMod val="75000"/>
                    <a:lumOff val="25000"/>
                  </a:schemeClr>
                </a:solidFill>
                <a:latin typeface="+mn-lt"/>
                <a:ea typeface="+mn-ea"/>
              </a:rPr>
              <a:t>3D</a:t>
            </a:r>
            <a:r>
              <a:rPr lang="zh-CN" altLang="en-US" sz="1200" dirty="0">
                <a:solidFill>
                  <a:schemeClr val="tx1">
                    <a:lumMod val="75000"/>
                    <a:lumOff val="25000"/>
                  </a:schemeClr>
                </a:solidFill>
                <a:latin typeface="+mn-lt"/>
                <a:ea typeface="+mn-ea"/>
              </a:rPr>
              <a:t>应用无忧</a:t>
            </a:r>
            <a:endParaRPr lang="en-US" altLang="zh-CN" sz="1200" dirty="0">
              <a:solidFill>
                <a:schemeClr val="tx1">
                  <a:lumMod val="75000"/>
                  <a:lumOff val="25000"/>
                </a:schemeClr>
              </a:solidFill>
              <a:latin typeface="+mn-lt"/>
              <a:ea typeface="+mn-ea"/>
            </a:endParaRPr>
          </a:p>
          <a:p>
            <a:pPr marL="236855" indent="-236855" eaLnBrk="1" fontAlgn="t" hangingPunct="1">
              <a:lnSpc>
                <a:spcPct val="150000"/>
              </a:lnSpc>
              <a:spcBef>
                <a:spcPts val="265"/>
              </a:spcBef>
              <a:buClr>
                <a:schemeClr val="tx1">
                  <a:lumMod val="50000"/>
                  <a:lumOff val="50000"/>
                </a:schemeClr>
              </a:buClr>
              <a:buSzPct val="70000"/>
              <a:defRPr/>
            </a:pPr>
            <a:r>
              <a:rPr lang="zh-CN" altLang="en-US" sz="1200" dirty="0">
                <a:solidFill>
                  <a:schemeClr val="tx1">
                    <a:lumMod val="75000"/>
                    <a:lumOff val="25000"/>
                  </a:schemeClr>
                </a:solidFill>
                <a:latin typeface="+mn-lt"/>
                <a:ea typeface="+mn-ea"/>
              </a:rPr>
              <a:t>友好的登录使用界面</a:t>
            </a:r>
            <a:endParaRPr lang="zh-CN" altLang="en-US" sz="1200" dirty="0">
              <a:solidFill>
                <a:schemeClr val="tx1">
                  <a:lumMod val="75000"/>
                  <a:lumOff val="25000"/>
                </a:schemeClr>
              </a:solidFill>
              <a:latin typeface="+mn-lt"/>
              <a:ea typeface="+mn-ea"/>
            </a:endParaRPr>
          </a:p>
        </p:txBody>
      </p:sp>
      <p:grpSp>
        <p:nvGrpSpPr>
          <p:cNvPr id="93195" name="组合 44"/>
          <p:cNvGrpSpPr/>
          <p:nvPr/>
        </p:nvGrpSpPr>
        <p:grpSpPr bwMode="auto">
          <a:xfrm>
            <a:off x="6072188" y="1666768"/>
            <a:ext cx="2482850" cy="1511300"/>
            <a:chOff x="358451" y="811829"/>
            <a:chExt cx="2757062" cy="2276220"/>
          </a:xfrm>
        </p:grpSpPr>
        <p:sp>
          <p:nvSpPr>
            <p:cNvPr id="46" name="同侧圆角矩形 45"/>
            <p:cNvSpPr/>
            <p:nvPr/>
          </p:nvSpPr>
          <p:spPr bwMode="auto">
            <a:xfrm>
              <a:off x="358451" y="1208286"/>
              <a:ext cx="2754000" cy="1879763"/>
            </a:xfrm>
            <a:prstGeom prst="round2SameRect">
              <a:avLst>
                <a:gd name="adj1" fmla="val 0"/>
                <a:gd name="adj2" fmla="val 0"/>
              </a:avLst>
            </a:prstGeom>
            <a:solidFill>
              <a:schemeClr val="bg1"/>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913765" fontAlgn="auto">
                <a:spcBef>
                  <a:spcPts val="0"/>
                </a:spcBef>
                <a:spcAft>
                  <a:spcPts val="0"/>
                </a:spcAft>
                <a:buSzPct val="60000"/>
                <a:defRPr/>
              </a:pPr>
              <a:endParaRPr lang="en-US" altLang="zh-CN" kern="0" dirty="0">
                <a:solidFill>
                  <a:srgbClr val="5F5F5F"/>
                </a:solidFill>
                <a:latin typeface="+mn-lt"/>
                <a:ea typeface="+mn-ea"/>
                <a:cs typeface="Arial" panose="020B0604020202020204" pitchFamily="34" charset="0"/>
              </a:endParaRPr>
            </a:p>
          </p:txBody>
        </p:sp>
        <p:sp>
          <p:nvSpPr>
            <p:cNvPr id="47" name="AutoShape 44"/>
            <p:cNvSpPr>
              <a:spLocks noChangeArrowheads="1"/>
            </p:cNvSpPr>
            <p:nvPr/>
          </p:nvSpPr>
          <p:spPr bwMode="auto">
            <a:xfrm>
              <a:off x="361513" y="811829"/>
              <a:ext cx="2754000" cy="572726"/>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783590" fontAlgn="t">
                <a:buSzPct val="60000"/>
                <a:defRPr/>
              </a:pPr>
              <a:r>
                <a:rPr lang="zh-CN" altLang="en-US" sz="2100" dirty="0">
                  <a:solidFill>
                    <a:prstClr val="white"/>
                  </a:solidFill>
                  <a:cs typeface="Arial" panose="020B0604020202020204" pitchFamily="34" charset="0"/>
                </a:rPr>
                <a:t>管理敏捷高效</a:t>
              </a:r>
              <a:endParaRPr lang="zh-CN" altLang="en-US" sz="2100" dirty="0">
                <a:solidFill>
                  <a:prstClr val="white"/>
                </a:solidFill>
                <a:cs typeface="Arial" panose="020B0604020202020204" pitchFamily="34" charset="0"/>
              </a:endParaRPr>
            </a:p>
          </p:txBody>
        </p:sp>
      </p:grpSp>
      <p:sp>
        <p:nvSpPr>
          <p:cNvPr id="38" name="矩形 37"/>
          <p:cNvSpPr/>
          <p:nvPr/>
        </p:nvSpPr>
        <p:spPr>
          <a:xfrm>
            <a:off x="6075363" y="2050943"/>
            <a:ext cx="2600325" cy="1031875"/>
          </a:xfrm>
          <a:prstGeom prst="rect">
            <a:avLst/>
          </a:prstGeom>
        </p:spPr>
        <p:txBody>
          <a:bodyPr lIns="121901" tIns="60952" rIns="121901" bIns="60952">
            <a:spAutoFit/>
          </a:bodyPr>
          <a:lstStyle/>
          <a:p>
            <a:pPr marL="236855" indent="-236855" eaLnBrk="1" fontAlgn="t" hangingPunct="1">
              <a:lnSpc>
                <a:spcPct val="150000"/>
              </a:lnSpc>
              <a:spcBef>
                <a:spcPts val="265"/>
              </a:spcBef>
              <a:buClr>
                <a:schemeClr val="tx1">
                  <a:lumMod val="50000"/>
                  <a:lumOff val="50000"/>
                </a:schemeClr>
              </a:buClr>
              <a:buSzPct val="70000"/>
              <a:defRPr/>
            </a:pPr>
            <a:r>
              <a:rPr lang="zh-CN" altLang="en-US" sz="1200" dirty="0">
                <a:solidFill>
                  <a:schemeClr val="tx1">
                    <a:lumMod val="75000"/>
                    <a:lumOff val="25000"/>
                  </a:schemeClr>
                </a:solidFill>
                <a:latin typeface="+mn-lt"/>
                <a:ea typeface="+mn-ea"/>
              </a:rPr>
              <a:t>统一的运维管理平台</a:t>
            </a:r>
            <a:endParaRPr lang="zh-CN" altLang="en-US" sz="1200" dirty="0">
              <a:solidFill>
                <a:schemeClr val="tx1">
                  <a:lumMod val="75000"/>
                  <a:lumOff val="25000"/>
                </a:schemeClr>
              </a:solidFill>
              <a:latin typeface="+mn-lt"/>
              <a:ea typeface="+mn-ea"/>
            </a:endParaRPr>
          </a:p>
          <a:p>
            <a:pPr marL="236855" indent="-236855" eaLnBrk="1" fontAlgn="t" hangingPunct="1">
              <a:lnSpc>
                <a:spcPct val="150000"/>
              </a:lnSpc>
              <a:spcBef>
                <a:spcPts val="265"/>
              </a:spcBef>
              <a:buClr>
                <a:schemeClr val="tx1">
                  <a:lumMod val="50000"/>
                  <a:lumOff val="50000"/>
                </a:schemeClr>
              </a:buClr>
              <a:buSzPct val="70000"/>
              <a:defRPr/>
            </a:pPr>
            <a:r>
              <a:rPr lang="zh-CN" altLang="en-US" sz="1200" dirty="0">
                <a:solidFill>
                  <a:schemeClr val="tx1">
                    <a:lumMod val="75000"/>
                    <a:lumOff val="25000"/>
                  </a:schemeClr>
                </a:solidFill>
                <a:latin typeface="+mn-lt"/>
                <a:ea typeface="+mn-ea"/>
              </a:rPr>
              <a:t>八大辅助维护工具，可服务性提升</a:t>
            </a:r>
            <a:endParaRPr lang="en-US" altLang="zh-CN" sz="1200" dirty="0">
              <a:solidFill>
                <a:schemeClr val="tx1">
                  <a:lumMod val="75000"/>
                  <a:lumOff val="25000"/>
                </a:schemeClr>
              </a:solidFill>
              <a:latin typeface="+mn-lt"/>
              <a:ea typeface="+mn-ea"/>
            </a:endParaRPr>
          </a:p>
          <a:p>
            <a:pPr marL="236855" indent="-236855" eaLnBrk="1" fontAlgn="t" hangingPunct="1">
              <a:lnSpc>
                <a:spcPct val="150000"/>
              </a:lnSpc>
              <a:spcBef>
                <a:spcPts val="265"/>
              </a:spcBef>
              <a:buClr>
                <a:schemeClr val="tx1">
                  <a:lumMod val="50000"/>
                  <a:lumOff val="50000"/>
                </a:schemeClr>
              </a:buClr>
              <a:buSzPct val="70000"/>
              <a:defRPr/>
            </a:pPr>
            <a:r>
              <a:rPr lang="zh-CN" altLang="en-US" sz="1200" dirty="0">
                <a:solidFill>
                  <a:schemeClr val="tx1">
                    <a:lumMod val="75000"/>
                    <a:lumOff val="25000"/>
                  </a:schemeClr>
                </a:solidFill>
                <a:latin typeface="+mn-lt"/>
                <a:ea typeface="+mn-ea"/>
              </a:rPr>
              <a:t>分支机构统一管理</a:t>
            </a:r>
            <a:endParaRPr lang="zh-CN" altLang="en-US" sz="1200" dirty="0">
              <a:solidFill>
                <a:schemeClr val="tx1">
                  <a:lumMod val="75000"/>
                  <a:lumOff val="25000"/>
                </a:schemeClr>
              </a:solidFill>
              <a:latin typeface="+mn-lt"/>
              <a:ea typeface="+mn-ea"/>
            </a:endParaRPr>
          </a:p>
        </p:txBody>
      </p:sp>
      <p:sp>
        <p:nvSpPr>
          <p:cNvPr id="55" name="矩形 54"/>
          <p:cNvSpPr/>
          <p:nvPr/>
        </p:nvSpPr>
        <p:spPr>
          <a:xfrm>
            <a:off x="3089275" y="4878280"/>
            <a:ext cx="3678238" cy="715963"/>
          </a:xfrm>
          <a:prstGeom prst="rect">
            <a:avLst/>
          </a:prstGeom>
        </p:spPr>
        <p:txBody>
          <a:bodyPr lIns="121901" tIns="60952" rIns="121901" bIns="60952">
            <a:spAutoFit/>
          </a:bodyPr>
          <a:lstStyle/>
          <a:p>
            <a:pPr marL="236855" indent="-236855" eaLnBrk="1" fontAlgn="t" hangingPunct="1">
              <a:lnSpc>
                <a:spcPct val="150000"/>
              </a:lnSpc>
              <a:spcBef>
                <a:spcPts val="265"/>
              </a:spcBef>
              <a:buClr>
                <a:schemeClr val="tx1">
                  <a:lumMod val="50000"/>
                  <a:lumOff val="50000"/>
                </a:schemeClr>
              </a:buClr>
              <a:buSzPct val="70000"/>
              <a:defRPr/>
            </a:pPr>
            <a:r>
              <a:rPr lang="zh-CN" altLang="en-US" sz="1200" dirty="0">
                <a:solidFill>
                  <a:schemeClr val="tx1">
                    <a:lumMod val="75000"/>
                    <a:lumOff val="25000"/>
                  </a:schemeClr>
                </a:solidFill>
                <a:latin typeface="+mn-lt"/>
                <a:ea typeface="+mn-ea"/>
              </a:rPr>
              <a:t>覆盖接入、平台、网络、管理、数据的</a:t>
            </a:r>
            <a:r>
              <a:rPr lang="en-US" altLang="zh-CN" sz="1200" dirty="0">
                <a:solidFill>
                  <a:schemeClr val="tx1">
                    <a:lumMod val="75000"/>
                    <a:lumOff val="25000"/>
                  </a:schemeClr>
                </a:solidFill>
                <a:latin typeface="+mn-lt"/>
                <a:ea typeface="+mn-ea"/>
              </a:rPr>
              <a:t>E2E</a:t>
            </a:r>
            <a:r>
              <a:rPr lang="zh-CN" altLang="en-US" sz="1200" dirty="0">
                <a:solidFill>
                  <a:schemeClr val="tx1">
                    <a:lumMod val="75000"/>
                    <a:lumOff val="25000"/>
                  </a:schemeClr>
                </a:solidFill>
                <a:latin typeface="+mn-lt"/>
                <a:ea typeface="+mn-ea"/>
              </a:rPr>
              <a:t>安全护</a:t>
            </a:r>
            <a:endParaRPr lang="en-US" altLang="zh-CN" sz="1200" dirty="0">
              <a:solidFill>
                <a:schemeClr val="tx1">
                  <a:lumMod val="75000"/>
                  <a:lumOff val="25000"/>
                </a:schemeClr>
              </a:solidFill>
              <a:latin typeface="+mn-lt"/>
              <a:ea typeface="+mn-ea"/>
            </a:endParaRPr>
          </a:p>
          <a:p>
            <a:pPr marL="236855" indent="-236855" eaLnBrk="1" fontAlgn="t" hangingPunct="1">
              <a:lnSpc>
                <a:spcPct val="150000"/>
              </a:lnSpc>
              <a:spcBef>
                <a:spcPts val="265"/>
              </a:spcBef>
              <a:buClr>
                <a:schemeClr val="tx1">
                  <a:lumMod val="50000"/>
                  <a:lumOff val="50000"/>
                </a:schemeClr>
              </a:buClr>
              <a:buSzPct val="70000"/>
              <a:defRPr/>
            </a:pPr>
            <a:r>
              <a:rPr lang="zh-CN" altLang="en-US" sz="1200" dirty="0">
                <a:solidFill>
                  <a:schemeClr val="tx1">
                    <a:lumMod val="75000"/>
                    <a:lumOff val="25000"/>
                  </a:schemeClr>
                </a:solidFill>
                <a:latin typeface="+mn-lt"/>
                <a:ea typeface="+mn-ea"/>
              </a:rPr>
              <a:t>完善的容灾能力，解决后顾之忧</a:t>
            </a:r>
            <a:endParaRPr lang="zh-CN" altLang="en-US" sz="1200" dirty="0">
              <a:solidFill>
                <a:schemeClr val="tx1">
                  <a:lumMod val="75000"/>
                  <a:lumOff val="25000"/>
                </a:schemeClr>
              </a:solidFill>
              <a:latin typeface="+mn-lt"/>
              <a:ea typeface="+mn-ea"/>
            </a:endParaRPr>
          </a:p>
        </p:txBody>
      </p:sp>
      <p:pic>
        <p:nvPicPr>
          <p:cNvPr id="93198" name="Picture 4" descr="F:\2012项目\美化图标\平面\0412\46\未标题-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313" y="2546243"/>
            <a:ext cx="842962"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标题 52"/>
          <p:cNvSpPr>
            <a:spLocks noGrp="1"/>
          </p:cNvSpPr>
          <p:nvPr>
            <p:ph type="title"/>
          </p:nvPr>
        </p:nvSpPr>
        <p:spPr/>
        <p:txBody>
          <a:bodyPr/>
          <a:lstStyle/>
          <a:p>
            <a:r>
              <a:rPr lang="zh-CN" altLang="en-US" dirty="0" smtClean="0"/>
              <a:t>华为桌面云突破虚拟桌面发展瓶颈</a:t>
            </a:r>
            <a:endParaRPr lang="zh-CN" altLang="en-US" dirty="0"/>
          </a:p>
        </p:txBody>
      </p:sp>
    </p:spTree>
  </p:cSld>
  <p:clrMapOvr>
    <a:masterClrMapping/>
  </p:clrMapOvr>
  <p:transition advClick="0" advTm="800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2"/>
          <p:cNvSpPr>
            <a:spLocks noChangeArrowheads="1"/>
          </p:cNvSpPr>
          <p:nvPr/>
        </p:nvSpPr>
        <p:spPr bwMode="auto">
          <a:xfrm>
            <a:off x="4646613" y="1590675"/>
            <a:ext cx="1925637" cy="2181225"/>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lIns="121935" tIns="60968" rIns="121935" bIns="60968"/>
          <a:lstStyle/>
          <a:p>
            <a:pPr algn="ctr" eaLnBrk="1" fontAlgn="t" hangingPunct="1">
              <a:lnSpc>
                <a:spcPct val="120000"/>
              </a:lnSpc>
              <a:buClr>
                <a:srgbClr val="CC9900"/>
              </a:buClr>
              <a:defRP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endParaRPr>
          </a:p>
        </p:txBody>
      </p:sp>
      <p:sp>
        <p:nvSpPr>
          <p:cNvPr id="39" name="AutoShape 2"/>
          <p:cNvSpPr>
            <a:spLocks noChangeArrowheads="1"/>
          </p:cNvSpPr>
          <p:nvPr/>
        </p:nvSpPr>
        <p:spPr bwMode="auto">
          <a:xfrm>
            <a:off x="6732588" y="3090863"/>
            <a:ext cx="1925637" cy="2182812"/>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lIns="121935" tIns="60968" rIns="121935" bIns="60968"/>
          <a:lstStyle/>
          <a:p>
            <a:pPr algn="ctr" eaLnBrk="1" fontAlgn="t" hangingPunct="1">
              <a:lnSpc>
                <a:spcPct val="120000"/>
              </a:lnSpc>
              <a:buClr>
                <a:srgbClr val="CC9900"/>
              </a:buClr>
              <a:defRP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endParaRPr>
          </a:p>
        </p:txBody>
      </p:sp>
      <p:sp>
        <p:nvSpPr>
          <p:cNvPr id="37" name="AutoShape 2"/>
          <p:cNvSpPr>
            <a:spLocks noChangeArrowheads="1"/>
          </p:cNvSpPr>
          <p:nvPr/>
        </p:nvSpPr>
        <p:spPr bwMode="auto">
          <a:xfrm>
            <a:off x="2560638" y="1590675"/>
            <a:ext cx="1925637" cy="2181225"/>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lIns="121935" tIns="60968" rIns="121935" bIns="60968"/>
          <a:lstStyle/>
          <a:p>
            <a:pPr algn="ctr" eaLnBrk="1" fontAlgn="t" hangingPunct="1">
              <a:lnSpc>
                <a:spcPct val="120000"/>
              </a:lnSpc>
              <a:buClr>
                <a:srgbClr val="CC9900"/>
              </a:buClr>
              <a:defRP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endParaRPr>
          </a:p>
        </p:txBody>
      </p:sp>
      <p:sp>
        <p:nvSpPr>
          <p:cNvPr id="95237" name="AutoShape 9"/>
          <p:cNvSpPr>
            <a:spLocks noChangeArrowheads="1"/>
          </p:cNvSpPr>
          <p:nvPr/>
        </p:nvSpPr>
        <p:spPr bwMode="auto">
          <a:xfrm>
            <a:off x="3448050" y="1581150"/>
            <a:ext cx="246063" cy="276225"/>
          </a:xfrm>
          <a:prstGeom prst="roundRect">
            <a:avLst>
              <a:gd name="adj" fmla="val 8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121935" tIns="60968" rIns="121935" bIns="60968">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en-US" altLang="en-US" b="1" smtClean="0">
              <a:solidFill>
                <a:srgbClr val="C00000"/>
              </a:solidFill>
              <a:latin typeface="+mn-lt"/>
              <a:ea typeface="+mn-ea"/>
              <a:cs typeface="Arial" panose="020B0604020202020204" pitchFamily="34" charset="0"/>
            </a:endParaRPr>
          </a:p>
        </p:txBody>
      </p:sp>
      <p:sp>
        <p:nvSpPr>
          <p:cNvPr id="7" name="AutoShape 10"/>
          <p:cNvSpPr>
            <a:spLocks noChangeArrowheads="1"/>
          </p:cNvSpPr>
          <p:nvPr/>
        </p:nvSpPr>
        <p:spPr bwMode="auto">
          <a:xfrm>
            <a:off x="2551036" y="1600422"/>
            <a:ext cx="1944000" cy="432000"/>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lIns="121935" tIns="60968" rIns="121935" bIns="60968"/>
          <a:lstStyle/>
          <a:p>
            <a:pPr algn="ctr" eaLnBrk="1" fontAlgn="t">
              <a:buSzPct val="100000"/>
              <a:defRPr/>
            </a:pPr>
            <a:r>
              <a:rPr lang="zh-CN" altLang="en-US" sz="19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rPr>
              <a:t>云图形工作站</a:t>
            </a:r>
            <a:endParaRPr lang="zh-CN" altLang="en-US" sz="19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endParaRPr>
          </a:p>
        </p:txBody>
      </p:sp>
      <p:sp>
        <p:nvSpPr>
          <p:cNvPr id="3" name="AutoShape 2"/>
          <p:cNvSpPr>
            <a:spLocks noChangeArrowheads="1"/>
          </p:cNvSpPr>
          <p:nvPr/>
        </p:nvSpPr>
        <p:spPr bwMode="auto">
          <a:xfrm>
            <a:off x="474663" y="3119438"/>
            <a:ext cx="1925637" cy="2181225"/>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lIns="121935" tIns="60968" rIns="121935" bIns="60968"/>
          <a:lstStyle/>
          <a:p>
            <a:pPr algn="ctr" eaLnBrk="1" fontAlgn="t" hangingPunct="1">
              <a:lnSpc>
                <a:spcPct val="120000"/>
              </a:lnSpc>
              <a:buClr>
                <a:srgbClr val="CC9900"/>
              </a:buClr>
              <a:defRP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endParaRPr>
          </a:p>
        </p:txBody>
      </p:sp>
      <p:sp>
        <p:nvSpPr>
          <p:cNvPr id="5" name="AutoShape 3"/>
          <p:cNvSpPr>
            <a:spLocks noChangeArrowheads="1"/>
          </p:cNvSpPr>
          <p:nvPr/>
        </p:nvSpPr>
        <p:spPr bwMode="auto">
          <a:xfrm>
            <a:off x="465139" y="3128998"/>
            <a:ext cx="1944000" cy="432000"/>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lIns="121935" tIns="60968" rIns="121935" bIns="60968"/>
          <a:lstStyle/>
          <a:p>
            <a:pPr algn="ctr" eaLnBrk="1" fontAlgn="t">
              <a:buSzPct val="100000"/>
              <a:defRPr/>
            </a:pPr>
            <a:r>
              <a:rPr lang="zh-CN" altLang="en-US" sz="19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rPr>
              <a:t>普通办公</a:t>
            </a:r>
            <a:endParaRPr lang="zh-CN" altLang="en-US" sz="19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endParaRPr>
          </a:p>
        </p:txBody>
      </p:sp>
      <p:sp>
        <p:nvSpPr>
          <p:cNvPr id="8" name="AutoShape 12"/>
          <p:cNvSpPr>
            <a:spLocks noChangeArrowheads="1"/>
          </p:cNvSpPr>
          <p:nvPr/>
        </p:nvSpPr>
        <p:spPr bwMode="auto">
          <a:xfrm>
            <a:off x="4636932" y="1600422"/>
            <a:ext cx="1944000" cy="432000"/>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lIns="121935" tIns="60968" rIns="121935" bIns="60968"/>
          <a:lstStyle/>
          <a:p>
            <a:pPr algn="ctr" eaLnBrk="1" fontAlgn="t">
              <a:buSzPct val="100000"/>
              <a:defRPr/>
            </a:pPr>
            <a:r>
              <a:rPr lang="zh-CN" altLang="en-US" sz="19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rPr>
              <a:t>公用客户端</a:t>
            </a:r>
            <a:endParaRPr lang="zh-CN" altLang="en-US" sz="19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endParaRPr>
          </a:p>
        </p:txBody>
      </p:sp>
      <p:sp>
        <p:nvSpPr>
          <p:cNvPr id="17" name="AutoShape 12"/>
          <p:cNvSpPr>
            <a:spLocks noChangeArrowheads="1"/>
          </p:cNvSpPr>
          <p:nvPr/>
        </p:nvSpPr>
        <p:spPr bwMode="auto">
          <a:xfrm>
            <a:off x="6722831" y="3101702"/>
            <a:ext cx="1944000" cy="432000"/>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lIns="121935" tIns="60968" rIns="121935" bIns="60968"/>
          <a:lstStyle/>
          <a:p>
            <a:pPr algn="ctr" eaLnBrk="1" fontAlgn="t">
              <a:buSzPct val="100000"/>
              <a:defRPr/>
            </a:pPr>
            <a:r>
              <a:rPr lang="zh-CN" altLang="en-US" sz="19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rPr>
              <a:t>安全办公</a:t>
            </a:r>
            <a:endParaRPr lang="zh-CN" altLang="en-US" sz="19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mn-lt"/>
              <a:ea typeface="+mn-ea"/>
            </a:endParaRPr>
          </a:p>
        </p:txBody>
      </p:sp>
      <p:pic>
        <p:nvPicPr>
          <p:cNvPr id="32" name="Picture 4" descr="C:\Users\y00190999.CHINA\Pictures\场景\研发团~1.JPG"/>
          <p:cNvPicPr>
            <a:picLocks noChangeAspect="1" noChangeArrowheads="1"/>
          </p:cNvPicPr>
          <p:nvPr/>
        </p:nvPicPr>
        <p:blipFill>
          <a:blip r:embed="rId1" cstate="screen"/>
          <a:srcRect/>
          <a:stretch>
            <a:fillRect/>
          </a:stretch>
        </p:blipFill>
        <p:spPr bwMode="auto">
          <a:xfrm>
            <a:off x="607349" y="3772631"/>
            <a:ext cx="1673564" cy="1424280"/>
          </a:xfrm>
          <a:prstGeom prst="rect">
            <a:avLst/>
          </a:prstGeom>
          <a:noFill/>
          <a:effectLst>
            <a:softEdge rad="31750"/>
          </a:effectLst>
        </p:spPr>
      </p:pic>
      <p:pic>
        <p:nvPicPr>
          <p:cNvPr id="33" name="Picture 6" descr="C:\Users\y00190999.CHINA\Pictures\场景\image002.jpg"/>
          <p:cNvPicPr>
            <a:picLocks noChangeArrowheads="1"/>
          </p:cNvPicPr>
          <p:nvPr/>
        </p:nvPicPr>
        <p:blipFill>
          <a:blip r:embed="rId2" cstate="screen"/>
          <a:srcRect/>
          <a:stretch>
            <a:fillRect/>
          </a:stretch>
        </p:blipFill>
        <p:spPr bwMode="auto">
          <a:xfrm>
            <a:off x="6858394" y="3718039"/>
            <a:ext cx="1673564" cy="1397921"/>
          </a:xfrm>
          <a:prstGeom prst="rect">
            <a:avLst/>
          </a:prstGeom>
          <a:noFill/>
          <a:effectLst>
            <a:softEdge rad="31750"/>
          </a:effectLst>
        </p:spPr>
      </p:pic>
      <p:pic>
        <p:nvPicPr>
          <p:cNvPr id="35" name="Picture 2"/>
          <p:cNvPicPr>
            <a:picLocks noChangeArrowheads="1"/>
          </p:cNvPicPr>
          <p:nvPr/>
        </p:nvPicPr>
        <p:blipFill>
          <a:blip r:embed="rId3" cstate="print"/>
          <a:srcRect/>
          <a:stretch>
            <a:fillRect/>
          </a:stretch>
        </p:blipFill>
        <p:spPr bwMode="auto">
          <a:xfrm>
            <a:off x="2675235" y="2254450"/>
            <a:ext cx="1646571" cy="1368000"/>
          </a:xfrm>
          <a:prstGeom prst="rect">
            <a:avLst/>
          </a:prstGeom>
          <a:noFill/>
          <a:ln w="9525">
            <a:noFill/>
            <a:miter lim="800000"/>
            <a:headEnd/>
            <a:tailEnd/>
          </a:ln>
          <a:effectLst>
            <a:softEdge rad="31750"/>
          </a:effectLst>
        </p:spPr>
      </p:pic>
      <p:pic>
        <p:nvPicPr>
          <p:cNvPr id="36" name="Picture 3" descr="C:\Users\y00190999.CHINA\Pictures\场景\会议室.jpg"/>
          <p:cNvPicPr>
            <a:picLocks noChangeArrowheads="1"/>
          </p:cNvPicPr>
          <p:nvPr/>
        </p:nvPicPr>
        <p:blipFill>
          <a:blip r:embed="rId4" cstate="screen"/>
          <a:srcRect/>
          <a:stretch>
            <a:fillRect/>
          </a:stretch>
        </p:blipFill>
        <p:spPr bwMode="auto">
          <a:xfrm>
            <a:off x="4761130" y="2274293"/>
            <a:ext cx="1700557" cy="1368000"/>
          </a:xfrm>
          <a:prstGeom prst="rect">
            <a:avLst/>
          </a:prstGeom>
          <a:noFill/>
          <a:effectLst>
            <a:softEdge rad="31750"/>
          </a:effectLst>
        </p:spPr>
      </p:pic>
      <p:sp>
        <p:nvSpPr>
          <p:cNvPr id="24" name="标题 23"/>
          <p:cNvSpPr>
            <a:spLocks noGrp="1"/>
          </p:cNvSpPr>
          <p:nvPr>
            <p:ph type="title"/>
          </p:nvPr>
        </p:nvSpPr>
        <p:spPr/>
        <p:txBody>
          <a:bodyPr/>
          <a:lstStyle/>
          <a:p>
            <a:pPr>
              <a:defRPr/>
            </a:pPr>
            <a:r>
              <a:rPr lang="zh-CN" altLang="en-US" sz="3500" dirty="0">
                <a:latin typeface="+mj-ea"/>
                <a:ea typeface="+mj-ea"/>
              </a:rPr>
              <a:t>桌面云典型应用场景</a:t>
            </a:r>
            <a:endParaRPr lang="zh-CN" altLang="en-US" sz="3500" dirty="0">
              <a:latin typeface="+mj-ea"/>
              <a:ea typeface="+mj-ea"/>
            </a:endParaRPr>
          </a:p>
        </p:txBody>
      </p:sp>
    </p:spTree>
  </p:cSld>
  <p:clrMapOvr>
    <a:masterClrMapping/>
  </p:clrMapOvr>
  <p:transition advClick="0" advTm="800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sz="quarter" idx="10"/>
          </p:nvPr>
        </p:nvSpPr>
        <p:spPr/>
        <p:txBody>
          <a:bodyPr>
            <a:spAutoFit/>
          </a:bodyPr>
          <a:lstStyle/>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FusionSphere</a:t>
            </a:r>
            <a:r>
              <a:rPr lang="zh-CN" altLang="en-US" smtClean="0">
                <a:solidFill>
                  <a:srgbClr val="777777"/>
                </a:solidFill>
              </a:rPr>
              <a:t>虚拟化解决方案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FusionCube</a:t>
            </a:r>
            <a:r>
              <a:rPr lang="zh-CN" altLang="en-US" smtClean="0">
                <a:solidFill>
                  <a:srgbClr val="777777"/>
                </a:solidFill>
              </a:rPr>
              <a:t>融合一体机解决方案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smtClean="0">
                <a:solidFill>
                  <a:srgbClr val="777777"/>
                </a:solidFill>
              </a:rPr>
              <a:t>华为</a:t>
            </a:r>
            <a:r>
              <a:rPr lang="en-US" altLang="zh-CN" smtClean="0">
                <a:solidFill>
                  <a:srgbClr val="777777"/>
                </a:solidFill>
              </a:rPr>
              <a:t>FusionAccess</a:t>
            </a:r>
            <a:r>
              <a:rPr lang="zh-CN" altLang="en-US" smtClean="0">
                <a:solidFill>
                  <a:srgbClr val="777777"/>
                </a:solidFill>
              </a:rPr>
              <a:t>桌面云解决方案</a:t>
            </a:r>
            <a:endParaRPr lang="en-US" altLang="zh-CN" smtClean="0">
              <a:solidFill>
                <a:srgbClr val="777777"/>
              </a:solidFill>
            </a:endParaRPr>
          </a:p>
          <a:p>
            <a:pPr marL="536575" indent="-536575" eaLnBrk="1" hangingPunct="1">
              <a:buClr>
                <a:schemeClr val="tx1"/>
              </a:buClr>
              <a:buSzTx/>
              <a:buFont typeface="Wingdings" panose="05000000000000000000" pitchFamily="2" charset="2"/>
              <a:buAutoNum type="arabicPeriod"/>
            </a:pPr>
            <a:r>
              <a:rPr lang="zh-CN" altLang="en-US" b="1" smtClean="0"/>
              <a:t>华为</a:t>
            </a:r>
            <a:r>
              <a:rPr lang="en-US" altLang="zh-CN" b="1" smtClean="0"/>
              <a:t>FusionCloud</a:t>
            </a:r>
            <a:r>
              <a:rPr lang="zh-CN" altLang="en-US" b="1" smtClean="0"/>
              <a:t>解决方案总结</a:t>
            </a:r>
            <a:endParaRPr lang="zh-CN" altLang="en-US" b="1" smtClean="0"/>
          </a:p>
        </p:txBody>
      </p:sp>
      <p:pic>
        <p:nvPicPr>
          <p:cNvPr id="96260" name="Picture 18" descr="目录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4850" y="506413"/>
            <a:ext cx="6175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FusionCloud</a:t>
            </a:r>
            <a:r>
              <a:rPr lang="zh-CN" altLang="en-US" dirty="0" smtClean="0"/>
              <a:t>云计算解决方案</a:t>
            </a:r>
            <a:endParaRPr lang="zh-CN" altLang="en-US" dirty="0"/>
          </a:p>
        </p:txBody>
      </p:sp>
      <p:grpSp>
        <p:nvGrpSpPr>
          <p:cNvPr id="98307" name="组合 219"/>
          <p:cNvGrpSpPr/>
          <p:nvPr/>
        </p:nvGrpSpPr>
        <p:grpSpPr bwMode="auto">
          <a:xfrm>
            <a:off x="598488" y="1412875"/>
            <a:ext cx="7951787" cy="4308475"/>
            <a:chOff x="598835" y="2212633"/>
            <a:chExt cx="7951631" cy="3508881"/>
          </a:xfrm>
        </p:grpSpPr>
        <p:sp>
          <p:nvSpPr>
            <p:cNvPr id="112" name="圆角矩形 111"/>
            <p:cNvSpPr/>
            <p:nvPr/>
          </p:nvSpPr>
          <p:spPr>
            <a:xfrm>
              <a:off x="6480407" y="3933459"/>
              <a:ext cx="888983" cy="731771"/>
            </a:xfrm>
            <a:prstGeom prst="roundRect">
              <a:avLst>
                <a:gd name="adj" fmla="val 8201"/>
              </a:avLst>
            </a:prstGeom>
            <a:solidFill>
              <a:srgbClr val="C00000"/>
            </a:solidFill>
            <a:ln w="25400" cap="flat" cmpd="sng" algn="ctr">
              <a:solidFill>
                <a:schemeClr val="bg1"/>
              </a:solidFill>
              <a:prstDash val="solid"/>
            </a:ln>
            <a:effectLst/>
          </p:spPr>
          <p:txBody>
            <a:bodyPr/>
            <a:lstStyle/>
            <a:p>
              <a:pPr algn="ctr" eaLnBrk="1" fontAlgn="auto" hangingPunct="1">
                <a:spcBef>
                  <a:spcPts val="0"/>
                </a:spcBef>
                <a:spcAft>
                  <a:spcPts val="0"/>
                </a:spcAft>
                <a:defRPr/>
              </a:pPr>
              <a:endParaRPr lang="en-US" altLang="zh-CN" sz="1200" b="1" kern="0" dirty="0">
                <a:solidFill>
                  <a:schemeClr val="bg1"/>
                </a:solidFill>
                <a:latin typeface="+mn-lt"/>
                <a:ea typeface="+mn-ea"/>
              </a:endParaRPr>
            </a:p>
            <a:p>
              <a:pPr algn="ctr" eaLnBrk="1" fontAlgn="auto" hangingPunct="1">
                <a:spcBef>
                  <a:spcPts val="0"/>
                </a:spcBef>
                <a:spcAft>
                  <a:spcPts val="0"/>
                </a:spcAft>
                <a:defRPr/>
              </a:pPr>
              <a:r>
                <a:rPr lang="en-US" altLang="zh-CN" sz="1200" b="1" kern="0" dirty="0">
                  <a:solidFill>
                    <a:schemeClr val="bg1"/>
                  </a:solidFill>
                  <a:latin typeface="+mn-lt"/>
                  <a:ea typeface="+mn-ea"/>
                </a:rPr>
                <a:t>SAP HANA</a:t>
              </a:r>
              <a:endParaRPr lang="en-US" altLang="zh-CN" sz="1200" b="1" kern="0" dirty="0">
                <a:solidFill>
                  <a:schemeClr val="bg1"/>
                </a:solidFill>
                <a:latin typeface="+mn-lt"/>
                <a:ea typeface="+mn-ea"/>
              </a:endParaRPr>
            </a:p>
          </p:txBody>
        </p:sp>
        <p:sp>
          <p:nvSpPr>
            <p:cNvPr id="113" name="圆角矩形 112"/>
            <p:cNvSpPr/>
            <p:nvPr/>
          </p:nvSpPr>
          <p:spPr>
            <a:xfrm>
              <a:off x="7439238" y="3937337"/>
              <a:ext cx="888983" cy="733064"/>
            </a:xfrm>
            <a:prstGeom prst="roundRect">
              <a:avLst>
                <a:gd name="adj" fmla="val 8201"/>
              </a:avLst>
            </a:prstGeom>
            <a:solidFill>
              <a:srgbClr val="C00000"/>
            </a:solidFill>
            <a:ln w="25400" cap="flat" cmpd="sng" algn="ctr">
              <a:solidFill>
                <a:schemeClr val="bg1"/>
              </a:solidFill>
              <a:prstDash val="solid"/>
            </a:ln>
            <a:effectLst/>
          </p:spPr>
          <p:txBody>
            <a:bodyPr/>
            <a:lstStyle/>
            <a:p>
              <a:pPr algn="ctr" eaLnBrk="1" fontAlgn="auto" hangingPunct="1">
                <a:spcBef>
                  <a:spcPts val="0"/>
                </a:spcBef>
                <a:spcAft>
                  <a:spcPts val="0"/>
                </a:spcAft>
                <a:defRPr/>
              </a:pPr>
              <a:r>
                <a:rPr lang="en-US" altLang="zh-CN" sz="1200" b="1" kern="0" dirty="0">
                  <a:solidFill>
                    <a:schemeClr val="bg1"/>
                  </a:solidFill>
                  <a:latin typeface="+mn-lt"/>
                  <a:ea typeface="+mn-ea"/>
                </a:rPr>
                <a:t>ORACLE</a:t>
              </a:r>
              <a:endParaRPr lang="en-US" altLang="zh-CN" sz="1200" b="1" kern="0" dirty="0">
                <a:solidFill>
                  <a:schemeClr val="bg1"/>
                </a:solidFill>
                <a:latin typeface="+mn-lt"/>
                <a:ea typeface="+mn-ea"/>
              </a:endParaRPr>
            </a:p>
            <a:p>
              <a:pPr algn="ctr" eaLnBrk="1" fontAlgn="auto" hangingPunct="1">
                <a:spcBef>
                  <a:spcPts val="0"/>
                </a:spcBef>
                <a:spcAft>
                  <a:spcPts val="0"/>
                </a:spcAft>
                <a:defRPr/>
              </a:pPr>
              <a:r>
                <a:rPr lang="en-US" altLang="zh-CN" sz="1200" b="1" kern="0" dirty="0">
                  <a:solidFill>
                    <a:schemeClr val="bg1"/>
                  </a:solidFill>
                  <a:latin typeface="+mn-lt"/>
                  <a:ea typeface="+mn-ea"/>
                </a:rPr>
                <a:t>SQL</a:t>
              </a:r>
              <a:endParaRPr lang="en-US" altLang="zh-CN" sz="1200" b="1" kern="0" dirty="0">
                <a:solidFill>
                  <a:schemeClr val="bg1"/>
                </a:solidFill>
                <a:latin typeface="+mn-lt"/>
                <a:ea typeface="+mn-ea"/>
              </a:endParaRPr>
            </a:p>
            <a:p>
              <a:pPr algn="ctr" eaLnBrk="1" fontAlgn="auto" hangingPunct="1">
                <a:spcBef>
                  <a:spcPts val="0"/>
                </a:spcBef>
                <a:spcAft>
                  <a:spcPts val="0"/>
                </a:spcAft>
                <a:defRPr/>
              </a:pPr>
              <a:r>
                <a:rPr lang="en-US" altLang="zh-CN" sz="1200" b="1" kern="0" dirty="0">
                  <a:solidFill>
                    <a:schemeClr val="bg1"/>
                  </a:solidFill>
                  <a:latin typeface="+mn-lt"/>
                  <a:ea typeface="+mn-ea"/>
                </a:rPr>
                <a:t>…</a:t>
              </a:r>
              <a:endParaRPr lang="en-US" altLang="zh-CN" sz="1200" b="1" kern="0" dirty="0">
                <a:solidFill>
                  <a:schemeClr val="bg1"/>
                </a:solidFill>
                <a:latin typeface="+mn-lt"/>
                <a:ea typeface="+mn-ea"/>
              </a:endParaRPr>
            </a:p>
          </p:txBody>
        </p:sp>
        <p:sp>
          <p:nvSpPr>
            <p:cNvPr id="114" name="Rectangle 10"/>
            <p:cNvSpPr>
              <a:spLocks noChangeArrowheads="1"/>
            </p:cNvSpPr>
            <p:nvPr/>
          </p:nvSpPr>
          <p:spPr bwMode="auto">
            <a:xfrm>
              <a:off x="598835" y="5243148"/>
              <a:ext cx="1916074" cy="477074"/>
            </a:xfrm>
            <a:prstGeom prst="roundRect">
              <a:avLst>
                <a:gd name="adj" fmla="val 7589"/>
              </a:avLst>
            </a:prstGeom>
            <a:solidFill>
              <a:schemeClr val="bg1">
                <a:lumMod val="65000"/>
              </a:schemeClr>
            </a:solidFill>
            <a:ln w="19050">
              <a:noFill/>
            </a:ln>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anchor="ctr"/>
            <a:lstStyle/>
            <a:p>
              <a:pPr eaLnBrk="1" fontAlgn="t" hangingPunct="1">
                <a:defRPr/>
              </a:pPr>
              <a:r>
                <a:rPr lang="en-US" altLang="zh-CN" sz="1400" dirty="0">
                  <a:solidFill>
                    <a:schemeClr val="tx1"/>
                  </a:solidFill>
                </a:rPr>
                <a:t>X86</a:t>
              </a:r>
              <a:r>
                <a:rPr lang="zh-CN" altLang="en-US" sz="1400" dirty="0">
                  <a:solidFill>
                    <a:schemeClr val="tx1"/>
                  </a:solidFill>
                </a:rPr>
                <a:t>服务器</a:t>
              </a:r>
              <a:endParaRPr lang="en-US" altLang="zh-CN" sz="1400" dirty="0">
                <a:solidFill>
                  <a:schemeClr val="tx1"/>
                </a:solidFill>
              </a:endParaRPr>
            </a:p>
          </p:txBody>
        </p:sp>
        <p:sp>
          <p:nvSpPr>
            <p:cNvPr id="115" name="Rectangle 10"/>
            <p:cNvSpPr>
              <a:spLocks noChangeArrowheads="1"/>
            </p:cNvSpPr>
            <p:nvPr/>
          </p:nvSpPr>
          <p:spPr bwMode="auto">
            <a:xfrm>
              <a:off x="2676831" y="5244441"/>
              <a:ext cx="1230289" cy="475780"/>
            </a:xfrm>
            <a:prstGeom prst="roundRect">
              <a:avLst>
                <a:gd name="adj" fmla="val 7589"/>
              </a:avLst>
            </a:prstGeom>
            <a:solidFill>
              <a:schemeClr val="bg1">
                <a:lumMod val="65000"/>
              </a:schemeClr>
            </a:solidFill>
            <a:ln w="19050">
              <a:noFill/>
            </a:ln>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anchor="ctr"/>
            <a:lstStyle/>
            <a:p>
              <a:pPr eaLnBrk="1" fontAlgn="t" hangingPunct="1">
                <a:defRPr/>
              </a:pPr>
              <a:r>
                <a:rPr lang="zh-CN" altLang="en-US" sz="1400" dirty="0">
                  <a:solidFill>
                    <a:schemeClr val="tx1"/>
                  </a:solidFill>
                </a:rPr>
                <a:t>存储</a:t>
              </a:r>
              <a:endParaRPr lang="en-US" altLang="zh-CN" sz="1400" dirty="0">
                <a:solidFill>
                  <a:schemeClr val="tx1"/>
                </a:solidFill>
              </a:endParaRPr>
            </a:p>
          </p:txBody>
        </p:sp>
        <p:sp>
          <p:nvSpPr>
            <p:cNvPr id="116" name="Rectangle 10"/>
            <p:cNvSpPr>
              <a:spLocks noChangeArrowheads="1"/>
            </p:cNvSpPr>
            <p:nvPr/>
          </p:nvSpPr>
          <p:spPr bwMode="auto">
            <a:xfrm>
              <a:off x="3953156" y="5232805"/>
              <a:ext cx="1655731" cy="488709"/>
            </a:xfrm>
            <a:prstGeom prst="roundRect">
              <a:avLst>
                <a:gd name="adj" fmla="val 7589"/>
              </a:avLst>
            </a:prstGeom>
            <a:solidFill>
              <a:schemeClr val="bg1">
                <a:lumMod val="65000"/>
              </a:schemeClr>
            </a:solidFill>
            <a:ln w="19050">
              <a:noFill/>
            </a:ln>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anchor="ctr"/>
            <a:lstStyle/>
            <a:p>
              <a:pPr eaLnBrk="1" fontAlgn="t" hangingPunct="1">
                <a:defRPr/>
              </a:pPr>
              <a:r>
                <a:rPr lang="zh-CN" altLang="en-US" sz="1400" dirty="0">
                  <a:solidFill>
                    <a:schemeClr val="tx1"/>
                  </a:solidFill>
                </a:rPr>
                <a:t>网络</a:t>
              </a:r>
              <a:endParaRPr lang="en-US" altLang="zh-CN" sz="1400" dirty="0">
                <a:solidFill>
                  <a:schemeClr val="tx1"/>
                </a:solidFill>
              </a:endParaRPr>
            </a:p>
          </p:txBody>
        </p:sp>
        <p:sp>
          <p:nvSpPr>
            <p:cNvPr id="98313" name="Freeform 135"/>
            <p:cNvSpPr>
              <a:spLocks noEditPoints="1"/>
            </p:cNvSpPr>
            <p:nvPr/>
          </p:nvSpPr>
          <p:spPr bwMode="auto">
            <a:xfrm>
              <a:off x="3378492" y="5259956"/>
              <a:ext cx="363531" cy="215911"/>
            </a:xfrm>
            <a:custGeom>
              <a:avLst/>
              <a:gdLst>
                <a:gd name="T0" fmla="*/ 141543700 w 321"/>
                <a:gd name="T1" fmla="*/ 879256 h 399"/>
                <a:gd name="T2" fmla="*/ 57904292 w 321"/>
                <a:gd name="T3" fmla="*/ 5862426 h 399"/>
                <a:gd name="T4" fmla="*/ 10294273 w 321"/>
                <a:gd name="T5" fmla="*/ 14363160 h 399"/>
                <a:gd name="T6" fmla="*/ 0 w 321"/>
                <a:gd name="T7" fmla="*/ 36054893 h 399"/>
                <a:gd name="T8" fmla="*/ 23161263 w 321"/>
                <a:gd name="T9" fmla="*/ 46021233 h 399"/>
                <a:gd name="T10" fmla="*/ 87499618 w 321"/>
                <a:gd name="T11" fmla="*/ 53056361 h 399"/>
                <a:gd name="T12" fmla="*/ 184007150 w 321"/>
                <a:gd name="T13" fmla="*/ 56573924 h 399"/>
                <a:gd name="T14" fmla="*/ 271506768 w 321"/>
                <a:gd name="T15" fmla="*/ 55401223 h 399"/>
                <a:gd name="T16" fmla="*/ 355146176 w 321"/>
                <a:gd name="T17" fmla="*/ 50711499 h 399"/>
                <a:gd name="T18" fmla="*/ 404043689 w 321"/>
                <a:gd name="T19" fmla="*/ 41917319 h 399"/>
                <a:gd name="T20" fmla="*/ 413050468 w 321"/>
                <a:gd name="T21" fmla="*/ 20519032 h 399"/>
                <a:gd name="T22" fmla="*/ 389889205 w 321"/>
                <a:gd name="T23" fmla="*/ 10845596 h 399"/>
                <a:gd name="T24" fmla="*/ 325550850 w 321"/>
                <a:gd name="T25" fmla="*/ 3517564 h 399"/>
                <a:gd name="T26" fmla="*/ 229043318 w 321"/>
                <a:gd name="T27" fmla="*/ 292905 h 399"/>
                <a:gd name="T28" fmla="*/ 81065556 w 321"/>
                <a:gd name="T29" fmla="*/ 46021233 h 399"/>
                <a:gd name="T30" fmla="*/ 72058776 w 321"/>
                <a:gd name="T31" fmla="*/ 40744617 h 399"/>
                <a:gd name="T32" fmla="*/ 93933680 w 321"/>
                <a:gd name="T33" fmla="*/ 38399755 h 399"/>
                <a:gd name="T34" fmla="*/ 102940460 w 321"/>
                <a:gd name="T35" fmla="*/ 43969276 h 399"/>
                <a:gd name="T36" fmla="*/ 205882055 w 321"/>
                <a:gd name="T37" fmla="*/ 36347798 h 399"/>
                <a:gd name="T38" fmla="*/ 81065556 w 321"/>
                <a:gd name="T39" fmla="*/ 31658074 h 399"/>
                <a:gd name="T40" fmla="*/ 3860211 w 321"/>
                <a:gd name="T41" fmla="*/ 19053425 h 399"/>
                <a:gd name="T42" fmla="*/ 86213259 w 321"/>
                <a:gd name="T43" fmla="*/ 29899021 h 399"/>
                <a:gd name="T44" fmla="*/ 205882055 w 321"/>
                <a:gd name="T45" fmla="*/ 34295840 h 399"/>
                <a:gd name="T46" fmla="*/ 352572324 w 321"/>
                <a:gd name="T47" fmla="*/ 27847064 h 399"/>
                <a:gd name="T48" fmla="*/ 404043689 w 321"/>
                <a:gd name="T49" fmla="*/ 20811936 h 399"/>
                <a:gd name="T50" fmla="*/ 304962305 w 321"/>
                <a:gd name="T51" fmla="*/ 33416585 h 399"/>
                <a:gd name="T52" fmla="*/ 205882055 w 321"/>
                <a:gd name="T53" fmla="*/ 95560030 h 399"/>
                <a:gd name="T54" fmla="*/ 69484924 w 321"/>
                <a:gd name="T55" fmla="*/ 90576860 h 399"/>
                <a:gd name="T56" fmla="*/ 18014694 w 321"/>
                <a:gd name="T57" fmla="*/ 83248286 h 399"/>
                <a:gd name="T58" fmla="*/ 0 w 321"/>
                <a:gd name="T59" fmla="*/ 79437818 h 399"/>
                <a:gd name="T60" fmla="*/ 5146569 w 321"/>
                <a:gd name="T61" fmla="*/ 100543200 h 399"/>
                <a:gd name="T62" fmla="*/ 45036168 w 321"/>
                <a:gd name="T63" fmla="*/ 109336839 h 399"/>
                <a:gd name="T64" fmla="*/ 123529006 w 321"/>
                <a:gd name="T65" fmla="*/ 115492711 h 399"/>
                <a:gd name="T66" fmla="*/ 205882055 w 321"/>
                <a:gd name="T67" fmla="*/ 116958317 h 399"/>
                <a:gd name="T68" fmla="*/ 308822515 w 321"/>
                <a:gd name="T69" fmla="*/ 114320009 h 399"/>
                <a:gd name="T70" fmla="*/ 379594932 w 321"/>
                <a:gd name="T71" fmla="*/ 107871232 h 399"/>
                <a:gd name="T72" fmla="*/ 411764110 w 321"/>
                <a:gd name="T73" fmla="*/ 98491243 h 399"/>
                <a:gd name="T74" fmla="*/ 409190258 w 321"/>
                <a:gd name="T75" fmla="*/ 77972211 h 399"/>
                <a:gd name="T76" fmla="*/ 388601712 w 321"/>
                <a:gd name="T77" fmla="*/ 85007339 h 399"/>
                <a:gd name="T78" fmla="*/ 316542936 w 321"/>
                <a:gd name="T79" fmla="*/ 92628817 h 399"/>
                <a:gd name="T80" fmla="*/ 87499618 w 321"/>
                <a:gd name="T81" fmla="*/ 107578328 h 399"/>
                <a:gd name="T82" fmla="*/ 70772417 w 321"/>
                <a:gd name="T83" fmla="*/ 103767318 h 399"/>
                <a:gd name="T84" fmla="*/ 87499618 w 321"/>
                <a:gd name="T85" fmla="*/ 99370499 h 399"/>
                <a:gd name="T86" fmla="*/ 104227953 w 321"/>
                <a:gd name="T87" fmla="*/ 103767318 h 399"/>
                <a:gd name="T88" fmla="*/ 87499618 w 321"/>
                <a:gd name="T89" fmla="*/ 107578328 h 399"/>
                <a:gd name="T90" fmla="*/ 131249427 w 321"/>
                <a:gd name="T91" fmla="*/ 63901957 h 399"/>
                <a:gd name="T92" fmla="*/ 25735115 w 321"/>
                <a:gd name="T93" fmla="*/ 54814872 h 399"/>
                <a:gd name="T94" fmla="*/ 3860211 w 321"/>
                <a:gd name="T95" fmla="*/ 47779744 h 399"/>
                <a:gd name="T96" fmla="*/ 2573852 w 321"/>
                <a:gd name="T97" fmla="*/ 68298776 h 399"/>
                <a:gd name="T98" fmla="*/ 33455536 w 321"/>
                <a:gd name="T99" fmla="*/ 77972211 h 399"/>
                <a:gd name="T100" fmla="*/ 104227953 w 321"/>
                <a:gd name="T101" fmla="*/ 84128083 h 399"/>
                <a:gd name="T102" fmla="*/ 205882055 w 321"/>
                <a:gd name="T103" fmla="*/ 86765850 h 399"/>
                <a:gd name="T104" fmla="*/ 289521462 w 321"/>
                <a:gd name="T105" fmla="*/ 85300244 h 399"/>
                <a:gd name="T106" fmla="*/ 368014301 w 321"/>
                <a:gd name="T107" fmla="*/ 79437818 h 399"/>
                <a:gd name="T108" fmla="*/ 407903899 w 321"/>
                <a:gd name="T109" fmla="*/ 70350733 h 399"/>
                <a:gd name="T110" fmla="*/ 411764110 w 321"/>
                <a:gd name="T111" fmla="*/ 49245351 h 399"/>
                <a:gd name="T112" fmla="*/ 396322133 w 321"/>
                <a:gd name="T113" fmla="*/ 53056361 h 399"/>
                <a:gd name="T114" fmla="*/ 315256577 w 321"/>
                <a:gd name="T115" fmla="*/ 62143445 h 399"/>
                <a:gd name="T116" fmla="*/ 87499618 w 321"/>
                <a:gd name="T117" fmla="*/ 76799510 h 399"/>
                <a:gd name="T118" fmla="*/ 70772417 w 321"/>
                <a:gd name="T119" fmla="*/ 72696137 h 399"/>
                <a:gd name="T120" fmla="*/ 87499618 w 321"/>
                <a:gd name="T121" fmla="*/ 68592222 h 399"/>
                <a:gd name="T122" fmla="*/ 104227953 w 321"/>
                <a:gd name="T123" fmla="*/ 72696137 h 399"/>
                <a:gd name="T124" fmla="*/ 87499618 w 321"/>
                <a:gd name="T125" fmla="*/ 76799510 h 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close/>
                  <a:moveTo>
                    <a:pt x="68" y="158"/>
                  </a:moveTo>
                  <a:lnTo>
                    <a:pt x="68" y="158"/>
                  </a:lnTo>
                  <a:lnTo>
                    <a:pt x="63" y="157"/>
                  </a:lnTo>
                  <a:lnTo>
                    <a:pt x="58" y="153"/>
                  </a:lnTo>
                  <a:lnTo>
                    <a:pt x="56" y="150"/>
                  </a:lnTo>
                  <a:lnTo>
                    <a:pt x="55" y="143"/>
                  </a:lnTo>
                  <a:lnTo>
                    <a:pt x="56" y="139"/>
                  </a:lnTo>
                  <a:lnTo>
                    <a:pt x="58" y="135"/>
                  </a:lnTo>
                  <a:lnTo>
                    <a:pt x="63" y="131"/>
                  </a:lnTo>
                  <a:lnTo>
                    <a:pt x="68" y="130"/>
                  </a:lnTo>
                  <a:lnTo>
                    <a:pt x="73" y="131"/>
                  </a:lnTo>
                  <a:lnTo>
                    <a:pt x="78" y="135"/>
                  </a:lnTo>
                  <a:lnTo>
                    <a:pt x="80" y="139"/>
                  </a:lnTo>
                  <a:lnTo>
                    <a:pt x="81" y="143"/>
                  </a:lnTo>
                  <a:lnTo>
                    <a:pt x="80" y="150"/>
                  </a:lnTo>
                  <a:lnTo>
                    <a:pt x="78" y="153"/>
                  </a:lnTo>
                  <a:lnTo>
                    <a:pt x="73" y="157"/>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16" y="76"/>
                  </a:lnTo>
                  <a:lnTo>
                    <a:pt x="31" y="87"/>
                  </a:lnTo>
                  <a:lnTo>
                    <a:pt x="47" y="95"/>
                  </a:lnTo>
                  <a:lnTo>
                    <a:pt x="67" y="102"/>
                  </a:lnTo>
                  <a:lnTo>
                    <a:pt x="87" y="108"/>
                  </a:lnTo>
                  <a:lnTo>
                    <a:pt x="110" y="113"/>
                  </a:lnTo>
                  <a:lnTo>
                    <a:pt x="135" y="116"/>
                  </a:lnTo>
                  <a:lnTo>
                    <a:pt x="160" y="117"/>
                  </a:lnTo>
                  <a:lnTo>
                    <a:pt x="187" y="116"/>
                  </a:lnTo>
                  <a:lnTo>
                    <a:pt x="211" y="113"/>
                  </a:lnTo>
                  <a:lnTo>
                    <a:pt x="234" y="108"/>
                  </a:lnTo>
                  <a:lnTo>
                    <a:pt x="254" y="102"/>
                  </a:lnTo>
                  <a:lnTo>
                    <a:pt x="274" y="95"/>
                  </a:lnTo>
                  <a:lnTo>
                    <a:pt x="291" y="87"/>
                  </a:lnTo>
                  <a:lnTo>
                    <a:pt x="305" y="76"/>
                  </a:lnTo>
                  <a:lnTo>
                    <a:pt x="318" y="65"/>
                  </a:lnTo>
                  <a:lnTo>
                    <a:pt x="314" y="71"/>
                  </a:lnTo>
                  <a:lnTo>
                    <a:pt x="308" y="78"/>
                  </a:lnTo>
                  <a:lnTo>
                    <a:pt x="294" y="89"/>
                  </a:lnTo>
                  <a:lnTo>
                    <a:pt x="277" y="99"/>
                  </a:lnTo>
                  <a:lnTo>
                    <a:pt x="258" y="108"/>
                  </a:lnTo>
                  <a:lnTo>
                    <a:pt x="237" y="114"/>
                  </a:lnTo>
                  <a:lnTo>
                    <a:pt x="213" y="121"/>
                  </a:lnTo>
                  <a:lnTo>
                    <a:pt x="188"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0" y="271"/>
                  </a:lnTo>
                  <a:lnTo>
                    <a:pt x="0" y="277"/>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1"/>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close/>
                  <a:moveTo>
                    <a:pt x="68" y="367"/>
                  </a:moveTo>
                  <a:lnTo>
                    <a:pt x="68" y="367"/>
                  </a:lnTo>
                  <a:lnTo>
                    <a:pt x="63" y="366"/>
                  </a:lnTo>
                  <a:lnTo>
                    <a:pt x="58" y="362"/>
                  </a:lnTo>
                  <a:lnTo>
                    <a:pt x="56" y="359"/>
                  </a:lnTo>
                  <a:lnTo>
                    <a:pt x="55" y="354"/>
                  </a:lnTo>
                  <a:lnTo>
                    <a:pt x="56" y="348"/>
                  </a:lnTo>
                  <a:lnTo>
                    <a:pt x="58" y="344"/>
                  </a:lnTo>
                  <a:lnTo>
                    <a:pt x="63" y="341"/>
                  </a:lnTo>
                  <a:lnTo>
                    <a:pt x="68" y="339"/>
                  </a:lnTo>
                  <a:lnTo>
                    <a:pt x="73" y="341"/>
                  </a:lnTo>
                  <a:lnTo>
                    <a:pt x="78" y="344"/>
                  </a:lnTo>
                  <a:lnTo>
                    <a:pt x="80" y="348"/>
                  </a:lnTo>
                  <a:lnTo>
                    <a:pt x="81" y="354"/>
                  </a:lnTo>
                  <a:lnTo>
                    <a:pt x="80" y="359"/>
                  </a:lnTo>
                  <a:lnTo>
                    <a:pt x="78" y="362"/>
                  </a:lnTo>
                  <a:lnTo>
                    <a:pt x="73" y="366"/>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0" y="168"/>
                  </a:lnTo>
                  <a:lnTo>
                    <a:pt x="0" y="173"/>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0" y="168"/>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close/>
                  <a:moveTo>
                    <a:pt x="68" y="262"/>
                  </a:moveTo>
                  <a:lnTo>
                    <a:pt x="68" y="262"/>
                  </a:lnTo>
                  <a:lnTo>
                    <a:pt x="63" y="261"/>
                  </a:lnTo>
                  <a:lnTo>
                    <a:pt x="58" y="257"/>
                  </a:lnTo>
                  <a:lnTo>
                    <a:pt x="56" y="254"/>
                  </a:lnTo>
                  <a:lnTo>
                    <a:pt x="55" y="248"/>
                  </a:lnTo>
                  <a:lnTo>
                    <a:pt x="56" y="243"/>
                  </a:lnTo>
                  <a:lnTo>
                    <a:pt x="58" y="239"/>
                  </a:lnTo>
                  <a:lnTo>
                    <a:pt x="63" y="235"/>
                  </a:lnTo>
                  <a:lnTo>
                    <a:pt x="68" y="234"/>
                  </a:lnTo>
                  <a:lnTo>
                    <a:pt x="73" y="235"/>
                  </a:lnTo>
                  <a:lnTo>
                    <a:pt x="78" y="239"/>
                  </a:lnTo>
                  <a:lnTo>
                    <a:pt x="80" y="243"/>
                  </a:lnTo>
                  <a:lnTo>
                    <a:pt x="81" y="248"/>
                  </a:lnTo>
                  <a:lnTo>
                    <a:pt x="80" y="254"/>
                  </a:lnTo>
                  <a:lnTo>
                    <a:pt x="78" y="257"/>
                  </a:lnTo>
                  <a:lnTo>
                    <a:pt x="73" y="261"/>
                  </a:lnTo>
                  <a:lnTo>
                    <a:pt x="68" y="2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8314" name="Freeform 135"/>
            <p:cNvSpPr>
              <a:spLocks noEditPoints="1"/>
            </p:cNvSpPr>
            <p:nvPr/>
          </p:nvSpPr>
          <p:spPr bwMode="auto">
            <a:xfrm>
              <a:off x="3378492" y="5475866"/>
              <a:ext cx="363531" cy="215912"/>
            </a:xfrm>
            <a:custGeom>
              <a:avLst/>
              <a:gdLst>
                <a:gd name="T0" fmla="*/ 141543700 w 321"/>
                <a:gd name="T1" fmla="*/ 879256 h 399"/>
                <a:gd name="T2" fmla="*/ 57904292 w 321"/>
                <a:gd name="T3" fmla="*/ 5862426 h 399"/>
                <a:gd name="T4" fmla="*/ 10294273 w 321"/>
                <a:gd name="T5" fmla="*/ 14363160 h 399"/>
                <a:gd name="T6" fmla="*/ 0 w 321"/>
                <a:gd name="T7" fmla="*/ 36054893 h 399"/>
                <a:gd name="T8" fmla="*/ 23161263 w 321"/>
                <a:gd name="T9" fmla="*/ 46021233 h 399"/>
                <a:gd name="T10" fmla="*/ 87499618 w 321"/>
                <a:gd name="T11" fmla="*/ 53056361 h 399"/>
                <a:gd name="T12" fmla="*/ 184007150 w 321"/>
                <a:gd name="T13" fmla="*/ 56573924 h 399"/>
                <a:gd name="T14" fmla="*/ 271506768 w 321"/>
                <a:gd name="T15" fmla="*/ 55401223 h 399"/>
                <a:gd name="T16" fmla="*/ 355146176 w 321"/>
                <a:gd name="T17" fmla="*/ 50711499 h 399"/>
                <a:gd name="T18" fmla="*/ 404043689 w 321"/>
                <a:gd name="T19" fmla="*/ 41917319 h 399"/>
                <a:gd name="T20" fmla="*/ 413050468 w 321"/>
                <a:gd name="T21" fmla="*/ 20519032 h 399"/>
                <a:gd name="T22" fmla="*/ 389889205 w 321"/>
                <a:gd name="T23" fmla="*/ 10845596 h 399"/>
                <a:gd name="T24" fmla="*/ 325550850 w 321"/>
                <a:gd name="T25" fmla="*/ 3517564 h 399"/>
                <a:gd name="T26" fmla="*/ 229043318 w 321"/>
                <a:gd name="T27" fmla="*/ 292905 h 399"/>
                <a:gd name="T28" fmla="*/ 81065556 w 321"/>
                <a:gd name="T29" fmla="*/ 46021233 h 399"/>
                <a:gd name="T30" fmla="*/ 72058776 w 321"/>
                <a:gd name="T31" fmla="*/ 40744617 h 399"/>
                <a:gd name="T32" fmla="*/ 93933680 w 321"/>
                <a:gd name="T33" fmla="*/ 38399755 h 399"/>
                <a:gd name="T34" fmla="*/ 102940460 w 321"/>
                <a:gd name="T35" fmla="*/ 43969276 h 399"/>
                <a:gd name="T36" fmla="*/ 205882055 w 321"/>
                <a:gd name="T37" fmla="*/ 36347798 h 399"/>
                <a:gd name="T38" fmla="*/ 81065556 w 321"/>
                <a:gd name="T39" fmla="*/ 31658074 h 399"/>
                <a:gd name="T40" fmla="*/ 3860211 w 321"/>
                <a:gd name="T41" fmla="*/ 19053425 h 399"/>
                <a:gd name="T42" fmla="*/ 86213259 w 321"/>
                <a:gd name="T43" fmla="*/ 29899021 h 399"/>
                <a:gd name="T44" fmla="*/ 205882055 w 321"/>
                <a:gd name="T45" fmla="*/ 34295840 h 399"/>
                <a:gd name="T46" fmla="*/ 352572324 w 321"/>
                <a:gd name="T47" fmla="*/ 27847064 h 399"/>
                <a:gd name="T48" fmla="*/ 404043689 w 321"/>
                <a:gd name="T49" fmla="*/ 20811936 h 399"/>
                <a:gd name="T50" fmla="*/ 304962305 w 321"/>
                <a:gd name="T51" fmla="*/ 33416585 h 399"/>
                <a:gd name="T52" fmla="*/ 205882055 w 321"/>
                <a:gd name="T53" fmla="*/ 95560030 h 399"/>
                <a:gd name="T54" fmla="*/ 69484924 w 321"/>
                <a:gd name="T55" fmla="*/ 90576860 h 399"/>
                <a:gd name="T56" fmla="*/ 18014694 w 321"/>
                <a:gd name="T57" fmla="*/ 83248286 h 399"/>
                <a:gd name="T58" fmla="*/ 0 w 321"/>
                <a:gd name="T59" fmla="*/ 79437818 h 399"/>
                <a:gd name="T60" fmla="*/ 5146569 w 321"/>
                <a:gd name="T61" fmla="*/ 100543200 h 399"/>
                <a:gd name="T62" fmla="*/ 45036168 w 321"/>
                <a:gd name="T63" fmla="*/ 109336839 h 399"/>
                <a:gd name="T64" fmla="*/ 123529006 w 321"/>
                <a:gd name="T65" fmla="*/ 115492711 h 399"/>
                <a:gd name="T66" fmla="*/ 205882055 w 321"/>
                <a:gd name="T67" fmla="*/ 116958317 h 399"/>
                <a:gd name="T68" fmla="*/ 308822515 w 321"/>
                <a:gd name="T69" fmla="*/ 114320009 h 399"/>
                <a:gd name="T70" fmla="*/ 379594932 w 321"/>
                <a:gd name="T71" fmla="*/ 107871232 h 399"/>
                <a:gd name="T72" fmla="*/ 411764110 w 321"/>
                <a:gd name="T73" fmla="*/ 98491243 h 399"/>
                <a:gd name="T74" fmla="*/ 409190258 w 321"/>
                <a:gd name="T75" fmla="*/ 77972211 h 399"/>
                <a:gd name="T76" fmla="*/ 388601712 w 321"/>
                <a:gd name="T77" fmla="*/ 85007339 h 399"/>
                <a:gd name="T78" fmla="*/ 316542936 w 321"/>
                <a:gd name="T79" fmla="*/ 92628817 h 399"/>
                <a:gd name="T80" fmla="*/ 87499618 w 321"/>
                <a:gd name="T81" fmla="*/ 107578328 h 399"/>
                <a:gd name="T82" fmla="*/ 70772417 w 321"/>
                <a:gd name="T83" fmla="*/ 103767318 h 399"/>
                <a:gd name="T84" fmla="*/ 87499618 w 321"/>
                <a:gd name="T85" fmla="*/ 99370499 h 399"/>
                <a:gd name="T86" fmla="*/ 104227953 w 321"/>
                <a:gd name="T87" fmla="*/ 103767318 h 399"/>
                <a:gd name="T88" fmla="*/ 87499618 w 321"/>
                <a:gd name="T89" fmla="*/ 107578328 h 399"/>
                <a:gd name="T90" fmla="*/ 131249427 w 321"/>
                <a:gd name="T91" fmla="*/ 63901957 h 399"/>
                <a:gd name="T92" fmla="*/ 25735115 w 321"/>
                <a:gd name="T93" fmla="*/ 54814872 h 399"/>
                <a:gd name="T94" fmla="*/ 3860211 w 321"/>
                <a:gd name="T95" fmla="*/ 47779744 h 399"/>
                <a:gd name="T96" fmla="*/ 2573852 w 321"/>
                <a:gd name="T97" fmla="*/ 68298776 h 399"/>
                <a:gd name="T98" fmla="*/ 33455536 w 321"/>
                <a:gd name="T99" fmla="*/ 77972211 h 399"/>
                <a:gd name="T100" fmla="*/ 104227953 w 321"/>
                <a:gd name="T101" fmla="*/ 84128083 h 399"/>
                <a:gd name="T102" fmla="*/ 205882055 w 321"/>
                <a:gd name="T103" fmla="*/ 86765850 h 399"/>
                <a:gd name="T104" fmla="*/ 289521462 w 321"/>
                <a:gd name="T105" fmla="*/ 85300244 h 399"/>
                <a:gd name="T106" fmla="*/ 368014301 w 321"/>
                <a:gd name="T107" fmla="*/ 79437818 h 399"/>
                <a:gd name="T108" fmla="*/ 407903899 w 321"/>
                <a:gd name="T109" fmla="*/ 70350733 h 399"/>
                <a:gd name="T110" fmla="*/ 411764110 w 321"/>
                <a:gd name="T111" fmla="*/ 49245351 h 399"/>
                <a:gd name="T112" fmla="*/ 396322133 w 321"/>
                <a:gd name="T113" fmla="*/ 53056361 h 399"/>
                <a:gd name="T114" fmla="*/ 315256577 w 321"/>
                <a:gd name="T115" fmla="*/ 62143445 h 399"/>
                <a:gd name="T116" fmla="*/ 87499618 w 321"/>
                <a:gd name="T117" fmla="*/ 76799510 h 399"/>
                <a:gd name="T118" fmla="*/ 70772417 w 321"/>
                <a:gd name="T119" fmla="*/ 72696137 h 399"/>
                <a:gd name="T120" fmla="*/ 87499618 w 321"/>
                <a:gd name="T121" fmla="*/ 68592222 h 399"/>
                <a:gd name="T122" fmla="*/ 104227953 w 321"/>
                <a:gd name="T123" fmla="*/ 72696137 h 399"/>
                <a:gd name="T124" fmla="*/ 87499618 w 321"/>
                <a:gd name="T125" fmla="*/ 76799510 h 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close/>
                  <a:moveTo>
                    <a:pt x="68" y="158"/>
                  </a:moveTo>
                  <a:lnTo>
                    <a:pt x="68" y="158"/>
                  </a:lnTo>
                  <a:lnTo>
                    <a:pt x="63" y="157"/>
                  </a:lnTo>
                  <a:lnTo>
                    <a:pt x="58" y="153"/>
                  </a:lnTo>
                  <a:lnTo>
                    <a:pt x="56" y="150"/>
                  </a:lnTo>
                  <a:lnTo>
                    <a:pt x="55" y="143"/>
                  </a:lnTo>
                  <a:lnTo>
                    <a:pt x="56" y="139"/>
                  </a:lnTo>
                  <a:lnTo>
                    <a:pt x="58" y="135"/>
                  </a:lnTo>
                  <a:lnTo>
                    <a:pt x="63" y="131"/>
                  </a:lnTo>
                  <a:lnTo>
                    <a:pt x="68" y="130"/>
                  </a:lnTo>
                  <a:lnTo>
                    <a:pt x="73" y="131"/>
                  </a:lnTo>
                  <a:lnTo>
                    <a:pt x="78" y="135"/>
                  </a:lnTo>
                  <a:lnTo>
                    <a:pt x="80" y="139"/>
                  </a:lnTo>
                  <a:lnTo>
                    <a:pt x="81" y="143"/>
                  </a:lnTo>
                  <a:lnTo>
                    <a:pt x="80" y="150"/>
                  </a:lnTo>
                  <a:lnTo>
                    <a:pt x="78" y="153"/>
                  </a:lnTo>
                  <a:lnTo>
                    <a:pt x="73" y="157"/>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16" y="76"/>
                  </a:lnTo>
                  <a:lnTo>
                    <a:pt x="31" y="87"/>
                  </a:lnTo>
                  <a:lnTo>
                    <a:pt x="47" y="95"/>
                  </a:lnTo>
                  <a:lnTo>
                    <a:pt x="67" y="102"/>
                  </a:lnTo>
                  <a:lnTo>
                    <a:pt x="87" y="108"/>
                  </a:lnTo>
                  <a:lnTo>
                    <a:pt x="110" y="113"/>
                  </a:lnTo>
                  <a:lnTo>
                    <a:pt x="135" y="116"/>
                  </a:lnTo>
                  <a:lnTo>
                    <a:pt x="160" y="117"/>
                  </a:lnTo>
                  <a:lnTo>
                    <a:pt x="187" y="116"/>
                  </a:lnTo>
                  <a:lnTo>
                    <a:pt x="211" y="113"/>
                  </a:lnTo>
                  <a:lnTo>
                    <a:pt x="234" y="108"/>
                  </a:lnTo>
                  <a:lnTo>
                    <a:pt x="254" y="102"/>
                  </a:lnTo>
                  <a:lnTo>
                    <a:pt x="274" y="95"/>
                  </a:lnTo>
                  <a:lnTo>
                    <a:pt x="291" y="87"/>
                  </a:lnTo>
                  <a:lnTo>
                    <a:pt x="305" y="76"/>
                  </a:lnTo>
                  <a:lnTo>
                    <a:pt x="318" y="65"/>
                  </a:lnTo>
                  <a:lnTo>
                    <a:pt x="314" y="71"/>
                  </a:lnTo>
                  <a:lnTo>
                    <a:pt x="308" y="78"/>
                  </a:lnTo>
                  <a:lnTo>
                    <a:pt x="294" y="89"/>
                  </a:lnTo>
                  <a:lnTo>
                    <a:pt x="277" y="99"/>
                  </a:lnTo>
                  <a:lnTo>
                    <a:pt x="258" y="108"/>
                  </a:lnTo>
                  <a:lnTo>
                    <a:pt x="237" y="114"/>
                  </a:lnTo>
                  <a:lnTo>
                    <a:pt x="213" y="121"/>
                  </a:lnTo>
                  <a:lnTo>
                    <a:pt x="188"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0" y="271"/>
                  </a:lnTo>
                  <a:lnTo>
                    <a:pt x="0" y="277"/>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1"/>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close/>
                  <a:moveTo>
                    <a:pt x="68" y="367"/>
                  </a:moveTo>
                  <a:lnTo>
                    <a:pt x="68" y="367"/>
                  </a:lnTo>
                  <a:lnTo>
                    <a:pt x="63" y="366"/>
                  </a:lnTo>
                  <a:lnTo>
                    <a:pt x="58" y="362"/>
                  </a:lnTo>
                  <a:lnTo>
                    <a:pt x="56" y="359"/>
                  </a:lnTo>
                  <a:lnTo>
                    <a:pt x="55" y="354"/>
                  </a:lnTo>
                  <a:lnTo>
                    <a:pt x="56" y="348"/>
                  </a:lnTo>
                  <a:lnTo>
                    <a:pt x="58" y="344"/>
                  </a:lnTo>
                  <a:lnTo>
                    <a:pt x="63" y="341"/>
                  </a:lnTo>
                  <a:lnTo>
                    <a:pt x="68" y="339"/>
                  </a:lnTo>
                  <a:lnTo>
                    <a:pt x="73" y="341"/>
                  </a:lnTo>
                  <a:lnTo>
                    <a:pt x="78" y="344"/>
                  </a:lnTo>
                  <a:lnTo>
                    <a:pt x="80" y="348"/>
                  </a:lnTo>
                  <a:lnTo>
                    <a:pt x="81" y="354"/>
                  </a:lnTo>
                  <a:lnTo>
                    <a:pt x="80" y="359"/>
                  </a:lnTo>
                  <a:lnTo>
                    <a:pt x="78" y="362"/>
                  </a:lnTo>
                  <a:lnTo>
                    <a:pt x="73" y="366"/>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0" y="168"/>
                  </a:lnTo>
                  <a:lnTo>
                    <a:pt x="0" y="173"/>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0" y="168"/>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close/>
                  <a:moveTo>
                    <a:pt x="68" y="262"/>
                  </a:moveTo>
                  <a:lnTo>
                    <a:pt x="68" y="262"/>
                  </a:lnTo>
                  <a:lnTo>
                    <a:pt x="63" y="261"/>
                  </a:lnTo>
                  <a:lnTo>
                    <a:pt x="58" y="257"/>
                  </a:lnTo>
                  <a:lnTo>
                    <a:pt x="56" y="254"/>
                  </a:lnTo>
                  <a:lnTo>
                    <a:pt x="55" y="248"/>
                  </a:lnTo>
                  <a:lnTo>
                    <a:pt x="56" y="243"/>
                  </a:lnTo>
                  <a:lnTo>
                    <a:pt x="58" y="239"/>
                  </a:lnTo>
                  <a:lnTo>
                    <a:pt x="63" y="235"/>
                  </a:lnTo>
                  <a:lnTo>
                    <a:pt x="68" y="234"/>
                  </a:lnTo>
                  <a:lnTo>
                    <a:pt x="73" y="235"/>
                  </a:lnTo>
                  <a:lnTo>
                    <a:pt x="78" y="239"/>
                  </a:lnTo>
                  <a:lnTo>
                    <a:pt x="80" y="243"/>
                  </a:lnTo>
                  <a:lnTo>
                    <a:pt x="81" y="248"/>
                  </a:lnTo>
                  <a:lnTo>
                    <a:pt x="80" y="254"/>
                  </a:lnTo>
                  <a:lnTo>
                    <a:pt x="78" y="257"/>
                  </a:lnTo>
                  <a:lnTo>
                    <a:pt x="73" y="261"/>
                  </a:lnTo>
                  <a:lnTo>
                    <a:pt x="68" y="2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nvGrpSpPr>
            <p:cNvPr id="98315" name="组合 85"/>
            <p:cNvGrpSpPr/>
            <p:nvPr/>
          </p:nvGrpSpPr>
          <p:grpSpPr bwMode="auto">
            <a:xfrm>
              <a:off x="1621726" y="5344911"/>
              <a:ext cx="801331" cy="261477"/>
              <a:chOff x="1438151" y="4125687"/>
              <a:chExt cx="559377" cy="374506"/>
            </a:xfrm>
          </p:grpSpPr>
          <p:sp>
            <p:nvSpPr>
              <p:cNvPr id="98379" name="Freeform 79"/>
              <p:cNvSpPr>
                <a:spLocks noEditPoints="1"/>
              </p:cNvSpPr>
              <p:nvPr/>
            </p:nvSpPr>
            <p:spPr bwMode="auto">
              <a:xfrm>
                <a:off x="1437759" y="4333620"/>
                <a:ext cx="559614" cy="166658"/>
              </a:xfrm>
              <a:custGeom>
                <a:avLst/>
                <a:gdLst>
                  <a:gd name="T0" fmla="*/ 0 w 662"/>
                  <a:gd name="T1" fmla="*/ 11830328 h 195"/>
                  <a:gd name="T2" fmla="*/ 13566160 w 662"/>
                  <a:gd name="T3" fmla="*/ 144184162 h 195"/>
                  <a:gd name="T4" fmla="*/ 472662580 w 662"/>
                  <a:gd name="T5" fmla="*/ 132353835 h 195"/>
                  <a:gd name="T6" fmla="*/ 459810429 w 662"/>
                  <a:gd name="T7" fmla="*/ 0 h 195"/>
                  <a:gd name="T8" fmla="*/ 416971615 w 662"/>
                  <a:gd name="T9" fmla="*/ 12569831 h 195"/>
                  <a:gd name="T10" fmla="*/ 364849846 w 662"/>
                  <a:gd name="T11" fmla="*/ 46582668 h 195"/>
                  <a:gd name="T12" fmla="*/ 361279804 w 662"/>
                  <a:gd name="T13" fmla="*/ 56194487 h 195"/>
                  <a:gd name="T14" fmla="*/ 433392963 w 662"/>
                  <a:gd name="T15" fmla="*/ 85771166 h 195"/>
                  <a:gd name="T16" fmla="*/ 361279804 w 662"/>
                  <a:gd name="T17" fmla="*/ 87250172 h 195"/>
                  <a:gd name="T18" fmla="*/ 304160821 w 662"/>
                  <a:gd name="T19" fmla="*/ 11830328 h 195"/>
                  <a:gd name="T20" fmla="*/ 322010186 w 662"/>
                  <a:gd name="T21" fmla="*/ 45843165 h 195"/>
                  <a:gd name="T22" fmla="*/ 250611036 w 662"/>
                  <a:gd name="T23" fmla="*/ 57673493 h 195"/>
                  <a:gd name="T24" fmla="*/ 307016855 w 662"/>
                  <a:gd name="T25" fmla="*/ 56194487 h 195"/>
                  <a:gd name="T26" fmla="*/ 253467069 w 662"/>
                  <a:gd name="T27" fmla="*/ 89467821 h 195"/>
                  <a:gd name="T28" fmla="*/ 141370285 w 662"/>
                  <a:gd name="T29" fmla="*/ 12569831 h 195"/>
                  <a:gd name="T30" fmla="*/ 212769435 w 662"/>
                  <a:gd name="T31" fmla="*/ 43624656 h 195"/>
                  <a:gd name="T32" fmla="*/ 140656276 w 662"/>
                  <a:gd name="T33" fmla="*/ 43624656 h 195"/>
                  <a:gd name="T34" fmla="*/ 193492053 w 662"/>
                  <a:gd name="T35" fmla="*/ 53976838 h 195"/>
                  <a:gd name="T36" fmla="*/ 209199393 w 662"/>
                  <a:gd name="T37" fmla="*/ 89467821 h 195"/>
                  <a:gd name="T38" fmla="*/ 29987508 w 662"/>
                  <a:gd name="T39" fmla="*/ 14788340 h 195"/>
                  <a:gd name="T40" fmla="*/ 87107336 w 662"/>
                  <a:gd name="T41" fmla="*/ 14788340 h 195"/>
                  <a:gd name="T42" fmla="*/ 30701516 w 662"/>
                  <a:gd name="T43" fmla="*/ 45843165 h 195"/>
                  <a:gd name="T44" fmla="*/ 32843542 w 662"/>
                  <a:gd name="T45" fmla="*/ 53976838 h 195"/>
                  <a:gd name="T46" fmla="*/ 102100667 w 662"/>
                  <a:gd name="T47" fmla="*/ 87250172 h 195"/>
                  <a:gd name="T48" fmla="*/ 29987508 w 662"/>
                  <a:gd name="T49" fmla="*/ 57673493 h 195"/>
                  <a:gd name="T50" fmla="*/ 29987508 w 662"/>
                  <a:gd name="T51" fmla="*/ 100559506 h 195"/>
                  <a:gd name="T52" fmla="*/ 87107336 w 662"/>
                  <a:gd name="T53" fmla="*/ 100559506 h 195"/>
                  <a:gd name="T54" fmla="*/ 117808852 w 662"/>
                  <a:gd name="T55" fmla="*/ 127178174 h 195"/>
                  <a:gd name="T56" fmla="*/ 96388600 w 662"/>
                  <a:gd name="T57" fmla="*/ 101299009 h 195"/>
                  <a:gd name="T58" fmla="*/ 117808852 w 662"/>
                  <a:gd name="T59" fmla="*/ 84292161 h 195"/>
                  <a:gd name="T60" fmla="*/ 96388600 w 662"/>
                  <a:gd name="T61" fmla="*/ 58412996 h 195"/>
                  <a:gd name="T62" fmla="*/ 117808852 w 662"/>
                  <a:gd name="T63" fmla="*/ 41407007 h 195"/>
                  <a:gd name="T64" fmla="*/ 96388600 w 662"/>
                  <a:gd name="T65" fmla="*/ 15527843 h 195"/>
                  <a:gd name="T66" fmla="*/ 144226318 w 662"/>
                  <a:gd name="T67" fmla="*/ 131614332 h 195"/>
                  <a:gd name="T68" fmla="*/ 141370285 w 662"/>
                  <a:gd name="T69" fmla="*/ 97601494 h 195"/>
                  <a:gd name="T70" fmla="*/ 212769435 w 662"/>
                  <a:gd name="T71" fmla="*/ 128656320 h 195"/>
                  <a:gd name="T72" fmla="*/ 227049603 w 662"/>
                  <a:gd name="T73" fmla="*/ 127916817 h 195"/>
                  <a:gd name="T74" fmla="*/ 227049603 w 662"/>
                  <a:gd name="T75" fmla="*/ 100559506 h 195"/>
                  <a:gd name="T76" fmla="*/ 227049603 w 662"/>
                  <a:gd name="T77" fmla="*/ 85031664 h 195"/>
                  <a:gd name="T78" fmla="*/ 227049603 w 662"/>
                  <a:gd name="T79" fmla="*/ 57673493 h 195"/>
                  <a:gd name="T80" fmla="*/ 227049603 w 662"/>
                  <a:gd name="T81" fmla="*/ 42885153 h 195"/>
                  <a:gd name="T82" fmla="*/ 227049603 w 662"/>
                  <a:gd name="T83" fmla="*/ 15527843 h 195"/>
                  <a:gd name="T84" fmla="*/ 252039053 w 662"/>
                  <a:gd name="T85" fmla="*/ 130135326 h 195"/>
                  <a:gd name="T86" fmla="*/ 304160821 w 662"/>
                  <a:gd name="T87" fmla="*/ 96861991 h 195"/>
                  <a:gd name="T88" fmla="*/ 322010186 w 662"/>
                  <a:gd name="T89" fmla="*/ 130135326 h 195"/>
                  <a:gd name="T90" fmla="*/ 331292296 w 662"/>
                  <a:gd name="T91" fmla="*/ 127916817 h 195"/>
                  <a:gd name="T92" fmla="*/ 338432380 w 662"/>
                  <a:gd name="T93" fmla="*/ 101299009 h 195"/>
                  <a:gd name="T94" fmla="*/ 331292296 w 662"/>
                  <a:gd name="T95" fmla="*/ 85031664 h 195"/>
                  <a:gd name="T96" fmla="*/ 338432380 w 662"/>
                  <a:gd name="T97" fmla="*/ 58412996 h 195"/>
                  <a:gd name="T98" fmla="*/ 331292296 w 662"/>
                  <a:gd name="T99" fmla="*/ 42885153 h 195"/>
                  <a:gd name="T100" fmla="*/ 338432380 w 662"/>
                  <a:gd name="T101" fmla="*/ 15527843 h 195"/>
                  <a:gd name="T102" fmla="*/ 361279804 w 662"/>
                  <a:gd name="T103" fmla="*/ 128656320 h 195"/>
                  <a:gd name="T104" fmla="*/ 416971615 w 662"/>
                  <a:gd name="T105" fmla="*/ 97601494 h 195"/>
                  <a:gd name="T106" fmla="*/ 429822921 w 662"/>
                  <a:gd name="T107" fmla="*/ 131614332 h 195"/>
                  <a:gd name="T108" fmla="*/ 427680896 w 662"/>
                  <a:gd name="T109" fmla="*/ 101299009 h 195"/>
                  <a:gd name="T110" fmla="*/ 449101148 w 662"/>
                  <a:gd name="T111" fmla="*/ 127178174 h 195"/>
                  <a:gd name="T112" fmla="*/ 427680896 w 662"/>
                  <a:gd name="T113" fmla="*/ 58412996 h 195"/>
                  <a:gd name="T114" fmla="*/ 449101148 w 662"/>
                  <a:gd name="T115" fmla="*/ 84292161 h 195"/>
                  <a:gd name="T116" fmla="*/ 427680896 w 662"/>
                  <a:gd name="T117" fmla="*/ 17005989 h 195"/>
                  <a:gd name="T118" fmla="*/ 449101148 w 662"/>
                  <a:gd name="T119" fmla="*/ 41407007 h 1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62" h="195">
                    <a:moveTo>
                      <a:pt x="644" y="0"/>
                    </a:moveTo>
                    <a:lnTo>
                      <a:pt x="19" y="0"/>
                    </a:lnTo>
                    <a:lnTo>
                      <a:pt x="13" y="1"/>
                    </a:lnTo>
                    <a:lnTo>
                      <a:pt x="6" y="4"/>
                    </a:lnTo>
                    <a:lnTo>
                      <a:pt x="2" y="10"/>
                    </a:lnTo>
                    <a:lnTo>
                      <a:pt x="1" y="12"/>
                    </a:lnTo>
                    <a:lnTo>
                      <a:pt x="0" y="16"/>
                    </a:lnTo>
                    <a:lnTo>
                      <a:pt x="0" y="179"/>
                    </a:lnTo>
                    <a:lnTo>
                      <a:pt x="1" y="181"/>
                    </a:lnTo>
                    <a:lnTo>
                      <a:pt x="2" y="184"/>
                    </a:lnTo>
                    <a:lnTo>
                      <a:pt x="6" y="190"/>
                    </a:lnTo>
                    <a:lnTo>
                      <a:pt x="13" y="193"/>
                    </a:lnTo>
                    <a:lnTo>
                      <a:pt x="16" y="195"/>
                    </a:lnTo>
                    <a:lnTo>
                      <a:pt x="19" y="195"/>
                    </a:lnTo>
                    <a:lnTo>
                      <a:pt x="644" y="195"/>
                    </a:lnTo>
                    <a:lnTo>
                      <a:pt x="647" y="195"/>
                    </a:lnTo>
                    <a:lnTo>
                      <a:pt x="651" y="193"/>
                    </a:lnTo>
                    <a:lnTo>
                      <a:pt x="658" y="190"/>
                    </a:lnTo>
                    <a:lnTo>
                      <a:pt x="661" y="184"/>
                    </a:lnTo>
                    <a:lnTo>
                      <a:pt x="662" y="181"/>
                    </a:lnTo>
                    <a:lnTo>
                      <a:pt x="662" y="179"/>
                    </a:lnTo>
                    <a:lnTo>
                      <a:pt x="662" y="16"/>
                    </a:lnTo>
                    <a:lnTo>
                      <a:pt x="662" y="12"/>
                    </a:lnTo>
                    <a:lnTo>
                      <a:pt x="661" y="10"/>
                    </a:lnTo>
                    <a:lnTo>
                      <a:pt x="658" y="4"/>
                    </a:lnTo>
                    <a:lnTo>
                      <a:pt x="651" y="1"/>
                    </a:lnTo>
                    <a:lnTo>
                      <a:pt x="644" y="0"/>
                    </a:lnTo>
                    <a:close/>
                    <a:moveTo>
                      <a:pt x="506" y="20"/>
                    </a:moveTo>
                    <a:lnTo>
                      <a:pt x="506" y="20"/>
                    </a:lnTo>
                    <a:lnTo>
                      <a:pt x="506" y="18"/>
                    </a:lnTo>
                    <a:lnTo>
                      <a:pt x="507" y="17"/>
                    </a:lnTo>
                    <a:lnTo>
                      <a:pt x="511" y="16"/>
                    </a:lnTo>
                    <a:lnTo>
                      <a:pt x="581" y="16"/>
                    </a:lnTo>
                    <a:lnTo>
                      <a:pt x="584" y="17"/>
                    </a:lnTo>
                    <a:lnTo>
                      <a:pt x="585" y="18"/>
                    </a:lnTo>
                    <a:lnTo>
                      <a:pt x="586" y="20"/>
                    </a:lnTo>
                    <a:lnTo>
                      <a:pt x="607" y="59"/>
                    </a:lnTo>
                    <a:lnTo>
                      <a:pt x="607" y="60"/>
                    </a:lnTo>
                    <a:lnTo>
                      <a:pt x="606" y="62"/>
                    </a:lnTo>
                    <a:lnTo>
                      <a:pt x="602" y="63"/>
                    </a:lnTo>
                    <a:lnTo>
                      <a:pt x="511" y="63"/>
                    </a:lnTo>
                    <a:lnTo>
                      <a:pt x="507" y="62"/>
                    </a:lnTo>
                    <a:lnTo>
                      <a:pt x="506" y="60"/>
                    </a:lnTo>
                    <a:lnTo>
                      <a:pt x="506" y="59"/>
                    </a:lnTo>
                    <a:lnTo>
                      <a:pt x="506" y="20"/>
                    </a:lnTo>
                    <a:close/>
                    <a:moveTo>
                      <a:pt x="506" y="78"/>
                    </a:moveTo>
                    <a:lnTo>
                      <a:pt x="506" y="78"/>
                    </a:lnTo>
                    <a:lnTo>
                      <a:pt x="506" y="76"/>
                    </a:lnTo>
                    <a:lnTo>
                      <a:pt x="507" y="75"/>
                    </a:lnTo>
                    <a:lnTo>
                      <a:pt x="511" y="73"/>
                    </a:lnTo>
                    <a:lnTo>
                      <a:pt x="581" y="73"/>
                    </a:lnTo>
                    <a:lnTo>
                      <a:pt x="584" y="75"/>
                    </a:lnTo>
                    <a:lnTo>
                      <a:pt x="585" y="76"/>
                    </a:lnTo>
                    <a:lnTo>
                      <a:pt x="586" y="78"/>
                    </a:lnTo>
                    <a:lnTo>
                      <a:pt x="607" y="116"/>
                    </a:lnTo>
                    <a:lnTo>
                      <a:pt x="607" y="118"/>
                    </a:lnTo>
                    <a:lnTo>
                      <a:pt x="606" y="119"/>
                    </a:lnTo>
                    <a:lnTo>
                      <a:pt x="602" y="121"/>
                    </a:lnTo>
                    <a:lnTo>
                      <a:pt x="511" y="121"/>
                    </a:lnTo>
                    <a:lnTo>
                      <a:pt x="507" y="119"/>
                    </a:lnTo>
                    <a:lnTo>
                      <a:pt x="506" y="118"/>
                    </a:lnTo>
                    <a:lnTo>
                      <a:pt x="506" y="116"/>
                    </a:lnTo>
                    <a:lnTo>
                      <a:pt x="506" y="78"/>
                    </a:lnTo>
                    <a:close/>
                    <a:moveTo>
                      <a:pt x="351" y="20"/>
                    </a:moveTo>
                    <a:lnTo>
                      <a:pt x="351" y="20"/>
                    </a:lnTo>
                    <a:lnTo>
                      <a:pt x="352" y="18"/>
                    </a:lnTo>
                    <a:lnTo>
                      <a:pt x="353" y="17"/>
                    </a:lnTo>
                    <a:lnTo>
                      <a:pt x="355" y="16"/>
                    </a:lnTo>
                    <a:lnTo>
                      <a:pt x="426" y="16"/>
                    </a:lnTo>
                    <a:lnTo>
                      <a:pt x="429" y="17"/>
                    </a:lnTo>
                    <a:lnTo>
                      <a:pt x="430" y="18"/>
                    </a:lnTo>
                    <a:lnTo>
                      <a:pt x="431" y="20"/>
                    </a:lnTo>
                    <a:lnTo>
                      <a:pt x="452" y="59"/>
                    </a:lnTo>
                    <a:lnTo>
                      <a:pt x="452" y="60"/>
                    </a:lnTo>
                    <a:lnTo>
                      <a:pt x="451" y="62"/>
                    </a:lnTo>
                    <a:lnTo>
                      <a:pt x="447" y="63"/>
                    </a:lnTo>
                    <a:lnTo>
                      <a:pt x="355" y="63"/>
                    </a:lnTo>
                    <a:lnTo>
                      <a:pt x="353" y="62"/>
                    </a:lnTo>
                    <a:lnTo>
                      <a:pt x="352" y="60"/>
                    </a:lnTo>
                    <a:lnTo>
                      <a:pt x="351" y="59"/>
                    </a:lnTo>
                    <a:lnTo>
                      <a:pt x="351" y="20"/>
                    </a:lnTo>
                    <a:close/>
                    <a:moveTo>
                      <a:pt x="351" y="78"/>
                    </a:moveTo>
                    <a:lnTo>
                      <a:pt x="351" y="78"/>
                    </a:lnTo>
                    <a:lnTo>
                      <a:pt x="352" y="76"/>
                    </a:lnTo>
                    <a:lnTo>
                      <a:pt x="353" y="75"/>
                    </a:lnTo>
                    <a:lnTo>
                      <a:pt x="355" y="73"/>
                    </a:lnTo>
                    <a:lnTo>
                      <a:pt x="426" y="73"/>
                    </a:lnTo>
                    <a:lnTo>
                      <a:pt x="429" y="75"/>
                    </a:lnTo>
                    <a:lnTo>
                      <a:pt x="430" y="76"/>
                    </a:lnTo>
                    <a:lnTo>
                      <a:pt x="431" y="78"/>
                    </a:lnTo>
                    <a:lnTo>
                      <a:pt x="452" y="116"/>
                    </a:lnTo>
                    <a:lnTo>
                      <a:pt x="452" y="118"/>
                    </a:lnTo>
                    <a:lnTo>
                      <a:pt x="451" y="119"/>
                    </a:lnTo>
                    <a:lnTo>
                      <a:pt x="447" y="121"/>
                    </a:lnTo>
                    <a:lnTo>
                      <a:pt x="355" y="121"/>
                    </a:lnTo>
                    <a:lnTo>
                      <a:pt x="353" y="119"/>
                    </a:lnTo>
                    <a:lnTo>
                      <a:pt x="352" y="118"/>
                    </a:lnTo>
                    <a:lnTo>
                      <a:pt x="351" y="116"/>
                    </a:lnTo>
                    <a:lnTo>
                      <a:pt x="351" y="78"/>
                    </a:lnTo>
                    <a:close/>
                    <a:moveTo>
                      <a:pt x="197" y="20"/>
                    </a:moveTo>
                    <a:lnTo>
                      <a:pt x="197" y="20"/>
                    </a:lnTo>
                    <a:lnTo>
                      <a:pt x="197" y="18"/>
                    </a:lnTo>
                    <a:lnTo>
                      <a:pt x="198" y="17"/>
                    </a:lnTo>
                    <a:lnTo>
                      <a:pt x="202" y="16"/>
                    </a:lnTo>
                    <a:lnTo>
                      <a:pt x="271" y="16"/>
                    </a:lnTo>
                    <a:lnTo>
                      <a:pt x="275" y="17"/>
                    </a:lnTo>
                    <a:lnTo>
                      <a:pt x="276" y="18"/>
                    </a:lnTo>
                    <a:lnTo>
                      <a:pt x="276" y="20"/>
                    </a:lnTo>
                    <a:lnTo>
                      <a:pt x="298" y="59"/>
                    </a:lnTo>
                    <a:lnTo>
                      <a:pt x="297" y="60"/>
                    </a:lnTo>
                    <a:lnTo>
                      <a:pt x="297" y="62"/>
                    </a:lnTo>
                    <a:lnTo>
                      <a:pt x="293" y="63"/>
                    </a:lnTo>
                    <a:lnTo>
                      <a:pt x="202" y="63"/>
                    </a:lnTo>
                    <a:lnTo>
                      <a:pt x="198" y="62"/>
                    </a:lnTo>
                    <a:lnTo>
                      <a:pt x="197" y="60"/>
                    </a:lnTo>
                    <a:lnTo>
                      <a:pt x="197" y="59"/>
                    </a:lnTo>
                    <a:lnTo>
                      <a:pt x="197" y="20"/>
                    </a:lnTo>
                    <a:close/>
                    <a:moveTo>
                      <a:pt x="197" y="78"/>
                    </a:moveTo>
                    <a:lnTo>
                      <a:pt x="197" y="78"/>
                    </a:lnTo>
                    <a:lnTo>
                      <a:pt x="197" y="76"/>
                    </a:lnTo>
                    <a:lnTo>
                      <a:pt x="198" y="75"/>
                    </a:lnTo>
                    <a:lnTo>
                      <a:pt x="202" y="73"/>
                    </a:lnTo>
                    <a:lnTo>
                      <a:pt x="271" y="73"/>
                    </a:lnTo>
                    <a:lnTo>
                      <a:pt x="275" y="75"/>
                    </a:lnTo>
                    <a:lnTo>
                      <a:pt x="276" y="76"/>
                    </a:lnTo>
                    <a:lnTo>
                      <a:pt x="276" y="78"/>
                    </a:lnTo>
                    <a:lnTo>
                      <a:pt x="298" y="116"/>
                    </a:lnTo>
                    <a:lnTo>
                      <a:pt x="297" y="118"/>
                    </a:lnTo>
                    <a:lnTo>
                      <a:pt x="297" y="119"/>
                    </a:lnTo>
                    <a:lnTo>
                      <a:pt x="293" y="121"/>
                    </a:lnTo>
                    <a:lnTo>
                      <a:pt x="202" y="121"/>
                    </a:lnTo>
                    <a:lnTo>
                      <a:pt x="198" y="119"/>
                    </a:lnTo>
                    <a:lnTo>
                      <a:pt x="197" y="118"/>
                    </a:lnTo>
                    <a:lnTo>
                      <a:pt x="197" y="116"/>
                    </a:lnTo>
                    <a:lnTo>
                      <a:pt x="197" y="78"/>
                    </a:lnTo>
                    <a:close/>
                    <a:moveTo>
                      <a:pt x="42" y="20"/>
                    </a:moveTo>
                    <a:lnTo>
                      <a:pt x="42" y="20"/>
                    </a:lnTo>
                    <a:lnTo>
                      <a:pt x="42" y="18"/>
                    </a:lnTo>
                    <a:lnTo>
                      <a:pt x="43" y="17"/>
                    </a:lnTo>
                    <a:lnTo>
                      <a:pt x="46" y="16"/>
                    </a:lnTo>
                    <a:lnTo>
                      <a:pt x="117" y="16"/>
                    </a:lnTo>
                    <a:lnTo>
                      <a:pt x="120" y="17"/>
                    </a:lnTo>
                    <a:lnTo>
                      <a:pt x="121" y="18"/>
                    </a:lnTo>
                    <a:lnTo>
                      <a:pt x="122" y="20"/>
                    </a:lnTo>
                    <a:lnTo>
                      <a:pt x="143" y="59"/>
                    </a:lnTo>
                    <a:lnTo>
                      <a:pt x="143" y="60"/>
                    </a:lnTo>
                    <a:lnTo>
                      <a:pt x="142" y="62"/>
                    </a:lnTo>
                    <a:lnTo>
                      <a:pt x="138" y="63"/>
                    </a:lnTo>
                    <a:lnTo>
                      <a:pt x="46" y="63"/>
                    </a:lnTo>
                    <a:lnTo>
                      <a:pt x="43" y="62"/>
                    </a:lnTo>
                    <a:lnTo>
                      <a:pt x="42" y="60"/>
                    </a:lnTo>
                    <a:lnTo>
                      <a:pt x="42" y="59"/>
                    </a:lnTo>
                    <a:lnTo>
                      <a:pt x="42" y="20"/>
                    </a:lnTo>
                    <a:close/>
                    <a:moveTo>
                      <a:pt x="42" y="78"/>
                    </a:moveTo>
                    <a:lnTo>
                      <a:pt x="42" y="78"/>
                    </a:lnTo>
                    <a:lnTo>
                      <a:pt x="42" y="76"/>
                    </a:lnTo>
                    <a:lnTo>
                      <a:pt x="43" y="75"/>
                    </a:lnTo>
                    <a:lnTo>
                      <a:pt x="46" y="73"/>
                    </a:lnTo>
                    <a:lnTo>
                      <a:pt x="117" y="73"/>
                    </a:lnTo>
                    <a:lnTo>
                      <a:pt x="120" y="75"/>
                    </a:lnTo>
                    <a:lnTo>
                      <a:pt x="121" y="76"/>
                    </a:lnTo>
                    <a:lnTo>
                      <a:pt x="122" y="78"/>
                    </a:lnTo>
                    <a:lnTo>
                      <a:pt x="143" y="116"/>
                    </a:lnTo>
                    <a:lnTo>
                      <a:pt x="143" y="118"/>
                    </a:lnTo>
                    <a:lnTo>
                      <a:pt x="142" y="119"/>
                    </a:lnTo>
                    <a:lnTo>
                      <a:pt x="138" y="121"/>
                    </a:lnTo>
                    <a:lnTo>
                      <a:pt x="46" y="121"/>
                    </a:lnTo>
                    <a:lnTo>
                      <a:pt x="43" y="119"/>
                    </a:lnTo>
                    <a:lnTo>
                      <a:pt x="42" y="118"/>
                    </a:lnTo>
                    <a:lnTo>
                      <a:pt x="42" y="116"/>
                    </a:lnTo>
                    <a:lnTo>
                      <a:pt x="42" y="78"/>
                    </a:lnTo>
                    <a:close/>
                    <a:moveTo>
                      <a:pt x="138" y="178"/>
                    </a:moveTo>
                    <a:lnTo>
                      <a:pt x="46" y="178"/>
                    </a:lnTo>
                    <a:lnTo>
                      <a:pt x="43" y="176"/>
                    </a:lnTo>
                    <a:lnTo>
                      <a:pt x="42" y="175"/>
                    </a:lnTo>
                    <a:lnTo>
                      <a:pt x="42" y="174"/>
                    </a:lnTo>
                    <a:lnTo>
                      <a:pt x="42" y="136"/>
                    </a:lnTo>
                    <a:lnTo>
                      <a:pt x="42" y="133"/>
                    </a:lnTo>
                    <a:lnTo>
                      <a:pt x="43" y="132"/>
                    </a:lnTo>
                    <a:lnTo>
                      <a:pt x="46" y="131"/>
                    </a:lnTo>
                    <a:lnTo>
                      <a:pt x="117" y="131"/>
                    </a:lnTo>
                    <a:lnTo>
                      <a:pt x="120" y="132"/>
                    </a:lnTo>
                    <a:lnTo>
                      <a:pt x="121" y="133"/>
                    </a:lnTo>
                    <a:lnTo>
                      <a:pt x="122" y="136"/>
                    </a:lnTo>
                    <a:lnTo>
                      <a:pt x="143" y="174"/>
                    </a:lnTo>
                    <a:lnTo>
                      <a:pt x="143" y="175"/>
                    </a:lnTo>
                    <a:lnTo>
                      <a:pt x="142" y="176"/>
                    </a:lnTo>
                    <a:lnTo>
                      <a:pt x="138" y="178"/>
                    </a:lnTo>
                    <a:close/>
                    <a:moveTo>
                      <a:pt x="165" y="172"/>
                    </a:moveTo>
                    <a:lnTo>
                      <a:pt x="165" y="172"/>
                    </a:lnTo>
                    <a:lnTo>
                      <a:pt x="164" y="173"/>
                    </a:lnTo>
                    <a:lnTo>
                      <a:pt x="154" y="173"/>
                    </a:lnTo>
                    <a:lnTo>
                      <a:pt x="153" y="172"/>
                    </a:lnTo>
                    <a:lnTo>
                      <a:pt x="135" y="137"/>
                    </a:lnTo>
                    <a:lnTo>
                      <a:pt x="136" y="136"/>
                    </a:lnTo>
                    <a:lnTo>
                      <a:pt x="164" y="136"/>
                    </a:lnTo>
                    <a:lnTo>
                      <a:pt x="165" y="137"/>
                    </a:lnTo>
                    <a:lnTo>
                      <a:pt x="165" y="138"/>
                    </a:lnTo>
                    <a:lnTo>
                      <a:pt x="165" y="172"/>
                    </a:lnTo>
                    <a:close/>
                    <a:moveTo>
                      <a:pt x="165" y="114"/>
                    </a:moveTo>
                    <a:lnTo>
                      <a:pt x="165" y="114"/>
                    </a:lnTo>
                    <a:lnTo>
                      <a:pt x="164" y="115"/>
                    </a:lnTo>
                    <a:lnTo>
                      <a:pt x="154" y="115"/>
                    </a:lnTo>
                    <a:lnTo>
                      <a:pt x="153" y="114"/>
                    </a:lnTo>
                    <a:lnTo>
                      <a:pt x="135" y="79"/>
                    </a:lnTo>
                    <a:lnTo>
                      <a:pt x="136" y="78"/>
                    </a:lnTo>
                    <a:lnTo>
                      <a:pt x="164" y="78"/>
                    </a:lnTo>
                    <a:lnTo>
                      <a:pt x="165" y="79"/>
                    </a:lnTo>
                    <a:lnTo>
                      <a:pt x="165" y="80"/>
                    </a:lnTo>
                    <a:lnTo>
                      <a:pt x="165" y="114"/>
                    </a:lnTo>
                    <a:close/>
                    <a:moveTo>
                      <a:pt x="165" y="56"/>
                    </a:moveTo>
                    <a:lnTo>
                      <a:pt x="165" y="56"/>
                    </a:lnTo>
                    <a:lnTo>
                      <a:pt x="164" y="58"/>
                    </a:lnTo>
                    <a:lnTo>
                      <a:pt x="154" y="58"/>
                    </a:lnTo>
                    <a:lnTo>
                      <a:pt x="153" y="56"/>
                    </a:lnTo>
                    <a:lnTo>
                      <a:pt x="135" y="23"/>
                    </a:lnTo>
                    <a:lnTo>
                      <a:pt x="135" y="21"/>
                    </a:lnTo>
                    <a:lnTo>
                      <a:pt x="136" y="21"/>
                    </a:lnTo>
                    <a:lnTo>
                      <a:pt x="164" y="21"/>
                    </a:lnTo>
                    <a:lnTo>
                      <a:pt x="165" y="21"/>
                    </a:lnTo>
                    <a:lnTo>
                      <a:pt x="165" y="23"/>
                    </a:lnTo>
                    <a:lnTo>
                      <a:pt x="165" y="56"/>
                    </a:lnTo>
                    <a:close/>
                    <a:moveTo>
                      <a:pt x="293" y="178"/>
                    </a:moveTo>
                    <a:lnTo>
                      <a:pt x="202" y="178"/>
                    </a:lnTo>
                    <a:lnTo>
                      <a:pt x="198" y="176"/>
                    </a:lnTo>
                    <a:lnTo>
                      <a:pt x="197" y="175"/>
                    </a:lnTo>
                    <a:lnTo>
                      <a:pt x="197" y="174"/>
                    </a:lnTo>
                    <a:lnTo>
                      <a:pt x="197" y="136"/>
                    </a:lnTo>
                    <a:lnTo>
                      <a:pt x="197" y="133"/>
                    </a:lnTo>
                    <a:lnTo>
                      <a:pt x="198" y="132"/>
                    </a:lnTo>
                    <a:lnTo>
                      <a:pt x="202" y="131"/>
                    </a:lnTo>
                    <a:lnTo>
                      <a:pt x="271" y="131"/>
                    </a:lnTo>
                    <a:lnTo>
                      <a:pt x="275" y="132"/>
                    </a:lnTo>
                    <a:lnTo>
                      <a:pt x="276" y="133"/>
                    </a:lnTo>
                    <a:lnTo>
                      <a:pt x="276" y="136"/>
                    </a:lnTo>
                    <a:lnTo>
                      <a:pt x="298" y="174"/>
                    </a:lnTo>
                    <a:lnTo>
                      <a:pt x="297" y="175"/>
                    </a:lnTo>
                    <a:lnTo>
                      <a:pt x="297" y="176"/>
                    </a:lnTo>
                    <a:lnTo>
                      <a:pt x="293" y="178"/>
                    </a:lnTo>
                    <a:close/>
                    <a:moveTo>
                      <a:pt x="320" y="172"/>
                    </a:moveTo>
                    <a:lnTo>
                      <a:pt x="320" y="172"/>
                    </a:lnTo>
                    <a:lnTo>
                      <a:pt x="319" y="172"/>
                    </a:lnTo>
                    <a:lnTo>
                      <a:pt x="318" y="173"/>
                    </a:lnTo>
                    <a:lnTo>
                      <a:pt x="309" y="173"/>
                    </a:lnTo>
                    <a:lnTo>
                      <a:pt x="307" y="172"/>
                    </a:lnTo>
                    <a:lnTo>
                      <a:pt x="290" y="137"/>
                    </a:lnTo>
                    <a:lnTo>
                      <a:pt x="290" y="136"/>
                    </a:lnTo>
                    <a:lnTo>
                      <a:pt x="318" y="136"/>
                    </a:lnTo>
                    <a:lnTo>
                      <a:pt x="319" y="137"/>
                    </a:lnTo>
                    <a:lnTo>
                      <a:pt x="320" y="138"/>
                    </a:lnTo>
                    <a:lnTo>
                      <a:pt x="320" y="172"/>
                    </a:lnTo>
                    <a:close/>
                    <a:moveTo>
                      <a:pt x="320" y="114"/>
                    </a:moveTo>
                    <a:lnTo>
                      <a:pt x="320" y="114"/>
                    </a:lnTo>
                    <a:lnTo>
                      <a:pt x="319" y="114"/>
                    </a:lnTo>
                    <a:lnTo>
                      <a:pt x="318" y="115"/>
                    </a:lnTo>
                    <a:lnTo>
                      <a:pt x="309" y="115"/>
                    </a:lnTo>
                    <a:lnTo>
                      <a:pt x="307" y="114"/>
                    </a:lnTo>
                    <a:lnTo>
                      <a:pt x="290" y="79"/>
                    </a:lnTo>
                    <a:lnTo>
                      <a:pt x="290" y="78"/>
                    </a:lnTo>
                    <a:lnTo>
                      <a:pt x="318" y="78"/>
                    </a:lnTo>
                    <a:lnTo>
                      <a:pt x="319" y="79"/>
                    </a:lnTo>
                    <a:lnTo>
                      <a:pt x="320" y="80"/>
                    </a:lnTo>
                    <a:lnTo>
                      <a:pt x="320" y="114"/>
                    </a:lnTo>
                    <a:close/>
                    <a:moveTo>
                      <a:pt x="320" y="56"/>
                    </a:moveTo>
                    <a:lnTo>
                      <a:pt x="320" y="56"/>
                    </a:lnTo>
                    <a:lnTo>
                      <a:pt x="319" y="56"/>
                    </a:lnTo>
                    <a:lnTo>
                      <a:pt x="318" y="58"/>
                    </a:lnTo>
                    <a:lnTo>
                      <a:pt x="309" y="58"/>
                    </a:lnTo>
                    <a:lnTo>
                      <a:pt x="307" y="56"/>
                    </a:lnTo>
                    <a:lnTo>
                      <a:pt x="290" y="23"/>
                    </a:lnTo>
                    <a:lnTo>
                      <a:pt x="290" y="21"/>
                    </a:lnTo>
                    <a:lnTo>
                      <a:pt x="318" y="21"/>
                    </a:lnTo>
                    <a:lnTo>
                      <a:pt x="319" y="21"/>
                    </a:lnTo>
                    <a:lnTo>
                      <a:pt x="320" y="23"/>
                    </a:lnTo>
                    <a:lnTo>
                      <a:pt x="320" y="56"/>
                    </a:lnTo>
                    <a:close/>
                    <a:moveTo>
                      <a:pt x="447" y="178"/>
                    </a:moveTo>
                    <a:lnTo>
                      <a:pt x="355" y="178"/>
                    </a:lnTo>
                    <a:lnTo>
                      <a:pt x="353" y="176"/>
                    </a:lnTo>
                    <a:lnTo>
                      <a:pt x="352" y="175"/>
                    </a:lnTo>
                    <a:lnTo>
                      <a:pt x="351" y="174"/>
                    </a:lnTo>
                    <a:lnTo>
                      <a:pt x="351" y="136"/>
                    </a:lnTo>
                    <a:lnTo>
                      <a:pt x="352" y="133"/>
                    </a:lnTo>
                    <a:lnTo>
                      <a:pt x="353" y="132"/>
                    </a:lnTo>
                    <a:lnTo>
                      <a:pt x="355" y="131"/>
                    </a:lnTo>
                    <a:lnTo>
                      <a:pt x="426" y="131"/>
                    </a:lnTo>
                    <a:lnTo>
                      <a:pt x="429" y="132"/>
                    </a:lnTo>
                    <a:lnTo>
                      <a:pt x="430" y="133"/>
                    </a:lnTo>
                    <a:lnTo>
                      <a:pt x="431" y="136"/>
                    </a:lnTo>
                    <a:lnTo>
                      <a:pt x="452" y="174"/>
                    </a:lnTo>
                    <a:lnTo>
                      <a:pt x="452" y="175"/>
                    </a:lnTo>
                    <a:lnTo>
                      <a:pt x="451" y="176"/>
                    </a:lnTo>
                    <a:lnTo>
                      <a:pt x="447" y="178"/>
                    </a:lnTo>
                    <a:close/>
                    <a:moveTo>
                      <a:pt x="474" y="172"/>
                    </a:moveTo>
                    <a:lnTo>
                      <a:pt x="474" y="172"/>
                    </a:lnTo>
                    <a:lnTo>
                      <a:pt x="473" y="173"/>
                    </a:lnTo>
                    <a:lnTo>
                      <a:pt x="464" y="173"/>
                    </a:lnTo>
                    <a:lnTo>
                      <a:pt x="462" y="172"/>
                    </a:lnTo>
                    <a:lnTo>
                      <a:pt x="444" y="137"/>
                    </a:lnTo>
                    <a:lnTo>
                      <a:pt x="445" y="136"/>
                    </a:lnTo>
                    <a:lnTo>
                      <a:pt x="473" y="136"/>
                    </a:lnTo>
                    <a:lnTo>
                      <a:pt x="474" y="137"/>
                    </a:lnTo>
                    <a:lnTo>
                      <a:pt x="474" y="138"/>
                    </a:lnTo>
                    <a:lnTo>
                      <a:pt x="474" y="172"/>
                    </a:lnTo>
                    <a:close/>
                    <a:moveTo>
                      <a:pt x="474" y="114"/>
                    </a:moveTo>
                    <a:lnTo>
                      <a:pt x="474" y="114"/>
                    </a:lnTo>
                    <a:lnTo>
                      <a:pt x="473" y="115"/>
                    </a:lnTo>
                    <a:lnTo>
                      <a:pt x="464" y="115"/>
                    </a:lnTo>
                    <a:lnTo>
                      <a:pt x="462" y="114"/>
                    </a:lnTo>
                    <a:lnTo>
                      <a:pt x="444" y="79"/>
                    </a:lnTo>
                    <a:lnTo>
                      <a:pt x="445" y="78"/>
                    </a:lnTo>
                    <a:lnTo>
                      <a:pt x="473" y="78"/>
                    </a:lnTo>
                    <a:lnTo>
                      <a:pt x="474" y="79"/>
                    </a:lnTo>
                    <a:lnTo>
                      <a:pt x="474" y="80"/>
                    </a:lnTo>
                    <a:lnTo>
                      <a:pt x="474" y="114"/>
                    </a:lnTo>
                    <a:close/>
                    <a:moveTo>
                      <a:pt x="474" y="56"/>
                    </a:moveTo>
                    <a:lnTo>
                      <a:pt x="474" y="56"/>
                    </a:lnTo>
                    <a:lnTo>
                      <a:pt x="473" y="58"/>
                    </a:lnTo>
                    <a:lnTo>
                      <a:pt x="464" y="58"/>
                    </a:lnTo>
                    <a:lnTo>
                      <a:pt x="462" y="56"/>
                    </a:lnTo>
                    <a:lnTo>
                      <a:pt x="444" y="23"/>
                    </a:lnTo>
                    <a:lnTo>
                      <a:pt x="444" y="21"/>
                    </a:lnTo>
                    <a:lnTo>
                      <a:pt x="445" y="21"/>
                    </a:lnTo>
                    <a:lnTo>
                      <a:pt x="473" y="21"/>
                    </a:lnTo>
                    <a:lnTo>
                      <a:pt x="474" y="21"/>
                    </a:lnTo>
                    <a:lnTo>
                      <a:pt x="474" y="23"/>
                    </a:lnTo>
                    <a:lnTo>
                      <a:pt x="474" y="56"/>
                    </a:lnTo>
                    <a:close/>
                    <a:moveTo>
                      <a:pt x="602" y="178"/>
                    </a:moveTo>
                    <a:lnTo>
                      <a:pt x="511" y="178"/>
                    </a:lnTo>
                    <a:lnTo>
                      <a:pt x="507" y="176"/>
                    </a:lnTo>
                    <a:lnTo>
                      <a:pt x="506" y="175"/>
                    </a:lnTo>
                    <a:lnTo>
                      <a:pt x="506" y="174"/>
                    </a:lnTo>
                    <a:lnTo>
                      <a:pt x="506" y="136"/>
                    </a:lnTo>
                    <a:lnTo>
                      <a:pt x="506" y="133"/>
                    </a:lnTo>
                    <a:lnTo>
                      <a:pt x="507" y="132"/>
                    </a:lnTo>
                    <a:lnTo>
                      <a:pt x="511" y="131"/>
                    </a:lnTo>
                    <a:lnTo>
                      <a:pt x="581" y="131"/>
                    </a:lnTo>
                    <a:lnTo>
                      <a:pt x="584" y="132"/>
                    </a:lnTo>
                    <a:lnTo>
                      <a:pt x="585" y="133"/>
                    </a:lnTo>
                    <a:lnTo>
                      <a:pt x="586" y="136"/>
                    </a:lnTo>
                    <a:lnTo>
                      <a:pt x="607" y="174"/>
                    </a:lnTo>
                    <a:lnTo>
                      <a:pt x="607" y="175"/>
                    </a:lnTo>
                    <a:lnTo>
                      <a:pt x="606" y="176"/>
                    </a:lnTo>
                    <a:lnTo>
                      <a:pt x="602" y="178"/>
                    </a:lnTo>
                    <a:close/>
                    <a:moveTo>
                      <a:pt x="629" y="172"/>
                    </a:moveTo>
                    <a:lnTo>
                      <a:pt x="629" y="172"/>
                    </a:lnTo>
                    <a:lnTo>
                      <a:pt x="628" y="173"/>
                    </a:lnTo>
                    <a:lnTo>
                      <a:pt x="618" y="173"/>
                    </a:lnTo>
                    <a:lnTo>
                      <a:pt x="617" y="172"/>
                    </a:lnTo>
                    <a:lnTo>
                      <a:pt x="599" y="137"/>
                    </a:lnTo>
                    <a:lnTo>
                      <a:pt x="600" y="136"/>
                    </a:lnTo>
                    <a:lnTo>
                      <a:pt x="628" y="136"/>
                    </a:lnTo>
                    <a:lnTo>
                      <a:pt x="629" y="137"/>
                    </a:lnTo>
                    <a:lnTo>
                      <a:pt x="629" y="138"/>
                    </a:lnTo>
                    <a:lnTo>
                      <a:pt x="629" y="172"/>
                    </a:lnTo>
                    <a:close/>
                    <a:moveTo>
                      <a:pt x="629" y="114"/>
                    </a:moveTo>
                    <a:lnTo>
                      <a:pt x="629" y="114"/>
                    </a:lnTo>
                    <a:lnTo>
                      <a:pt x="628" y="115"/>
                    </a:lnTo>
                    <a:lnTo>
                      <a:pt x="618" y="115"/>
                    </a:lnTo>
                    <a:lnTo>
                      <a:pt x="617" y="114"/>
                    </a:lnTo>
                    <a:lnTo>
                      <a:pt x="599" y="79"/>
                    </a:lnTo>
                    <a:lnTo>
                      <a:pt x="600" y="78"/>
                    </a:lnTo>
                    <a:lnTo>
                      <a:pt x="628" y="78"/>
                    </a:lnTo>
                    <a:lnTo>
                      <a:pt x="629" y="79"/>
                    </a:lnTo>
                    <a:lnTo>
                      <a:pt x="629" y="80"/>
                    </a:lnTo>
                    <a:lnTo>
                      <a:pt x="629" y="114"/>
                    </a:lnTo>
                    <a:close/>
                    <a:moveTo>
                      <a:pt x="629" y="56"/>
                    </a:moveTo>
                    <a:lnTo>
                      <a:pt x="629" y="56"/>
                    </a:lnTo>
                    <a:lnTo>
                      <a:pt x="628" y="58"/>
                    </a:lnTo>
                    <a:lnTo>
                      <a:pt x="618" y="58"/>
                    </a:lnTo>
                    <a:lnTo>
                      <a:pt x="617" y="56"/>
                    </a:lnTo>
                    <a:lnTo>
                      <a:pt x="599" y="23"/>
                    </a:lnTo>
                    <a:lnTo>
                      <a:pt x="599" y="21"/>
                    </a:lnTo>
                    <a:lnTo>
                      <a:pt x="600" y="21"/>
                    </a:lnTo>
                    <a:lnTo>
                      <a:pt x="628" y="21"/>
                    </a:lnTo>
                    <a:lnTo>
                      <a:pt x="629" y="21"/>
                    </a:lnTo>
                    <a:lnTo>
                      <a:pt x="629" y="23"/>
                    </a:lnTo>
                    <a:lnTo>
                      <a:pt x="629" y="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8380" name="Freeform 79"/>
              <p:cNvSpPr>
                <a:spLocks noEditPoints="1"/>
              </p:cNvSpPr>
              <p:nvPr/>
            </p:nvSpPr>
            <p:spPr bwMode="auto">
              <a:xfrm>
                <a:off x="1437759" y="4126224"/>
                <a:ext cx="559614" cy="166658"/>
              </a:xfrm>
              <a:custGeom>
                <a:avLst/>
                <a:gdLst>
                  <a:gd name="T0" fmla="*/ 0 w 662"/>
                  <a:gd name="T1" fmla="*/ 11830328 h 195"/>
                  <a:gd name="T2" fmla="*/ 13566160 w 662"/>
                  <a:gd name="T3" fmla="*/ 144184162 h 195"/>
                  <a:gd name="T4" fmla="*/ 472662580 w 662"/>
                  <a:gd name="T5" fmla="*/ 132353835 h 195"/>
                  <a:gd name="T6" fmla="*/ 459810429 w 662"/>
                  <a:gd name="T7" fmla="*/ 0 h 195"/>
                  <a:gd name="T8" fmla="*/ 416971615 w 662"/>
                  <a:gd name="T9" fmla="*/ 12569831 h 195"/>
                  <a:gd name="T10" fmla="*/ 364849846 w 662"/>
                  <a:gd name="T11" fmla="*/ 46582668 h 195"/>
                  <a:gd name="T12" fmla="*/ 361279804 w 662"/>
                  <a:gd name="T13" fmla="*/ 56194487 h 195"/>
                  <a:gd name="T14" fmla="*/ 433392963 w 662"/>
                  <a:gd name="T15" fmla="*/ 85771166 h 195"/>
                  <a:gd name="T16" fmla="*/ 361279804 w 662"/>
                  <a:gd name="T17" fmla="*/ 87250172 h 195"/>
                  <a:gd name="T18" fmla="*/ 304160821 w 662"/>
                  <a:gd name="T19" fmla="*/ 11830328 h 195"/>
                  <a:gd name="T20" fmla="*/ 322010186 w 662"/>
                  <a:gd name="T21" fmla="*/ 45843165 h 195"/>
                  <a:gd name="T22" fmla="*/ 250611036 w 662"/>
                  <a:gd name="T23" fmla="*/ 57673493 h 195"/>
                  <a:gd name="T24" fmla="*/ 307016855 w 662"/>
                  <a:gd name="T25" fmla="*/ 56194487 h 195"/>
                  <a:gd name="T26" fmla="*/ 253467069 w 662"/>
                  <a:gd name="T27" fmla="*/ 89467821 h 195"/>
                  <a:gd name="T28" fmla="*/ 141370285 w 662"/>
                  <a:gd name="T29" fmla="*/ 12569831 h 195"/>
                  <a:gd name="T30" fmla="*/ 212769435 w 662"/>
                  <a:gd name="T31" fmla="*/ 43624656 h 195"/>
                  <a:gd name="T32" fmla="*/ 140656276 w 662"/>
                  <a:gd name="T33" fmla="*/ 43624656 h 195"/>
                  <a:gd name="T34" fmla="*/ 193492053 w 662"/>
                  <a:gd name="T35" fmla="*/ 53976838 h 195"/>
                  <a:gd name="T36" fmla="*/ 209199393 w 662"/>
                  <a:gd name="T37" fmla="*/ 89467821 h 195"/>
                  <a:gd name="T38" fmla="*/ 29987508 w 662"/>
                  <a:gd name="T39" fmla="*/ 14788340 h 195"/>
                  <a:gd name="T40" fmla="*/ 87107336 w 662"/>
                  <a:gd name="T41" fmla="*/ 14788340 h 195"/>
                  <a:gd name="T42" fmla="*/ 30701516 w 662"/>
                  <a:gd name="T43" fmla="*/ 45843165 h 195"/>
                  <a:gd name="T44" fmla="*/ 32843542 w 662"/>
                  <a:gd name="T45" fmla="*/ 53976838 h 195"/>
                  <a:gd name="T46" fmla="*/ 102100667 w 662"/>
                  <a:gd name="T47" fmla="*/ 87250172 h 195"/>
                  <a:gd name="T48" fmla="*/ 29987508 w 662"/>
                  <a:gd name="T49" fmla="*/ 57673493 h 195"/>
                  <a:gd name="T50" fmla="*/ 29987508 w 662"/>
                  <a:gd name="T51" fmla="*/ 100559506 h 195"/>
                  <a:gd name="T52" fmla="*/ 87107336 w 662"/>
                  <a:gd name="T53" fmla="*/ 100559506 h 195"/>
                  <a:gd name="T54" fmla="*/ 117808852 w 662"/>
                  <a:gd name="T55" fmla="*/ 127178174 h 195"/>
                  <a:gd name="T56" fmla="*/ 96388600 w 662"/>
                  <a:gd name="T57" fmla="*/ 101299009 h 195"/>
                  <a:gd name="T58" fmla="*/ 117808852 w 662"/>
                  <a:gd name="T59" fmla="*/ 84292161 h 195"/>
                  <a:gd name="T60" fmla="*/ 96388600 w 662"/>
                  <a:gd name="T61" fmla="*/ 58412996 h 195"/>
                  <a:gd name="T62" fmla="*/ 117808852 w 662"/>
                  <a:gd name="T63" fmla="*/ 41407007 h 195"/>
                  <a:gd name="T64" fmla="*/ 96388600 w 662"/>
                  <a:gd name="T65" fmla="*/ 15527843 h 195"/>
                  <a:gd name="T66" fmla="*/ 144226318 w 662"/>
                  <a:gd name="T67" fmla="*/ 131614332 h 195"/>
                  <a:gd name="T68" fmla="*/ 141370285 w 662"/>
                  <a:gd name="T69" fmla="*/ 97601494 h 195"/>
                  <a:gd name="T70" fmla="*/ 212769435 w 662"/>
                  <a:gd name="T71" fmla="*/ 128656320 h 195"/>
                  <a:gd name="T72" fmla="*/ 227049603 w 662"/>
                  <a:gd name="T73" fmla="*/ 127916817 h 195"/>
                  <a:gd name="T74" fmla="*/ 227049603 w 662"/>
                  <a:gd name="T75" fmla="*/ 100559506 h 195"/>
                  <a:gd name="T76" fmla="*/ 227049603 w 662"/>
                  <a:gd name="T77" fmla="*/ 85031664 h 195"/>
                  <a:gd name="T78" fmla="*/ 227049603 w 662"/>
                  <a:gd name="T79" fmla="*/ 57673493 h 195"/>
                  <a:gd name="T80" fmla="*/ 227049603 w 662"/>
                  <a:gd name="T81" fmla="*/ 42885153 h 195"/>
                  <a:gd name="T82" fmla="*/ 227049603 w 662"/>
                  <a:gd name="T83" fmla="*/ 15527843 h 195"/>
                  <a:gd name="T84" fmla="*/ 252039053 w 662"/>
                  <a:gd name="T85" fmla="*/ 130135326 h 195"/>
                  <a:gd name="T86" fmla="*/ 304160821 w 662"/>
                  <a:gd name="T87" fmla="*/ 96861991 h 195"/>
                  <a:gd name="T88" fmla="*/ 322010186 w 662"/>
                  <a:gd name="T89" fmla="*/ 130135326 h 195"/>
                  <a:gd name="T90" fmla="*/ 331292296 w 662"/>
                  <a:gd name="T91" fmla="*/ 127916817 h 195"/>
                  <a:gd name="T92" fmla="*/ 338432380 w 662"/>
                  <a:gd name="T93" fmla="*/ 101299009 h 195"/>
                  <a:gd name="T94" fmla="*/ 331292296 w 662"/>
                  <a:gd name="T95" fmla="*/ 85031664 h 195"/>
                  <a:gd name="T96" fmla="*/ 338432380 w 662"/>
                  <a:gd name="T97" fmla="*/ 58412996 h 195"/>
                  <a:gd name="T98" fmla="*/ 331292296 w 662"/>
                  <a:gd name="T99" fmla="*/ 42885153 h 195"/>
                  <a:gd name="T100" fmla="*/ 338432380 w 662"/>
                  <a:gd name="T101" fmla="*/ 15527843 h 195"/>
                  <a:gd name="T102" fmla="*/ 361279804 w 662"/>
                  <a:gd name="T103" fmla="*/ 128656320 h 195"/>
                  <a:gd name="T104" fmla="*/ 416971615 w 662"/>
                  <a:gd name="T105" fmla="*/ 97601494 h 195"/>
                  <a:gd name="T106" fmla="*/ 429822921 w 662"/>
                  <a:gd name="T107" fmla="*/ 131614332 h 195"/>
                  <a:gd name="T108" fmla="*/ 427680896 w 662"/>
                  <a:gd name="T109" fmla="*/ 101299009 h 195"/>
                  <a:gd name="T110" fmla="*/ 449101148 w 662"/>
                  <a:gd name="T111" fmla="*/ 127178174 h 195"/>
                  <a:gd name="T112" fmla="*/ 427680896 w 662"/>
                  <a:gd name="T113" fmla="*/ 58412996 h 195"/>
                  <a:gd name="T114" fmla="*/ 449101148 w 662"/>
                  <a:gd name="T115" fmla="*/ 84292161 h 195"/>
                  <a:gd name="T116" fmla="*/ 427680896 w 662"/>
                  <a:gd name="T117" fmla="*/ 17005989 h 195"/>
                  <a:gd name="T118" fmla="*/ 449101148 w 662"/>
                  <a:gd name="T119" fmla="*/ 41407007 h 1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62" h="195">
                    <a:moveTo>
                      <a:pt x="644" y="0"/>
                    </a:moveTo>
                    <a:lnTo>
                      <a:pt x="19" y="0"/>
                    </a:lnTo>
                    <a:lnTo>
                      <a:pt x="13" y="1"/>
                    </a:lnTo>
                    <a:lnTo>
                      <a:pt x="6" y="4"/>
                    </a:lnTo>
                    <a:lnTo>
                      <a:pt x="2" y="10"/>
                    </a:lnTo>
                    <a:lnTo>
                      <a:pt x="1" y="12"/>
                    </a:lnTo>
                    <a:lnTo>
                      <a:pt x="0" y="16"/>
                    </a:lnTo>
                    <a:lnTo>
                      <a:pt x="0" y="179"/>
                    </a:lnTo>
                    <a:lnTo>
                      <a:pt x="1" y="181"/>
                    </a:lnTo>
                    <a:lnTo>
                      <a:pt x="2" y="184"/>
                    </a:lnTo>
                    <a:lnTo>
                      <a:pt x="6" y="190"/>
                    </a:lnTo>
                    <a:lnTo>
                      <a:pt x="13" y="193"/>
                    </a:lnTo>
                    <a:lnTo>
                      <a:pt x="16" y="195"/>
                    </a:lnTo>
                    <a:lnTo>
                      <a:pt x="19" y="195"/>
                    </a:lnTo>
                    <a:lnTo>
                      <a:pt x="644" y="195"/>
                    </a:lnTo>
                    <a:lnTo>
                      <a:pt x="647" y="195"/>
                    </a:lnTo>
                    <a:lnTo>
                      <a:pt x="651" y="193"/>
                    </a:lnTo>
                    <a:lnTo>
                      <a:pt x="658" y="190"/>
                    </a:lnTo>
                    <a:lnTo>
                      <a:pt x="661" y="184"/>
                    </a:lnTo>
                    <a:lnTo>
                      <a:pt x="662" y="181"/>
                    </a:lnTo>
                    <a:lnTo>
                      <a:pt x="662" y="179"/>
                    </a:lnTo>
                    <a:lnTo>
                      <a:pt x="662" y="16"/>
                    </a:lnTo>
                    <a:lnTo>
                      <a:pt x="662" y="12"/>
                    </a:lnTo>
                    <a:lnTo>
                      <a:pt x="661" y="10"/>
                    </a:lnTo>
                    <a:lnTo>
                      <a:pt x="658" y="4"/>
                    </a:lnTo>
                    <a:lnTo>
                      <a:pt x="651" y="1"/>
                    </a:lnTo>
                    <a:lnTo>
                      <a:pt x="644" y="0"/>
                    </a:lnTo>
                    <a:close/>
                    <a:moveTo>
                      <a:pt x="506" y="20"/>
                    </a:moveTo>
                    <a:lnTo>
                      <a:pt x="506" y="20"/>
                    </a:lnTo>
                    <a:lnTo>
                      <a:pt x="506" y="18"/>
                    </a:lnTo>
                    <a:lnTo>
                      <a:pt x="507" y="17"/>
                    </a:lnTo>
                    <a:lnTo>
                      <a:pt x="511" y="16"/>
                    </a:lnTo>
                    <a:lnTo>
                      <a:pt x="581" y="16"/>
                    </a:lnTo>
                    <a:lnTo>
                      <a:pt x="584" y="17"/>
                    </a:lnTo>
                    <a:lnTo>
                      <a:pt x="585" y="18"/>
                    </a:lnTo>
                    <a:lnTo>
                      <a:pt x="586" y="20"/>
                    </a:lnTo>
                    <a:lnTo>
                      <a:pt x="607" y="59"/>
                    </a:lnTo>
                    <a:lnTo>
                      <a:pt x="607" y="60"/>
                    </a:lnTo>
                    <a:lnTo>
                      <a:pt x="606" y="62"/>
                    </a:lnTo>
                    <a:lnTo>
                      <a:pt x="602" y="63"/>
                    </a:lnTo>
                    <a:lnTo>
                      <a:pt x="511" y="63"/>
                    </a:lnTo>
                    <a:lnTo>
                      <a:pt x="507" y="62"/>
                    </a:lnTo>
                    <a:lnTo>
                      <a:pt x="506" y="60"/>
                    </a:lnTo>
                    <a:lnTo>
                      <a:pt x="506" y="59"/>
                    </a:lnTo>
                    <a:lnTo>
                      <a:pt x="506" y="20"/>
                    </a:lnTo>
                    <a:close/>
                    <a:moveTo>
                      <a:pt x="506" y="78"/>
                    </a:moveTo>
                    <a:lnTo>
                      <a:pt x="506" y="78"/>
                    </a:lnTo>
                    <a:lnTo>
                      <a:pt x="506" y="76"/>
                    </a:lnTo>
                    <a:lnTo>
                      <a:pt x="507" y="75"/>
                    </a:lnTo>
                    <a:lnTo>
                      <a:pt x="511" y="73"/>
                    </a:lnTo>
                    <a:lnTo>
                      <a:pt x="581" y="73"/>
                    </a:lnTo>
                    <a:lnTo>
                      <a:pt x="584" y="75"/>
                    </a:lnTo>
                    <a:lnTo>
                      <a:pt x="585" y="76"/>
                    </a:lnTo>
                    <a:lnTo>
                      <a:pt x="586" y="78"/>
                    </a:lnTo>
                    <a:lnTo>
                      <a:pt x="607" y="116"/>
                    </a:lnTo>
                    <a:lnTo>
                      <a:pt x="607" y="118"/>
                    </a:lnTo>
                    <a:lnTo>
                      <a:pt x="606" y="119"/>
                    </a:lnTo>
                    <a:lnTo>
                      <a:pt x="602" y="121"/>
                    </a:lnTo>
                    <a:lnTo>
                      <a:pt x="511" y="121"/>
                    </a:lnTo>
                    <a:lnTo>
                      <a:pt x="507" y="119"/>
                    </a:lnTo>
                    <a:lnTo>
                      <a:pt x="506" y="118"/>
                    </a:lnTo>
                    <a:lnTo>
                      <a:pt x="506" y="116"/>
                    </a:lnTo>
                    <a:lnTo>
                      <a:pt x="506" y="78"/>
                    </a:lnTo>
                    <a:close/>
                    <a:moveTo>
                      <a:pt x="351" y="20"/>
                    </a:moveTo>
                    <a:lnTo>
                      <a:pt x="351" y="20"/>
                    </a:lnTo>
                    <a:lnTo>
                      <a:pt x="352" y="18"/>
                    </a:lnTo>
                    <a:lnTo>
                      <a:pt x="353" y="17"/>
                    </a:lnTo>
                    <a:lnTo>
                      <a:pt x="355" y="16"/>
                    </a:lnTo>
                    <a:lnTo>
                      <a:pt x="426" y="16"/>
                    </a:lnTo>
                    <a:lnTo>
                      <a:pt x="429" y="17"/>
                    </a:lnTo>
                    <a:lnTo>
                      <a:pt x="430" y="18"/>
                    </a:lnTo>
                    <a:lnTo>
                      <a:pt x="431" y="20"/>
                    </a:lnTo>
                    <a:lnTo>
                      <a:pt x="452" y="59"/>
                    </a:lnTo>
                    <a:lnTo>
                      <a:pt x="452" y="60"/>
                    </a:lnTo>
                    <a:lnTo>
                      <a:pt x="451" y="62"/>
                    </a:lnTo>
                    <a:lnTo>
                      <a:pt x="447" y="63"/>
                    </a:lnTo>
                    <a:lnTo>
                      <a:pt x="355" y="63"/>
                    </a:lnTo>
                    <a:lnTo>
                      <a:pt x="353" y="62"/>
                    </a:lnTo>
                    <a:lnTo>
                      <a:pt x="352" y="60"/>
                    </a:lnTo>
                    <a:lnTo>
                      <a:pt x="351" y="59"/>
                    </a:lnTo>
                    <a:lnTo>
                      <a:pt x="351" y="20"/>
                    </a:lnTo>
                    <a:close/>
                    <a:moveTo>
                      <a:pt x="351" y="78"/>
                    </a:moveTo>
                    <a:lnTo>
                      <a:pt x="351" y="78"/>
                    </a:lnTo>
                    <a:lnTo>
                      <a:pt x="352" y="76"/>
                    </a:lnTo>
                    <a:lnTo>
                      <a:pt x="353" y="75"/>
                    </a:lnTo>
                    <a:lnTo>
                      <a:pt x="355" y="73"/>
                    </a:lnTo>
                    <a:lnTo>
                      <a:pt x="426" y="73"/>
                    </a:lnTo>
                    <a:lnTo>
                      <a:pt x="429" y="75"/>
                    </a:lnTo>
                    <a:lnTo>
                      <a:pt x="430" y="76"/>
                    </a:lnTo>
                    <a:lnTo>
                      <a:pt x="431" y="78"/>
                    </a:lnTo>
                    <a:lnTo>
                      <a:pt x="452" y="116"/>
                    </a:lnTo>
                    <a:lnTo>
                      <a:pt x="452" y="118"/>
                    </a:lnTo>
                    <a:lnTo>
                      <a:pt x="451" y="119"/>
                    </a:lnTo>
                    <a:lnTo>
                      <a:pt x="447" y="121"/>
                    </a:lnTo>
                    <a:lnTo>
                      <a:pt x="355" y="121"/>
                    </a:lnTo>
                    <a:lnTo>
                      <a:pt x="353" y="119"/>
                    </a:lnTo>
                    <a:lnTo>
                      <a:pt x="352" y="118"/>
                    </a:lnTo>
                    <a:lnTo>
                      <a:pt x="351" y="116"/>
                    </a:lnTo>
                    <a:lnTo>
                      <a:pt x="351" y="78"/>
                    </a:lnTo>
                    <a:close/>
                    <a:moveTo>
                      <a:pt x="197" y="20"/>
                    </a:moveTo>
                    <a:lnTo>
                      <a:pt x="197" y="20"/>
                    </a:lnTo>
                    <a:lnTo>
                      <a:pt x="197" y="18"/>
                    </a:lnTo>
                    <a:lnTo>
                      <a:pt x="198" y="17"/>
                    </a:lnTo>
                    <a:lnTo>
                      <a:pt x="202" y="16"/>
                    </a:lnTo>
                    <a:lnTo>
                      <a:pt x="271" y="16"/>
                    </a:lnTo>
                    <a:lnTo>
                      <a:pt x="275" y="17"/>
                    </a:lnTo>
                    <a:lnTo>
                      <a:pt x="276" y="18"/>
                    </a:lnTo>
                    <a:lnTo>
                      <a:pt x="276" y="20"/>
                    </a:lnTo>
                    <a:lnTo>
                      <a:pt x="298" y="59"/>
                    </a:lnTo>
                    <a:lnTo>
                      <a:pt x="297" y="60"/>
                    </a:lnTo>
                    <a:lnTo>
                      <a:pt x="297" y="62"/>
                    </a:lnTo>
                    <a:lnTo>
                      <a:pt x="293" y="63"/>
                    </a:lnTo>
                    <a:lnTo>
                      <a:pt x="202" y="63"/>
                    </a:lnTo>
                    <a:lnTo>
                      <a:pt x="198" y="62"/>
                    </a:lnTo>
                    <a:lnTo>
                      <a:pt x="197" y="60"/>
                    </a:lnTo>
                    <a:lnTo>
                      <a:pt x="197" y="59"/>
                    </a:lnTo>
                    <a:lnTo>
                      <a:pt x="197" y="20"/>
                    </a:lnTo>
                    <a:close/>
                    <a:moveTo>
                      <a:pt x="197" y="78"/>
                    </a:moveTo>
                    <a:lnTo>
                      <a:pt x="197" y="78"/>
                    </a:lnTo>
                    <a:lnTo>
                      <a:pt x="197" y="76"/>
                    </a:lnTo>
                    <a:lnTo>
                      <a:pt x="198" y="75"/>
                    </a:lnTo>
                    <a:lnTo>
                      <a:pt x="202" y="73"/>
                    </a:lnTo>
                    <a:lnTo>
                      <a:pt x="271" y="73"/>
                    </a:lnTo>
                    <a:lnTo>
                      <a:pt x="275" y="75"/>
                    </a:lnTo>
                    <a:lnTo>
                      <a:pt x="276" y="76"/>
                    </a:lnTo>
                    <a:lnTo>
                      <a:pt x="276" y="78"/>
                    </a:lnTo>
                    <a:lnTo>
                      <a:pt x="298" y="116"/>
                    </a:lnTo>
                    <a:lnTo>
                      <a:pt x="297" y="118"/>
                    </a:lnTo>
                    <a:lnTo>
                      <a:pt x="297" y="119"/>
                    </a:lnTo>
                    <a:lnTo>
                      <a:pt x="293" y="121"/>
                    </a:lnTo>
                    <a:lnTo>
                      <a:pt x="202" y="121"/>
                    </a:lnTo>
                    <a:lnTo>
                      <a:pt x="198" y="119"/>
                    </a:lnTo>
                    <a:lnTo>
                      <a:pt x="197" y="118"/>
                    </a:lnTo>
                    <a:lnTo>
                      <a:pt x="197" y="116"/>
                    </a:lnTo>
                    <a:lnTo>
                      <a:pt x="197" y="78"/>
                    </a:lnTo>
                    <a:close/>
                    <a:moveTo>
                      <a:pt x="42" y="20"/>
                    </a:moveTo>
                    <a:lnTo>
                      <a:pt x="42" y="20"/>
                    </a:lnTo>
                    <a:lnTo>
                      <a:pt x="42" y="18"/>
                    </a:lnTo>
                    <a:lnTo>
                      <a:pt x="43" y="17"/>
                    </a:lnTo>
                    <a:lnTo>
                      <a:pt x="46" y="16"/>
                    </a:lnTo>
                    <a:lnTo>
                      <a:pt x="117" y="16"/>
                    </a:lnTo>
                    <a:lnTo>
                      <a:pt x="120" y="17"/>
                    </a:lnTo>
                    <a:lnTo>
                      <a:pt x="121" y="18"/>
                    </a:lnTo>
                    <a:lnTo>
                      <a:pt x="122" y="20"/>
                    </a:lnTo>
                    <a:lnTo>
                      <a:pt x="143" y="59"/>
                    </a:lnTo>
                    <a:lnTo>
                      <a:pt x="143" y="60"/>
                    </a:lnTo>
                    <a:lnTo>
                      <a:pt x="142" y="62"/>
                    </a:lnTo>
                    <a:lnTo>
                      <a:pt x="138" y="63"/>
                    </a:lnTo>
                    <a:lnTo>
                      <a:pt x="46" y="63"/>
                    </a:lnTo>
                    <a:lnTo>
                      <a:pt x="43" y="62"/>
                    </a:lnTo>
                    <a:lnTo>
                      <a:pt x="42" y="60"/>
                    </a:lnTo>
                    <a:lnTo>
                      <a:pt x="42" y="59"/>
                    </a:lnTo>
                    <a:lnTo>
                      <a:pt x="42" y="20"/>
                    </a:lnTo>
                    <a:close/>
                    <a:moveTo>
                      <a:pt x="42" y="78"/>
                    </a:moveTo>
                    <a:lnTo>
                      <a:pt x="42" y="78"/>
                    </a:lnTo>
                    <a:lnTo>
                      <a:pt x="42" y="76"/>
                    </a:lnTo>
                    <a:lnTo>
                      <a:pt x="43" y="75"/>
                    </a:lnTo>
                    <a:lnTo>
                      <a:pt x="46" y="73"/>
                    </a:lnTo>
                    <a:lnTo>
                      <a:pt x="117" y="73"/>
                    </a:lnTo>
                    <a:lnTo>
                      <a:pt x="120" y="75"/>
                    </a:lnTo>
                    <a:lnTo>
                      <a:pt x="121" y="76"/>
                    </a:lnTo>
                    <a:lnTo>
                      <a:pt x="122" y="78"/>
                    </a:lnTo>
                    <a:lnTo>
                      <a:pt x="143" y="116"/>
                    </a:lnTo>
                    <a:lnTo>
                      <a:pt x="143" y="118"/>
                    </a:lnTo>
                    <a:lnTo>
                      <a:pt x="142" y="119"/>
                    </a:lnTo>
                    <a:lnTo>
                      <a:pt x="138" y="121"/>
                    </a:lnTo>
                    <a:lnTo>
                      <a:pt x="46" y="121"/>
                    </a:lnTo>
                    <a:lnTo>
                      <a:pt x="43" y="119"/>
                    </a:lnTo>
                    <a:lnTo>
                      <a:pt x="42" y="118"/>
                    </a:lnTo>
                    <a:lnTo>
                      <a:pt x="42" y="116"/>
                    </a:lnTo>
                    <a:lnTo>
                      <a:pt x="42" y="78"/>
                    </a:lnTo>
                    <a:close/>
                    <a:moveTo>
                      <a:pt x="138" y="178"/>
                    </a:moveTo>
                    <a:lnTo>
                      <a:pt x="46" y="178"/>
                    </a:lnTo>
                    <a:lnTo>
                      <a:pt x="43" y="176"/>
                    </a:lnTo>
                    <a:lnTo>
                      <a:pt x="42" y="175"/>
                    </a:lnTo>
                    <a:lnTo>
                      <a:pt x="42" y="174"/>
                    </a:lnTo>
                    <a:lnTo>
                      <a:pt x="42" y="136"/>
                    </a:lnTo>
                    <a:lnTo>
                      <a:pt x="42" y="133"/>
                    </a:lnTo>
                    <a:lnTo>
                      <a:pt x="43" y="132"/>
                    </a:lnTo>
                    <a:lnTo>
                      <a:pt x="46" y="131"/>
                    </a:lnTo>
                    <a:lnTo>
                      <a:pt x="117" y="131"/>
                    </a:lnTo>
                    <a:lnTo>
                      <a:pt x="120" y="132"/>
                    </a:lnTo>
                    <a:lnTo>
                      <a:pt x="121" y="133"/>
                    </a:lnTo>
                    <a:lnTo>
                      <a:pt x="122" y="136"/>
                    </a:lnTo>
                    <a:lnTo>
                      <a:pt x="143" y="174"/>
                    </a:lnTo>
                    <a:lnTo>
                      <a:pt x="143" y="175"/>
                    </a:lnTo>
                    <a:lnTo>
                      <a:pt x="142" y="176"/>
                    </a:lnTo>
                    <a:lnTo>
                      <a:pt x="138" y="178"/>
                    </a:lnTo>
                    <a:close/>
                    <a:moveTo>
                      <a:pt x="165" y="172"/>
                    </a:moveTo>
                    <a:lnTo>
                      <a:pt x="165" y="172"/>
                    </a:lnTo>
                    <a:lnTo>
                      <a:pt x="164" y="173"/>
                    </a:lnTo>
                    <a:lnTo>
                      <a:pt x="154" y="173"/>
                    </a:lnTo>
                    <a:lnTo>
                      <a:pt x="153" y="172"/>
                    </a:lnTo>
                    <a:lnTo>
                      <a:pt x="135" y="137"/>
                    </a:lnTo>
                    <a:lnTo>
                      <a:pt x="136" y="136"/>
                    </a:lnTo>
                    <a:lnTo>
                      <a:pt x="164" y="136"/>
                    </a:lnTo>
                    <a:lnTo>
                      <a:pt x="165" y="137"/>
                    </a:lnTo>
                    <a:lnTo>
                      <a:pt x="165" y="138"/>
                    </a:lnTo>
                    <a:lnTo>
                      <a:pt x="165" y="172"/>
                    </a:lnTo>
                    <a:close/>
                    <a:moveTo>
                      <a:pt x="165" y="114"/>
                    </a:moveTo>
                    <a:lnTo>
                      <a:pt x="165" y="114"/>
                    </a:lnTo>
                    <a:lnTo>
                      <a:pt x="164" y="115"/>
                    </a:lnTo>
                    <a:lnTo>
                      <a:pt x="154" y="115"/>
                    </a:lnTo>
                    <a:lnTo>
                      <a:pt x="153" y="114"/>
                    </a:lnTo>
                    <a:lnTo>
                      <a:pt x="135" y="79"/>
                    </a:lnTo>
                    <a:lnTo>
                      <a:pt x="136" y="78"/>
                    </a:lnTo>
                    <a:lnTo>
                      <a:pt x="164" y="78"/>
                    </a:lnTo>
                    <a:lnTo>
                      <a:pt x="165" y="79"/>
                    </a:lnTo>
                    <a:lnTo>
                      <a:pt x="165" y="80"/>
                    </a:lnTo>
                    <a:lnTo>
                      <a:pt x="165" y="114"/>
                    </a:lnTo>
                    <a:close/>
                    <a:moveTo>
                      <a:pt x="165" y="56"/>
                    </a:moveTo>
                    <a:lnTo>
                      <a:pt x="165" y="56"/>
                    </a:lnTo>
                    <a:lnTo>
                      <a:pt x="164" y="58"/>
                    </a:lnTo>
                    <a:lnTo>
                      <a:pt x="154" y="58"/>
                    </a:lnTo>
                    <a:lnTo>
                      <a:pt x="153" y="56"/>
                    </a:lnTo>
                    <a:lnTo>
                      <a:pt x="135" y="23"/>
                    </a:lnTo>
                    <a:lnTo>
                      <a:pt x="135" y="21"/>
                    </a:lnTo>
                    <a:lnTo>
                      <a:pt x="136" y="21"/>
                    </a:lnTo>
                    <a:lnTo>
                      <a:pt x="164" y="21"/>
                    </a:lnTo>
                    <a:lnTo>
                      <a:pt x="165" y="21"/>
                    </a:lnTo>
                    <a:lnTo>
                      <a:pt x="165" y="23"/>
                    </a:lnTo>
                    <a:lnTo>
                      <a:pt x="165" y="56"/>
                    </a:lnTo>
                    <a:close/>
                    <a:moveTo>
                      <a:pt x="293" y="178"/>
                    </a:moveTo>
                    <a:lnTo>
                      <a:pt x="202" y="178"/>
                    </a:lnTo>
                    <a:lnTo>
                      <a:pt x="198" y="176"/>
                    </a:lnTo>
                    <a:lnTo>
                      <a:pt x="197" y="175"/>
                    </a:lnTo>
                    <a:lnTo>
                      <a:pt x="197" y="174"/>
                    </a:lnTo>
                    <a:lnTo>
                      <a:pt x="197" y="136"/>
                    </a:lnTo>
                    <a:lnTo>
                      <a:pt x="197" y="133"/>
                    </a:lnTo>
                    <a:lnTo>
                      <a:pt x="198" y="132"/>
                    </a:lnTo>
                    <a:lnTo>
                      <a:pt x="202" y="131"/>
                    </a:lnTo>
                    <a:lnTo>
                      <a:pt x="271" y="131"/>
                    </a:lnTo>
                    <a:lnTo>
                      <a:pt x="275" y="132"/>
                    </a:lnTo>
                    <a:lnTo>
                      <a:pt x="276" y="133"/>
                    </a:lnTo>
                    <a:lnTo>
                      <a:pt x="276" y="136"/>
                    </a:lnTo>
                    <a:lnTo>
                      <a:pt x="298" y="174"/>
                    </a:lnTo>
                    <a:lnTo>
                      <a:pt x="297" y="175"/>
                    </a:lnTo>
                    <a:lnTo>
                      <a:pt x="297" y="176"/>
                    </a:lnTo>
                    <a:lnTo>
                      <a:pt x="293" y="178"/>
                    </a:lnTo>
                    <a:close/>
                    <a:moveTo>
                      <a:pt x="320" y="172"/>
                    </a:moveTo>
                    <a:lnTo>
                      <a:pt x="320" y="172"/>
                    </a:lnTo>
                    <a:lnTo>
                      <a:pt x="319" y="172"/>
                    </a:lnTo>
                    <a:lnTo>
                      <a:pt x="318" y="173"/>
                    </a:lnTo>
                    <a:lnTo>
                      <a:pt x="309" y="173"/>
                    </a:lnTo>
                    <a:lnTo>
                      <a:pt x="307" y="172"/>
                    </a:lnTo>
                    <a:lnTo>
                      <a:pt x="290" y="137"/>
                    </a:lnTo>
                    <a:lnTo>
                      <a:pt x="290" y="136"/>
                    </a:lnTo>
                    <a:lnTo>
                      <a:pt x="318" y="136"/>
                    </a:lnTo>
                    <a:lnTo>
                      <a:pt x="319" y="137"/>
                    </a:lnTo>
                    <a:lnTo>
                      <a:pt x="320" y="138"/>
                    </a:lnTo>
                    <a:lnTo>
                      <a:pt x="320" y="172"/>
                    </a:lnTo>
                    <a:close/>
                    <a:moveTo>
                      <a:pt x="320" y="114"/>
                    </a:moveTo>
                    <a:lnTo>
                      <a:pt x="320" y="114"/>
                    </a:lnTo>
                    <a:lnTo>
                      <a:pt x="319" y="114"/>
                    </a:lnTo>
                    <a:lnTo>
                      <a:pt x="318" y="115"/>
                    </a:lnTo>
                    <a:lnTo>
                      <a:pt x="309" y="115"/>
                    </a:lnTo>
                    <a:lnTo>
                      <a:pt x="307" y="114"/>
                    </a:lnTo>
                    <a:lnTo>
                      <a:pt x="290" y="79"/>
                    </a:lnTo>
                    <a:lnTo>
                      <a:pt x="290" y="78"/>
                    </a:lnTo>
                    <a:lnTo>
                      <a:pt x="318" y="78"/>
                    </a:lnTo>
                    <a:lnTo>
                      <a:pt x="319" y="79"/>
                    </a:lnTo>
                    <a:lnTo>
                      <a:pt x="320" y="80"/>
                    </a:lnTo>
                    <a:lnTo>
                      <a:pt x="320" y="114"/>
                    </a:lnTo>
                    <a:close/>
                    <a:moveTo>
                      <a:pt x="320" y="56"/>
                    </a:moveTo>
                    <a:lnTo>
                      <a:pt x="320" y="56"/>
                    </a:lnTo>
                    <a:lnTo>
                      <a:pt x="319" y="56"/>
                    </a:lnTo>
                    <a:lnTo>
                      <a:pt x="318" y="58"/>
                    </a:lnTo>
                    <a:lnTo>
                      <a:pt x="309" y="58"/>
                    </a:lnTo>
                    <a:lnTo>
                      <a:pt x="307" y="56"/>
                    </a:lnTo>
                    <a:lnTo>
                      <a:pt x="290" y="23"/>
                    </a:lnTo>
                    <a:lnTo>
                      <a:pt x="290" y="21"/>
                    </a:lnTo>
                    <a:lnTo>
                      <a:pt x="318" y="21"/>
                    </a:lnTo>
                    <a:lnTo>
                      <a:pt x="319" y="21"/>
                    </a:lnTo>
                    <a:lnTo>
                      <a:pt x="320" y="23"/>
                    </a:lnTo>
                    <a:lnTo>
                      <a:pt x="320" y="56"/>
                    </a:lnTo>
                    <a:close/>
                    <a:moveTo>
                      <a:pt x="447" y="178"/>
                    </a:moveTo>
                    <a:lnTo>
                      <a:pt x="355" y="178"/>
                    </a:lnTo>
                    <a:lnTo>
                      <a:pt x="353" y="176"/>
                    </a:lnTo>
                    <a:lnTo>
                      <a:pt x="352" y="175"/>
                    </a:lnTo>
                    <a:lnTo>
                      <a:pt x="351" y="174"/>
                    </a:lnTo>
                    <a:lnTo>
                      <a:pt x="351" y="136"/>
                    </a:lnTo>
                    <a:lnTo>
                      <a:pt x="352" y="133"/>
                    </a:lnTo>
                    <a:lnTo>
                      <a:pt x="353" y="132"/>
                    </a:lnTo>
                    <a:lnTo>
                      <a:pt x="355" y="131"/>
                    </a:lnTo>
                    <a:lnTo>
                      <a:pt x="426" y="131"/>
                    </a:lnTo>
                    <a:lnTo>
                      <a:pt x="429" y="132"/>
                    </a:lnTo>
                    <a:lnTo>
                      <a:pt x="430" y="133"/>
                    </a:lnTo>
                    <a:lnTo>
                      <a:pt x="431" y="136"/>
                    </a:lnTo>
                    <a:lnTo>
                      <a:pt x="452" y="174"/>
                    </a:lnTo>
                    <a:lnTo>
                      <a:pt x="452" y="175"/>
                    </a:lnTo>
                    <a:lnTo>
                      <a:pt x="451" y="176"/>
                    </a:lnTo>
                    <a:lnTo>
                      <a:pt x="447" y="178"/>
                    </a:lnTo>
                    <a:close/>
                    <a:moveTo>
                      <a:pt x="474" y="172"/>
                    </a:moveTo>
                    <a:lnTo>
                      <a:pt x="474" y="172"/>
                    </a:lnTo>
                    <a:lnTo>
                      <a:pt x="473" y="173"/>
                    </a:lnTo>
                    <a:lnTo>
                      <a:pt x="464" y="173"/>
                    </a:lnTo>
                    <a:lnTo>
                      <a:pt x="462" y="172"/>
                    </a:lnTo>
                    <a:lnTo>
                      <a:pt x="444" y="137"/>
                    </a:lnTo>
                    <a:lnTo>
                      <a:pt x="445" y="136"/>
                    </a:lnTo>
                    <a:lnTo>
                      <a:pt x="473" y="136"/>
                    </a:lnTo>
                    <a:lnTo>
                      <a:pt x="474" y="137"/>
                    </a:lnTo>
                    <a:lnTo>
                      <a:pt x="474" y="138"/>
                    </a:lnTo>
                    <a:lnTo>
                      <a:pt x="474" y="172"/>
                    </a:lnTo>
                    <a:close/>
                    <a:moveTo>
                      <a:pt x="474" y="114"/>
                    </a:moveTo>
                    <a:lnTo>
                      <a:pt x="474" y="114"/>
                    </a:lnTo>
                    <a:lnTo>
                      <a:pt x="473" y="115"/>
                    </a:lnTo>
                    <a:lnTo>
                      <a:pt x="464" y="115"/>
                    </a:lnTo>
                    <a:lnTo>
                      <a:pt x="462" y="114"/>
                    </a:lnTo>
                    <a:lnTo>
                      <a:pt x="444" y="79"/>
                    </a:lnTo>
                    <a:lnTo>
                      <a:pt x="445" y="78"/>
                    </a:lnTo>
                    <a:lnTo>
                      <a:pt x="473" y="78"/>
                    </a:lnTo>
                    <a:lnTo>
                      <a:pt x="474" y="79"/>
                    </a:lnTo>
                    <a:lnTo>
                      <a:pt x="474" y="80"/>
                    </a:lnTo>
                    <a:lnTo>
                      <a:pt x="474" y="114"/>
                    </a:lnTo>
                    <a:close/>
                    <a:moveTo>
                      <a:pt x="474" y="56"/>
                    </a:moveTo>
                    <a:lnTo>
                      <a:pt x="474" y="56"/>
                    </a:lnTo>
                    <a:lnTo>
                      <a:pt x="473" y="58"/>
                    </a:lnTo>
                    <a:lnTo>
                      <a:pt x="464" y="58"/>
                    </a:lnTo>
                    <a:lnTo>
                      <a:pt x="462" y="56"/>
                    </a:lnTo>
                    <a:lnTo>
                      <a:pt x="444" y="23"/>
                    </a:lnTo>
                    <a:lnTo>
                      <a:pt x="444" y="21"/>
                    </a:lnTo>
                    <a:lnTo>
                      <a:pt x="445" y="21"/>
                    </a:lnTo>
                    <a:lnTo>
                      <a:pt x="473" y="21"/>
                    </a:lnTo>
                    <a:lnTo>
                      <a:pt x="474" y="21"/>
                    </a:lnTo>
                    <a:lnTo>
                      <a:pt x="474" y="23"/>
                    </a:lnTo>
                    <a:lnTo>
                      <a:pt x="474" y="56"/>
                    </a:lnTo>
                    <a:close/>
                    <a:moveTo>
                      <a:pt x="602" y="178"/>
                    </a:moveTo>
                    <a:lnTo>
                      <a:pt x="511" y="178"/>
                    </a:lnTo>
                    <a:lnTo>
                      <a:pt x="507" y="176"/>
                    </a:lnTo>
                    <a:lnTo>
                      <a:pt x="506" y="175"/>
                    </a:lnTo>
                    <a:lnTo>
                      <a:pt x="506" y="174"/>
                    </a:lnTo>
                    <a:lnTo>
                      <a:pt x="506" y="136"/>
                    </a:lnTo>
                    <a:lnTo>
                      <a:pt x="506" y="133"/>
                    </a:lnTo>
                    <a:lnTo>
                      <a:pt x="507" y="132"/>
                    </a:lnTo>
                    <a:lnTo>
                      <a:pt x="511" y="131"/>
                    </a:lnTo>
                    <a:lnTo>
                      <a:pt x="581" y="131"/>
                    </a:lnTo>
                    <a:lnTo>
                      <a:pt x="584" y="132"/>
                    </a:lnTo>
                    <a:lnTo>
                      <a:pt x="585" y="133"/>
                    </a:lnTo>
                    <a:lnTo>
                      <a:pt x="586" y="136"/>
                    </a:lnTo>
                    <a:lnTo>
                      <a:pt x="607" y="174"/>
                    </a:lnTo>
                    <a:lnTo>
                      <a:pt x="607" y="175"/>
                    </a:lnTo>
                    <a:lnTo>
                      <a:pt x="606" y="176"/>
                    </a:lnTo>
                    <a:lnTo>
                      <a:pt x="602" y="178"/>
                    </a:lnTo>
                    <a:close/>
                    <a:moveTo>
                      <a:pt x="629" y="172"/>
                    </a:moveTo>
                    <a:lnTo>
                      <a:pt x="629" y="172"/>
                    </a:lnTo>
                    <a:lnTo>
                      <a:pt x="628" y="173"/>
                    </a:lnTo>
                    <a:lnTo>
                      <a:pt x="618" y="173"/>
                    </a:lnTo>
                    <a:lnTo>
                      <a:pt x="617" y="172"/>
                    </a:lnTo>
                    <a:lnTo>
                      <a:pt x="599" y="137"/>
                    </a:lnTo>
                    <a:lnTo>
                      <a:pt x="600" y="136"/>
                    </a:lnTo>
                    <a:lnTo>
                      <a:pt x="628" y="136"/>
                    </a:lnTo>
                    <a:lnTo>
                      <a:pt x="629" y="137"/>
                    </a:lnTo>
                    <a:lnTo>
                      <a:pt x="629" y="138"/>
                    </a:lnTo>
                    <a:lnTo>
                      <a:pt x="629" y="172"/>
                    </a:lnTo>
                    <a:close/>
                    <a:moveTo>
                      <a:pt x="629" y="114"/>
                    </a:moveTo>
                    <a:lnTo>
                      <a:pt x="629" y="114"/>
                    </a:lnTo>
                    <a:lnTo>
                      <a:pt x="628" y="115"/>
                    </a:lnTo>
                    <a:lnTo>
                      <a:pt x="618" y="115"/>
                    </a:lnTo>
                    <a:lnTo>
                      <a:pt x="617" y="114"/>
                    </a:lnTo>
                    <a:lnTo>
                      <a:pt x="599" y="79"/>
                    </a:lnTo>
                    <a:lnTo>
                      <a:pt x="600" y="78"/>
                    </a:lnTo>
                    <a:lnTo>
                      <a:pt x="628" y="78"/>
                    </a:lnTo>
                    <a:lnTo>
                      <a:pt x="629" y="79"/>
                    </a:lnTo>
                    <a:lnTo>
                      <a:pt x="629" y="80"/>
                    </a:lnTo>
                    <a:lnTo>
                      <a:pt x="629" y="114"/>
                    </a:lnTo>
                    <a:close/>
                    <a:moveTo>
                      <a:pt x="629" y="56"/>
                    </a:moveTo>
                    <a:lnTo>
                      <a:pt x="629" y="56"/>
                    </a:lnTo>
                    <a:lnTo>
                      <a:pt x="628" y="58"/>
                    </a:lnTo>
                    <a:lnTo>
                      <a:pt x="618" y="58"/>
                    </a:lnTo>
                    <a:lnTo>
                      <a:pt x="617" y="56"/>
                    </a:lnTo>
                    <a:lnTo>
                      <a:pt x="599" y="23"/>
                    </a:lnTo>
                    <a:lnTo>
                      <a:pt x="599" y="21"/>
                    </a:lnTo>
                    <a:lnTo>
                      <a:pt x="600" y="21"/>
                    </a:lnTo>
                    <a:lnTo>
                      <a:pt x="628" y="21"/>
                    </a:lnTo>
                    <a:lnTo>
                      <a:pt x="629" y="21"/>
                    </a:lnTo>
                    <a:lnTo>
                      <a:pt x="629" y="23"/>
                    </a:lnTo>
                    <a:lnTo>
                      <a:pt x="629" y="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grpSp>
          <p:nvGrpSpPr>
            <p:cNvPr id="98316" name="组合 88"/>
            <p:cNvGrpSpPr/>
            <p:nvPr/>
          </p:nvGrpSpPr>
          <p:grpSpPr bwMode="auto">
            <a:xfrm>
              <a:off x="4614808" y="5344911"/>
              <a:ext cx="807521" cy="258532"/>
              <a:chOff x="3558355" y="4191002"/>
              <a:chExt cx="583659" cy="326571"/>
            </a:xfrm>
          </p:grpSpPr>
          <p:sp>
            <p:nvSpPr>
              <p:cNvPr id="98377" name="Freeform 71"/>
              <p:cNvSpPr>
                <a:spLocks noEditPoints="1"/>
              </p:cNvSpPr>
              <p:nvPr/>
            </p:nvSpPr>
            <p:spPr bwMode="auto">
              <a:xfrm>
                <a:off x="3558588" y="4366220"/>
                <a:ext cx="582873" cy="151882"/>
              </a:xfrm>
              <a:custGeom>
                <a:avLst/>
                <a:gdLst>
                  <a:gd name="T0" fmla="*/ 224270787 w 793"/>
                  <a:gd name="T1" fmla="*/ 98914888 h 192"/>
                  <a:gd name="T2" fmla="*/ 199351565 w 793"/>
                  <a:gd name="T3" fmla="*/ 74343725 h 192"/>
                  <a:gd name="T4" fmla="*/ 211810808 w 793"/>
                  <a:gd name="T5" fmla="*/ 71823585 h 192"/>
                  <a:gd name="T6" fmla="*/ 224270787 w 793"/>
                  <a:gd name="T7" fmla="*/ 98914888 h 192"/>
                  <a:gd name="T8" fmla="*/ 198809859 w 793"/>
                  <a:gd name="T9" fmla="*/ 32761816 h 192"/>
                  <a:gd name="T10" fmla="*/ 210185689 w 793"/>
                  <a:gd name="T11" fmla="*/ 27721537 h 192"/>
                  <a:gd name="T12" fmla="*/ 224270787 w 793"/>
                  <a:gd name="T13" fmla="*/ 34021489 h 192"/>
                  <a:gd name="T14" fmla="*/ 247564154 w 793"/>
                  <a:gd name="T15" fmla="*/ 75603398 h 192"/>
                  <a:gd name="T16" fmla="*/ 258940720 w 793"/>
                  <a:gd name="T17" fmla="*/ 71823585 h 192"/>
                  <a:gd name="T18" fmla="*/ 263274370 w 793"/>
                  <a:gd name="T19" fmla="*/ 77494098 h 192"/>
                  <a:gd name="T20" fmla="*/ 247564154 w 793"/>
                  <a:gd name="T21" fmla="*/ 34021489 h 192"/>
                  <a:gd name="T22" fmla="*/ 251356097 w 793"/>
                  <a:gd name="T23" fmla="*/ 27721537 h 192"/>
                  <a:gd name="T24" fmla="*/ 263274370 w 793"/>
                  <a:gd name="T25" fmla="*/ 32761816 h 192"/>
                  <a:gd name="T26" fmla="*/ 287109443 w 793"/>
                  <a:gd name="T27" fmla="*/ 77494098 h 192"/>
                  <a:gd name="T28" fmla="*/ 298486009 w 793"/>
                  <a:gd name="T29" fmla="*/ 71823585 h 192"/>
                  <a:gd name="T30" fmla="*/ 311486958 w 793"/>
                  <a:gd name="T31" fmla="*/ 74343725 h 192"/>
                  <a:gd name="T32" fmla="*/ 287109443 w 793"/>
                  <a:gd name="T33" fmla="*/ 54812840 h 192"/>
                  <a:gd name="T34" fmla="*/ 297402597 w 793"/>
                  <a:gd name="T35" fmla="*/ 29611443 h 192"/>
                  <a:gd name="T36" fmla="*/ 310403546 w 793"/>
                  <a:gd name="T37" fmla="*/ 29611443 h 192"/>
                  <a:gd name="T38" fmla="*/ 369991965 w 793"/>
                  <a:gd name="T39" fmla="*/ 98914888 h 192"/>
                  <a:gd name="T40" fmla="*/ 345073479 w 793"/>
                  <a:gd name="T41" fmla="*/ 74343725 h 192"/>
                  <a:gd name="T42" fmla="*/ 358074428 w 793"/>
                  <a:gd name="T43" fmla="*/ 71823585 h 192"/>
                  <a:gd name="T44" fmla="*/ 369991965 w 793"/>
                  <a:gd name="T45" fmla="*/ 98914888 h 192"/>
                  <a:gd name="T46" fmla="*/ 345073479 w 793"/>
                  <a:gd name="T47" fmla="*/ 32761816 h 192"/>
                  <a:gd name="T48" fmla="*/ 356991016 w 793"/>
                  <a:gd name="T49" fmla="*/ 27721537 h 192"/>
                  <a:gd name="T50" fmla="*/ 369991965 w 793"/>
                  <a:gd name="T51" fmla="*/ 34021489 h 192"/>
                  <a:gd name="T52" fmla="*/ 7042181 w 793"/>
                  <a:gd name="T53" fmla="*/ 630233 h 192"/>
                  <a:gd name="T54" fmla="*/ 0 w 793"/>
                  <a:gd name="T55" fmla="*/ 13860372 h 192"/>
                  <a:gd name="T56" fmla="*/ 3791943 w 793"/>
                  <a:gd name="T57" fmla="*/ 117186100 h 192"/>
                  <a:gd name="T58" fmla="*/ 417663584 w 793"/>
                  <a:gd name="T59" fmla="*/ 120965913 h 192"/>
                  <a:gd name="T60" fmla="*/ 429039414 w 793"/>
                  <a:gd name="T61" fmla="*/ 112145820 h 192"/>
                  <a:gd name="T62" fmla="*/ 429039414 w 793"/>
                  <a:gd name="T63" fmla="*/ 8190653 h 192"/>
                  <a:gd name="T64" fmla="*/ 417663584 w 793"/>
                  <a:gd name="T65" fmla="*/ 0 h 192"/>
                  <a:gd name="T66" fmla="*/ 28169459 w 793"/>
                  <a:gd name="T67" fmla="*/ 84424284 h 192"/>
                  <a:gd name="T68" fmla="*/ 34669933 w 793"/>
                  <a:gd name="T69" fmla="*/ 73083258 h 192"/>
                  <a:gd name="T70" fmla="*/ 41712114 w 793"/>
                  <a:gd name="T71" fmla="*/ 81273910 h 192"/>
                  <a:gd name="T72" fmla="*/ 34669933 w 793"/>
                  <a:gd name="T73" fmla="*/ 47882655 h 192"/>
                  <a:gd name="T74" fmla="*/ 27627753 w 793"/>
                  <a:gd name="T75" fmla="*/ 39692002 h 192"/>
                  <a:gd name="T76" fmla="*/ 37920171 w 793"/>
                  <a:gd name="T77" fmla="*/ 32761816 h 192"/>
                  <a:gd name="T78" fmla="*/ 40086996 w 793"/>
                  <a:gd name="T79" fmla="*/ 45362515 h 192"/>
                  <a:gd name="T80" fmla="*/ 74756929 w 793"/>
                  <a:gd name="T81" fmla="*/ 88204096 h 192"/>
                  <a:gd name="T82" fmla="*/ 72048398 w 793"/>
                  <a:gd name="T83" fmla="*/ 75603398 h 192"/>
                  <a:gd name="T84" fmla="*/ 83965934 w 793"/>
                  <a:gd name="T85" fmla="*/ 78123537 h 192"/>
                  <a:gd name="T86" fmla="*/ 77465460 w 793"/>
                  <a:gd name="T87" fmla="*/ 89464563 h 192"/>
                  <a:gd name="T88" fmla="*/ 70964985 w 793"/>
                  <a:gd name="T89" fmla="*/ 42842375 h 192"/>
                  <a:gd name="T90" fmla="*/ 77465460 w 793"/>
                  <a:gd name="T91" fmla="*/ 32131583 h 192"/>
                  <a:gd name="T92" fmla="*/ 84507641 w 793"/>
                  <a:gd name="T93" fmla="*/ 39692002 h 192"/>
                  <a:gd name="T94" fmla="*/ 120260987 w 793"/>
                  <a:gd name="T95" fmla="*/ 89464563 h 192"/>
                  <a:gd name="T96" fmla="*/ 113218806 w 793"/>
                  <a:gd name="T97" fmla="*/ 81273910 h 192"/>
                  <a:gd name="T98" fmla="*/ 122969518 w 793"/>
                  <a:gd name="T99" fmla="*/ 73083258 h 192"/>
                  <a:gd name="T100" fmla="*/ 124594636 w 793"/>
                  <a:gd name="T101" fmla="*/ 86944423 h 192"/>
                  <a:gd name="T102" fmla="*/ 117010749 w 793"/>
                  <a:gd name="T103" fmla="*/ 47252421 h 192"/>
                  <a:gd name="T104" fmla="*/ 115385631 w 793"/>
                  <a:gd name="T105" fmla="*/ 34021489 h 192"/>
                  <a:gd name="T106" fmla="*/ 126761461 w 793"/>
                  <a:gd name="T107" fmla="*/ 36541629 h 192"/>
                  <a:gd name="T108" fmla="*/ 120260987 w 793"/>
                  <a:gd name="T109" fmla="*/ 47882655 h 192"/>
                  <a:gd name="T110" fmla="*/ 390577537 w 793"/>
                  <a:gd name="T111" fmla="*/ 110885354 h 192"/>
                  <a:gd name="T112" fmla="*/ 400328249 w 793"/>
                  <a:gd name="T113" fmla="*/ 63002699 h 192"/>
                  <a:gd name="T114" fmla="*/ 408995548 w 793"/>
                  <a:gd name="T115" fmla="*/ 51662467 h 192"/>
                  <a:gd name="T116" fmla="*/ 417663584 w 793"/>
                  <a:gd name="T117" fmla="*/ 66783306 h 1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93" h="192">
                    <a:moveTo>
                      <a:pt x="708" y="33"/>
                    </a:moveTo>
                    <a:lnTo>
                      <a:pt x="318" y="33"/>
                    </a:lnTo>
                    <a:lnTo>
                      <a:pt x="318" y="166"/>
                    </a:lnTo>
                    <a:lnTo>
                      <a:pt x="708" y="166"/>
                    </a:lnTo>
                    <a:lnTo>
                      <a:pt x="708" y="33"/>
                    </a:lnTo>
                    <a:close/>
                    <a:moveTo>
                      <a:pt x="414" y="157"/>
                    </a:moveTo>
                    <a:lnTo>
                      <a:pt x="349" y="157"/>
                    </a:lnTo>
                    <a:lnTo>
                      <a:pt x="349" y="123"/>
                    </a:lnTo>
                    <a:lnTo>
                      <a:pt x="367" y="123"/>
                    </a:lnTo>
                    <a:lnTo>
                      <a:pt x="367" y="120"/>
                    </a:lnTo>
                    <a:lnTo>
                      <a:pt x="368" y="118"/>
                    </a:lnTo>
                    <a:lnTo>
                      <a:pt x="369" y="115"/>
                    </a:lnTo>
                    <a:lnTo>
                      <a:pt x="372" y="114"/>
                    </a:lnTo>
                    <a:lnTo>
                      <a:pt x="375" y="114"/>
                    </a:lnTo>
                    <a:lnTo>
                      <a:pt x="388" y="114"/>
                    </a:lnTo>
                    <a:lnTo>
                      <a:pt x="391" y="114"/>
                    </a:lnTo>
                    <a:lnTo>
                      <a:pt x="393" y="115"/>
                    </a:lnTo>
                    <a:lnTo>
                      <a:pt x="395" y="118"/>
                    </a:lnTo>
                    <a:lnTo>
                      <a:pt x="396" y="120"/>
                    </a:lnTo>
                    <a:lnTo>
                      <a:pt x="396" y="123"/>
                    </a:lnTo>
                    <a:lnTo>
                      <a:pt x="414" y="123"/>
                    </a:lnTo>
                    <a:lnTo>
                      <a:pt x="414" y="157"/>
                    </a:lnTo>
                    <a:close/>
                    <a:moveTo>
                      <a:pt x="414" y="87"/>
                    </a:moveTo>
                    <a:lnTo>
                      <a:pt x="349" y="87"/>
                    </a:lnTo>
                    <a:lnTo>
                      <a:pt x="349" y="54"/>
                    </a:lnTo>
                    <a:lnTo>
                      <a:pt x="367" y="54"/>
                    </a:lnTo>
                    <a:lnTo>
                      <a:pt x="367" y="52"/>
                    </a:lnTo>
                    <a:lnTo>
                      <a:pt x="368" y="48"/>
                    </a:lnTo>
                    <a:lnTo>
                      <a:pt x="369" y="47"/>
                    </a:lnTo>
                    <a:lnTo>
                      <a:pt x="372" y="44"/>
                    </a:lnTo>
                    <a:lnTo>
                      <a:pt x="375" y="44"/>
                    </a:lnTo>
                    <a:lnTo>
                      <a:pt x="388" y="44"/>
                    </a:lnTo>
                    <a:lnTo>
                      <a:pt x="391" y="44"/>
                    </a:lnTo>
                    <a:lnTo>
                      <a:pt x="393" y="47"/>
                    </a:lnTo>
                    <a:lnTo>
                      <a:pt x="395" y="48"/>
                    </a:lnTo>
                    <a:lnTo>
                      <a:pt x="396" y="52"/>
                    </a:lnTo>
                    <a:lnTo>
                      <a:pt x="396" y="54"/>
                    </a:lnTo>
                    <a:lnTo>
                      <a:pt x="414" y="54"/>
                    </a:lnTo>
                    <a:lnTo>
                      <a:pt x="414" y="87"/>
                    </a:lnTo>
                    <a:close/>
                    <a:moveTo>
                      <a:pt x="503" y="157"/>
                    </a:moveTo>
                    <a:lnTo>
                      <a:pt x="439" y="157"/>
                    </a:lnTo>
                    <a:lnTo>
                      <a:pt x="439" y="123"/>
                    </a:lnTo>
                    <a:lnTo>
                      <a:pt x="457" y="123"/>
                    </a:lnTo>
                    <a:lnTo>
                      <a:pt x="457" y="120"/>
                    </a:lnTo>
                    <a:lnTo>
                      <a:pt x="458" y="118"/>
                    </a:lnTo>
                    <a:lnTo>
                      <a:pt x="459" y="115"/>
                    </a:lnTo>
                    <a:lnTo>
                      <a:pt x="462" y="114"/>
                    </a:lnTo>
                    <a:lnTo>
                      <a:pt x="464" y="114"/>
                    </a:lnTo>
                    <a:lnTo>
                      <a:pt x="478" y="114"/>
                    </a:lnTo>
                    <a:lnTo>
                      <a:pt x="481" y="114"/>
                    </a:lnTo>
                    <a:lnTo>
                      <a:pt x="483" y="115"/>
                    </a:lnTo>
                    <a:lnTo>
                      <a:pt x="484" y="118"/>
                    </a:lnTo>
                    <a:lnTo>
                      <a:pt x="486" y="120"/>
                    </a:lnTo>
                    <a:lnTo>
                      <a:pt x="486" y="123"/>
                    </a:lnTo>
                    <a:lnTo>
                      <a:pt x="503" y="123"/>
                    </a:lnTo>
                    <a:lnTo>
                      <a:pt x="503" y="157"/>
                    </a:lnTo>
                    <a:close/>
                    <a:moveTo>
                      <a:pt x="503" y="87"/>
                    </a:moveTo>
                    <a:lnTo>
                      <a:pt x="439" y="87"/>
                    </a:lnTo>
                    <a:lnTo>
                      <a:pt x="439" y="54"/>
                    </a:lnTo>
                    <a:lnTo>
                      <a:pt x="457" y="54"/>
                    </a:lnTo>
                    <a:lnTo>
                      <a:pt x="457" y="52"/>
                    </a:lnTo>
                    <a:lnTo>
                      <a:pt x="458" y="48"/>
                    </a:lnTo>
                    <a:lnTo>
                      <a:pt x="459" y="47"/>
                    </a:lnTo>
                    <a:lnTo>
                      <a:pt x="462" y="44"/>
                    </a:lnTo>
                    <a:lnTo>
                      <a:pt x="464" y="44"/>
                    </a:lnTo>
                    <a:lnTo>
                      <a:pt x="478" y="44"/>
                    </a:lnTo>
                    <a:lnTo>
                      <a:pt x="481" y="44"/>
                    </a:lnTo>
                    <a:lnTo>
                      <a:pt x="483" y="47"/>
                    </a:lnTo>
                    <a:lnTo>
                      <a:pt x="484" y="48"/>
                    </a:lnTo>
                    <a:lnTo>
                      <a:pt x="486" y="52"/>
                    </a:lnTo>
                    <a:lnTo>
                      <a:pt x="486" y="54"/>
                    </a:lnTo>
                    <a:lnTo>
                      <a:pt x="503" y="54"/>
                    </a:lnTo>
                    <a:lnTo>
                      <a:pt x="503" y="87"/>
                    </a:lnTo>
                    <a:close/>
                    <a:moveTo>
                      <a:pt x="593" y="157"/>
                    </a:moveTo>
                    <a:lnTo>
                      <a:pt x="530" y="157"/>
                    </a:lnTo>
                    <a:lnTo>
                      <a:pt x="530" y="123"/>
                    </a:lnTo>
                    <a:lnTo>
                      <a:pt x="548" y="123"/>
                    </a:lnTo>
                    <a:lnTo>
                      <a:pt x="548" y="120"/>
                    </a:lnTo>
                    <a:lnTo>
                      <a:pt x="548" y="118"/>
                    </a:lnTo>
                    <a:lnTo>
                      <a:pt x="549" y="115"/>
                    </a:lnTo>
                    <a:lnTo>
                      <a:pt x="551" y="114"/>
                    </a:lnTo>
                    <a:lnTo>
                      <a:pt x="554" y="114"/>
                    </a:lnTo>
                    <a:lnTo>
                      <a:pt x="568" y="114"/>
                    </a:lnTo>
                    <a:lnTo>
                      <a:pt x="572" y="114"/>
                    </a:lnTo>
                    <a:lnTo>
                      <a:pt x="573" y="115"/>
                    </a:lnTo>
                    <a:lnTo>
                      <a:pt x="575" y="118"/>
                    </a:lnTo>
                    <a:lnTo>
                      <a:pt x="575" y="120"/>
                    </a:lnTo>
                    <a:lnTo>
                      <a:pt x="575" y="123"/>
                    </a:lnTo>
                    <a:lnTo>
                      <a:pt x="593" y="123"/>
                    </a:lnTo>
                    <a:lnTo>
                      <a:pt x="593" y="157"/>
                    </a:lnTo>
                    <a:close/>
                    <a:moveTo>
                      <a:pt x="593" y="87"/>
                    </a:moveTo>
                    <a:lnTo>
                      <a:pt x="530" y="87"/>
                    </a:lnTo>
                    <a:lnTo>
                      <a:pt x="530" y="54"/>
                    </a:lnTo>
                    <a:lnTo>
                      <a:pt x="548" y="54"/>
                    </a:lnTo>
                    <a:lnTo>
                      <a:pt x="548" y="52"/>
                    </a:lnTo>
                    <a:lnTo>
                      <a:pt x="548" y="48"/>
                    </a:lnTo>
                    <a:lnTo>
                      <a:pt x="549" y="47"/>
                    </a:lnTo>
                    <a:lnTo>
                      <a:pt x="551" y="44"/>
                    </a:lnTo>
                    <a:lnTo>
                      <a:pt x="554" y="44"/>
                    </a:lnTo>
                    <a:lnTo>
                      <a:pt x="568" y="44"/>
                    </a:lnTo>
                    <a:lnTo>
                      <a:pt x="572" y="44"/>
                    </a:lnTo>
                    <a:lnTo>
                      <a:pt x="573" y="47"/>
                    </a:lnTo>
                    <a:lnTo>
                      <a:pt x="575" y="48"/>
                    </a:lnTo>
                    <a:lnTo>
                      <a:pt x="575" y="52"/>
                    </a:lnTo>
                    <a:lnTo>
                      <a:pt x="575" y="54"/>
                    </a:lnTo>
                    <a:lnTo>
                      <a:pt x="593" y="54"/>
                    </a:lnTo>
                    <a:lnTo>
                      <a:pt x="593" y="87"/>
                    </a:lnTo>
                    <a:close/>
                    <a:moveTo>
                      <a:pt x="683" y="157"/>
                    </a:moveTo>
                    <a:lnTo>
                      <a:pt x="620" y="157"/>
                    </a:lnTo>
                    <a:lnTo>
                      <a:pt x="620" y="123"/>
                    </a:lnTo>
                    <a:lnTo>
                      <a:pt x="637" y="123"/>
                    </a:lnTo>
                    <a:lnTo>
                      <a:pt x="637" y="120"/>
                    </a:lnTo>
                    <a:lnTo>
                      <a:pt x="637" y="118"/>
                    </a:lnTo>
                    <a:lnTo>
                      <a:pt x="640" y="115"/>
                    </a:lnTo>
                    <a:lnTo>
                      <a:pt x="641" y="114"/>
                    </a:lnTo>
                    <a:lnTo>
                      <a:pt x="645" y="114"/>
                    </a:lnTo>
                    <a:lnTo>
                      <a:pt x="659" y="114"/>
                    </a:lnTo>
                    <a:lnTo>
                      <a:pt x="661" y="114"/>
                    </a:lnTo>
                    <a:lnTo>
                      <a:pt x="664" y="115"/>
                    </a:lnTo>
                    <a:lnTo>
                      <a:pt x="665" y="118"/>
                    </a:lnTo>
                    <a:lnTo>
                      <a:pt x="665" y="120"/>
                    </a:lnTo>
                    <a:lnTo>
                      <a:pt x="665" y="123"/>
                    </a:lnTo>
                    <a:lnTo>
                      <a:pt x="683" y="123"/>
                    </a:lnTo>
                    <a:lnTo>
                      <a:pt x="683" y="157"/>
                    </a:lnTo>
                    <a:close/>
                    <a:moveTo>
                      <a:pt x="683" y="87"/>
                    </a:moveTo>
                    <a:lnTo>
                      <a:pt x="620" y="87"/>
                    </a:lnTo>
                    <a:lnTo>
                      <a:pt x="620" y="54"/>
                    </a:lnTo>
                    <a:lnTo>
                      <a:pt x="637" y="54"/>
                    </a:lnTo>
                    <a:lnTo>
                      <a:pt x="637" y="52"/>
                    </a:lnTo>
                    <a:lnTo>
                      <a:pt x="637" y="48"/>
                    </a:lnTo>
                    <a:lnTo>
                      <a:pt x="640" y="47"/>
                    </a:lnTo>
                    <a:lnTo>
                      <a:pt x="641" y="44"/>
                    </a:lnTo>
                    <a:lnTo>
                      <a:pt x="645" y="44"/>
                    </a:lnTo>
                    <a:lnTo>
                      <a:pt x="659" y="44"/>
                    </a:lnTo>
                    <a:lnTo>
                      <a:pt x="661" y="44"/>
                    </a:lnTo>
                    <a:lnTo>
                      <a:pt x="664" y="47"/>
                    </a:lnTo>
                    <a:lnTo>
                      <a:pt x="665" y="48"/>
                    </a:lnTo>
                    <a:lnTo>
                      <a:pt x="665" y="52"/>
                    </a:lnTo>
                    <a:lnTo>
                      <a:pt x="665" y="54"/>
                    </a:lnTo>
                    <a:lnTo>
                      <a:pt x="683" y="54"/>
                    </a:lnTo>
                    <a:lnTo>
                      <a:pt x="683" y="87"/>
                    </a:lnTo>
                    <a:close/>
                    <a:moveTo>
                      <a:pt x="771" y="0"/>
                    </a:moveTo>
                    <a:lnTo>
                      <a:pt x="22" y="0"/>
                    </a:lnTo>
                    <a:lnTo>
                      <a:pt x="17" y="0"/>
                    </a:lnTo>
                    <a:lnTo>
                      <a:pt x="13" y="1"/>
                    </a:lnTo>
                    <a:lnTo>
                      <a:pt x="9" y="4"/>
                    </a:lnTo>
                    <a:lnTo>
                      <a:pt x="7" y="6"/>
                    </a:lnTo>
                    <a:lnTo>
                      <a:pt x="4" y="9"/>
                    </a:lnTo>
                    <a:lnTo>
                      <a:pt x="2" y="13"/>
                    </a:lnTo>
                    <a:lnTo>
                      <a:pt x="0" y="16"/>
                    </a:lnTo>
                    <a:lnTo>
                      <a:pt x="0" y="22"/>
                    </a:lnTo>
                    <a:lnTo>
                      <a:pt x="0" y="171"/>
                    </a:lnTo>
                    <a:lnTo>
                      <a:pt x="0" y="174"/>
                    </a:lnTo>
                    <a:lnTo>
                      <a:pt x="2" y="178"/>
                    </a:lnTo>
                    <a:lnTo>
                      <a:pt x="4" y="182"/>
                    </a:lnTo>
                    <a:lnTo>
                      <a:pt x="7" y="186"/>
                    </a:lnTo>
                    <a:lnTo>
                      <a:pt x="9" y="188"/>
                    </a:lnTo>
                    <a:lnTo>
                      <a:pt x="13" y="190"/>
                    </a:lnTo>
                    <a:lnTo>
                      <a:pt x="17" y="191"/>
                    </a:lnTo>
                    <a:lnTo>
                      <a:pt x="22" y="192"/>
                    </a:lnTo>
                    <a:lnTo>
                      <a:pt x="771" y="192"/>
                    </a:lnTo>
                    <a:lnTo>
                      <a:pt x="776" y="191"/>
                    </a:lnTo>
                    <a:lnTo>
                      <a:pt x="780" y="190"/>
                    </a:lnTo>
                    <a:lnTo>
                      <a:pt x="784" y="188"/>
                    </a:lnTo>
                    <a:lnTo>
                      <a:pt x="787" y="186"/>
                    </a:lnTo>
                    <a:lnTo>
                      <a:pt x="789" y="182"/>
                    </a:lnTo>
                    <a:lnTo>
                      <a:pt x="792" y="178"/>
                    </a:lnTo>
                    <a:lnTo>
                      <a:pt x="793" y="174"/>
                    </a:lnTo>
                    <a:lnTo>
                      <a:pt x="793" y="171"/>
                    </a:lnTo>
                    <a:lnTo>
                      <a:pt x="793" y="22"/>
                    </a:lnTo>
                    <a:lnTo>
                      <a:pt x="793" y="16"/>
                    </a:lnTo>
                    <a:lnTo>
                      <a:pt x="792" y="13"/>
                    </a:lnTo>
                    <a:lnTo>
                      <a:pt x="789" y="9"/>
                    </a:lnTo>
                    <a:lnTo>
                      <a:pt x="787" y="6"/>
                    </a:lnTo>
                    <a:lnTo>
                      <a:pt x="784" y="4"/>
                    </a:lnTo>
                    <a:lnTo>
                      <a:pt x="780" y="1"/>
                    </a:lnTo>
                    <a:lnTo>
                      <a:pt x="776" y="0"/>
                    </a:lnTo>
                    <a:lnTo>
                      <a:pt x="771" y="0"/>
                    </a:lnTo>
                    <a:close/>
                    <a:moveTo>
                      <a:pt x="64" y="142"/>
                    </a:moveTo>
                    <a:lnTo>
                      <a:pt x="64" y="142"/>
                    </a:lnTo>
                    <a:lnTo>
                      <a:pt x="58" y="140"/>
                    </a:lnTo>
                    <a:lnTo>
                      <a:pt x="55" y="138"/>
                    </a:lnTo>
                    <a:lnTo>
                      <a:pt x="52" y="134"/>
                    </a:lnTo>
                    <a:lnTo>
                      <a:pt x="51" y="129"/>
                    </a:lnTo>
                    <a:lnTo>
                      <a:pt x="52" y="124"/>
                    </a:lnTo>
                    <a:lnTo>
                      <a:pt x="55" y="120"/>
                    </a:lnTo>
                    <a:lnTo>
                      <a:pt x="58" y="116"/>
                    </a:lnTo>
                    <a:lnTo>
                      <a:pt x="64" y="116"/>
                    </a:lnTo>
                    <a:lnTo>
                      <a:pt x="70" y="116"/>
                    </a:lnTo>
                    <a:lnTo>
                      <a:pt x="74" y="120"/>
                    </a:lnTo>
                    <a:lnTo>
                      <a:pt x="76" y="124"/>
                    </a:lnTo>
                    <a:lnTo>
                      <a:pt x="77" y="129"/>
                    </a:lnTo>
                    <a:lnTo>
                      <a:pt x="76" y="134"/>
                    </a:lnTo>
                    <a:lnTo>
                      <a:pt x="74" y="138"/>
                    </a:lnTo>
                    <a:lnTo>
                      <a:pt x="70" y="140"/>
                    </a:lnTo>
                    <a:lnTo>
                      <a:pt x="64" y="142"/>
                    </a:lnTo>
                    <a:close/>
                    <a:moveTo>
                      <a:pt x="64" y="76"/>
                    </a:moveTo>
                    <a:lnTo>
                      <a:pt x="64" y="76"/>
                    </a:lnTo>
                    <a:lnTo>
                      <a:pt x="58" y="75"/>
                    </a:lnTo>
                    <a:lnTo>
                      <a:pt x="55" y="72"/>
                    </a:lnTo>
                    <a:lnTo>
                      <a:pt x="52" y="68"/>
                    </a:lnTo>
                    <a:lnTo>
                      <a:pt x="51" y="63"/>
                    </a:lnTo>
                    <a:lnTo>
                      <a:pt x="52" y="58"/>
                    </a:lnTo>
                    <a:lnTo>
                      <a:pt x="55" y="54"/>
                    </a:lnTo>
                    <a:lnTo>
                      <a:pt x="58" y="52"/>
                    </a:lnTo>
                    <a:lnTo>
                      <a:pt x="64" y="51"/>
                    </a:lnTo>
                    <a:lnTo>
                      <a:pt x="70" y="52"/>
                    </a:lnTo>
                    <a:lnTo>
                      <a:pt x="74" y="54"/>
                    </a:lnTo>
                    <a:lnTo>
                      <a:pt x="76" y="58"/>
                    </a:lnTo>
                    <a:lnTo>
                      <a:pt x="77" y="63"/>
                    </a:lnTo>
                    <a:lnTo>
                      <a:pt x="76" y="68"/>
                    </a:lnTo>
                    <a:lnTo>
                      <a:pt x="74" y="72"/>
                    </a:lnTo>
                    <a:lnTo>
                      <a:pt x="70" y="75"/>
                    </a:lnTo>
                    <a:lnTo>
                      <a:pt x="64" y="76"/>
                    </a:lnTo>
                    <a:close/>
                    <a:moveTo>
                      <a:pt x="143" y="142"/>
                    </a:moveTo>
                    <a:lnTo>
                      <a:pt x="143" y="142"/>
                    </a:lnTo>
                    <a:lnTo>
                      <a:pt x="138" y="140"/>
                    </a:lnTo>
                    <a:lnTo>
                      <a:pt x="133" y="138"/>
                    </a:lnTo>
                    <a:lnTo>
                      <a:pt x="131" y="134"/>
                    </a:lnTo>
                    <a:lnTo>
                      <a:pt x="129" y="129"/>
                    </a:lnTo>
                    <a:lnTo>
                      <a:pt x="131" y="124"/>
                    </a:lnTo>
                    <a:lnTo>
                      <a:pt x="133" y="120"/>
                    </a:lnTo>
                    <a:lnTo>
                      <a:pt x="138" y="116"/>
                    </a:lnTo>
                    <a:lnTo>
                      <a:pt x="143" y="116"/>
                    </a:lnTo>
                    <a:lnTo>
                      <a:pt x="148" y="116"/>
                    </a:lnTo>
                    <a:lnTo>
                      <a:pt x="152" y="120"/>
                    </a:lnTo>
                    <a:lnTo>
                      <a:pt x="155" y="124"/>
                    </a:lnTo>
                    <a:lnTo>
                      <a:pt x="156" y="129"/>
                    </a:lnTo>
                    <a:lnTo>
                      <a:pt x="155" y="134"/>
                    </a:lnTo>
                    <a:lnTo>
                      <a:pt x="152" y="138"/>
                    </a:lnTo>
                    <a:lnTo>
                      <a:pt x="148" y="140"/>
                    </a:lnTo>
                    <a:lnTo>
                      <a:pt x="143" y="142"/>
                    </a:lnTo>
                    <a:close/>
                    <a:moveTo>
                      <a:pt x="143" y="76"/>
                    </a:moveTo>
                    <a:lnTo>
                      <a:pt x="143" y="76"/>
                    </a:lnTo>
                    <a:lnTo>
                      <a:pt x="138" y="75"/>
                    </a:lnTo>
                    <a:lnTo>
                      <a:pt x="133" y="72"/>
                    </a:lnTo>
                    <a:lnTo>
                      <a:pt x="131" y="68"/>
                    </a:lnTo>
                    <a:lnTo>
                      <a:pt x="129" y="63"/>
                    </a:lnTo>
                    <a:lnTo>
                      <a:pt x="131" y="58"/>
                    </a:lnTo>
                    <a:lnTo>
                      <a:pt x="133" y="54"/>
                    </a:lnTo>
                    <a:lnTo>
                      <a:pt x="138" y="52"/>
                    </a:lnTo>
                    <a:lnTo>
                      <a:pt x="143" y="51"/>
                    </a:lnTo>
                    <a:lnTo>
                      <a:pt x="148" y="52"/>
                    </a:lnTo>
                    <a:lnTo>
                      <a:pt x="152" y="54"/>
                    </a:lnTo>
                    <a:lnTo>
                      <a:pt x="155" y="58"/>
                    </a:lnTo>
                    <a:lnTo>
                      <a:pt x="156" y="63"/>
                    </a:lnTo>
                    <a:lnTo>
                      <a:pt x="155" y="68"/>
                    </a:lnTo>
                    <a:lnTo>
                      <a:pt x="152" y="72"/>
                    </a:lnTo>
                    <a:lnTo>
                      <a:pt x="148" y="75"/>
                    </a:lnTo>
                    <a:lnTo>
                      <a:pt x="143" y="76"/>
                    </a:lnTo>
                    <a:close/>
                    <a:moveTo>
                      <a:pt x="222" y="142"/>
                    </a:moveTo>
                    <a:lnTo>
                      <a:pt x="222" y="142"/>
                    </a:lnTo>
                    <a:lnTo>
                      <a:pt x="216" y="140"/>
                    </a:lnTo>
                    <a:lnTo>
                      <a:pt x="213" y="138"/>
                    </a:lnTo>
                    <a:lnTo>
                      <a:pt x="209" y="134"/>
                    </a:lnTo>
                    <a:lnTo>
                      <a:pt x="209" y="129"/>
                    </a:lnTo>
                    <a:lnTo>
                      <a:pt x="209" y="124"/>
                    </a:lnTo>
                    <a:lnTo>
                      <a:pt x="213" y="120"/>
                    </a:lnTo>
                    <a:lnTo>
                      <a:pt x="216" y="116"/>
                    </a:lnTo>
                    <a:lnTo>
                      <a:pt x="222" y="116"/>
                    </a:lnTo>
                    <a:lnTo>
                      <a:pt x="227" y="116"/>
                    </a:lnTo>
                    <a:lnTo>
                      <a:pt x="230" y="120"/>
                    </a:lnTo>
                    <a:lnTo>
                      <a:pt x="234" y="124"/>
                    </a:lnTo>
                    <a:lnTo>
                      <a:pt x="234" y="129"/>
                    </a:lnTo>
                    <a:lnTo>
                      <a:pt x="234" y="134"/>
                    </a:lnTo>
                    <a:lnTo>
                      <a:pt x="230" y="138"/>
                    </a:lnTo>
                    <a:lnTo>
                      <a:pt x="227" y="140"/>
                    </a:lnTo>
                    <a:lnTo>
                      <a:pt x="222" y="142"/>
                    </a:lnTo>
                    <a:close/>
                    <a:moveTo>
                      <a:pt x="222" y="76"/>
                    </a:moveTo>
                    <a:lnTo>
                      <a:pt x="222" y="76"/>
                    </a:lnTo>
                    <a:lnTo>
                      <a:pt x="216" y="75"/>
                    </a:lnTo>
                    <a:lnTo>
                      <a:pt x="213" y="72"/>
                    </a:lnTo>
                    <a:lnTo>
                      <a:pt x="209" y="68"/>
                    </a:lnTo>
                    <a:lnTo>
                      <a:pt x="209" y="63"/>
                    </a:lnTo>
                    <a:lnTo>
                      <a:pt x="209" y="58"/>
                    </a:lnTo>
                    <a:lnTo>
                      <a:pt x="213" y="54"/>
                    </a:lnTo>
                    <a:lnTo>
                      <a:pt x="216" y="52"/>
                    </a:lnTo>
                    <a:lnTo>
                      <a:pt x="222" y="51"/>
                    </a:lnTo>
                    <a:lnTo>
                      <a:pt x="227" y="52"/>
                    </a:lnTo>
                    <a:lnTo>
                      <a:pt x="230" y="54"/>
                    </a:lnTo>
                    <a:lnTo>
                      <a:pt x="234" y="58"/>
                    </a:lnTo>
                    <a:lnTo>
                      <a:pt x="234" y="63"/>
                    </a:lnTo>
                    <a:lnTo>
                      <a:pt x="234" y="68"/>
                    </a:lnTo>
                    <a:lnTo>
                      <a:pt x="230" y="72"/>
                    </a:lnTo>
                    <a:lnTo>
                      <a:pt x="227" y="75"/>
                    </a:lnTo>
                    <a:lnTo>
                      <a:pt x="222" y="76"/>
                    </a:lnTo>
                    <a:close/>
                    <a:moveTo>
                      <a:pt x="721" y="176"/>
                    </a:moveTo>
                    <a:lnTo>
                      <a:pt x="305" y="176"/>
                    </a:lnTo>
                    <a:lnTo>
                      <a:pt x="305" y="23"/>
                    </a:lnTo>
                    <a:lnTo>
                      <a:pt x="721" y="23"/>
                    </a:lnTo>
                    <a:lnTo>
                      <a:pt x="721" y="176"/>
                    </a:lnTo>
                    <a:close/>
                    <a:moveTo>
                      <a:pt x="755" y="116"/>
                    </a:moveTo>
                    <a:lnTo>
                      <a:pt x="755" y="116"/>
                    </a:lnTo>
                    <a:lnTo>
                      <a:pt x="749" y="115"/>
                    </a:lnTo>
                    <a:lnTo>
                      <a:pt x="742" y="111"/>
                    </a:lnTo>
                    <a:lnTo>
                      <a:pt x="740" y="106"/>
                    </a:lnTo>
                    <a:lnTo>
                      <a:pt x="739" y="100"/>
                    </a:lnTo>
                    <a:lnTo>
                      <a:pt x="740" y="92"/>
                    </a:lnTo>
                    <a:lnTo>
                      <a:pt x="742" y="87"/>
                    </a:lnTo>
                    <a:lnTo>
                      <a:pt x="749" y="83"/>
                    </a:lnTo>
                    <a:lnTo>
                      <a:pt x="755" y="82"/>
                    </a:lnTo>
                    <a:lnTo>
                      <a:pt x="761" y="83"/>
                    </a:lnTo>
                    <a:lnTo>
                      <a:pt x="768" y="87"/>
                    </a:lnTo>
                    <a:lnTo>
                      <a:pt x="771" y="92"/>
                    </a:lnTo>
                    <a:lnTo>
                      <a:pt x="773" y="100"/>
                    </a:lnTo>
                    <a:lnTo>
                      <a:pt x="771" y="106"/>
                    </a:lnTo>
                    <a:lnTo>
                      <a:pt x="768" y="111"/>
                    </a:lnTo>
                    <a:lnTo>
                      <a:pt x="761" y="115"/>
                    </a:lnTo>
                    <a:lnTo>
                      <a:pt x="755" y="1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8378" name="Freeform 71"/>
              <p:cNvSpPr>
                <a:spLocks noEditPoints="1"/>
              </p:cNvSpPr>
              <p:nvPr/>
            </p:nvSpPr>
            <p:spPr bwMode="auto">
              <a:xfrm>
                <a:off x="3558588" y="4191475"/>
                <a:ext cx="582873" cy="151881"/>
              </a:xfrm>
              <a:custGeom>
                <a:avLst/>
                <a:gdLst>
                  <a:gd name="T0" fmla="*/ 224270787 w 793"/>
                  <a:gd name="T1" fmla="*/ 98914888 h 192"/>
                  <a:gd name="T2" fmla="*/ 199351565 w 793"/>
                  <a:gd name="T3" fmla="*/ 74343725 h 192"/>
                  <a:gd name="T4" fmla="*/ 211810808 w 793"/>
                  <a:gd name="T5" fmla="*/ 71823585 h 192"/>
                  <a:gd name="T6" fmla="*/ 224270787 w 793"/>
                  <a:gd name="T7" fmla="*/ 98914888 h 192"/>
                  <a:gd name="T8" fmla="*/ 198809859 w 793"/>
                  <a:gd name="T9" fmla="*/ 32761816 h 192"/>
                  <a:gd name="T10" fmla="*/ 210185689 w 793"/>
                  <a:gd name="T11" fmla="*/ 27721537 h 192"/>
                  <a:gd name="T12" fmla="*/ 224270787 w 793"/>
                  <a:gd name="T13" fmla="*/ 34021489 h 192"/>
                  <a:gd name="T14" fmla="*/ 247564154 w 793"/>
                  <a:gd name="T15" fmla="*/ 75603398 h 192"/>
                  <a:gd name="T16" fmla="*/ 258940720 w 793"/>
                  <a:gd name="T17" fmla="*/ 71823585 h 192"/>
                  <a:gd name="T18" fmla="*/ 263274370 w 793"/>
                  <a:gd name="T19" fmla="*/ 77494098 h 192"/>
                  <a:gd name="T20" fmla="*/ 247564154 w 793"/>
                  <a:gd name="T21" fmla="*/ 34021489 h 192"/>
                  <a:gd name="T22" fmla="*/ 251356097 w 793"/>
                  <a:gd name="T23" fmla="*/ 27721537 h 192"/>
                  <a:gd name="T24" fmla="*/ 263274370 w 793"/>
                  <a:gd name="T25" fmla="*/ 32761816 h 192"/>
                  <a:gd name="T26" fmla="*/ 287109443 w 793"/>
                  <a:gd name="T27" fmla="*/ 77494098 h 192"/>
                  <a:gd name="T28" fmla="*/ 298486009 w 793"/>
                  <a:gd name="T29" fmla="*/ 71823585 h 192"/>
                  <a:gd name="T30" fmla="*/ 311486958 w 793"/>
                  <a:gd name="T31" fmla="*/ 74343725 h 192"/>
                  <a:gd name="T32" fmla="*/ 287109443 w 793"/>
                  <a:gd name="T33" fmla="*/ 54812840 h 192"/>
                  <a:gd name="T34" fmla="*/ 297402597 w 793"/>
                  <a:gd name="T35" fmla="*/ 29611443 h 192"/>
                  <a:gd name="T36" fmla="*/ 310403546 w 793"/>
                  <a:gd name="T37" fmla="*/ 29611443 h 192"/>
                  <a:gd name="T38" fmla="*/ 369991965 w 793"/>
                  <a:gd name="T39" fmla="*/ 98914888 h 192"/>
                  <a:gd name="T40" fmla="*/ 345073479 w 793"/>
                  <a:gd name="T41" fmla="*/ 74343725 h 192"/>
                  <a:gd name="T42" fmla="*/ 358074428 w 793"/>
                  <a:gd name="T43" fmla="*/ 71823585 h 192"/>
                  <a:gd name="T44" fmla="*/ 369991965 w 793"/>
                  <a:gd name="T45" fmla="*/ 98914888 h 192"/>
                  <a:gd name="T46" fmla="*/ 345073479 w 793"/>
                  <a:gd name="T47" fmla="*/ 32761816 h 192"/>
                  <a:gd name="T48" fmla="*/ 356991016 w 793"/>
                  <a:gd name="T49" fmla="*/ 27721537 h 192"/>
                  <a:gd name="T50" fmla="*/ 369991965 w 793"/>
                  <a:gd name="T51" fmla="*/ 34021489 h 192"/>
                  <a:gd name="T52" fmla="*/ 7042181 w 793"/>
                  <a:gd name="T53" fmla="*/ 630233 h 192"/>
                  <a:gd name="T54" fmla="*/ 0 w 793"/>
                  <a:gd name="T55" fmla="*/ 13860372 h 192"/>
                  <a:gd name="T56" fmla="*/ 3791943 w 793"/>
                  <a:gd name="T57" fmla="*/ 117186100 h 192"/>
                  <a:gd name="T58" fmla="*/ 417663584 w 793"/>
                  <a:gd name="T59" fmla="*/ 120965913 h 192"/>
                  <a:gd name="T60" fmla="*/ 429039414 w 793"/>
                  <a:gd name="T61" fmla="*/ 112145820 h 192"/>
                  <a:gd name="T62" fmla="*/ 429039414 w 793"/>
                  <a:gd name="T63" fmla="*/ 8190653 h 192"/>
                  <a:gd name="T64" fmla="*/ 417663584 w 793"/>
                  <a:gd name="T65" fmla="*/ 0 h 192"/>
                  <a:gd name="T66" fmla="*/ 28169459 w 793"/>
                  <a:gd name="T67" fmla="*/ 84424284 h 192"/>
                  <a:gd name="T68" fmla="*/ 34669933 w 793"/>
                  <a:gd name="T69" fmla="*/ 73083258 h 192"/>
                  <a:gd name="T70" fmla="*/ 41712114 w 793"/>
                  <a:gd name="T71" fmla="*/ 81273910 h 192"/>
                  <a:gd name="T72" fmla="*/ 34669933 w 793"/>
                  <a:gd name="T73" fmla="*/ 47882655 h 192"/>
                  <a:gd name="T74" fmla="*/ 27627753 w 793"/>
                  <a:gd name="T75" fmla="*/ 39692002 h 192"/>
                  <a:gd name="T76" fmla="*/ 37920171 w 793"/>
                  <a:gd name="T77" fmla="*/ 32761816 h 192"/>
                  <a:gd name="T78" fmla="*/ 40086996 w 793"/>
                  <a:gd name="T79" fmla="*/ 45362515 h 192"/>
                  <a:gd name="T80" fmla="*/ 74756929 w 793"/>
                  <a:gd name="T81" fmla="*/ 88204096 h 192"/>
                  <a:gd name="T82" fmla="*/ 72048398 w 793"/>
                  <a:gd name="T83" fmla="*/ 75603398 h 192"/>
                  <a:gd name="T84" fmla="*/ 83965934 w 793"/>
                  <a:gd name="T85" fmla="*/ 78123537 h 192"/>
                  <a:gd name="T86" fmla="*/ 77465460 w 793"/>
                  <a:gd name="T87" fmla="*/ 89464563 h 192"/>
                  <a:gd name="T88" fmla="*/ 70964985 w 793"/>
                  <a:gd name="T89" fmla="*/ 42842375 h 192"/>
                  <a:gd name="T90" fmla="*/ 77465460 w 793"/>
                  <a:gd name="T91" fmla="*/ 32131583 h 192"/>
                  <a:gd name="T92" fmla="*/ 84507641 w 793"/>
                  <a:gd name="T93" fmla="*/ 39692002 h 192"/>
                  <a:gd name="T94" fmla="*/ 120260987 w 793"/>
                  <a:gd name="T95" fmla="*/ 89464563 h 192"/>
                  <a:gd name="T96" fmla="*/ 113218806 w 793"/>
                  <a:gd name="T97" fmla="*/ 81273910 h 192"/>
                  <a:gd name="T98" fmla="*/ 122969518 w 793"/>
                  <a:gd name="T99" fmla="*/ 73083258 h 192"/>
                  <a:gd name="T100" fmla="*/ 124594636 w 793"/>
                  <a:gd name="T101" fmla="*/ 86944423 h 192"/>
                  <a:gd name="T102" fmla="*/ 117010749 w 793"/>
                  <a:gd name="T103" fmla="*/ 47252421 h 192"/>
                  <a:gd name="T104" fmla="*/ 115385631 w 793"/>
                  <a:gd name="T105" fmla="*/ 34021489 h 192"/>
                  <a:gd name="T106" fmla="*/ 126761461 w 793"/>
                  <a:gd name="T107" fmla="*/ 36541629 h 192"/>
                  <a:gd name="T108" fmla="*/ 120260987 w 793"/>
                  <a:gd name="T109" fmla="*/ 47882655 h 192"/>
                  <a:gd name="T110" fmla="*/ 390577537 w 793"/>
                  <a:gd name="T111" fmla="*/ 110885354 h 192"/>
                  <a:gd name="T112" fmla="*/ 400328249 w 793"/>
                  <a:gd name="T113" fmla="*/ 63002699 h 192"/>
                  <a:gd name="T114" fmla="*/ 408995548 w 793"/>
                  <a:gd name="T115" fmla="*/ 51662467 h 192"/>
                  <a:gd name="T116" fmla="*/ 417663584 w 793"/>
                  <a:gd name="T117" fmla="*/ 66783306 h 1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93" h="192">
                    <a:moveTo>
                      <a:pt x="708" y="33"/>
                    </a:moveTo>
                    <a:lnTo>
                      <a:pt x="318" y="33"/>
                    </a:lnTo>
                    <a:lnTo>
                      <a:pt x="318" y="166"/>
                    </a:lnTo>
                    <a:lnTo>
                      <a:pt x="708" y="166"/>
                    </a:lnTo>
                    <a:lnTo>
                      <a:pt x="708" y="33"/>
                    </a:lnTo>
                    <a:close/>
                    <a:moveTo>
                      <a:pt x="414" y="157"/>
                    </a:moveTo>
                    <a:lnTo>
                      <a:pt x="349" y="157"/>
                    </a:lnTo>
                    <a:lnTo>
                      <a:pt x="349" y="123"/>
                    </a:lnTo>
                    <a:lnTo>
                      <a:pt x="367" y="123"/>
                    </a:lnTo>
                    <a:lnTo>
                      <a:pt x="367" y="120"/>
                    </a:lnTo>
                    <a:lnTo>
                      <a:pt x="368" y="118"/>
                    </a:lnTo>
                    <a:lnTo>
                      <a:pt x="369" y="115"/>
                    </a:lnTo>
                    <a:lnTo>
                      <a:pt x="372" y="114"/>
                    </a:lnTo>
                    <a:lnTo>
                      <a:pt x="375" y="114"/>
                    </a:lnTo>
                    <a:lnTo>
                      <a:pt x="388" y="114"/>
                    </a:lnTo>
                    <a:lnTo>
                      <a:pt x="391" y="114"/>
                    </a:lnTo>
                    <a:lnTo>
                      <a:pt x="393" y="115"/>
                    </a:lnTo>
                    <a:lnTo>
                      <a:pt x="395" y="118"/>
                    </a:lnTo>
                    <a:lnTo>
                      <a:pt x="396" y="120"/>
                    </a:lnTo>
                    <a:lnTo>
                      <a:pt x="396" y="123"/>
                    </a:lnTo>
                    <a:lnTo>
                      <a:pt x="414" y="123"/>
                    </a:lnTo>
                    <a:lnTo>
                      <a:pt x="414" y="157"/>
                    </a:lnTo>
                    <a:close/>
                    <a:moveTo>
                      <a:pt x="414" y="87"/>
                    </a:moveTo>
                    <a:lnTo>
                      <a:pt x="349" y="87"/>
                    </a:lnTo>
                    <a:lnTo>
                      <a:pt x="349" y="54"/>
                    </a:lnTo>
                    <a:lnTo>
                      <a:pt x="367" y="54"/>
                    </a:lnTo>
                    <a:lnTo>
                      <a:pt x="367" y="52"/>
                    </a:lnTo>
                    <a:lnTo>
                      <a:pt x="368" y="48"/>
                    </a:lnTo>
                    <a:lnTo>
                      <a:pt x="369" y="47"/>
                    </a:lnTo>
                    <a:lnTo>
                      <a:pt x="372" y="44"/>
                    </a:lnTo>
                    <a:lnTo>
                      <a:pt x="375" y="44"/>
                    </a:lnTo>
                    <a:lnTo>
                      <a:pt x="388" y="44"/>
                    </a:lnTo>
                    <a:lnTo>
                      <a:pt x="391" y="44"/>
                    </a:lnTo>
                    <a:lnTo>
                      <a:pt x="393" y="47"/>
                    </a:lnTo>
                    <a:lnTo>
                      <a:pt x="395" y="48"/>
                    </a:lnTo>
                    <a:lnTo>
                      <a:pt x="396" y="52"/>
                    </a:lnTo>
                    <a:lnTo>
                      <a:pt x="396" y="54"/>
                    </a:lnTo>
                    <a:lnTo>
                      <a:pt x="414" y="54"/>
                    </a:lnTo>
                    <a:lnTo>
                      <a:pt x="414" y="87"/>
                    </a:lnTo>
                    <a:close/>
                    <a:moveTo>
                      <a:pt x="503" y="157"/>
                    </a:moveTo>
                    <a:lnTo>
                      <a:pt x="439" y="157"/>
                    </a:lnTo>
                    <a:lnTo>
                      <a:pt x="439" y="123"/>
                    </a:lnTo>
                    <a:lnTo>
                      <a:pt x="457" y="123"/>
                    </a:lnTo>
                    <a:lnTo>
                      <a:pt x="457" y="120"/>
                    </a:lnTo>
                    <a:lnTo>
                      <a:pt x="458" y="118"/>
                    </a:lnTo>
                    <a:lnTo>
                      <a:pt x="459" y="115"/>
                    </a:lnTo>
                    <a:lnTo>
                      <a:pt x="462" y="114"/>
                    </a:lnTo>
                    <a:lnTo>
                      <a:pt x="464" y="114"/>
                    </a:lnTo>
                    <a:lnTo>
                      <a:pt x="478" y="114"/>
                    </a:lnTo>
                    <a:lnTo>
                      <a:pt x="481" y="114"/>
                    </a:lnTo>
                    <a:lnTo>
                      <a:pt x="483" y="115"/>
                    </a:lnTo>
                    <a:lnTo>
                      <a:pt x="484" y="118"/>
                    </a:lnTo>
                    <a:lnTo>
                      <a:pt x="486" y="120"/>
                    </a:lnTo>
                    <a:lnTo>
                      <a:pt x="486" y="123"/>
                    </a:lnTo>
                    <a:lnTo>
                      <a:pt x="503" y="123"/>
                    </a:lnTo>
                    <a:lnTo>
                      <a:pt x="503" y="157"/>
                    </a:lnTo>
                    <a:close/>
                    <a:moveTo>
                      <a:pt x="503" y="87"/>
                    </a:moveTo>
                    <a:lnTo>
                      <a:pt x="439" y="87"/>
                    </a:lnTo>
                    <a:lnTo>
                      <a:pt x="439" y="54"/>
                    </a:lnTo>
                    <a:lnTo>
                      <a:pt x="457" y="54"/>
                    </a:lnTo>
                    <a:lnTo>
                      <a:pt x="457" y="52"/>
                    </a:lnTo>
                    <a:lnTo>
                      <a:pt x="458" y="48"/>
                    </a:lnTo>
                    <a:lnTo>
                      <a:pt x="459" y="47"/>
                    </a:lnTo>
                    <a:lnTo>
                      <a:pt x="462" y="44"/>
                    </a:lnTo>
                    <a:lnTo>
                      <a:pt x="464" y="44"/>
                    </a:lnTo>
                    <a:lnTo>
                      <a:pt x="478" y="44"/>
                    </a:lnTo>
                    <a:lnTo>
                      <a:pt x="481" y="44"/>
                    </a:lnTo>
                    <a:lnTo>
                      <a:pt x="483" y="47"/>
                    </a:lnTo>
                    <a:lnTo>
                      <a:pt x="484" y="48"/>
                    </a:lnTo>
                    <a:lnTo>
                      <a:pt x="486" y="52"/>
                    </a:lnTo>
                    <a:lnTo>
                      <a:pt x="486" y="54"/>
                    </a:lnTo>
                    <a:lnTo>
                      <a:pt x="503" y="54"/>
                    </a:lnTo>
                    <a:lnTo>
                      <a:pt x="503" y="87"/>
                    </a:lnTo>
                    <a:close/>
                    <a:moveTo>
                      <a:pt x="593" y="157"/>
                    </a:moveTo>
                    <a:lnTo>
                      <a:pt x="530" y="157"/>
                    </a:lnTo>
                    <a:lnTo>
                      <a:pt x="530" y="123"/>
                    </a:lnTo>
                    <a:lnTo>
                      <a:pt x="548" y="123"/>
                    </a:lnTo>
                    <a:lnTo>
                      <a:pt x="548" y="120"/>
                    </a:lnTo>
                    <a:lnTo>
                      <a:pt x="548" y="118"/>
                    </a:lnTo>
                    <a:lnTo>
                      <a:pt x="549" y="115"/>
                    </a:lnTo>
                    <a:lnTo>
                      <a:pt x="551" y="114"/>
                    </a:lnTo>
                    <a:lnTo>
                      <a:pt x="554" y="114"/>
                    </a:lnTo>
                    <a:lnTo>
                      <a:pt x="568" y="114"/>
                    </a:lnTo>
                    <a:lnTo>
                      <a:pt x="572" y="114"/>
                    </a:lnTo>
                    <a:lnTo>
                      <a:pt x="573" y="115"/>
                    </a:lnTo>
                    <a:lnTo>
                      <a:pt x="575" y="118"/>
                    </a:lnTo>
                    <a:lnTo>
                      <a:pt x="575" y="120"/>
                    </a:lnTo>
                    <a:lnTo>
                      <a:pt x="575" y="123"/>
                    </a:lnTo>
                    <a:lnTo>
                      <a:pt x="593" y="123"/>
                    </a:lnTo>
                    <a:lnTo>
                      <a:pt x="593" y="157"/>
                    </a:lnTo>
                    <a:close/>
                    <a:moveTo>
                      <a:pt x="593" y="87"/>
                    </a:moveTo>
                    <a:lnTo>
                      <a:pt x="530" y="87"/>
                    </a:lnTo>
                    <a:lnTo>
                      <a:pt x="530" y="54"/>
                    </a:lnTo>
                    <a:lnTo>
                      <a:pt x="548" y="54"/>
                    </a:lnTo>
                    <a:lnTo>
                      <a:pt x="548" y="52"/>
                    </a:lnTo>
                    <a:lnTo>
                      <a:pt x="548" y="48"/>
                    </a:lnTo>
                    <a:lnTo>
                      <a:pt x="549" y="47"/>
                    </a:lnTo>
                    <a:lnTo>
                      <a:pt x="551" y="44"/>
                    </a:lnTo>
                    <a:lnTo>
                      <a:pt x="554" y="44"/>
                    </a:lnTo>
                    <a:lnTo>
                      <a:pt x="568" y="44"/>
                    </a:lnTo>
                    <a:lnTo>
                      <a:pt x="572" y="44"/>
                    </a:lnTo>
                    <a:lnTo>
                      <a:pt x="573" y="47"/>
                    </a:lnTo>
                    <a:lnTo>
                      <a:pt x="575" y="48"/>
                    </a:lnTo>
                    <a:lnTo>
                      <a:pt x="575" y="52"/>
                    </a:lnTo>
                    <a:lnTo>
                      <a:pt x="575" y="54"/>
                    </a:lnTo>
                    <a:lnTo>
                      <a:pt x="593" y="54"/>
                    </a:lnTo>
                    <a:lnTo>
                      <a:pt x="593" y="87"/>
                    </a:lnTo>
                    <a:close/>
                    <a:moveTo>
                      <a:pt x="683" y="157"/>
                    </a:moveTo>
                    <a:lnTo>
                      <a:pt x="620" y="157"/>
                    </a:lnTo>
                    <a:lnTo>
                      <a:pt x="620" y="123"/>
                    </a:lnTo>
                    <a:lnTo>
                      <a:pt x="637" y="123"/>
                    </a:lnTo>
                    <a:lnTo>
                      <a:pt x="637" y="120"/>
                    </a:lnTo>
                    <a:lnTo>
                      <a:pt x="637" y="118"/>
                    </a:lnTo>
                    <a:lnTo>
                      <a:pt x="640" y="115"/>
                    </a:lnTo>
                    <a:lnTo>
                      <a:pt x="641" y="114"/>
                    </a:lnTo>
                    <a:lnTo>
                      <a:pt x="645" y="114"/>
                    </a:lnTo>
                    <a:lnTo>
                      <a:pt x="659" y="114"/>
                    </a:lnTo>
                    <a:lnTo>
                      <a:pt x="661" y="114"/>
                    </a:lnTo>
                    <a:lnTo>
                      <a:pt x="664" y="115"/>
                    </a:lnTo>
                    <a:lnTo>
                      <a:pt x="665" y="118"/>
                    </a:lnTo>
                    <a:lnTo>
                      <a:pt x="665" y="120"/>
                    </a:lnTo>
                    <a:lnTo>
                      <a:pt x="665" y="123"/>
                    </a:lnTo>
                    <a:lnTo>
                      <a:pt x="683" y="123"/>
                    </a:lnTo>
                    <a:lnTo>
                      <a:pt x="683" y="157"/>
                    </a:lnTo>
                    <a:close/>
                    <a:moveTo>
                      <a:pt x="683" y="87"/>
                    </a:moveTo>
                    <a:lnTo>
                      <a:pt x="620" y="87"/>
                    </a:lnTo>
                    <a:lnTo>
                      <a:pt x="620" y="54"/>
                    </a:lnTo>
                    <a:lnTo>
                      <a:pt x="637" y="54"/>
                    </a:lnTo>
                    <a:lnTo>
                      <a:pt x="637" y="52"/>
                    </a:lnTo>
                    <a:lnTo>
                      <a:pt x="637" y="48"/>
                    </a:lnTo>
                    <a:lnTo>
                      <a:pt x="640" y="47"/>
                    </a:lnTo>
                    <a:lnTo>
                      <a:pt x="641" y="44"/>
                    </a:lnTo>
                    <a:lnTo>
                      <a:pt x="645" y="44"/>
                    </a:lnTo>
                    <a:lnTo>
                      <a:pt x="659" y="44"/>
                    </a:lnTo>
                    <a:lnTo>
                      <a:pt x="661" y="44"/>
                    </a:lnTo>
                    <a:lnTo>
                      <a:pt x="664" y="47"/>
                    </a:lnTo>
                    <a:lnTo>
                      <a:pt x="665" y="48"/>
                    </a:lnTo>
                    <a:lnTo>
                      <a:pt x="665" y="52"/>
                    </a:lnTo>
                    <a:lnTo>
                      <a:pt x="665" y="54"/>
                    </a:lnTo>
                    <a:lnTo>
                      <a:pt x="683" y="54"/>
                    </a:lnTo>
                    <a:lnTo>
                      <a:pt x="683" y="87"/>
                    </a:lnTo>
                    <a:close/>
                    <a:moveTo>
                      <a:pt x="771" y="0"/>
                    </a:moveTo>
                    <a:lnTo>
                      <a:pt x="22" y="0"/>
                    </a:lnTo>
                    <a:lnTo>
                      <a:pt x="17" y="0"/>
                    </a:lnTo>
                    <a:lnTo>
                      <a:pt x="13" y="1"/>
                    </a:lnTo>
                    <a:lnTo>
                      <a:pt x="9" y="4"/>
                    </a:lnTo>
                    <a:lnTo>
                      <a:pt x="7" y="6"/>
                    </a:lnTo>
                    <a:lnTo>
                      <a:pt x="4" y="9"/>
                    </a:lnTo>
                    <a:lnTo>
                      <a:pt x="2" y="13"/>
                    </a:lnTo>
                    <a:lnTo>
                      <a:pt x="0" y="16"/>
                    </a:lnTo>
                    <a:lnTo>
                      <a:pt x="0" y="22"/>
                    </a:lnTo>
                    <a:lnTo>
                      <a:pt x="0" y="171"/>
                    </a:lnTo>
                    <a:lnTo>
                      <a:pt x="0" y="174"/>
                    </a:lnTo>
                    <a:lnTo>
                      <a:pt x="2" y="178"/>
                    </a:lnTo>
                    <a:lnTo>
                      <a:pt x="4" y="182"/>
                    </a:lnTo>
                    <a:lnTo>
                      <a:pt x="7" y="186"/>
                    </a:lnTo>
                    <a:lnTo>
                      <a:pt x="9" y="188"/>
                    </a:lnTo>
                    <a:lnTo>
                      <a:pt x="13" y="190"/>
                    </a:lnTo>
                    <a:lnTo>
                      <a:pt x="17" y="191"/>
                    </a:lnTo>
                    <a:lnTo>
                      <a:pt x="22" y="192"/>
                    </a:lnTo>
                    <a:lnTo>
                      <a:pt x="771" y="192"/>
                    </a:lnTo>
                    <a:lnTo>
                      <a:pt x="776" y="191"/>
                    </a:lnTo>
                    <a:lnTo>
                      <a:pt x="780" y="190"/>
                    </a:lnTo>
                    <a:lnTo>
                      <a:pt x="784" y="188"/>
                    </a:lnTo>
                    <a:lnTo>
                      <a:pt x="787" y="186"/>
                    </a:lnTo>
                    <a:lnTo>
                      <a:pt x="789" y="182"/>
                    </a:lnTo>
                    <a:lnTo>
                      <a:pt x="792" y="178"/>
                    </a:lnTo>
                    <a:lnTo>
                      <a:pt x="793" y="174"/>
                    </a:lnTo>
                    <a:lnTo>
                      <a:pt x="793" y="171"/>
                    </a:lnTo>
                    <a:lnTo>
                      <a:pt x="793" y="22"/>
                    </a:lnTo>
                    <a:lnTo>
                      <a:pt x="793" y="16"/>
                    </a:lnTo>
                    <a:lnTo>
                      <a:pt x="792" y="13"/>
                    </a:lnTo>
                    <a:lnTo>
                      <a:pt x="789" y="9"/>
                    </a:lnTo>
                    <a:lnTo>
                      <a:pt x="787" y="6"/>
                    </a:lnTo>
                    <a:lnTo>
                      <a:pt x="784" y="4"/>
                    </a:lnTo>
                    <a:lnTo>
                      <a:pt x="780" y="1"/>
                    </a:lnTo>
                    <a:lnTo>
                      <a:pt x="776" y="0"/>
                    </a:lnTo>
                    <a:lnTo>
                      <a:pt x="771" y="0"/>
                    </a:lnTo>
                    <a:close/>
                    <a:moveTo>
                      <a:pt x="64" y="142"/>
                    </a:moveTo>
                    <a:lnTo>
                      <a:pt x="64" y="142"/>
                    </a:lnTo>
                    <a:lnTo>
                      <a:pt x="58" y="140"/>
                    </a:lnTo>
                    <a:lnTo>
                      <a:pt x="55" y="138"/>
                    </a:lnTo>
                    <a:lnTo>
                      <a:pt x="52" y="134"/>
                    </a:lnTo>
                    <a:lnTo>
                      <a:pt x="51" y="129"/>
                    </a:lnTo>
                    <a:lnTo>
                      <a:pt x="52" y="124"/>
                    </a:lnTo>
                    <a:lnTo>
                      <a:pt x="55" y="120"/>
                    </a:lnTo>
                    <a:lnTo>
                      <a:pt x="58" y="116"/>
                    </a:lnTo>
                    <a:lnTo>
                      <a:pt x="64" y="116"/>
                    </a:lnTo>
                    <a:lnTo>
                      <a:pt x="70" y="116"/>
                    </a:lnTo>
                    <a:lnTo>
                      <a:pt x="74" y="120"/>
                    </a:lnTo>
                    <a:lnTo>
                      <a:pt x="76" y="124"/>
                    </a:lnTo>
                    <a:lnTo>
                      <a:pt x="77" y="129"/>
                    </a:lnTo>
                    <a:lnTo>
                      <a:pt x="76" y="134"/>
                    </a:lnTo>
                    <a:lnTo>
                      <a:pt x="74" y="138"/>
                    </a:lnTo>
                    <a:lnTo>
                      <a:pt x="70" y="140"/>
                    </a:lnTo>
                    <a:lnTo>
                      <a:pt x="64" y="142"/>
                    </a:lnTo>
                    <a:close/>
                    <a:moveTo>
                      <a:pt x="64" y="76"/>
                    </a:moveTo>
                    <a:lnTo>
                      <a:pt x="64" y="76"/>
                    </a:lnTo>
                    <a:lnTo>
                      <a:pt x="58" y="75"/>
                    </a:lnTo>
                    <a:lnTo>
                      <a:pt x="55" y="72"/>
                    </a:lnTo>
                    <a:lnTo>
                      <a:pt x="52" y="68"/>
                    </a:lnTo>
                    <a:lnTo>
                      <a:pt x="51" y="63"/>
                    </a:lnTo>
                    <a:lnTo>
                      <a:pt x="52" y="58"/>
                    </a:lnTo>
                    <a:lnTo>
                      <a:pt x="55" y="54"/>
                    </a:lnTo>
                    <a:lnTo>
                      <a:pt x="58" y="52"/>
                    </a:lnTo>
                    <a:lnTo>
                      <a:pt x="64" y="51"/>
                    </a:lnTo>
                    <a:lnTo>
                      <a:pt x="70" y="52"/>
                    </a:lnTo>
                    <a:lnTo>
                      <a:pt x="74" y="54"/>
                    </a:lnTo>
                    <a:lnTo>
                      <a:pt x="76" y="58"/>
                    </a:lnTo>
                    <a:lnTo>
                      <a:pt x="77" y="63"/>
                    </a:lnTo>
                    <a:lnTo>
                      <a:pt x="76" y="68"/>
                    </a:lnTo>
                    <a:lnTo>
                      <a:pt x="74" y="72"/>
                    </a:lnTo>
                    <a:lnTo>
                      <a:pt x="70" y="75"/>
                    </a:lnTo>
                    <a:lnTo>
                      <a:pt x="64" y="76"/>
                    </a:lnTo>
                    <a:close/>
                    <a:moveTo>
                      <a:pt x="143" y="142"/>
                    </a:moveTo>
                    <a:lnTo>
                      <a:pt x="143" y="142"/>
                    </a:lnTo>
                    <a:lnTo>
                      <a:pt x="138" y="140"/>
                    </a:lnTo>
                    <a:lnTo>
                      <a:pt x="133" y="138"/>
                    </a:lnTo>
                    <a:lnTo>
                      <a:pt x="131" y="134"/>
                    </a:lnTo>
                    <a:lnTo>
                      <a:pt x="129" y="129"/>
                    </a:lnTo>
                    <a:lnTo>
                      <a:pt x="131" y="124"/>
                    </a:lnTo>
                    <a:lnTo>
                      <a:pt x="133" y="120"/>
                    </a:lnTo>
                    <a:lnTo>
                      <a:pt x="138" y="116"/>
                    </a:lnTo>
                    <a:lnTo>
                      <a:pt x="143" y="116"/>
                    </a:lnTo>
                    <a:lnTo>
                      <a:pt x="148" y="116"/>
                    </a:lnTo>
                    <a:lnTo>
                      <a:pt x="152" y="120"/>
                    </a:lnTo>
                    <a:lnTo>
                      <a:pt x="155" y="124"/>
                    </a:lnTo>
                    <a:lnTo>
                      <a:pt x="156" y="129"/>
                    </a:lnTo>
                    <a:lnTo>
                      <a:pt x="155" y="134"/>
                    </a:lnTo>
                    <a:lnTo>
                      <a:pt x="152" y="138"/>
                    </a:lnTo>
                    <a:lnTo>
                      <a:pt x="148" y="140"/>
                    </a:lnTo>
                    <a:lnTo>
                      <a:pt x="143" y="142"/>
                    </a:lnTo>
                    <a:close/>
                    <a:moveTo>
                      <a:pt x="143" y="76"/>
                    </a:moveTo>
                    <a:lnTo>
                      <a:pt x="143" y="76"/>
                    </a:lnTo>
                    <a:lnTo>
                      <a:pt x="138" y="75"/>
                    </a:lnTo>
                    <a:lnTo>
                      <a:pt x="133" y="72"/>
                    </a:lnTo>
                    <a:lnTo>
                      <a:pt x="131" y="68"/>
                    </a:lnTo>
                    <a:lnTo>
                      <a:pt x="129" y="63"/>
                    </a:lnTo>
                    <a:lnTo>
                      <a:pt x="131" y="58"/>
                    </a:lnTo>
                    <a:lnTo>
                      <a:pt x="133" y="54"/>
                    </a:lnTo>
                    <a:lnTo>
                      <a:pt x="138" y="52"/>
                    </a:lnTo>
                    <a:lnTo>
                      <a:pt x="143" y="51"/>
                    </a:lnTo>
                    <a:lnTo>
                      <a:pt x="148" y="52"/>
                    </a:lnTo>
                    <a:lnTo>
                      <a:pt x="152" y="54"/>
                    </a:lnTo>
                    <a:lnTo>
                      <a:pt x="155" y="58"/>
                    </a:lnTo>
                    <a:lnTo>
                      <a:pt x="156" y="63"/>
                    </a:lnTo>
                    <a:lnTo>
                      <a:pt x="155" y="68"/>
                    </a:lnTo>
                    <a:lnTo>
                      <a:pt x="152" y="72"/>
                    </a:lnTo>
                    <a:lnTo>
                      <a:pt x="148" y="75"/>
                    </a:lnTo>
                    <a:lnTo>
                      <a:pt x="143" y="76"/>
                    </a:lnTo>
                    <a:close/>
                    <a:moveTo>
                      <a:pt x="222" y="142"/>
                    </a:moveTo>
                    <a:lnTo>
                      <a:pt x="222" y="142"/>
                    </a:lnTo>
                    <a:lnTo>
                      <a:pt x="216" y="140"/>
                    </a:lnTo>
                    <a:lnTo>
                      <a:pt x="213" y="138"/>
                    </a:lnTo>
                    <a:lnTo>
                      <a:pt x="209" y="134"/>
                    </a:lnTo>
                    <a:lnTo>
                      <a:pt x="209" y="129"/>
                    </a:lnTo>
                    <a:lnTo>
                      <a:pt x="209" y="124"/>
                    </a:lnTo>
                    <a:lnTo>
                      <a:pt x="213" y="120"/>
                    </a:lnTo>
                    <a:lnTo>
                      <a:pt x="216" y="116"/>
                    </a:lnTo>
                    <a:lnTo>
                      <a:pt x="222" y="116"/>
                    </a:lnTo>
                    <a:lnTo>
                      <a:pt x="227" y="116"/>
                    </a:lnTo>
                    <a:lnTo>
                      <a:pt x="230" y="120"/>
                    </a:lnTo>
                    <a:lnTo>
                      <a:pt x="234" y="124"/>
                    </a:lnTo>
                    <a:lnTo>
                      <a:pt x="234" y="129"/>
                    </a:lnTo>
                    <a:lnTo>
                      <a:pt x="234" y="134"/>
                    </a:lnTo>
                    <a:lnTo>
                      <a:pt x="230" y="138"/>
                    </a:lnTo>
                    <a:lnTo>
                      <a:pt x="227" y="140"/>
                    </a:lnTo>
                    <a:lnTo>
                      <a:pt x="222" y="142"/>
                    </a:lnTo>
                    <a:close/>
                    <a:moveTo>
                      <a:pt x="222" y="76"/>
                    </a:moveTo>
                    <a:lnTo>
                      <a:pt x="222" y="76"/>
                    </a:lnTo>
                    <a:lnTo>
                      <a:pt x="216" y="75"/>
                    </a:lnTo>
                    <a:lnTo>
                      <a:pt x="213" y="72"/>
                    </a:lnTo>
                    <a:lnTo>
                      <a:pt x="209" y="68"/>
                    </a:lnTo>
                    <a:lnTo>
                      <a:pt x="209" y="63"/>
                    </a:lnTo>
                    <a:lnTo>
                      <a:pt x="209" y="58"/>
                    </a:lnTo>
                    <a:lnTo>
                      <a:pt x="213" y="54"/>
                    </a:lnTo>
                    <a:lnTo>
                      <a:pt x="216" y="52"/>
                    </a:lnTo>
                    <a:lnTo>
                      <a:pt x="222" y="51"/>
                    </a:lnTo>
                    <a:lnTo>
                      <a:pt x="227" y="52"/>
                    </a:lnTo>
                    <a:lnTo>
                      <a:pt x="230" y="54"/>
                    </a:lnTo>
                    <a:lnTo>
                      <a:pt x="234" y="58"/>
                    </a:lnTo>
                    <a:lnTo>
                      <a:pt x="234" y="63"/>
                    </a:lnTo>
                    <a:lnTo>
                      <a:pt x="234" y="68"/>
                    </a:lnTo>
                    <a:lnTo>
                      <a:pt x="230" y="72"/>
                    </a:lnTo>
                    <a:lnTo>
                      <a:pt x="227" y="75"/>
                    </a:lnTo>
                    <a:lnTo>
                      <a:pt x="222" y="76"/>
                    </a:lnTo>
                    <a:close/>
                    <a:moveTo>
                      <a:pt x="721" y="176"/>
                    </a:moveTo>
                    <a:lnTo>
                      <a:pt x="305" y="176"/>
                    </a:lnTo>
                    <a:lnTo>
                      <a:pt x="305" y="23"/>
                    </a:lnTo>
                    <a:lnTo>
                      <a:pt x="721" y="23"/>
                    </a:lnTo>
                    <a:lnTo>
                      <a:pt x="721" y="176"/>
                    </a:lnTo>
                    <a:close/>
                    <a:moveTo>
                      <a:pt x="755" y="116"/>
                    </a:moveTo>
                    <a:lnTo>
                      <a:pt x="755" y="116"/>
                    </a:lnTo>
                    <a:lnTo>
                      <a:pt x="749" y="115"/>
                    </a:lnTo>
                    <a:lnTo>
                      <a:pt x="742" y="111"/>
                    </a:lnTo>
                    <a:lnTo>
                      <a:pt x="740" y="106"/>
                    </a:lnTo>
                    <a:lnTo>
                      <a:pt x="739" y="100"/>
                    </a:lnTo>
                    <a:lnTo>
                      <a:pt x="740" y="92"/>
                    </a:lnTo>
                    <a:lnTo>
                      <a:pt x="742" y="87"/>
                    </a:lnTo>
                    <a:lnTo>
                      <a:pt x="749" y="83"/>
                    </a:lnTo>
                    <a:lnTo>
                      <a:pt x="755" y="82"/>
                    </a:lnTo>
                    <a:lnTo>
                      <a:pt x="761" y="83"/>
                    </a:lnTo>
                    <a:lnTo>
                      <a:pt x="768" y="87"/>
                    </a:lnTo>
                    <a:lnTo>
                      <a:pt x="771" y="92"/>
                    </a:lnTo>
                    <a:lnTo>
                      <a:pt x="773" y="100"/>
                    </a:lnTo>
                    <a:lnTo>
                      <a:pt x="771" y="106"/>
                    </a:lnTo>
                    <a:lnTo>
                      <a:pt x="768" y="111"/>
                    </a:lnTo>
                    <a:lnTo>
                      <a:pt x="761" y="115"/>
                    </a:lnTo>
                    <a:lnTo>
                      <a:pt x="755" y="1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sp>
          <p:nvSpPr>
            <p:cNvPr id="125" name="矩形 124"/>
            <p:cNvSpPr/>
            <p:nvPr/>
          </p:nvSpPr>
          <p:spPr bwMode="auto">
            <a:xfrm>
              <a:off x="598835" y="4585071"/>
              <a:ext cx="5708538" cy="61282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tx1"/>
                  </a:solidFill>
                </a:rPr>
                <a:t>ICT</a:t>
              </a:r>
              <a:r>
                <a:rPr lang="zh-CN" altLang="en-US" sz="1600" b="1" dirty="0">
                  <a:solidFill>
                    <a:schemeClr val="tx1"/>
                  </a:solidFill>
                </a:rPr>
                <a:t>融合云平台  </a:t>
              </a:r>
              <a:r>
                <a:rPr lang="en-US" altLang="zh-CN" sz="1600" b="1" dirty="0" err="1">
                  <a:solidFill>
                    <a:schemeClr val="tx1"/>
                  </a:solidFill>
                </a:rPr>
                <a:t>FusionSphere</a:t>
              </a:r>
              <a:endParaRPr lang="zh-CN" altLang="en-US" sz="1600" b="1" dirty="0">
                <a:solidFill>
                  <a:schemeClr val="tx1"/>
                </a:solidFill>
              </a:endParaRPr>
            </a:p>
          </p:txBody>
        </p:sp>
        <p:sp>
          <p:nvSpPr>
            <p:cNvPr id="126" name="圆角矩形 125"/>
            <p:cNvSpPr/>
            <p:nvPr/>
          </p:nvSpPr>
          <p:spPr>
            <a:xfrm>
              <a:off x="598835" y="3954145"/>
              <a:ext cx="2087521" cy="575332"/>
            </a:xfrm>
            <a:prstGeom prst="roundRect">
              <a:avLst>
                <a:gd name="adj" fmla="val 8201"/>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t" hangingPunct="1">
                <a:defRPr/>
              </a:pPr>
              <a:r>
                <a:rPr lang="zh-CN" altLang="en-US" sz="1600" b="1" dirty="0">
                  <a:solidFill>
                    <a:schemeClr val="tx1"/>
                  </a:solidFill>
                </a:rPr>
                <a:t>桌面云 </a:t>
              </a:r>
              <a:r>
                <a:rPr lang="en-US" altLang="zh-CN" sz="1600" b="1" dirty="0" err="1">
                  <a:solidFill>
                    <a:schemeClr val="tx1"/>
                  </a:solidFill>
                </a:rPr>
                <a:t>FusionAccess</a:t>
              </a:r>
              <a:endParaRPr lang="zh-CN" altLang="en-US" sz="1600" b="1" dirty="0">
                <a:solidFill>
                  <a:schemeClr val="tx1"/>
                </a:solidFill>
              </a:endParaRPr>
            </a:p>
          </p:txBody>
        </p:sp>
        <p:sp>
          <p:nvSpPr>
            <p:cNvPr id="127" name="圆角矩形 126"/>
            <p:cNvSpPr/>
            <p:nvPr/>
          </p:nvSpPr>
          <p:spPr>
            <a:xfrm>
              <a:off x="5762871" y="4565678"/>
              <a:ext cx="2749496" cy="1155836"/>
            </a:xfrm>
            <a:prstGeom prst="roundRect">
              <a:avLst>
                <a:gd name="adj" fmla="val 8201"/>
              </a:avLst>
            </a:prstGeom>
            <a:noFill/>
            <a:ln w="25400" cap="flat" cmpd="sng" algn="ctr">
              <a:solidFill>
                <a:srgbClr val="C00000"/>
              </a:solidFill>
              <a:prstDash val="solid"/>
            </a:ln>
            <a:effectLst/>
          </p:spPr>
          <p:txBody>
            <a:bodyPr anchor="ctr"/>
            <a:lstStyle/>
            <a:p>
              <a:pPr algn="ctr" eaLnBrk="1" fontAlgn="auto" hangingPunct="1">
                <a:spcBef>
                  <a:spcPts val="0"/>
                </a:spcBef>
                <a:spcAft>
                  <a:spcPts val="0"/>
                </a:spcAft>
                <a:defRPr/>
              </a:pPr>
              <a:r>
                <a:rPr lang="zh-CN" altLang="en-US" sz="1400" b="1" kern="0" dirty="0">
                  <a:latin typeface="+mn-lt"/>
                  <a:ea typeface="+mn-ea"/>
                </a:rPr>
                <a:t>融合一体机</a:t>
              </a:r>
              <a:endParaRPr lang="en-US" altLang="zh-CN" sz="1400" b="1" kern="0" dirty="0">
                <a:latin typeface="+mn-lt"/>
                <a:ea typeface="+mn-ea"/>
              </a:endParaRPr>
            </a:p>
            <a:p>
              <a:pPr algn="ctr" eaLnBrk="1" fontAlgn="auto" hangingPunct="1">
                <a:spcBef>
                  <a:spcPts val="0"/>
                </a:spcBef>
                <a:spcAft>
                  <a:spcPts val="0"/>
                </a:spcAft>
                <a:defRPr/>
              </a:pPr>
              <a:r>
                <a:rPr lang="en-US" altLang="zh-CN" sz="1400" b="1" kern="0" dirty="0">
                  <a:latin typeface="+mn-lt"/>
                  <a:ea typeface="+mn-ea"/>
                </a:rPr>
                <a:t>FusionCube</a:t>
              </a:r>
              <a:endParaRPr lang="en-US" altLang="zh-CN" sz="1400" b="1" i="1" kern="0" dirty="0">
                <a:latin typeface="+mn-lt"/>
                <a:ea typeface="+mn-ea"/>
              </a:endParaRPr>
            </a:p>
          </p:txBody>
        </p:sp>
        <p:sp>
          <p:nvSpPr>
            <p:cNvPr id="128" name="圆角矩形 127"/>
            <p:cNvSpPr/>
            <p:nvPr/>
          </p:nvSpPr>
          <p:spPr>
            <a:xfrm>
              <a:off x="3859496" y="3945095"/>
              <a:ext cx="2489151" cy="575333"/>
            </a:xfrm>
            <a:prstGeom prst="roundRect">
              <a:avLst>
                <a:gd name="adj" fmla="val 8201"/>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t" hangingPunct="1">
                <a:defRPr/>
              </a:pPr>
              <a:r>
                <a:rPr lang="zh-CN" altLang="en-US" sz="1400" b="1" dirty="0">
                  <a:solidFill>
                    <a:schemeClr val="tx1"/>
                  </a:solidFill>
                </a:rPr>
                <a:t>企业大数据处理平台 </a:t>
              </a:r>
              <a:r>
                <a:rPr lang="en-US" altLang="zh-CN" sz="1400" b="1" dirty="0" err="1">
                  <a:solidFill>
                    <a:schemeClr val="tx1"/>
                  </a:solidFill>
                </a:rPr>
                <a:t>FusionInsight</a:t>
              </a:r>
              <a:endParaRPr lang="zh-CN" altLang="en-US" sz="1400" b="1" dirty="0">
                <a:solidFill>
                  <a:schemeClr val="tx1"/>
                </a:solidFill>
              </a:endParaRPr>
            </a:p>
          </p:txBody>
        </p:sp>
        <p:sp>
          <p:nvSpPr>
            <p:cNvPr id="129" name="下箭头 128"/>
            <p:cNvSpPr/>
            <p:nvPr/>
          </p:nvSpPr>
          <p:spPr>
            <a:xfrm rot="10800000">
              <a:off x="3105448" y="3581795"/>
              <a:ext cx="503228" cy="862352"/>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t" hangingPunct="1">
                <a:defRPr/>
              </a:pPr>
              <a:endParaRPr lang="zh-CN" altLang="en-US">
                <a:solidFill>
                  <a:schemeClr val="tx1"/>
                </a:solidFill>
              </a:endParaRPr>
            </a:p>
          </p:txBody>
        </p:sp>
        <p:sp>
          <p:nvSpPr>
            <p:cNvPr id="130" name="下箭头 129"/>
            <p:cNvSpPr/>
            <p:nvPr/>
          </p:nvSpPr>
          <p:spPr>
            <a:xfrm rot="10800000">
              <a:off x="7591635" y="3513272"/>
              <a:ext cx="503228" cy="288313"/>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t" hangingPunct="1">
                <a:defRPr/>
              </a:pPr>
              <a:endParaRPr lang="zh-CN" altLang="en-US">
                <a:solidFill>
                  <a:schemeClr val="tx1"/>
                </a:solidFill>
              </a:endParaRPr>
            </a:p>
          </p:txBody>
        </p:sp>
        <p:sp>
          <p:nvSpPr>
            <p:cNvPr id="131" name="下箭头 130"/>
            <p:cNvSpPr/>
            <p:nvPr/>
          </p:nvSpPr>
          <p:spPr>
            <a:xfrm rot="10800000">
              <a:off x="6682016" y="3518444"/>
              <a:ext cx="503227" cy="288313"/>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t" hangingPunct="1">
                <a:defRPr/>
              </a:pPr>
              <a:endParaRPr lang="zh-CN" altLang="en-US">
                <a:solidFill>
                  <a:schemeClr val="tx1"/>
                </a:solidFill>
              </a:endParaRPr>
            </a:p>
          </p:txBody>
        </p:sp>
        <p:sp>
          <p:nvSpPr>
            <p:cNvPr id="132" name="下箭头 131"/>
            <p:cNvSpPr/>
            <p:nvPr/>
          </p:nvSpPr>
          <p:spPr>
            <a:xfrm rot="10800000">
              <a:off x="4816739" y="3522323"/>
              <a:ext cx="504815" cy="288312"/>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t" hangingPunct="1">
                <a:defRPr/>
              </a:pPr>
              <a:endParaRPr lang="zh-CN" altLang="en-US">
                <a:solidFill>
                  <a:schemeClr val="tx1"/>
                </a:solidFill>
              </a:endParaRPr>
            </a:p>
          </p:txBody>
        </p:sp>
        <p:sp>
          <p:nvSpPr>
            <p:cNvPr id="133" name="下箭头 132"/>
            <p:cNvSpPr/>
            <p:nvPr/>
          </p:nvSpPr>
          <p:spPr>
            <a:xfrm rot="10800000">
              <a:off x="1284622" y="3527494"/>
              <a:ext cx="504815" cy="288312"/>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t" hangingPunct="1">
                <a:defRPr/>
              </a:pPr>
              <a:endParaRPr lang="zh-CN" altLang="en-US">
                <a:solidFill>
                  <a:schemeClr val="tx1"/>
                </a:solidFill>
              </a:endParaRPr>
            </a:p>
          </p:txBody>
        </p:sp>
        <p:sp>
          <p:nvSpPr>
            <p:cNvPr id="98326" name="TextBox 133"/>
            <p:cNvSpPr txBox="1">
              <a:spLocks noChangeArrowheads="1"/>
            </p:cNvSpPr>
            <p:nvPr/>
          </p:nvSpPr>
          <p:spPr bwMode="auto">
            <a:xfrm>
              <a:off x="1098887" y="2221684"/>
              <a:ext cx="901682" cy="25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defRPr/>
              </a:pPr>
              <a:r>
                <a:rPr lang="zh-CN" altLang="en-US" sz="1400" b="1" smtClean="0">
                  <a:solidFill>
                    <a:srgbClr val="C00000"/>
                  </a:solidFill>
                  <a:latin typeface="+mn-lt"/>
                  <a:ea typeface="+mn-ea"/>
                </a:rPr>
                <a:t>办公云化</a:t>
              </a:r>
              <a:endParaRPr lang="en-US" altLang="zh-CN" sz="1400" b="1" smtClean="0">
                <a:solidFill>
                  <a:srgbClr val="C00000"/>
                </a:solidFill>
                <a:latin typeface="+mn-lt"/>
                <a:ea typeface="+mn-ea"/>
              </a:endParaRPr>
            </a:p>
          </p:txBody>
        </p:sp>
        <p:sp>
          <p:nvSpPr>
            <p:cNvPr id="98327" name="TextBox 134"/>
            <p:cNvSpPr txBox="1">
              <a:spLocks noChangeArrowheads="1"/>
            </p:cNvSpPr>
            <p:nvPr/>
          </p:nvSpPr>
          <p:spPr bwMode="auto">
            <a:xfrm>
              <a:off x="2684769" y="2221684"/>
              <a:ext cx="1441422" cy="25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defRPr/>
              </a:pPr>
              <a:r>
                <a:rPr lang="en-US" altLang="zh-CN" sz="1400" b="1" smtClean="0">
                  <a:solidFill>
                    <a:srgbClr val="C00000"/>
                  </a:solidFill>
                  <a:latin typeface="+mn-lt"/>
                  <a:ea typeface="+mn-ea"/>
                </a:rPr>
                <a:t>IT</a:t>
              </a:r>
              <a:r>
                <a:rPr lang="zh-CN" altLang="en-US" sz="1400" b="1" smtClean="0">
                  <a:solidFill>
                    <a:srgbClr val="C00000"/>
                  </a:solidFill>
                  <a:latin typeface="+mn-lt"/>
                  <a:ea typeface="+mn-ea"/>
                </a:rPr>
                <a:t>基础设施云化</a:t>
              </a:r>
              <a:endParaRPr lang="en-US" altLang="zh-CN" sz="1400" b="1" smtClean="0">
                <a:solidFill>
                  <a:srgbClr val="C00000"/>
                </a:solidFill>
                <a:latin typeface="+mn-lt"/>
                <a:ea typeface="+mn-ea"/>
              </a:endParaRPr>
            </a:p>
          </p:txBody>
        </p:sp>
        <p:sp>
          <p:nvSpPr>
            <p:cNvPr id="98328" name="TextBox 135"/>
            <p:cNvSpPr txBox="1">
              <a:spLocks noChangeArrowheads="1"/>
            </p:cNvSpPr>
            <p:nvPr/>
          </p:nvSpPr>
          <p:spPr bwMode="auto">
            <a:xfrm>
              <a:off x="5231069" y="2212633"/>
              <a:ext cx="2338341" cy="25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hangingPunct="1">
                <a:defRPr/>
              </a:pPr>
              <a:r>
                <a:rPr lang="zh-CN" altLang="en-US" sz="1400" b="1" smtClean="0">
                  <a:solidFill>
                    <a:srgbClr val="C00000"/>
                  </a:solidFill>
                  <a:latin typeface="+mn-lt"/>
                  <a:ea typeface="+mn-ea"/>
                </a:rPr>
                <a:t>面向大数据的企业应用云化</a:t>
              </a:r>
              <a:endParaRPr lang="en-US" altLang="zh-CN" sz="1400" b="1" smtClean="0">
                <a:solidFill>
                  <a:srgbClr val="C00000"/>
                </a:solidFill>
                <a:latin typeface="+mn-lt"/>
                <a:ea typeface="+mn-ea"/>
              </a:endParaRPr>
            </a:p>
          </p:txBody>
        </p:sp>
        <p:sp>
          <p:nvSpPr>
            <p:cNvPr id="137" name="Freeform 16"/>
            <p:cNvSpPr>
              <a:spLocks noEditPoints="1"/>
            </p:cNvSpPr>
            <p:nvPr/>
          </p:nvSpPr>
          <p:spPr bwMode="auto">
            <a:xfrm>
              <a:off x="1757687" y="2905618"/>
              <a:ext cx="287331" cy="174539"/>
            </a:xfrm>
            <a:custGeom>
              <a:avLst/>
              <a:gdLst/>
              <a:ahLst/>
              <a:cxnLst>
                <a:cxn ang="0">
                  <a:pos x="38" y="0"/>
                </a:cxn>
                <a:cxn ang="0">
                  <a:pos x="30" y="2"/>
                </a:cxn>
                <a:cxn ang="0">
                  <a:pos x="16" y="8"/>
                </a:cxn>
                <a:cxn ang="0">
                  <a:pos x="6" y="18"/>
                </a:cxn>
                <a:cxn ang="0">
                  <a:pos x="0" y="32"/>
                </a:cxn>
                <a:cxn ang="0">
                  <a:pos x="0" y="96"/>
                </a:cxn>
                <a:cxn ang="0">
                  <a:pos x="0" y="104"/>
                </a:cxn>
                <a:cxn ang="0">
                  <a:pos x="6" y="118"/>
                </a:cxn>
                <a:cxn ang="0">
                  <a:pos x="16" y="128"/>
                </a:cxn>
                <a:cxn ang="0">
                  <a:pos x="30" y="134"/>
                </a:cxn>
                <a:cxn ang="0">
                  <a:pos x="166" y="136"/>
                </a:cxn>
                <a:cxn ang="0">
                  <a:pos x="174" y="134"/>
                </a:cxn>
                <a:cxn ang="0">
                  <a:pos x="188" y="128"/>
                </a:cxn>
                <a:cxn ang="0">
                  <a:pos x="198" y="118"/>
                </a:cxn>
                <a:cxn ang="0">
                  <a:pos x="204" y="104"/>
                </a:cxn>
                <a:cxn ang="0">
                  <a:pos x="206" y="40"/>
                </a:cxn>
                <a:cxn ang="0">
                  <a:pos x="204" y="32"/>
                </a:cxn>
                <a:cxn ang="0">
                  <a:pos x="198" y="18"/>
                </a:cxn>
                <a:cxn ang="0">
                  <a:pos x="188" y="8"/>
                </a:cxn>
                <a:cxn ang="0">
                  <a:pos x="174" y="2"/>
                </a:cxn>
                <a:cxn ang="0">
                  <a:pos x="166" y="0"/>
                </a:cxn>
                <a:cxn ang="0">
                  <a:pos x="196" y="116"/>
                </a:cxn>
                <a:cxn ang="0">
                  <a:pos x="194" y="116"/>
                </a:cxn>
                <a:cxn ang="0">
                  <a:pos x="190" y="116"/>
                </a:cxn>
                <a:cxn ang="0">
                  <a:pos x="106" y="92"/>
                </a:cxn>
                <a:cxn ang="0">
                  <a:pos x="102" y="94"/>
                </a:cxn>
                <a:cxn ang="0">
                  <a:pos x="100" y="92"/>
                </a:cxn>
                <a:cxn ang="0">
                  <a:pos x="16" y="114"/>
                </a:cxn>
                <a:cxn ang="0">
                  <a:pos x="14" y="114"/>
                </a:cxn>
                <a:cxn ang="0">
                  <a:pos x="14" y="114"/>
                </a:cxn>
                <a:cxn ang="0">
                  <a:pos x="10" y="114"/>
                </a:cxn>
                <a:cxn ang="0">
                  <a:pos x="10" y="110"/>
                </a:cxn>
                <a:cxn ang="0">
                  <a:pos x="12" y="108"/>
                </a:cxn>
                <a:cxn ang="0">
                  <a:pos x="14" y="22"/>
                </a:cxn>
                <a:cxn ang="0">
                  <a:pos x="14" y="18"/>
                </a:cxn>
                <a:cxn ang="0">
                  <a:pos x="14" y="16"/>
                </a:cxn>
                <a:cxn ang="0">
                  <a:pos x="20" y="16"/>
                </a:cxn>
                <a:cxn ang="0">
                  <a:pos x="102" y="84"/>
                </a:cxn>
                <a:cxn ang="0">
                  <a:pos x="184" y="14"/>
                </a:cxn>
                <a:cxn ang="0">
                  <a:pos x="188" y="14"/>
                </a:cxn>
                <a:cxn ang="0">
                  <a:pos x="190" y="16"/>
                </a:cxn>
                <a:cxn ang="0">
                  <a:pos x="190" y="22"/>
                </a:cxn>
                <a:cxn ang="0">
                  <a:pos x="196" y="110"/>
                </a:cxn>
                <a:cxn ang="0">
                  <a:pos x="198" y="112"/>
                </a:cxn>
                <a:cxn ang="0">
                  <a:pos x="198" y="112"/>
                </a:cxn>
                <a:cxn ang="0">
                  <a:pos x="196" y="116"/>
                </a:cxn>
              </a:cxnLst>
              <a:rect l="0" t="0" r="r" b="b"/>
              <a:pathLst>
                <a:path w="206" h="136">
                  <a:moveTo>
                    <a:pt x="166" y="0"/>
                  </a:moveTo>
                  <a:lnTo>
                    <a:pt x="38" y="0"/>
                  </a:lnTo>
                  <a:lnTo>
                    <a:pt x="38" y="0"/>
                  </a:lnTo>
                  <a:lnTo>
                    <a:pt x="30" y="2"/>
                  </a:lnTo>
                  <a:lnTo>
                    <a:pt x="24" y="4"/>
                  </a:lnTo>
                  <a:lnTo>
                    <a:pt x="16" y="8"/>
                  </a:lnTo>
                  <a:lnTo>
                    <a:pt x="10" y="12"/>
                  </a:lnTo>
                  <a:lnTo>
                    <a:pt x="6" y="18"/>
                  </a:lnTo>
                  <a:lnTo>
                    <a:pt x="2" y="24"/>
                  </a:lnTo>
                  <a:lnTo>
                    <a:pt x="0" y="32"/>
                  </a:lnTo>
                  <a:lnTo>
                    <a:pt x="0" y="40"/>
                  </a:lnTo>
                  <a:lnTo>
                    <a:pt x="0" y="96"/>
                  </a:lnTo>
                  <a:lnTo>
                    <a:pt x="0" y="96"/>
                  </a:lnTo>
                  <a:lnTo>
                    <a:pt x="0" y="104"/>
                  </a:lnTo>
                  <a:lnTo>
                    <a:pt x="2" y="112"/>
                  </a:lnTo>
                  <a:lnTo>
                    <a:pt x="6" y="118"/>
                  </a:lnTo>
                  <a:lnTo>
                    <a:pt x="10" y="124"/>
                  </a:lnTo>
                  <a:lnTo>
                    <a:pt x="16" y="128"/>
                  </a:lnTo>
                  <a:lnTo>
                    <a:pt x="24" y="132"/>
                  </a:lnTo>
                  <a:lnTo>
                    <a:pt x="30" y="134"/>
                  </a:lnTo>
                  <a:lnTo>
                    <a:pt x="38" y="136"/>
                  </a:lnTo>
                  <a:lnTo>
                    <a:pt x="166" y="136"/>
                  </a:lnTo>
                  <a:lnTo>
                    <a:pt x="166" y="136"/>
                  </a:lnTo>
                  <a:lnTo>
                    <a:pt x="174" y="134"/>
                  </a:lnTo>
                  <a:lnTo>
                    <a:pt x="182" y="132"/>
                  </a:lnTo>
                  <a:lnTo>
                    <a:pt x="188" y="128"/>
                  </a:lnTo>
                  <a:lnTo>
                    <a:pt x="194" y="124"/>
                  </a:lnTo>
                  <a:lnTo>
                    <a:pt x="198" y="118"/>
                  </a:lnTo>
                  <a:lnTo>
                    <a:pt x="202" y="112"/>
                  </a:lnTo>
                  <a:lnTo>
                    <a:pt x="204" y="104"/>
                  </a:lnTo>
                  <a:lnTo>
                    <a:pt x="206" y="96"/>
                  </a:lnTo>
                  <a:lnTo>
                    <a:pt x="206" y="40"/>
                  </a:lnTo>
                  <a:lnTo>
                    <a:pt x="206" y="40"/>
                  </a:lnTo>
                  <a:lnTo>
                    <a:pt x="204" y="32"/>
                  </a:lnTo>
                  <a:lnTo>
                    <a:pt x="202" y="24"/>
                  </a:lnTo>
                  <a:lnTo>
                    <a:pt x="198" y="18"/>
                  </a:lnTo>
                  <a:lnTo>
                    <a:pt x="194" y="12"/>
                  </a:lnTo>
                  <a:lnTo>
                    <a:pt x="188" y="8"/>
                  </a:lnTo>
                  <a:lnTo>
                    <a:pt x="182" y="4"/>
                  </a:lnTo>
                  <a:lnTo>
                    <a:pt x="174" y="2"/>
                  </a:lnTo>
                  <a:lnTo>
                    <a:pt x="166" y="0"/>
                  </a:lnTo>
                  <a:lnTo>
                    <a:pt x="166" y="0"/>
                  </a:lnTo>
                  <a:close/>
                  <a:moveTo>
                    <a:pt x="196" y="116"/>
                  </a:moveTo>
                  <a:lnTo>
                    <a:pt x="196" y="116"/>
                  </a:lnTo>
                  <a:lnTo>
                    <a:pt x="194" y="116"/>
                  </a:lnTo>
                  <a:lnTo>
                    <a:pt x="194" y="116"/>
                  </a:lnTo>
                  <a:lnTo>
                    <a:pt x="194" y="116"/>
                  </a:lnTo>
                  <a:lnTo>
                    <a:pt x="190" y="116"/>
                  </a:lnTo>
                  <a:lnTo>
                    <a:pt x="136" y="66"/>
                  </a:lnTo>
                  <a:lnTo>
                    <a:pt x="106" y="92"/>
                  </a:lnTo>
                  <a:lnTo>
                    <a:pt x="106" y="92"/>
                  </a:lnTo>
                  <a:lnTo>
                    <a:pt x="102" y="94"/>
                  </a:lnTo>
                  <a:lnTo>
                    <a:pt x="102" y="94"/>
                  </a:lnTo>
                  <a:lnTo>
                    <a:pt x="100" y="92"/>
                  </a:lnTo>
                  <a:lnTo>
                    <a:pt x="68" y="66"/>
                  </a:lnTo>
                  <a:lnTo>
                    <a:pt x="16" y="114"/>
                  </a:lnTo>
                  <a:lnTo>
                    <a:pt x="16" y="114"/>
                  </a:lnTo>
                  <a:lnTo>
                    <a:pt x="14" y="114"/>
                  </a:lnTo>
                  <a:lnTo>
                    <a:pt x="14" y="114"/>
                  </a:lnTo>
                  <a:lnTo>
                    <a:pt x="14" y="114"/>
                  </a:lnTo>
                  <a:lnTo>
                    <a:pt x="10" y="114"/>
                  </a:lnTo>
                  <a:lnTo>
                    <a:pt x="10" y="114"/>
                  </a:lnTo>
                  <a:lnTo>
                    <a:pt x="10" y="110"/>
                  </a:lnTo>
                  <a:lnTo>
                    <a:pt x="10" y="110"/>
                  </a:lnTo>
                  <a:lnTo>
                    <a:pt x="10" y="110"/>
                  </a:lnTo>
                  <a:lnTo>
                    <a:pt x="12" y="108"/>
                  </a:lnTo>
                  <a:lnTo>
                    <a:pt x="62" y="60"/>
                  </a:lnTo>
                  <a:lnTo>
                    <a:pt x="14" y="22"/>
                  </a:lnTo>
                  <a:lnTo>
                    <a:pt x="14" y="22"/>
                  </a:lnTo>
                  <a:lnTo>
                    <a:pt x="14" y="18"/>
                  </a:lnTo>
                  <a:lnTo>
                    <a:pt x="14" y="16"/>
                  </a:lnTo>
                  <a:lnTo>
                    <a:pt x="14" y="16"/>
                  </a:lnTo>
                  <a:lnTo>
                    <a:pt x="18" y="14"/>
                  </a:lnTo>
                  <a:lnTo>
                    <a:pt x="20" y="16"/>
                  </a:lnTo>
                  <a:lnTo>
                    <a:pt x="24" y="18"/>
                  </a:lnTo>
                  <a:lnTo>
                    <a:pt x="102" y="84"/>
                  </a:lnTo>
                  <a:lnTo>
                    <a:pt x="180" y="18"/>
                  </a:lnTo>
                  <a:lnTo>
                    <a:pt x="184" y="14"/>
                  </a:lnTo>
                  <a:lnTo>
                    <a:pt x="184" y="14"/>
                  </a:lnTo>
                  <a:lnTo>
                    <a:pt x="188" y="14"/>
                  </a:lnTo>
                  <a:lnTo>
                    <a:pt x="190" y="16"/>
                  </a:lnTo>
                  <a:lnTo>
                    <a:pt x="190" y="16"/>
                  </a:lnTo>
                  <a:lnTo>
                    <a:pt x="192" y="18"/>
                  </a:lnTo>
                  <a:lnTo>
                    <a:pt x="190" y="22"/>
                  </a:lnTo>
                  <a:lnTo>
                    <a:pt x="142" y="60"/>
                  </a:lnTo>
                  <a:lnTo>
                    <a:pt x="196" y="110"/>
                  </a:lnTo>
                  <a:lnTo>
                    <a:pt x="196" y="110"/>
                  </a:lnTo>
                  <a:lnTo>
                    <a:pt x="198" y="112"/>
                  </a:lnTo>
                  <a:lnTo>
                    <a:pt x="198" y="112"/>
                  </a:lnTo>
                  <a:lnTo>
                    <a:pt x="198" y="112"/>
                  </a:lnTo>
                  <a:lnTo>
                    <a:pt x="196" y="116"/>
                  </a:lnTo>
                  <a:lnTo>
                    <a:pt x="196" y="116"/>
                  </a:lnTo>
                  <a:close/>
                </a:path>
              </a:pathLst>
            </a:custGeom>
            <a:solidFill>
              <a:srgbClr val="FFFFFF">
                <a:lumMod val="95000"/>
              </a:srgbClr>
            </a:solid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38" name="Freeform 167"/>
            <p:cNvSpPr>
              <a:spLocks noEditPoints="1"/>
            </p:cNvSpPr>
            <p:nvPr/>
          </p:nvSpPr>
          <p:spPr bwMode="auto">
            <a:xfrm>
              <a:off x="1016339" y="3062057"/>
              <a:ext cx="357181" cy="279262"/>
            </a:xfrm>
            <a:custGeom>
              <a:avLst/>
              <a:gdLst/>
              <a:ahLst/>
              <a:cxnLst>
                <a:cxn ang="0">
                  <a:pos x="184" y="42"/>
                </a:cxn>
                <a:cxn ang="0">
                  <a:pos x="184" y="26"/>
                </a:cxn>
                <a:cxn ang="0">
                  <a:pos x="180" y="14"/>
                </a:cxn>
                <a:cxn ang="0">
                  <a:pos x="172" y="6"/>
                </a:cxn>
                <a:cxn ang="0">
                  <a:pos x="162" y="6"/>
                </a:cxn>
                <a:cxn ang="0">
                  <a:pos x="94" y="18"/>
                </a:cxn>
                <a:cxn ang="0">
                  <a:pos x="92" y="10"/>
                </a:cxn>
                <a:cxn ang="0">
                  <a:pos x="80" y="0"/>
                </a:cxn>
                <a:cxn ang="0">
                  <a:pos x="34" y="8"/>
                </a:cxn>
                <a:cxn ang="0">
                  <a:pos x="30" y="10"/>
                </a:cxn>
                <a:cxn ang="0">
                  <a:pos x="20" y="24"/>
                </a:cxn>
                <a:cxn ang="0">
                  <a:pos x="20" y="32"/>
                </a:cxn>
                <a:cxn ang="0">
                  <a:pos x="10" y="36"/>
                </a:cxn>
                <a:cxn ang="0">
                  <a:pos x="0" y="58"/>
                </a:cxn>
                <a:cxn ang="0">
                  <a:pos x="8" y="150"/>
                </a:cxn>
                <a:cxn ang="0">
                  <a:pos x="10" y="158"/>
                </a:cxn>
                <a:cxn ang="0">
                  <a:pos x="16" y="168"/>
                </a:cxn>
                <a:cxn ang="0">
                  <a:pos x="20" y="172"/>
                </a:cxn>
                <a:cxn ang="0">
                  <a:pos x="20" y="108"/>
                </a:cxn>
                <a:cxn ang="0">
                  <a:pos x="18" y="102"/>
                </a:cxn>
                <a:cxn ang="0">
                  <a:pos x="20" y="94"/>
                </a:cxn>
                <a:cxn ang="0">
                  <a:pos x="24" y="80"/>
                </a:cxn>
                <a:cxn ang="0">
                  <a:pos x="28" y="74"/>
                </a:cxn>
                <a:cxn ang="0">
                  <a:pos x="40" y="64"/>
                </a:cxn>
                <a:cxn ang="0">
                  <a:pos x="56" y="58"/>
                </a:cxn>
                <a:cxn ang="0">
                  <a:pos x="224" y="64"/>
                </a:cxn>
                <a:cxn ang="0">
                  <a:pos x="222" y="62"/>
                </a:cxn>
                <a:cxn ang="0">
                  <a:pos x="218" y="62"/>
                </a:cxn>
                <a:cxn ang="0">
                  <a:pos x="56" y="74"/>
                </a:cxn>
                <a:cxn ang="0">
                  <a:pos x="48" y="78"/>
                </a:cxn>
                <a:cxn ang="0">
                  <a:pos x="42" y="84"/>
                </a:cxn>
                <a:cxn ang="0">
                  <a:pos x="36" y="102"/>
                </a:cxn>
                <a:cxn ang="0">
                  <a:pos x="36" y="106"/>
                </a:cxn>
                <a:cxn ang="0">
                  <a:pos x="36" y="170"/>
                </a:cxn>
                <a:cxn ang="0">
                  <a:pos x="38" y="174"/>
                </a:cxn>
                <a:cxn ang="0">
                  <a:pos x="42" y="178"/>
                </a:cxn>
                <a:cxn ang="0">
                  <a:pos x="52" y="182"/>
                </a:cxn>
                <a:cxn ang="0">
                  <a:pos x="164" y="170"/>
                </a:cxn>
                <a:cxn ang="0">
                  <a:pos x="178" y="164"/>
                </a:cxn>
                <a:cxn ang="0">
                  <a:pos x="184" y="158"/>
                </a:cxn>
                <a:cxn ang="0">
                  <a:pos x="188" y="150"/>
                </a:cxn>
                <a:cxn ang="0">
                  <a:pos x="222" y="86"/>
                </a:cxn>
                <a:cxn ang="0">
                  <a:pos x="226" y="70"/>
                </a:cxn>
                <a:cxn ang="0">
                  <a:pos x="226" y="66"/>
                </a:cxn>
                <a:cxn ang="0">
                  <a:pos x="224" y="64"/>
                </a:cxn>
              </a:cxnLst>
              <a:rect l="0" t="0" r="r" b="b"/>
              <a:pathLst>
                <a:path w="226" h="182">
                  <a:moveTo>
                    <a:pt x="182" y="48"/>
                  </a:moveTo>
                  <a:lnTo>
                    <a:pt x="184" y="42"/>
                  </a:lnTo>
                  <a:lnTo>
                    <a:pt x="184" y="42"/>
                  </a:lnTo>
                  <a:lnTo>
                    <a:pt x="184" y="26"/>
                  </a:lnTo>
                  <a:lnTo>
                    <a:pt x="182" y="20"/>
                  </a:lnTo>
                  <a:lnTo>
                    <a:pt x="180" y="14"/>
                  </a:lnTo>
                  <a:lnTo>
                    <a:pt x="176" y="10"/>
                  </a:lnTo>
                  <a:lnTo>
                    <a:pt x="172" y="6"/>
                  </a:lnTo>
                  <a:lnTo>
                    <a:pt x="168" y="4"/>
                  </a:lnTo>
                  <a:lnTo>
                    <a:pt x="162" y="6"/>
                  </a:lnTo>
                  <a:lnTo>
                    <a:pt x="94" y="18"/>
                  </a:lnTo>
                  <a:lnTo>
                    <a:pt x="94" y="18"/>
                  </a:lnTo>
                  <a:lnTo>
                    <a:pt x="94" y="14"/>
                  </a:lnTo>
                  <a:lnTo>
                    <a:pt x="92" y="10"/>
                  </a:lnTo>
                  <a:lnTo>
                    <a:pt x="86" y="4"/>
                  </a:lnTo>
                  <a:lnTo>
                    <a:pt x="80" y="0"/>
                  </a:lnTo>
                  <a:lnTo>
                    <a:pt x="72" y="0"/>
                  </a:lnTo>
                  <a:lnTo>
                    <a:pt x="34" y="8"/>
                  </a:lnTo>
                  <a:lnTo>
                    <a:pt x="34" y="8"/>
                  </a:lnTo>
                  <a:lnTo>
                    <a:pt x="30" y="10"/>
                  </a:lnTo>
                  <a:lnTo>
                    <a:pt x="24" y="16"/>
                  </a:lnTo>
                  <a:lnTo>
                    <a:pt x="20" y="24"/>
                  </a:lnTo>
                  <a:lnTo>
                    <a:pt x="20" y="32"/>
                  </a:lnTo>
                  <a:lnTo>
                    <a:pt x="20" y="32"/>
                  </a:lnTo>
                  <a:lnTo>
                    <a:pt x="14" y="34"/>
                  </a:lnTo>
                  <a:lnTo>
                    <a:pt x="10" y="36"/>
                  </a:lnTo>
                  <a:lnTo>
                    <a:pt x="4" y="46"/>
                  </a:lnTo>
                  <a:lnTo>
                    <a:pt x="0" y="58"/>
                  </a:lnTo>
                  <a:lnTo>
                    <a:pt x="0" y="74"/>
                  </a:lnTo>
                  <a:lnTo>
                    <a:pt x="8" y="150"/>
                  </a:lnTo>
                  <a:lnTo>
                    <a:pt x="8" y="150"/>
                  </a:lnTo>
                  <a:lnTo>
                    <a:pt x="10" y="158"/>
                  </a:lnTo>
                  <a:lnTo>
                    <a:pt x="12" y="164"/>
                  </a:lnTo>
                  <a:lnTo>
                    <a:pt x="16" y="168"/>
                  </a:lnTo>
                  <a:lnTo>
                    <a:pt x="20" y="172"/>
                  </a:lnTo>
                  <a:lnTo>
                    <a:pt x="20" y="172"/>
                  </a:lnTo>
                  <a:lnTo>
                    <a:pt x="20" y="170"/>
                  </a:lnTo>
                  <a:lnTo>
                    <a:pt x="20" y="108"/>
                  </a:lnTo>
                  <a:lnTo>
                    <a:pt x="20" y="108"/>
                  </a:lnTo>
                  <a:lnTo>
                    <a:pt x="18" y="102"/>
                  </a:lnTo>
                  <a:lnTo>
                    <a:pt x="18" y="102"/>
                  </a:lnTo>
                  <a:lnTo>
                    <a:pt x="20" y="94"/>
                  </a:lnTo>
                  <a:lnTo>
                    <a:pt x="22" y="88"/>
                  </a:lnTo>
                  <a:lnTo>
                    <a:pt x="24" y="80"/>
                  </a:lnTo>
                  <a:lnTo>
                    <a:pt x="28" y="74"/>
                  </a:lnTo>
                  <a:lnTo>
                    <a:pt x="28" y="74"/>
                  </a:lnTo>
                  <a:lnTo>
                    <a:pt x="34" y="68"/>
                  </a:lnTo>
                  <a:lnTo>
                    <a:pt x="40" y="64"/>
                  </a:lnTo>
                  <a:lnTo>
                    <a:pt x="48" y="60"/>
                  </a:lnTo>
                  <a:lnTo>
                    <a:pt x="56" y="58"/>
                  </a:lnTo>
                  <a:lnTo>
                    <a:pt x="182" y="48"/>
                  </a:lnTo>
                  <a:close/>
                  <a:moveTo>
                    <a:pt x="224" y="64"/>
                  </a:moveTo>
                  <a:lnTo>
                    <a:pt x="224" y="64"/>
                  </a:lnTo>
                  <a:lnTo>
                    <a:pt x="222" y="62"/>
                  </a:lnTo>
                  <a:lnTo>
                    <a:pt x="218" y="62"/>
                  </a:lnTo>
                  <a:lnTo>
                    <a:pt x="218" y="62"/>
                  </a:lnTo>
                  <a:lnTo>
                    <a:pt x="180" y="64"/>
                  </a:lnTo>
                  <a:lnTo>
                    <a:pt x="56" y="74"/>
                  </a:lnTo>
                  <a:lnTo>
                    <a:pt x="56" y="74"/>
                  </a:lnTo>
                  <a:lnTo>
                    <a:pt x="48" y="78"/>
                  </a:lnTo>
                  <a:lnTo>
                    <a:pt x="42" y="84"/>
                  </a:lnTo>
                  <a:lnTo>
                    <a:pt x="42" y="84"/>
                  </a:lnTo>
                  <a:lnTo>
                    <a:pt x="38" y="92"/>
                  </a:lnTo>
                  <a:lnTo>
                    <a:pt x="36" y="102"/>
                  </a:lnTo>
                  <a:lnTo>
                    <a:pt x="36" y="102"/>
                  </a:lnTo>
                  <a:lnTo>
                    <a:pt x="36" y="106"/>
                  </a:lnTo>
                  <a:lnTo>
                    <a:pt x="36" y="106"/>
                  </a:lnTo>
                  <a:lnTo>
                    <a:pt x="36" y="170"/>
                  </a:lnTo>
                  <a:lnTo>
                    <a:pt x="36" y="170"/>
                  </a:lnTo>
                  <a:lnTo>
                    <a:pt x="38" y="174"/>
                  </a:lnTo>
                  <a:lnTo>
                    <a:pt x="38" y="174"/>
                  </a:lnTo>
                  <a:lnTo>
                    <a:pt x="42" y="178"/>
                  </a:lnTo>
                  <a:lnTo>
                    <a:pt x="50" y="182"/>
                  </a:lnTo>
                  <a:lnTo>
                    <a:pt x="52" y="182"/>
                  </a:lnTo>
                  <a:lnTo>
                    <a:pt x="164" y="170"/>
                  </a:lnTo>
                  <a:lnTo>
                    <a:pt x="164" y="170"/>
                  </a:lnTo>
                  <a:lnTo>
                    <a:pt x="170" y="168"/>
                  </a:lnTo>
                  <a:lnTo>
                    <a:pt x="178" y="164"/>
                  </a:lnTo>
                  <a:lnTo>
                    <a:pt x="178" y="164"/>
                  </a:lnTo>
                  <a:lnTo>
                    <a:pt x="184" y="158"/>
                  </a:lnTo>
                  <a:lnTo>
                    <a:pt x="188" y="152"/>
                  </a:lnTo>
                  <a:lnTo>
                    <a:pt x="188" y="150"/>
                  </a:lnTo>
                  <a:lnTo>
                    <a:pt x="222" y="86"/>
                  </a:lnTo>
                  <a:lnTo>
                    <a:pt x="222" y="86"/>
                  </a:lnTo>
                  <a:lnTo>
                    <a:pt x="224" y="78"/>
                  </a:lnTo>
                  <a:lnTo>
                    <a:pt x="226" y="70"/>
                  </a:lnTo>
                  <a:lnTo>
                    <a:pt x="226" y="70"/>
                  </a:lnTo>
                  <a:lnTo>
                    <a:pt x="226" y="66"/>
                  </a:lnTo>
                  <a:lnTo>
                    <a:pt x="224" y="64"/>
                  </a:lnTo>
                  <a:lnTo>
                    <a:pt x="224" y="64"/>
                  </a:lnTo>
                  <a:close/>
                </a:path>
              </a:pathLst>
            </a:custGeom>
            <a:solidFill>
              <a:srgbClr val="FFFFFF">
                <a:lumMod val="95000"/>
              </a:srgbClr>
            </a:solid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nvGrpSpPr>
            <p:cNvPr id="98331" name="组合 138"/>
            <p:cNvGrpSpPr/>
            <p:nvPr/>
          </p:nvGrpSpPr>
          <p:grpSpPr bwMode="auto">
            <a:xfrm>
              <a:off x="1283719" y="2695508"/>
              <a:ext cx="332535" cy="311245"/>
              <a:chOff x="1336784" y="1330840"/>
              <a:chExt cx="332535" cy="311245"/>
            </a:xfrm>
          </p:grpSpPr>
          <p:sp>
            <p:nvSpPr>
              <p:cNvPr id="140" name="Freeform 9"/>
              <p:cNvSpPr/>
              <p:nvPr/>
            </p:nvSpPr>
            <p:spPr bwMode="auto">
              <a:xfrm>
                <a:off x="1336099" y="1370289"/>
                <a:ext cx="277807" cy="271505"/>
              </a:xfrm>
              <a:custGeom>
                <a:avLst/>
                <a:gdLst/>
                <a:ahLst/>
                <a:cxnLst>
                  <a:cxn ang="0">
                    <a:pos x="244" y="188"/>
                  </a:cxn>
                  <a:cxn ang="0">
                    <a:pos x="244" y="188"/>
                  </a:cxn>
                  <a:cxn ang="0">
                    <a:pos x="238" y="182"/>
                  </a:cxn>
                  <a:cxn ang="0">
                    <a:pos x="230" y="180"/>
                  </a:cxn>
                  <a:cxn ang="0">
                    <a:pos x="224" y="182"/>
                  </a:cxn>
                  <a:cxn ang="0">
                    <a:pos x="218" y="184"/>
                  </a:cxn>
                  <a:cxn ang="0">
                    <a:pos x="198" y="206"/>
                  </a:cxn>
                  <a:cxn ang="0">
                    <a:pos x="82" y="92"/>
                  </a:cxn>
                  <a:cxn ang="0">
                    <a:pos x="106" y="68"/>
                  </a:cxn>
                  <a:cxn ang="0">
                    <a:pos x="106" y="68"/>
                  </a:cxn>
                  <a:cxn ang="0">
                    <a:pos x="108" y="62"/>
                  </a:cxn>
                  <a:cxn ang="0">
                    <a:pos x="110" y="56"/>
                  </a:cxn>
                  <a:cxn ang="0">
                    <a:pos x="108" y="50"/>
                  </a:cxn>
                  <a:cxn ang="0">
                    <a:pos x="102" y="42"/>
                  </a:cxn>
                  <a:cxn ang="0">
                    <a:pos x="66" y="6"/>
                  </a:cxn>
                  <a:cxn ang="0">
                    <a:pos x="66" y="6"/>
                  </a:cxn>
                  <a:cxn ang="0">
                    <a:pos x="60" y="2"/>
                  </a:cxn>
                  <a:cxn ang="0">
                    <a:pos x="54" y="0"/>
                  </a:cxn>
                  <a:cxn ang="0">
                    <a:pos x="48" y="0"/>
                  </a:cxn>
                  <a:cxn ang="0">
                    <a:pos x="42" y="4"/>
                  </a:cxn>
                  <a:cxn ang="0">
                    <a:pos x="14" y="32"/>
                  </a:cxn>
                  <a:cxn ang="0">
                    <a:pos x="14" y="32"/>
                  </a:cxn>
                  <a:cxn ang="0">
                    <a:pos x="8" y="38"/>
                  </a:cxn>
                  <a:cxn ang="0">
                    <a:pos x="4" y="46"/>
                  </a:cxn>
                  <a:cxn ang="0">
                    <a:pos x="2" y="54"/>
                  </a:cxn>
                  <a:cxn ang="0">
                    <a:pos x="0" y="62"/>
                  </a:cxn>
                  <a:cxn ang="0">
                    <a:pos x="0" y="72"/>
                  </a:cxn>
                  <a:cxn ang="0">
                    <a:pos x="2" y="80"/>
                  </a:cxn>
                  <a:cxn ang="0">
                    <a:pos x="6" y="90"/>
                  </a:cxn>
                  <a:cxn ang="0">
                    <a:pos x="12" y="98"/>
                  </a:cxn>
                  <a:cxn ang="0">
                    <a:pos x="12" y="98"/>
                  </a:cxn>
                  <a:cxn ang="0">
                    <a:pos x="32" y="128"/>
                  </a:cxn>
                  <a:cxn ang="0">
                    <a:pos x="50" y="154"/>
                  </a:cxn>
                  <a:cxn ang="0">
                    <a:pos x="70" y="178"/>
                  </a:cxn>
                  <a:cxn ang="0">
                    <a:pos x="90" y="200"/>
                  </a:cxn>
                  <a:cxn ang="0">
                    <a:pos x="112" y="220"/>
                  </a:cxn>
                  <a:cxn ang="0">
                    <a:pos x="136" y="240"/>
                  </a:cxn>
                  <a:cxn ang="0">
                    <a:pos x="162" y="258"/>
                  </a:cxn>
                  <a:cxn ang="0">
                    <a:pos x="190" y="278"/>
                  </a:cxn>
                  <a:cxn ang="0">
                    <a:pos x="190" y="278"/>
                  </a:cxn>
                  <a:cxn ang="0">
                    <a:pos x="198" y="282"/>
                  </a:cxn>
                  <a:cxn ang="0">
                    <a:pos x="208" y="286"/>
                  </a:cxn>
                  <a:cxn ang="0">
                    <a:pos x="216" y="288"/>
                  </a:cxn>
                  <a:cxn ang="0">
                    <a:pos x="226" y="288"/>
                  </a:cxn>
                  <a:cxn ang="0">
                    <a:pos x="234" y="286"/>
                  </a:cxn>
                  <a:cxn ang="0">
                    <a:pos x="242" y="284"/>
                  </a:cxn>
                  <a:cxn ang="0">
                    <a:pos x="250" y="280"/>
                  </a:cxn>
                  <a:cxn ang="0">
                    <a:pos x="258" y="274"/>
                  </a:cxn>
                  <a:cxn ang="0">
                    <a:pos x="282" y="248"/>
                  </a:cxn>
                  <a:cxn ang="0">
                    <a:pos x="282" y="248"/>
                  </a:cxn>
                  <a:cxn ang="0">
                    <a:pos x="286" y="244"/>
                  </a:cxn>
                  <a:cxn ang="0">
                    <a:pos x="286" y="236"/>
                  </a:cxn>
                  <a:cxn ang="0">
                    <a:pos x="284" y="230"/>
                  </a:cxn>
                  <a:cxn ang="0">
                    <a:pos x="280" y="224"/>
                  </a:cxn>
                  <a:cxn ang="0">
                    <a:pos x="244" y="188"/>
                  </a:cxn>
                </a:cxnLst>
                <a:rect l="0" t="0" r="r" b="b"/>
                <a:pathLst>
                  <a:path w="286" h="288">
                    <a:moveTo>
                      <a:pt x="244" y="188"/>
                    </a:moveTo>
                    <a:lnTo>
                      <a:pt x="244" y="188"/>
                    </a:lnTo>
                    <a:lnTo>
                      <a:pt x="238" y="182"/>
                    </a:lnTo>
                    <a:lnTo>
                      <a:pt x="230" y="180"/>
                    </a:lnTo>
                    <a:lnTo>
                      <a:pt x="224" y="182"/>
                    </a:lnTo>
                    <a:lnTo>
                      <a:pt x="218" y="184"/>
                    </a:lnTo>
                    <a:lnTo>
                      <a:pt x="198" y="206"/>
                    </a:lnTo>
                    <a:lnTo>
                      <a:pt x="82" y="92"/>
                    </a:lnTo>
                    <a:lnTo>
                      <a:pt x="106" y="68"/>
                    </a:lnTo>
                    <a:lnTo>
                      <a:pt x="106" y="68"/>
                    </a:lnTo>
                    <a:lnTo>
                      <a:pt x="108" y="62"/>
                    </a:lnTo>
                    <a:lnTo>
                      <a:pt x="110" y="56"/>
                    </a:lnTo>
                    <a:lnTo>
                      <a:pt x="108" y="50"/>
                    </a:lnTo>
                    <a:lnTo>
                      <a:pt x="102" y="42"/>
                    </a:lnTo>
                    <a:lnTo>
                      <a:pt x="66" y="6"/>
                    </a:lnTo>
                    <a:lnTo>
                      <a:pt x="66" y="6"/>
                    </a:lnTo>
                    <a:lnTo>
                      <a:pt x="60" y="2"/>
                    </a:lnTo>
                    <a:lnTo>
                      <a:pt x="54" y="0"/>
                    </a:lnTo>
                    <a:lnTo>
                      <a:pt x="48" y="0"/>
                    </a:lnTo>
                    <a:lnTo>
                      <a:pt x="42" y="4"/>
                    </a:lnTo>
                    <a:lnTo>
                      <a:pt x="14" y="32"/>
                    </a:lnTo>
                    <a:lnTo>
                      <a:pt x="14" y="32"/>
                    </a:lnTo>
                    <a:lnTo>
                      <a:pt x="8" y="38"/>
                    </a:lnTo>
                    <a:lnTo>
                      <a:pt x="4" y="46"/>
                    </a:lnTo>
                    <a:lnTo>
                      <a:pt x="2" y="54"/>
                    </a:lnTo>
                    <a:lnTo>
                      <a:pt x="0" y="62"/>
                    </a:lnTo>
                    <a:lnTo>
                      <a:pt x="0" y="72"/>
                    </a:lnTo>
                    <a:lnTo>
                      <a:pt x="2" y="80"/>
                    </a:lnTo>
                    <a:lnTo>
                      <a:pt x="6" y="90"/>
                    </a:lnTo>
                    <a:lnTo>
                      <a:pt x="12" y="98"/>
                    </a:lnTo>
                    <a:lnTo>
                      <a:pt x="12" y="98"/>
                    </a:lnTo>
                    <a:lnTo>
                      <a:pt x="32" y="128"/>
                    </a:lnTo>
                    <a:lnTo>
                      <a:pt x="50" y="154"/>
                    </a:lnTo>
                    <a:lnTo>
                      <a:pt x="70" y="178"/>
                    </a:lnTo>
                    <a:lnTo>
                      <a:pt x="90" y="200"/>
                    </a:lnTo>
                    <a:lnTo>
                      <a:pt x="112" y="220"/>
                    </a:lnTo>
                    <a:lnTo>
                      <a:pt x="136" y="240"/>
                    </a:lnTo>
                    <a:lnTo>
                      <a:pt x="162" y="258"/>
                    </a:lnTo>
                    <a:lnTo>
                      <a:pt x="190" y="278"/>
                    </a:lnTo>
                    <a:lnTo>
                      <a:pt x="190" y="278"/>
                    </a:lnTo>
                    <a:lnTo>
                      <a:pt x="198" y="282"/>
                    </a:lnTo>
                    <a:lnTo>
                      <a:pt x="208" y="286"/>
                    </a:lnTo>
                    <a:lnTo>
                      <a:pt x="216" y="288"/>
                    </a:lnTo>
                    <a:lnTo>
                      <a:pt x="226" y="288"/>
                    </a:lnTo>
                    <a:lnTo>
                      <a:pt x="234" y="286"/>
                    </a:lnTo>
                    <a:lnTo>
                      <a:pt x="242" y="284"/>
                    </a:lnTo>
                    <a:lnTo>
                      <a:pt x="250" y="280"/>
                    </a:lnTo>
                    <a:lnTo>
                      <a:pt x="258" y="274"/>
                    </a:lnTo>
                    <a:lnTo>
                      <a:pt x="282" y="248"/>
                    </a:lnTo>
                    <a:lnTo>
                      <a:pt x="282" y="248"/>
                    </a:lnTo>
                    <a:lnTo>
                      <a:pt x="286" y="244"/>
                    </a:lnTo>
                    <a:lnTo>
                      <a:pt x="286" y="236"/>
                    </a:lnTo>
                    <a:lnTo>
                      <a:pt x="284" y="230"/>
                    </a:lnTo>
                    <a:lnTo>
                      <a:pt x="280" y="224"/>
                    </a:lnTo>
                    <a:lnTo>
                      <a:pt x="244" y="188"/>
                    </a:lnTo>
                    <a:close/>
                  </a:path>
                </a:pathLst>
              </a:custGeom>
              <a:solidFill>
                <a:srgbClr val="FFFFFF">
                  <a:lumMod val="95000"/>
                </a:srgbClr>
              </a:solid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41" name="Freeform 7"/>
              <p:cNvSpPr/>
              <p:nvPr/>
            </p:nvSpPr>
            <p:spPr bwMode="auto">
              <a:xfrm>
                <a:off x="1496434" y="1330210"/>
                <a:ext cx="173033" cy="168074"/>
              </a:xfrm>
              <a:custGeom>
                <a:avLst/>
                <a:gdLst/>
                <a:ahLst/>
                <a:cxnLst>
                  <a:cxn ang="0">
                    <a:pos x="14" y="0"/>
                  </a:cxn>
                  <a:cxn ang="0">
                    <a:pos x="14" y="0"/>
                  </a:cxn>
                  <a:cxn ang="0">
                    <a:pos x="8" y="2"/>
                  </a:cxn>
                  <a:cxn ang="0">
                    <a:pos x="4" y="4"/>
                  </a:cxn>
                  <a:cxn ang="0">
                    <a:pos x="2" y="8"/>
                  </a:cxn>
                  <a:cxn ang="0">
                    <a:pos x="0" y="14"/>
                  </a:cxn>
                  <a:cxn ang="0">
                    <a:pos x="0" y="14"/>
                  </a:cxn>
                  <a:cxn ang="0">
                    <a:pos x="2" y="20"/>
                  </a:cxn>
                  <a:cxn ang="0">
                    <a:pos x="4" y="24"/>
                  </a:cxn>
                  <a:cxn ang="0">
                    <a:pos x="8" y="28"/>
                  </a:cxn>
                  <a:cxn ang="0">
                    <a:pos x="14" y="28"/>
                  </a:cxn>
                  <a:cxn ang="0">
                    <a:pos x="14" y="28"/>
                  </a:cxn>
                  <a:cxn ang="0">
                    <a:pos x="28" y="30"/>
                  </a:cxn>
                  <a:cxn ang="0">
                    <a:pos x="42" y="32"/>
                  </a:cxn>
                  <a:cxn ang="0">
                    <a:pos x="54" y="34"/>
                  </a:cxn>
                  <a:cxn ang="0">
                    <a:pos x="68" y="40"/>
                  </a:cxn>
                  <a:cxn ang="0">
                    <a:pos x="78" y="44"/>
                  </a:cxn>
                  <a:cxn ang="0">
                    <a:pos x="90" y="52"/>
                  </a:cxn>
                  <a:cxn ang="0">
                    <a:pos x="100" y="60"/>
                  </a:cxn>
                  <a:cxn ang="0">
                    <a:pos x="110" y="68"/>
                  </a:cxn>
                  <a:cxn ang="0">
                    <a:pos x="118" y="78"/>
                  </a:cxn>
                  <a:cxn ang="0">
                    <a:pos x="126" y="88"/>
                  </a:cxn>
                  <a:cxn ang="0">
                    <a:pos x="134" y="100"/>
                  </a:cxn>
                  <a:cxn ang="0">
                    <a:pos x="138" y="110"/>
                  </a:cxn>
                  <a:cxn ang="0">
                    <a:pos x="144" y="124"/>
                  </a:cxn>
                  <a:cxn ang="0">
                    <a:pos x="146" y="136"/>
                  </a:cxn>
                  <a:cxn ang="0">
                    <a:pos x="148" y="150"/>
                  </a:cxn>
                  <a:cxn ang="0">
                    <a:pos x="150" y="164"/>
                  </a:cxn>
                  <a:cxn ang="0">
                    <a:pos x="150" y="164"/>
                  </a:cxn>
                  <a:cxn ang="0">
                    <a:pos x="150" y="168"/>
                  </a:cxn>
                  <a:cxn ang="0">
                    <a:pos x="154" y="174"/>
                  </a:cxn>
                  <a:cxn ang="0">
                    <a:pos x="158" y="176"/>
                  </a:cxn>
                  <a:cxn ang="0">
                    <a:pos x="164" y="178"/>
                  </a:cxn>
                  <a:cxn ang="0">
                    <a:pos x="164" y="178"/>
                  </a:cxn>
                  <a:cxn ang="0">
                    <a:pos x="170" y="176"/>
                  </a:cxn>
                  <a:cxn ang="0">
                    <a:pos x="174" y="174"/>
                  </a:cxn>
                  <a:cxn ang="0">
                    <a:pos x="178" y="168"/>
                  </a:cxn>
                  <a:cxn ang="0">
                    <a:pos x="178" y="164"/>
                  </a:cxn>
                  <a:cxn ang="0">
                    <a:pos x="178" y="164"/>
                  </a:cxn>
                  <a:cxn ang="0">
                    <a:pos x="178" y="146"/>
                  </a:cxn>
                  <a:cxn ang="0">
                    <a:pos x="176" y="130"/>
                  </a:cxn>
                  <a:cxn ang="0">
                    <a:pos x="172" y="114"/>
                  </a:cxn>
                  <a:cxn ang="0">
                    <a:pos x="166" y="100"/>
                  </a:cxn>
                  <a:cxn ang="0">
                    <a:pos x="158" y="86"/>
                  </a:cxn>
                  <a:cxn ang="0">
                    <a:pos x="150" y="72"/>
                  </a:cxn>
                  <a:cxn ang="0">
                    <a:pos x="142" y="60"/>
                  </a:cxn>
                  <a:cxn ang="0">
                    <a:pos x="130" y="48"/>
                  </a:cxn>
                  <a:cxn ang="0">
                    <a:pos x="118" y="38"/>
                  </a:cxn>
                  <a:cxn ang="0">
                    <a:pos x="106" y="28"/>
                  </a:cxn>
                  <a:cxn ang="0">
                    <a:pos x="92" y="20"/>
                  </a:cxn>
                  <a:cxn ang="0">
                    <a:pos x="78" y="12"/>
                  </a:cxn>
                  <a:cxn ang="0">
                    <a:pos x="64" y="8"/>
                  </a:cxn>
                  <a:cxn ang="0">
                    <a:pos x="48" y="4"/>
                  </a:cxn>
                  <a:cxn ang="0">
                    <a:pos x="32" y="0"/>
                  </a:cxn>
                  <a:cxn ang="0">
                    <a:pos x="14" y="0"/>
                  </a:cxn>
                  <a:cxn ang="0">
                    <a:pos x="14" y="0"/>
                  </a:cxn>
                </a:cxnLst>
                <a:rect l="0" t="0" r="r" b="b"/>
                <a:pathLst>
                  <a:path w="178" h="178">
                    <a:moveTo>
                      <a:pt x="14" y="0"/>
                    </a:moveTo>
                    <a:lnTo>
                      <a:pt x="14" y="0"/>
                    </a:lnTo>
                    <a:lnTo>
                      <a:pt x="8" y="2"/>
                    </a:lnTo>
                    <a:lnTo>
                      <a:pt x="4" y="4"/>
                    </a:lnTo>
                    <a:lnTo>
                      <a:pt x="2" y="8"/>
                    </a:lnTo>
                    <a:lnTo>
                      <a:pt x="0" y="14"/>
                    </a:lnTo>
                    <a:lnTo>
                      <a:pt x="0" y="14"/>
                    </a:lnTo>
                    <a:lnTo>
                      <a:pt x="2" y="20"/>
                    </a:lnTo>
                    <a:lnTo>
                      <a:pt x="4" y="24"/>
                    </a:lnTo>
                    <a:lnTo>
                      <a:pt x="8" y="28"/>
                    </a:lnTo>
                    <a:lnTo>
                      <a:pt x="14" y="28"/>
                    </a:lnTo>
                    <a:lnTo>
                      <a:pt x="14" y="28"/>
                    </a:lnTo>
                    <a:lnTo>
                      <a:pt x="28" y="30"/>
                    </a:lnTo>
                    <a:lnTo>
                      <a:pt x="42" y="32"/>
                    </a:lnTo>
                    <a:lnTo>
                      <a:pt x="54" y="34"/>
                    </a:lnTo>
                    <a:lnTo>
                      <a:pt x="68" y="40"/>
                    </a:lnTo>
                    <a:lnTo>
                      <a:pt x="78" y="44"/>
                    </a:lnTo>
                    <a:lnTo>
                      <a:pt x="90" y="52"/>
                    </a:lnTo>
                    <a:lnTo>
                      <a:pt x="100" y="60"/>
                    </a:lnTo>
                    <a:lnTo>
                      <a:pt x="110" y="68"/>
                    </a:lnTo>
                    <a:lnTo>
                      <a:pt x="118" y="78"/>
                    </a:lnTo>
                    <a:lnTo>
                      <a:pt x="126" y="88"/>
                    </a:lnTo>
                    <a:lnTo>
                      <a:pt x="134" y="100"/>
                    </a:lnTo>
                    <a:lnTo>
                      <a:pt x="138" y="110"/>
                    </a:lnTo>
                    <a:lnTo>
                      <a:pt x="144" y="124"/>
                    </a:lnTo>
                    <a:lnTo>
                      <a:pt x="146" y="136"/>
                    </a:lnTo>
                    <a:lnTo>
                      <a:pt x="148" y="150"/>
                    </a:lnTo>
                    <a:lnTo>
                      <a:pt x="150" y="164"/>
                    </a:lnTo>
                    <a:lnTo>
                      <a:pt x="150" y="164"/>
                    </a:lnTo>
                    <a:lnTo>
                      <a:pt x="150" y="168"/>
                    </a:lnTo>
                    <a:lnTo>
                      <a:pt x="154" y="174"/>
                    </a:lnTo>
                    <a:lnTo>
                      <a:pt x="158" y="176"/>
                    </a:lnTo>
                    <a:lnTo>
                      <a:pt x="164" y="178"/>
                    </a:lnTo>
                    <a:lnTo>
                      <a:pt x="164" y="178"/>
                    </a:lnTo>
                    <a:lnTo>
                      <a:pt x="170" y="176"/>
                    </a:lnTo>
                    <a:lnTo>
                      <a:pt x="174" y="174"/>
                    </a:lnTo>
                    <a:lnTo>
                      <a:pt x="178" y="168"/>
                    </a:lnTo>
                    <a:lnTo>
                      <a:pt x="178" y="164"/>
                    </a:lnTo>
                    <a:lnTo>
                      <a:pt x="178" y="164"/>
                    </a:lnTo>
                    <a:lnTo>
                      <a:pt x="178" y="146"/>
                    </a:lnTo>
                    <a:lnTo>
                      <a:pt x="176" y="130"/>
                    </a:lnTo>
                    <a:lnTo>
                      <a:pt x="172" y="114"/>
                    </a:lnTo>
                    <a:lnTo>
                      <a:pt x="166" y="100"/>
                    </a:lnTo>
                    <a:lnTo>
                      <a:pt x="158" y="86"/>
                    </a:lnTo>
                    <a:lnTo>
                      <a:pt x="150" y="72"/>
                    </a:lnTo>
                    <a:lnTo>
                      <a:pt x="142" y="60"/>
                    </a:lnTo>
                    <a:lnTo>
                      <a:pt x="130" y="48"/>
                    </a:lnTo>
                    <a:lnTo>
                      <a:pt x="118" y="38"/>
                    </a:lnTo>
                    <a:lnTo>
                      <a:pt x="106" y="28"/>
                    </a:lnTo>
                    <a:lnTo>
                      <a:pt x="92" y="20"/>
                    </a:lnTo>
                    <a:lnTo>
                      <a:pt x="78" y="12"/>
                    </a:lnTo>
                    <a:lnTo>
                      <a:pt x="64" y="8"/>
                    </a:lnTo>
                    <a:lnTo>
                      <a:pt x="48" y="4"/>
                    </a:lnTo>
                    <a:lnTo>
                      <a:pt x="32" y="0"/>
                    </a:lnTo>
                    <a:lnTo>
                      <a:pt x="14" y="0"/>
                    </a:lnTo>
                    <a:lnTo>
                      <a:pt x="14" y="0"/>
                    </a:lnTo>
                    <a:close/>
                  </a:path>
                </a:pathLst>
              </a:custGeom>
              <a:solidFill>
                <a:srgbClr val="FFFFFF">
                  <a:lumMod val="95000"/>
                </a:srgbClr>
              </a:solid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42" name="Freeform 8"/>
              <p:cNvSpPr/>
              <p:nvPr/>
            </p:nvSpPr>
            <p:spPr bwMode="auto">
              <a:xfrm>
                <a:off x="1496434" y="1385804"/>
                <a:ext cx="119059" cy="116359"/>
              </a:xfrm>
              <a:custGeom>
                <a:avLst/>
                <a:gdLst/>
                <a:ahLst/>
                <a:cxnLst>
                  <a:cxn ang="0">
                    <a:pos x="92" y="110"/>
                  </a:cxn>
                  <a:cxn ang="0">
                    <a:pos x="92" y="110"/>
                  </a:cxn>
                  <a:cxn ang="0">
                    <a:pos x="94" y="114"/>
                  </a:cxn>
                  <a:cxn ang="0">
                    <a:pos x="96" y="120"/>
                  </a:cxn>
                  <a:cxn ang="0">
                    <a:pos x="100" y="122"/>
                  </a:cxn>
                  <a:cxn ang="0">
                    <a:pos x="106" y="124"/>
                  </a:cxn>
                  <a:cxn ang="0">
                    <a:pos x="106" y="124"/>
                  </a:cxn>
                  <a:cxn ang="0">
                    <a:pos x="112" y="122"/>
                  </a:cxn>
                  <a:cxn ang="0">
                    <a:pos x="116" y="120"/>
                  </a:cxn>
                  <a:cxn ang="0">
                    <a:pos x="120" y="114"/>
                  </a:cxn>
                  <a:cxn ang="0">
                    <a:pos x="122" y="110"/>
                  </a:cxn>
                  <a:cxn ang="0">
                    <a:pos x="122" y="110"/>
                  </a:cxn>
                  <a:cxn ang="0">
                    <a:pos x="120" y="88"/>
                  </a:cxn>
                  <a:cxn ang="0">
                    <a:pos x="112" y="68"/>
                  </a:cxn>
                  <a:cxn ang="0">
                    <a:pos x="102" y="48"/>
                  </a:cxn>
                  <a:cxn ang="0">
                    <a:pos x="90" y="32"/>
                  </a:cxn>
                  <a:cxn ang="0">
                    <a:pos x="74" y="20"/>
                  </a:cxn>
                  <a:cxn ang="0">
                    <a:pos x="56" y="10"/>
                  </a:cxn>
                  <a:cxn ang="0">
                    <a:pos x="36" y="2"/>
                  </a:cxn>
                  <a:cxn ang="0">
                    <a:pos x="14" y="0"/>
                  </a:cxn>
                  <a:cxn ang="0">
                    <a:pos x="14" y="0"/>
                  </a:cxn>
                  <a:cxn ang="0">
                    <a:pos x="8" y="2"/>
                  </a:cxn>
                  <a:cxn ang="0">
                    <a:pos x="4" y="4"/>
                  </a:cxn>
                  <a:cxn ang="0">
                    <a:pos x="2" y="10"/>
                  </a:cxn>
                  <a:cxn ang="0">
                    <a:pos x="0" y="14"/>
                  </a:cxn>
                  <a:cxn ang="0">
                    <a:pos x="0" y="14"/>
                  </a:cxn>
                  <a:cxn ang="0">
                    <a:pos x="2" y="20"/>
                  </a:cxn>
                  <a:cxn ang="0">
                    <a:pos x="4" y="26"/>
                  </a:cxn>
                  <a:cxn ang="0">
                    <a:pos x="8" y="28"/>
                  </a:cxn>
                  <a:cxn ang="0">
                    <a:pos x="14" y="30"/>
                  </a:cxn>
                  <a:cxn ang="0">
                    <a:pos x="14" y="30"/>
                  </a:cxn>
                  <a:cxn ang="0">
                    <a:pos x="30" y="30"/>
                  </a:cxn>
                  <a:cxn ang="0">
                    <a:pos x="44" y="36"/>
                  </a:cxn>
                  <a:cxn ang="0">
                    <a:pos x="58" y="42"/>
                  </a:cxn>
                  <a:cxn ang="0">
                    <a:pos x="70" y="52"/>
                  </a:cxn>
                  <a:cxn ang="0">
                    <a:pos x="78" y="64"/>
                  </a:cxn>
                  <a:cxn ang="0">
                    <a:pos x="86" y="78"/>
                  </a:cxn>
                  <a:cxn ang="0">
                    <a:pos x="90" y="94"/>
                  </a:cxn>
                  <a:cxn ang="0">
                    <a:pos x="92" y="110"/>
                  </a:cxn>
                  <a:cxn ang="0">
                    <a:pos x="92" y="110"/>
                  </a:cxn>
                </a:cxnLst>
                <a:rect l="0" t="0" r="r" b="b"/>
                <a:pathLst>
                  <a:path w="122" h="124">
                    <a:moveTo>
                      <a:pt x="92" y="110"/>
                    </a:moveTo>
                    <a:lnTo>
                      <a:pt x="92" y="110"/>
                    </a:lnTo>
                    <a:lnTo>
                      <a:pt x="94" y="114"/>
                    </a:lnTo>
                    <a:lnTo>
                      <a:pt x="96" y="120"/>
                    </a:lnTo>
                    <a:lnTo>
                      <a:pt x="100" y="122"/>
                    </a:lnTo>
                    <a:lnTo>
                      <a:pt x="106" y="124"/>
                    </a:lnTo>
                    <a:lnTo>
                      <a:pt x="106" y="124"/>
                    </a:lnTo>
                    <a:lnTo>
                      <a:pt x="112" y="122"/>
                    </a:lnTo>
                    <a:lnTo>
                      <a:pt x="116" y="120"/>
                    </a:lnTo>
                    <a:lnTo>
                      <a:pt x="120" y="114"/>
                    </a:lnTo>
                    <a:lnTo>
                      <a:pt x="122" y="110"/>
                    </a:lnTo>
                    <a:lnTo>
                      <a:pt x="122" y="110"/>
                    </a:lnTo>
                    <a:lnTo>
                      <a:pt x="120" y="88"/>
                    </a:lnTo>
                    <a:lnTo>
                      <a:pt x="112" y="68"/>
                    </a:lnTo>
                    <a:lnTo>
                      <a:pt x="102" y="48"/>
                    </a:lnTo>
                    <a:lnTo>
                      <a:pt x="90" y="32"/>
                    </a:lnTo>
                    <a:lnTo>
                      <a:pt x="74" y="20"/>
                    </a:lnTo>
                    <a:lnTo>
                      <a:pt x="56" y="10"/>
                    </a:lnTo>
                    <a:lnTo>
                      <a:pt x="36" y="2"/>
                    </a:lnTo>
                    <a:lnTo>
                      <a:pt x="14" y="0"/>
                    </a:lnTo>
                    <a:lnTo>
                      <a:pt x="14" y="0"/>
                    </a:lnTo>
                    <a:lnTo>
                      <a:pt x="8" y="2"/>
                    </a:lnTo>
                    <a:lnTo>
                      <a:pt x="4" y="4"/>
                    </a:lnTo>
                    <a:lnTo>
                      <a:pt x="2" y="10"/>
                    </a:lnTo>
                    <a:lnTo>
                      <a:pt x="0" y="14"/>
                    </a:lnTo>
                    <a:lnTo>
                      <a:pt x="0" y="14"/>
                    </a:lnTo>
                    <a:lnTo>
                      <a:pt x="2" y="20"/>
                    </a:lnTo>
                    <a:lnTo>
                      <a:pt x="4" y="26"/>
                    </a:lnTo>
                    <a:lnTo>
                      <a:pt x="8" y="28"/>
                    </a:lnTo>
                    <a:lnTo>
                      <a:pt x="14" y="30"/>
                    </a:lnTo>
                    <a:lnTo>
                      <a:pt x="14" y="30"/>
                    </a:lnTo>
                    <a:lnTo>
                      <a:pt x="30" y="30"/>
                    </a:lnTo>
                    <a:lnTo>
                      <a:pt x="44" y="36"/>
                    </a:lnTo>
                    <a:lnTo>
                      <a:pt x="58" y="42"/>
                    </a:lnTo>
                    <a:lnTo>
                      <a:pt x="70" y="52"/>
                    </a:lnTo>
                    <a:lnTo>
                      <a:pt x="78" y="64"/>
                    </a:lnTo>
                    <a:lnTo>
                      <a:pt x="86" y="78"/>
                    </a:lnTo>
                    <a:lnTo>
                      <a:pt x="90" y="94"/>
                    </a:lnTo>
                    <a:lnTo>
                      <a:pt x="92" y="110"/>
                    </a:lnTo>
                    <a:lnTo>
                      <a:pt x="92" y="110"/>
                    </a:lnTo>
                    <a:close/>
                  </a:path>
                </a:pathLst>
              </a:custGeom>
              <a:solidFill>
                <a:srgbClr val="FFFFFF">
                  <a:lumMod val="95000"/>
                </a:srgbClr>
              </a:solid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grpSp>
          <p:nvGrpSpPr>
            <p:cNvPr id="98332" name="Group 476"/>
            <p:cNvGrpSpPr/>
            <p:nvPr/>
          </p:nvGrpSpPr>
          <p:grpSpPr bwMode="auto">
            <a:xfrm>
              <a:off x="629324" y="2528449"/>
              <a:ext cx="1801504" cy="950027"/>
              <a:chOff x="5459448" y="1285874"/>
              <a:chExt cx="790216" cy="505315"/>
            </a:xfrm>
          </p:grpSpPr>
          <p:sp>
            <p:nvSpPr>
              <p:cNvPr id="144" name="Freeform 27"/>
              <p:cNvSpPr>
                <a:spLocks noEditPoints="1"/>
              </p:cNvSpPr>
              <p:nvPr/>
            </p:nvSpPr>
            <p:spPr bwMode="auto">
              <a:xfrm>
                <a:off x="5459304" y="1285686"/>
                <a:ext cx="790336" cy="505444"/>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FFFFFF">
                  <a:lumMod val="65000"/>
                </a:srgbClr>
              </a:solid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nvGrpSpPr>
              <p:cNvPr id="145" name="组合 381"/>
              <p:cNvGrpSpPr/>
              <p:nvPr/>
            </p:nvGrpSpPr>
            <p:grpSpPr>
              <a:xfrm>
                <a:off x="5819619" y="1346582"/>
                <a:ext cx="181007" cy="188182"/>
                <a:chOff x="12379325" y="6088063"/>
                <a:chExt cx="601663" cy="606425"/>
              </a:xfrm>
              <a:solidFill>
                <a:srgbClr val="FFFFFF">
                  <a:lumMod val="95000"/>
                </a:srgbClr>
              </a:solidFill>
            </p:grpSpPr>
            <p:sp>
              <p:nvSpPr>
                <p:cNvPr id="165"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66"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67" name="Line 723"/>
                <p:cNvSpPr>
                  <a:spLocks noChangeShapeType="1"/>
                </p:cNvSpPr>
                <p:nvPr/>
              </p:nvSpPr>
              <p:spPr bwMode="auto">
                <a:xfrm>
                  <a:off x="12644438" y="6370638"/>
                  <a:ext cx="1588" cy="1588"/>
                </a:xfrm>
                <a:prstGeom prst="line">
                  <a:avLst/>
                </a:pr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68"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69"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70"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71"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72"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73"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sp>
            <p:nvSpPr>
              <p:cNvPr id="146" name="Freeform 16"/>
              <p:cNvSpPr>
                <a:spLocks noEditPoints="1"/>
              </p:cNvSpPr>
              <p:nvPr/>
            </p:nvSpPr>
            <p:spPr bwMode="auto">
              <a:xfrm>
                <a:off x="6035170" y="1474798"/>
                <a:ext cx="141355" cy="90774"/>
              </a:xfrm>
              <a:custGeom>
                <a:avLst/>
                <a:gdLst/>
                <a:ahLst/>
                <a:cxnLst>
                  <a:cxn ang="0">
                    <a:pos x="38" y="0"/>
                  </a:cxn>
                  <a:cxn ang="0">
                    <a:pos x="30" y="2"/>
                  </a:cxn>
                  <a:cxn ang="0">
                    <a:pos x="16" y="8"/>
                  </a:cxn>
                  <a:cxn ang="0">
                    <a:pos x="6" y="18"/>
                  </a:cxn>
                  <a:cxn ang="0">
                    <a:pos x="0" y="32"/>
                  </a:cxn>
                  <a:cxn ang="0">
                    <a:pos x="0" y="96"/>
                  </a:cxn>
                  <a:cxn ang="0">
                    <a:pos x="0" y="104"/>
                  </a:cxn>
                  <a:cxn ang="0">
                    <a:pos x="6" y="118"/>
                  </a:cxn>
                  <a:cxn ang="0">
                    <a:pos x="16" y="128"/>
                  </a:cxn>
                  <a:cxn ang="0">
                    <a:pos x="30" y="134"/>
                  </a:cxn>
                  <a:cxn ang="0">
                    <a:pos x="166" y="136"/>
                  </a:cxn>
                  <a:cxn ang="0">
                    <a:pos x="174" y="134"/>
                  </a:cxn>
                  <a:cxn ang="0">
                    <a:pos x="188" y="128"/>
                  </a:cxn>
                  <a:cxn ang="0">
                    <a:pos x="198" y="118"/>
                  </a:cxn>
                  <a:cxn ang="0">
                    <a:pos x="204" y="104"/>
                  </a:cxn>
                  <a:cxn ang="0">
                    <a:pos x="206" y="40"/>
                  </a:cxn>
                  <a:cxn ang="0">
                    <a:pos x="204" y="32"/>
                  </a:cxn>
                  <a:cxn ang="0">
                    <a:pos x="198" y="18"/>
                  </a:cxn>
                  <a:cxn ang="0">
                    <a:pos x="188" y="8"/>
                  </a:cxn>
                  <a:cxn ang="0">
                    <a:pos x="174" y="2"/>
                  </a:cxn>
                  <a:cxn ang="0">
                    <a:pos x="166" y="0"/>
                  </a:cxn>
                  <a:cxn ang="0">
                    <a:pos x="196" y="116"/>
                  </a:cxn>
                  <a:cxn ang="0">
                    <a:pos x="194" y="116"/>
                  </a:cxn>
                  <a:cxn ang="0">
                    <a:pos x="190" y="116"/>
                  </a:cxn>
                  <a:cxn ang="0">
                    <a:pos x="106" y="92"/>
                  </a:cxn>
                  <a:cxn ang="0">
                    <a:pos x="102" y="94"/>
                  </a:cxn>
                  <a:cxn ang="0">
                    <a:pos x="100" y="92"/>
                  </a:cxn>
                  <a:cxn ang="0">
                    <a:pos x="16" y="114"/>
                  </a:cxn>
                  <a:cxn ang="0">
                    <a:pos x="14" y="114"/>
                  </a:cxn>
                  <a:cxn ang="0">
                    <a:pos x="14" y="114"/>
                  </a:cxn>
                  <a:cxn ang="0">
                    <a:pos x="10" y="114"/>
                  </a:cxn>
                  <a:cxn ang="0">
                    <a:pos x="10" y="110"/>
                  </a:cxn>
                  <a:cxn ang="0">
                    <a:pos x="12" y="108"/>
                  </a:cxn>
                  <a:cxn ang="0">
                    <a:pos x="14" y="22"/>
                  </a:cxn>
                  <a:cxn ang="0">
                    <a:pos x="14" y="18"/>
                  </a:cxn>
                  <a:cxn ang="0">
                    <a:pos x="14" y="16"/>
                  </a:cxn>
                  <a:cxn ang="0">
                    <a:pos x="20" y="16"/>
                  </a:cxn>
                  <a:cxn ang="0">
                    <a:pos x="102" y="84"/>
                  </a:cxn>
                  <a:cxn ang="0">
                    <a:pos x="184" y="14"/>
                  </a:cxn>
                  <a:cxn ang="0">
                    <a:pos x="188" y="14"/>
                  </a:cxn>
                  <a:cxn ang="0">
                    <a:pos x="190" y="16"/>
                  </a:cxn>
                  <a:cxn ang="0">
                    <a:pos x="190" y="22"/>
                  </a:cxn>
                  <a:cxn ang="0">
                    <a:pos x="196" y="110"/>
                  </a:cxn>
                  <a:cxn ang="0">
                    <a:pos x="198" y="112"/>
                  </a:cxn>
                  <a:cxn ang="0">
                    <a:pos x="198" y="112"/>
                  </a:cxn>
                  <a:cxn ang="0">
                    <a:pos x="196" y="116"/>
                  </a:cxn>
                </a:cxnLst>
                <a:rect l="0" t="0" r="r" b="b"/>
                <a:pathLst>
                  <a:path w="206" h="136">
                    <a:moveTo>
                      <a:pt x="166" y="0"/>
                    </a:moveTo>
                    <a:lnTo>
                      <a:pt x="38" y="0"/>
                    </a:lnTo>
                    <a:lnTo>
                      <a:pt x="38" y="0"/>
                    </a:lnTo>
                    <a:lnTo>
                      <a:pt x="30" y="2"/>
                    </a:lnTo>
                    <a:lnTo>
                      <a:pt x="24" y="4"/>
                    </a:lnTo>
                    <a:lnTo>
                      <a:pt x="16" y="8"/>
                    </a:lnTo>
                    <a:lnTo>
                      <a:pt x="10" y="12"/>
                    </a:lnTo>
                    <a:lnTo>
                      <a:pt x="6" y="18"/>
                    </a:lnTo>
                    <a:lnTo>
                      <a:pt x="2" y="24"/>
                    </a:lnTo>
                    <a:lnTo>
                      <a:pt x="0" y="32"/>
                    </a:lnTo>
                    <a:lnTo>
                      <a:pt x="0" y="40"/>
                    </a:lnTo>
                    <a:lnTo>
                      <a:pt x="0" y="96"/>
                    </a:lnTo>
                    <a:lnTo>
                      <a:pt x="0" y="96"/>
                    </a:lnTo>
                    <a:lnTo>
                      <a:pt x="0" y="104"/>
                    </a:lnTo>
                    <a:lnTo>
                      <a:pt x="2" y="112"/>
                    </a:lnTo>
                    <a:lnTo>
                      <a:pt x="6" y="118"/>
                    </a:lnTo>
                    <a:lnTo>
                      <a:pt x="10" y="124"/>
                    </a:lnTo>
                    <a:lnTo>
                      <a:pt x="16" y="128"/>
                    </a:lnTo>
                    <a:lnTo>
                      <a:pt x="24" y="132"/>
                    </a:lnTo>
                    <a:lnTo>
                      <a:pt x="30" y="134"/>
                    </a:lnTo>
                    <a:lnTo>
                      <a:pt x="38" y="136"/>
                    </a:lnTo>
                    <a:lnTo>
                      <a:pt x="166" y="136"/>
                    </a:lnTo>
                    <a:lnTo>
                      <a:pt x="166" y="136"/>
                    </a:lnTo>
                    <a:lnTo>
                      <a:pt x="174" y="134"/>
                    </a:lnTo>
                    <a:lnTo>
                      <a:pt x="182" y="132"/>
                    </a:lnTo>
                    <a:lnTo>
                      <a:pt x="188" y="128"/>
                    </a:lnTo>
                    <a:lnTo>
                      <a:pt x="194" y="124"/>
                    </a:lnTo>
                    <a:lnTo>
                      <a:pt x="198" y="118"/>
                    </a:lnTo>
                    <a:lnTo>
                      <a:pt x="202" y="112"/>
                    </a:lnTo>
                    <a:lnTo>
                      <a:pt x="204" y="104"/>
                    </a:lnTo>
                    <a:lnTo>
                      <a:pt x="206" y="96"/>
                    </a:lnTo>
                    <a:lnTo>
                      <a:pt x="206" y="40"/>
                    </a:lnTo>
                    <a:lnTo>
                      <a:pt x="206" y="40"/>
                    </a:lnTo>
                    <a:lnTo>
                      <a:pt x="204" y="32"/>
                    </a:lnTo>
                    <a:lnTo>
                      <a:pt x="202" y="24"/>
                    </a:lnTo>
                    <a:lnTo>
                      <a:pt x="198" y="18"/>
                    </a:lnTo>
                    <a:lnTo>
                      <a:pt x="194" y="12"/>
                    </a:lnTo>
                    <a:lnTo>
                      <a:pt x="188" y="8"/>
                    </a:lnTo>
                    <a:lnTo>
                      <a:pt x="182" y="4"/>
                    </a:lnTo>
                    <a:lnTo>
                      <a:pt x="174" y="2"/>
                    </a:lnTo>
                    <a:lnTo>
                      <a:pt x="166" y="0"/>
                    </a:lnTo>
                    <a:lnTo>
                      <a:pt x="166" y="0"/>
                    </a:lnTo>
                    <a:close/>
                    <a:moveTo>
                      <a:pt x="196" y="116"/>
                    </a:moveTo>
                    <a:lnTo>
                      <a:pt x="196" y="116"/>
                    </a:lnTo>
                    <a:lnTo>
                      <a:pt x="194" y="116"/>
                    </a:lnTo>
                    <a:lnTo>
                      <a:pt x="194" y="116"/>
                    </a:lnTo>
                    <a:lnTo>
                      <a:pt x="194" y="116"/>
                    </a:lnTo>
                    <a:lnTo>
                      <a:pt x="190" y="116"/>
                    </a:lnTo>
                    <a:lnTo>
                      <a:pt x="136" y="66"/>
                    </a:lnTo>
                    <a:lnTo>
                      <a:pt x="106" y="92"/>
                    </a:lnTo>
                    <a:lnTo>
                      <a:pt x="106" y="92"/>
                    </a:lnTo>
                    <a:lnTo>
                      <a:pt x="102" y="94"/>
                    </a:lnTo>
                    <a:lnTo>
                      <a:pt x="102" y="94"/>
                    </a:lnTo>
                    <a:lnTo>
                      <a:pt x="100" y="92"/>
                    </a:lnTo>
                    <a:lnTo>
                      <a:pt x="68" y="66"/>
                    </a:lnTo>
                    <a:lnTo>
                      <a:pt x="16" y="114"/>
                    </a:lnTo>
                    <a:lnTo>
                      <a:pt x="16" y="114"/>
                    </a:lnTo>
                    <a:lnTo>
                      <a:pt x="14" y="114"/>
                    </a:lnTo>
                    <a:lnTo>
                      <a:pt x="14" y="114"/>
                    </a:lnTo>
                    <a:lnTo>
                      <a:pt x="14" y="114"/>
                    </a:lnTo>
                    <a:lnTo>
                      <a:pt x="10" y="114"/>
                    </a:lnTo>
                    <a:lnTo>
                      <a:pt x="10" y="114"/>
                    </a:lnTo>
                    <a:lnTo>
                      <a:pt x="10" y="110"/>
                    </a:lnTo>
                    <a:lnTo>
                      <a:pt x="10" y="110"/>
                    </a:lnTo>
                    <a:lnTo>
                      <a:pt x="10" y="110"/>
                    </a:lnTo>
                    <a:lnTo>
                      <a:pt x="12" y="108"/>
                    </a:lnTo>
                    <a:lnTo>
                      <a:pt x="62" y="60"/>
                    </a:lnTo>
                    <a:lnTo>
                      <a:pt x="14" y="22"/>
                    </a:lnTo>
                    <a:lnTo>
                      <a:pt x="14" y="22"/>
                    </a:lnTo>
                    <a:lnTo>
                      <a:pt x="14" y="18"/>
                    </a:lnTo>
                    <a:lnTo>
                      <a:pt x="14" y="16"/>
                    </a:lnTo>
                    <a:lnTo>
                      <a:pt x="14" y="16"/>
                    </a:lnTo>
                    <a:lnTo>
                      <a:pt x="18" y="14"/>
                    </a:lnTo>
                    <a:lnTo>
                      <a:pt x="20" y="16"/>
                    </a:lnTo>
                    <a:lnTo>
                      <a:pt x="24" y="18"/>
                    </a:lnTo>
                    <a:lnTo>
                      <a:pt x="102" y="84"/>
                    </a:lnTo>
                    <a:lnTo>
                      <a:pt x="180" y="18"/>
                    </a:lnTo>
                    <a:lnTo>
                      <a:pt x="184" y="14"/>
                    </a:lnTo>
                    <a:lnTo>
                      <a:pt x="184" y="14"/>
                    </a:lnTo>
                    <a:lnTo>
                      <a:pt x="188" y="14"/>
                    </a:lnTo>
                    <a:lnTo>
                      <a:pt x="190" y="16"/>
                    </a:lnTo>
                    <a:lnTo>
                      <a:pt x="190" y="16"/>
                    </a:lnTo>
                    <a:lnTo>
                      <a:pt x="192" y="18"/>
                    </a:lnTo>
                    <a:lnTo>
                      <a:pt x="190" y="22"/>
                    </a:lnTo>
                    <a:lnTo>
                      <a:pt x="142" y="60"/>
                    </a:lnTo>
                    <a:lnTo>
                      <a:pt x="196" y="110"/>
                    </a:lnTo>
                    <a:lnTo>
                      <a:pt x="196" y="110"/>
                    </a:lnTo>
                    <a:lnTo>
                      <a:pt x="198" y="112"/>
                    </a:lnTo>
                    <a:lnTo>
                      <a:pt x="198" y="112"/>
                    </a:lnTo>
                    <a:lnTo>
                      <a:pt x="198" y="112"/>
                    </a:lnTo>
                    <a:lnTo>
                      <a:pt x="196" y="116"/>
                    </a:lnTo>
                    <a:lnTo>
                      <a:pt x="196" y="116"/>
                    </a:lnTo>
                    <a:close/>
                  </a:path>
                </a:pathLst>
              </a:custGeom>
              <a:solidFill>
                <a:srgbClr val="FFFFFF">
                  <a:lumMod val="95000"/>
                </a:srgbClr>
              </a:solid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nvGrpSpPr>
              <p:cNvPr id="147" name="组合 428"/>
              <p:cNvGrpSpPr/>
              <p:nvPr/>
            </p:nvGrpSpPr>
            <p:grpSpPr>
              <a:xfrm>
                <a:off x="5501153" y="1582288"/>
                <a:ext cx="271033" cy="151832"/>
                <a:chOff x="6744313" y="3323223"/>
                <a:chExt cx="545032" cy="296007"/>
              </a:xfrm>
              <a:solidFill>
                <a:srgbClr val="FFFFFF">
                  <a:lumMod val="95000"/>
                </a:srgbClr>
              </a:solidFill>
            </p:grpSpPr>
            <p:grpSp>
              <p:nvGrpSpPr>
                <p:cNvPr id="159" name="组合 395"/>
                <p:cNvGrpSpPr/>
                <p:nvPr/>
              </p:nvGrpSpPr>
              <p:grpSpPr>
                <a:xfrm>
                  <a:off x="6744313" y="3352800"/>
                  <a:ext cx="229499" cy="266430"/>
                  <a:chOff x="11139033" y="4151540"/>
                  <a:chExt cx="276225" cy="320675"/>
                </a:xfrm>
                <a:grpFill/>
              </p:grpSpPr>
              <p:sp>
                <p:nvSpPr>
                  <p:cNvPr id="161" name="Freeform 32"/>
                  <p:cNvSpPr/>
                  <p:nvPr/>
                </p:nvSpPr>
                <p:spPr bwMode="auto">
                  <a:xfrm>
                    <a:off x="11189833" y="4399190"/>
                    <a:ext cx="60325" cy="73025"/>
                  </a:xfrm>
                  <a:custGeom>
                    <a:avLst/>
                    <a:gdLst/>
                    <a:ahLst/>
                    <a:cxnLst>
                      <a:cxn ang="0">
                        <a:pos x="2" y="28"/>
                      </a:cxn>
                      <a:cxn ang="0">
                        <a:pos x="2" y="28"/>
                      </a:cxn>
                      <a:cxn ang="0">
                        <a:pos x="0" y="32"/>
                      </a:cxn>
                      <a:cxn ang="0">
                        <a:pos x="2" y="36"/>
                      </a:cxn>
                      <a:cxn ang="0">
                        <a:pos x="4" y="40"/>
                      </a:cxn>
                      <a:cxn ang="0">
                        <a:pos x="6" y="44"/>
                      </a:cxn>
                      <a:cxn ang="0">
                        <a:pos x="8" y="44"/>
                      </a:cxn>
                      <a:cxn ang="0">
                        <a:pos x="8" y="44"/>
                      </a:cxn>
                      <a:cxn ang="0">
                        <a:pos x="12" y="46"/>
                      </a:cxn>
                      <a:cxn ang="0">
                        <a:pos x="16" y="44"/>
                      </a:cxn>
                      <a:cxn ang="0">
                        <a:pos x="20" y="42"/>
                      </a:cxn>
                      <a:cxn ang="0">
                        <a:pos x="24" y="40"/>
                      </a:cxn>
                      <a:cxn ang="0">
                        <a:pos x="38" y="10"/>
                      </a:cxn>
                      <a:cxn ang="0">
                        <a:pos x="38" y="10"/>
                      </a:cxn>
                      <a:cxn ang="0">
                        <a:pos x="28" y="6"/>
                      </a:cxn>
                      <a:cxn ang="0">
                        <a:pos x="16" y="0"/>
                      </a:cxn>
                      <a:cxn ang="0">
                        <a:pos x="2" y="28"/>
                      </a:cxn>
                    </a:cxnLst>
                    <a:rect l="0" t="0" r="r" b="b"/>
                    <a:pathLst>
                      <a:path w="38" h="46">
                        <a:moveTo>
                          <a:pt x="2" y="28"/>
                        </a:moveTo>
                        <a:lnTo>
                          <a:pt x="2" y="28"/>
                        </a:lnTo>
                        <a:lnTo>
                          <a:pt x="0" y="32"/>
                        </a:lnTo>
                        <a:lnTo>
                          <a:pt x="2" y="36"/>
                        </a:lnTo>
                        <a:lnTo>
                          <a:pt x="4" y="40"/>
                        </a:lnTo>
                        <a:lnTo>
                          <a:pt x="6" y="44"/>
                        </a:lnTo>
                        <a:lnTo>
                          <a:pt x="8" y="44"/>
                        </a:lnTo>
                        <a:lnTo>
                          <a:pt x="8" y="44"/>
                        </a:lnTo>
                        <a:lnTo>
                          <a:pt x="12" y="46"/>
                        </a:lnTo>
                        <a:lnTo>
                          <a:pt x="16" y="44"/>
                        </a:lnTo>
                        <a:lnTo>
                          <a:pt x="20" y="42"/>
                        </a:lnTo>
                        <a:lnTo>
                          <a:pt x="24" y="40"/>
                        </a:lnTo>
                        <a:lnTo>
                          <a:pt x="38" y="10"/>
                        </a:lnTo>
                        <a:lnTo>
                          <a:pt x="38" y="10"/>
                        </a:lnTo>
                        <a:lnTo>
                          <a:pt x="28" y="6"/>
                        </a:lnTo>
                        <a:lnTo>
                          <a:pt x="16" y="0"/>
                        </a:lnTo>
                        <a:lnTo>
                          <a:pt x="2" y="28"/>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62" name="Freeform 33"/>
                  <p:cNvSpPr/>
                  <p:nvPr/>
                </p:nvSpPr>
                <p:spPr bwMode="auto">
                  <a:xfrm>
                    <a:off x="11300958" y="4402365"/>
                    <a:ext cx="60325" cy="69850"/>
                  </a:xfrm>
                  <a:custGeom>
                    <a:avLst/>
                    <a:gdLst/>
                    <a:ahLst/>
                    <a:cxnLst>
                      <a:cxn ang="0">
                        <a:pos x="38" y="26"/>
                      </a:cxn>
                      <a:cxn ang="0">
                        <a:pos x="24" y="0"/>
                      </a:cxn>
                      <a:cxn ang="0">
                        <a:pos x="24" y="0"/>
                      </a:cxn>
                      <a:cxn ang="0">
                        <a:pos x="12" y="6"/>
                      </a:cxn>
                      <a:cxn ang="0">
                        <a:pos x="0" y="8"/>
                      </a:cxn>
                      <a:cxn ang="0">
                        <a:pos x="16" y="38"/>
                      </a:cxn>
                      <a:cxn ang="0">
                        <a:pos x="16" y="38"/>
                      </a:cxn>
                      <a:cxn ang="0">
                        <a:pos x="18" y="40"/>
                      </a:cxn>
                      <a:cxn ang="0">
                        <a:pos x="22" y="42"/>
                      </a:cxn>
                      <a:cxn ang="0">
                        <a:pos x="26" y="44"/>
                      </a:cxn>
                      <a:cxn ang="0">
                        <a:pos x="30" y="42"/>
                      </a:cxn>
                      <a:cxn ang="0">
                        <a:pos x="32" y="42"/>
                      </a:cxn>
                      <a:cxn ang="0">
                        <a:pos x="32" y="42"/>
                      </a:cxn>
                      <a:cxn ang="0">
                        <a:pos x="36" y="38"/>
                      </a:cxn>
                      <a:cxn ang="0">
                        <a:pos x="38" y="34"/>
                      </a:cxn>
                      <a:cxn ang="0">
                        <a:pos x="38" y="30"/>
                      </a:cxn>
                      <a:cxn ang="0">
                        <a:pos x="38" y="26"/>
                      </a:cxn>
                      <a:cxn ang="0">
                        <a:pos x="38" y="26"/>
                      </a:cxn>
                    </a:cxnLst>
                    <a:rect l="0" t="0" r="r" b="b"/>
                    <a:pathLst>
                      <a:path w="38" h="44">
                        <a:moveTo>
                          <a:pt x="38" y="26"/>
                        </a:moveTo>
                        <a:lnTo>
                          <a:pt x="24" y="0"/>
                        </a:lnTo>
                        <a:lnTo>
                          <a:pt x="24" y="0"/>
                        </a:lnTo>
                        <a:lnTo>
                          <a:pt x="12" y="6"/>
                        </a:lnTo>
                        <a:lnTo>
                          <a:pt x="0" y="8"/>
                        </a:lnTo>
                        <a:lnTo>
                          <a:pt x="16" y="38"/>
                        </a:lnTo>
                        <a:lnTo>
                          <a:pt x="16" y="38"/>
                        </a:lnTo>
                        <a:lnTo>
                          <a:pt x="18" y="40"/>
                        </a:lnTo>
                        <a:lnTo>
                          <a:pt x="22" y="42"/>
                        </a:lnTo>
                        <a:lnTo>
                          <a:pt x="26" y="44"/>
                        </a:lnTo>
                        <a:lnTo>
                          <a:pt x="30" y="42"/>
                        </a:lnTo>
                        <a:lnTo>
                          <a:pt x="32" y="42"/>
                        </a:lnTo>
                        <a:lnTo>
                          <a:pt x="32" y="42"/>
                        </a:lnTo>
                        <a:lnTo>
                          <a:pt x="36" y="38"/>
                        </a:lnTo>
                        <a:lnTo>
                          <a:pt x="38" y="34"/>
                        </a:lnTo>
                        <a:lnTo>
                          <a:pt x="38" y="30"/>
                        </a:lnTo>
                        <a:lnTo>
                          <a:pt x="38" y="26"/>
                        </a:lnTo>
                        <a:lnTo>
                          <a:pt x="38" y="26"/>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63" name="Freeform 34"/>
                  <p:cNvSpPr>
                    <a:spLocks noEditPoints="1"/>
                  </p:cNvSpPr>
                  <p:nvPr/>
                </p:nvSpPr>
                <p:spPr bwMode="auto">
                  <a:xfrm>
                    <a:off x="11139033" y="4151540"/>
                    <a:ext cx="276225" cy="276225"/>
                  </a:xfrm>
                  <a:custGeom>
                    <a:avLst/>
                    <a:gdLst/>
                    <a:ahLst/>
                    <a:cxnLst>
                      <a:cxn ang="0">
                        <a:pos x="86" y="0"/>
                      </a:cxn>
                      <a:cxn ang="0">
                        <a:pos x="52" y="6"/>
                      </a:cxn>
                      <a:cxn ang="0">
                        <a:pos x="26" y="26"/>
                      </a:cxn>
                      <a:cxn ang="0">
                        <a:pos x="6" y="54"/>
                      </a:cxn>
                      <a:cxn ang="0">
                        <a:pos x="0" y="86"/>
                      </a:cxn>
                      <a:cxn ang="0">
                        <a:pos x="2" y="104"/>
                      </a:cxn>
                      <a:cxn ang="0">
                        <a:pos x="14" y="136"/>
                      </a:cxn>
                      <a:cxn ang="0">
                        <a:pos x="38" y="160"/>
                      </a:cxn>
                      <a:cxn ang="0">
                        <a:pos x="68" y="172"/>
                      </a:cxn>
                      <a:cxn ang="0">
                        <a:pos x="86" y="174"/>
                      </a:cxn>
                      <a:cxn ang="0">
                        <a:pos x="120" y="168"/>
                      </a:cxn>
                      <a:cxn ang="0">
                        <a:pos x="148" y="148"/>
                      </a:cxn>
                      <a:cxn ang="0">
                        <a:pos x="166" y="120"/>
                      </a:cxn>
                      <a:cxn ang="0">
                        <a:pos x="174" y="86"/>
                      </a:cxn>
                      <a:cxn ang="0">
                        <a:pos x="172" y="70"/>
                      </a:cxn>
                      <a:cxn ang="0">
                        <a:pos x="158" y="38"/>
                      </a:cxn>
                      <a:cxn ang="0">
                        <a:pos x="136" y="14"/>
                      </a:cxn>
                      <a:cxn ang="0">
                        <a:pos x="104" y="2"/>
                      </a:cxn>
                      <a:cxn ang="0">
                        <a:pos x="86" y="0"/>
                      </a:cxn>
                      <a:cxn ang="0">
                        <a:pos x="86" y="162"/>
                      </a:cxn>
                      <a:cxn ang="0">
                        <a:pos x="62" y="156"/>
                      </a:cxn>
                      <a:cxn ang="0">
                        <a:pos x="42" y="144"/>
                      </a:cxn>
                      <a:cxn ang="0">
                        <a:pos x="30" y="124"/>
                      </a:cxn>
                      <a:cxn ang="0">
                        <a:pos x="24" y="100"/>
                      </a:cxn>
                      <a:cxn ang="0">
                        <a:pos x="26" y="88"/>
                      </a:cxn>
                      <a:cxn ang="0">
                        <a:pos x="36" y="66"/>
                      </a:cxn>
                      <a:cxn ang="0">
                        <a:pos x="52" y="48"/>
                      </a:cxn>
                      <a:cxn ang="0">
                        <a:pos x="74" y="40"/>
                      </a:cxn>
                      <a:cxn ang="0">
                        <a:pos x="86" y="38"/>
                      </a:cxn>
                      <a:cxn ang="0">
                        <a:pos x="110" y="42"/>
                      </a:cxn>
                      <a:cxn ang="0">
                        <a:pos x="130" y="56"/>
                      </a:cxn>
                      <a:cxn ang="0">
                        <a:pos x="144" y="76"/>
                      </a:cxn>
                      <a:cxn ang="0">
                        <a:pos x="148" y="100"/>
                      </a:cxn>
                      <a:cxn ang="0">
                        <a:pos x="148" y="112"/>
                      </a:cxn>
                      <a:cxn ang="0">
                        <a:pos x="138" y="134"/>
                      </a:cxn>
                      <a:cxn ang="0">
                        <a:pos x="122" y="152"/>
                      </a:cxn>
                      <a:cxn ang="0">
                        <a:pos x="98" y="160"/>
                      </a:cxn>
                      <a:cxn ang="0">
                        <a:pos x="86" y="162"/>
                      </a:cxn>
                    </a:cxnLst>
                    <a:rect l="0" t="0" r="r" b="b"/>
                    <a:pathLst>
                      <a:path w="174" h="174">
                        <a:moveTo>
                          <a:pt x="86" y="0"/>
                        </a:moveTo>
                        <a:lnTo>
                          <a:pt x="86" y="0"/>
                        </a:lnTo>
                        <a:lnTo>
                          <a:pt x="68" y="2"/>
                        </a:lnTo>
                        <a:lnTo>
                          <a:pt x="52" y="6"/>
                        </a:lnTo>
                        <a:lnTo>
                          <a:pt x="38" y="14"/>
                        </a:lnTo>
                        <a:lnTo>
                          <a:pt x="26" y="26"/>
                        </a:lnTo>
                        <a:lnTo>
                          <a:pt x="14" y="38"/>
                        </a:lnTo>
                        <a:lnTo>
                          <a:pt x="6" y="54"/>
                        </a:lnTo>
                        <a:lnTo>
                          <a:pt x="2" y="70"/>
                        </a:lnTo>
                        <a:lnTo>
                          <a:pt x="0" y="86"/>
                        </a:lnTo>
                        <a:lnTo>
                          <a:pt x="0" y="86"/>
                        </a:lnTo>
                        <a:lnTo>
                          <a:pt x="2" y="104"/>
                        </a:lnTo>
                        <a:lnTo>
                          <a:pt x="6" y="120"/>
                        </a:lnTo>
                        <a:lnTo>
                          <a:pt x="14" y="136"/>
                        </a:lnTo>
                        <a:lnTo>
                          <a:pt x="26" y="148"/>
                        </a:lnTo>
                        <a:lnTo>
                          <a:pt x="38" y="160"/>
                        </a:lnTo>
                        <a:lnTo>
                          <a:pt x="52" y="168"/>
                        </a:lnTo>
                        <a:lnTo>
                          <a:pt x="68" y="172"/>
                        </a:lnTo>
                        <a:lnTo>
                          <a:pt x="86" y="174"/>
                        </a:lnTo>
                        <a:lnTo>
                          <a:pt x="86" y="174"/>
                        </a:lnTo>
                        <a:lnTo>
                          <a:pt x="104" y="172"/>
                        </a:lnTo>
                        <a:lnTo>
                          <a:pt x="120" y="168"/>
                        </a:lnTo>
                        <a:lnTo>
                          <a:pt x="136" y="160"/>
                        </a:lnTo>
                        <a:lnTo>
                          <a:pt x="148" y="148"/>
                        </a:lnTo>
                        <a:lnTo>
                          <a:pt x="158" y="136"/>
                        </a:lnTo>
                        <a:lnTo>
                          <a:pt x="166" y="120"/>
                        </a:lnTo>
                        <a:lnTo>
                          <a:pt x="172" y="104"/>
                        </a:lnTo>
                        <a:lnTo>
                          <a:pt x="174" y="86"/>
                        </a:lnTo>
                        <a:lnTo>
                          <a:pt x="174" y="86"/>
                        </a:lnTo>
                        <a:lnTo>
                          <a:pt x="172" y="70"/>
                        </a:lnTo>
                        <a:lnTo>
                          <a:pt x="166" y="54"/>
                        </a:lnTo>
                        <a:lnTo>
                          <a:pt x="158" y="38"/>
                        </a:lnTo>
                        <a:lnTo>
                          <a:pt x="148" y="26"/>
                        </a:lnTo>
                        <a:lnTo>
                          <a:pt x="136" y="14"/>
                        </a:lnTo>
                        <a:lnTo>
                          <a:pt x="120" y="6"/>
                        </a:lnTo>
                        <a:lnTo>
                          <a:pt x="104" y="2"/>
                        </a:lnTo>
                        <a:lnTo>
                          <a:pt x="86" y="0"/>
                        </a:lnTo>
                        <a:lnTo>
                          <a:pt x="86" y="0"/>
                        </a:lnTo>
                        <a:close/>
                        <a:moveTo>
                          <a:pt x="86" y="162"/>
                        </a:moveTo>
                        <a:lnTo>
                          <a:pt x="86" y="162"/>
                        </a:lnTo>
                        <a:lnTo>
                          <a:pt x="74" y="160"/>
                        </a:lnTo>
                        <a:lnTo>
                          <a:pt x="62" y="156"/>
                        </a:lnTo>
                        <a:lnTo>
                          <a:pt x="52" y="152"/>
                        </a:lnTo>
                        <a:lnTo>
                          <a:pt x="42" y="144"/>
                        </a:lnTo>
                        <a:lnTo>
                          <a:pt x="36" y="134"/>
                        </a:lnTo>
                        <a:lnTo>
                          <a:pt x="30" y="124"/>
                        </a:lnTo>
                        <a:lnTo>
                          <a:pt x="26" y="112"/>
                        </a:lnTo>
                        <a:lnTo>
                          <a:pt x="24" y="100"/>
                        </a:lnTo>
                        <a:lnTo>
                          <a:pt x="24" y="100"/>
                        </a:lnTo>
                        <a:lnTo>
                          <a:pt x="26" y="88"/>
                        </a:lnTo>
                        <a:lnTo>
                          <a:pt x="30" y="76"/>
                        </a:lnTo>
                        <a:lnTo>
                          <a:pt x="36" y="66"/>
                        </a:lnTo>
                        <a:lnTo>
                          <a:pt x="42" y="56"/>
                        </a:lnTo>
                        <a:lnTo>
                          <a:pt x="52" y="48"/>
                        </a:lnTo>
                        <a:lnTo>
                          <a:pt x="62" y="42"/>
                        </a:lnTo>
                        <a:lnTo>
                          <a:pt x="74" y="40"/>
                        </a:lnTo>
                        <a:lnTo>
                          <a:pt x="86" y="38"/>
                        </a:lnTo>
                        <a:lnTo>
                          <a:pt x="86" y="38"/>
                        </a:lnTo>
                        <a:lnTo>
                          <a:pt x="98" y="40"/>
                        </a:lnTo>
                        <a:lnTo>
                          <a:pt x="110" y="42"/>
                        </a:lnTo>
                        <a:lnTo>
                          <a:pt x="122" y="48"/>
                        </a:lnTo>
                        <a:lnTo>
                          <a:pt x="130" y="56"/>
                        </a:lnTo>
                        <a:lnTo>
                          <a:pt x="138" y="66"/>
                        </a:lnTo>
                        <a:lnTo>
                          <a:pt x="144" y="76"/>
                        </a:lnTo>
                        <a:lnTo>
                          <a:pt x="148" y="88"/>
                        </a:lnTo>
                        <a:lnTo>
                          <a:pt x="148" y="100"/>
                        </a:lnTo>
                        <a:lnTo>
                          <a:pt x="148" y="100"/>
                        </a:lnTo>
                        <a:lnTo>
                          <a:pt x="148" y="112"/>
                        </a:lnTo>
                        <a:lnTo>
                          <a:pt x="144" y="124"/>
                        </a:lnTo>
                        <a:lnTo>
                          <a:pt x="138" y="134"/>
                        </a:lnTo>
                        <a:lnTo>
                          <a:pt x="130" y="144"/>
                        </a:lnTo>
                        <a:lnTo>
                          <a:pt x="122" y="152"/>
                        </a:lnTo>
                        <a:lnTo>
                          <a:pt x="110" y="156"/>
                        </a:lnTo>
                        <a:lnTo>
                          <a:pt x="98" y="160"/>
                        </a:lnTo>
                        <a:lnTo>
                          <a:pt x="86" y="162"/>
                        </a:lnTo>
                        <a:lnTo>
                          <a:pt x="86" y="162"/>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64" name="Freeform 35"/>
                  <p:cNvSpPr>
                    <a:spLocks noEditPoints="1"/>
                  </p:cNvSpPr>
                  <p:nvPr/>
                </p:nvSpPr>
                <p:spPr bwMode="auto">
                  <a:xfrm>
                    <a:off x="11221583" y="4256315"/>
                    <a:ext cx="104775" cy="104775"/>
                  </a:xfrm>
                  <a:custGeom>
                    <a:avLst/>
                    <a:gdLst/>
                    <a:ahLst/>
                    <a:cxnLst>
                      <a:cxn ang="0">
                        <a:pos x="34" y="0"/>
                      </a:cxn>
                      <a:cxn ang="0">
                        <a:pos x="34" y="0"/>
                      </a:cxn>
                      <a:cxn ang="0">
                        <a:pos x="26" y="0"/>
                      </a:cxn>
                      <a:cxn ang="0">
                        <a:pos x="20" y="2"/>
                      </a:cxn>
                      <a:cxn ang="0">
                        <a:pos x="16" y="6"/>
                      </a:cxn>
                      <a:cxn ang="0">
                        <a:pos x="10" y="10"/>
                      </a:cxn>
                      <a:cxn ang="0">
                        <a:pos x="6" y="14"/>
                      </a:cxn>
                      <a:cxn ang="0">
                        <a:pos x="4" y="20"/>
                      </a:cxn>
                      <a:cxn ang="0">
                        <a:pos x="2" y="26"/>
                      </a:cxn>
                      <a:cxn ang="0">
                        <a:pos x="0" y="32"/>
                      </a:cxn>
                      <a:cxn ang="0">
                        <a:pos x="0" y="32"/>
                      </a:cxn>
                      <a:cxn ang="0">
                        <a:pos x="2" y="40"/>
                      </a:cxn>
                      <a:cxn ang="0">
                        <a:pos x="4" y="46"/>
                      </a:cxn>
                      <a:cxn ang="0">
                        <a:pos x="6" y="52"/>
                      </a:cxn>
                      <a:cxn ang="0">
                        <a:pos x="10" y="56"/>
                      </a:cxn>
                      <a:cxn ang="0">
                        <a:pos x="16" y="60"/>
                      </a:cxn>
                      <a:cxn ang="0">
                        <a:pos x="20" y="62"/>
                      </a:cxn>
                      <a:cxn ang="0">
                        <a:pos x="26" y="64"/>
                      </a:cxn>
                      <a:cxn ang="0">
                        <a:pos x="34" y="66"/>
                      </a:cxn>
                      <a:cxn ang="0">
                        <a:pos x="34" y="66"/>
                      </a:cxn>
                      <a:cxn ang="0">
                        <a:pos x="40" y="64"/>
                      </a:cxn>
                      <a:cxn ang="0">
                        <a:pos x="46" y="62"/>
                      </a:cxn>
                      <a:cxn ang="0">
                        <a:pos x="52" y="60"/>
                      </a:cxn>
                      <a:cxn ang="0">
                        <a:pos x="56" y="56"/>
                      </a:cxn>
                      <a:cxn ang="0">
                        <a:pos x="60" y="52"/>
                      </a:cxn>
                      <a:cxn ang="0">
                        <a:pos x="64" y="46"/>
                      </a:cxn>
                      <a:cxn ang="0">
                        <a:pos x="66" y="40"/>
                      </a:cxn>
                      <a:cxn ang="0">
                        <a:pos x="66" y="32"/>
                      </a:cxn>
                      <a:cxn ang="0">
                        <a:pos x="66" y="32"/>
                      </a:cxn>
                      <a:cxn ang="0">
                        <a:pos x="66" y="26"/>
                      </a:cxn>
                      <a:cxn ang="0">
                        <a:pos x="64" y="20"/>
                      </a:cxn>
                      <a:cxn ang="0">
                        <a:pos x="60" y="14"/>
                      </a:cxn>
                      <a:cxn ang="0">
                        <a:pos x="56" y="10"/>
                      </a:cxn>
                      <a:cxn ang="0">
                        <a:pos x="52" y="6"/>
                      </a:cxn>
                      <a:cxn ang="0">
                        <a:pos x="46" y="2"/>
                      </a:cxn>
                      <a:cxn ang="0">
                        <a:pos x="40" y="0"/>
                      </a:cxn>
                      <a:cxn ang="0">
                        <a:pos x="34" y="0"/>
                      </a:cxn>
                      <a:cxn ang="0">
                        <a:pos x="34" y="0"/>
                      </a:cxn>
                      <a:cxn ang="0">
                        <a:pos x="34" y="46"/>
                      </a:cxn>
                      <a:cxn ang="0">
                        <a:pos x="34" y="46"/>
                      </a:cxn>
                      <a:cxn ang="0">
                        <a:pos x="28" y="44"/>
                      </a:cxn>
                      <a:cxn ang="0">
                        <a:pos x="24" y="42"/>
                      </a:cxn>
                      <a:cxn ang="0">
                        <a:pos x="22" y="38"/>
                      </a:cxn>
                      <a:cxn ang="0">
                        <a:pos x="20" y="32"/>
                      </a:cxn>
                      <a:cxn ang="0">
                        <a:pos x="20" y="32"/>
                      </a:cxn>
                      <a:cxn ang="0">
                        <a:pos x="22" y="28"/>
                      </a:cxn>
                      <a:cxn ang="0">
                        <a:pos x="24" y="24"/>
                      </a:cxn>
                      <a:cxn ang="0">
                        <a:pos x="28" y="22"/>
                      </a:cxn>
                      <a:cxn ang="0">
                        <a:pos x="34" y="20"/>
                      </a:cxn>
                      <a:cxn ang="0">
                        <a:pos x="34" y="20"/>
                      </a:cxn>
                      <a:cxn ang="0">
                        <a:pos x="38" y="22"/>
                      </a:cxn>
                      <a:cxn ang="0">
                        <a:pos x="42" y="24"/>
                      </a:cxn>
                      <a:cxn ang="0">
                        <a:pos x="46" y="28"/>
                      </a:cxn>
                      <a:cxn ang="0">
                        <a:pos x="46" y="32"/>
                      </a:cxn>
                      <a:cxn ang="0">
                        <a:pos x="46" y="32"/>
                      </a:cxn>
                      <a:cxn ang="0">
                        <a:pos x="46" y="38"/>
                      </a:cxn>
                      <a:cxn ang="0">
                        <a:pos x="42" y="42"/>
                      </a:cxn>
                      <a:cxn ang="0">
                        <a:pos x="38" y="44"/>
                      </a:cxn>
                      <a:cxn ang="0">
                        <a:pos x="34" y="46"/>
                      </a:cxn>
                      <a:cxn ang="0">
                        <a:pos x="34" y="46"/>
                      </a:cxn>
                    </a:cxnLst>
                    <a:rect l="0" t="0" r="r" b="b"/>
                    <a:pathLst>
                      <a:path w="66" h="66">
                        <a:moveTo>
                          <a:pt x="34" y="0"/>
                        </a:moveTo>
                        <a:lnTo>
                          <a:pt x="34" y="0"/>
                        </a:lnTo>
                        <a:lnTo>
                          <a:pt x="26" y="0"/>
                        </a:lnTo>
                        <a:lnTo>
                          <a:pt x="20" y="2"/>
                        </a:lnTo>
                        <a:lnTo>
                          <a:pt x="16" y="6"/>
                        </a:lnTo>
                        <a:lnTo>
                          <a:pt x="10" y="10"/>
                        </a:lnTo>
                        <a:lnTo>
                          <a:pt x="6" y="14"/>
                        </a:lnTo>
                        <a:lnTo>
                          <a:pt x="4" y="20"/>
                        </a:lnTo>
                        <a:lnTo>
                          <a:pt x="2" y="26"/>
                        </a:lnTo>
                        <a:lnTo>
                          <a:pt x="0" y="32"/>
                        </a:lnTo>
                        <a:lnTo>
                          <a:pt x="0" y="32"/>
                        </a:lnTo>
                        <a:lnTo>
                          <a:pt x="2" y="40"/>
                        </a:lnTo>
                        <a:lnTo>
                          <a:pt x="4" y="46"/>
                        </a:lnTo>
                        <a:lnTo>
                          <a:pt x="6" y="52"/>
                        </a:lnTo>
                        <a:lnTo>
                          <a:pt x="10" y="56"/>
                        </a:lnTo>
                        <a:lnTo>
                          <a:pt x="16" y="60"/>
                        </a:lnTo>
                        <a:lnTo>
                          <a:pt x="20" y="62"/>
                        </a:lnTo>
                        <a:lnTo>
                          <a:pt x="26" y="64"/>
                        </a:lnTo>
                        <a:lnTo>
                          <a:pt x="34" y="66"/>
                        </a:lnTo>
                        <a:lnTo>
                          <a:pt x="34" y="66"/>
                        </a:lnTo>
                        <a:lnTo>
                          <a:pt x="40" y="64"/>
                        </a:lnTo>
                        <a:lnTo>
                          <a:pt x="46" y="62"/>
                        </a:lnTo>
                        <a:lnTo>
                          <a:pt x="52" y="60"/>
                        </a:lnTo>
                        <a:lnTo>
                          <a:pt x="56" y="56"/>
                        </a:lnTo>
                        <a:lnTo>
                          <a:pt x="60" y="52"/>
                        </a:lnTo>
                        <a:lnTo>
                          <a:pt x="64" y="46"/>
                        </a:lnTo>
                        <a:lnTo>
                          <a:pt x="66" y="40"/>
                        </a:lnTo>
                        <a:lnTo>
                          <a:pt x="66" y="32"/>
                        </a:lnTo>
                        <a:lnTo>
                          <a:pt x="66" y="32"/>
                        </a:lnTo>
                        <a:lnTo>
                          <a:pt x="66" y="26"/>
                        </a:lnTo>
                        <a:lnTo>
                          <a:pt x="64" y="20"/>
                        </a:lnTo>
                        <a:lnTo>
                          <a:pt x="60" y="14"/>
                        </a:lnTo>
                        <a:lnTo>
                          <a:pt x="56" y="10"/>
                        </a:lnTo>
                        <a:lnTo>
                          <a:pt x="52" y="6"/>
                        </a:lnTo>
                        <a:lnTo>
                          <a:pt x="46" y="2"/>
                        </a:lnTo>
                        <a:lnTo>
                          <a:pt x="40" y="0"/>
                        </a:lnTo>
                        <a:lnTo>
                          <a:pt x="34" y="0"/>
                        </a:lnTo>
                        <a:lnTo>
                          <a:pt x="34" y="0"/>
                        </a:lnTo>
                        <a:close/>
                        <a:moveTo>
                          <a:pt x="34" y="46"/>
                        </a:moveTo>
                        <a:lnTo>
                          <a:pt x="34" y="46"/>
                        </a:lnTo>
                        <a:lnTo>
                          <a:pt x="28" y="44"/>
                        </a:lnTo>
                        <a:lnTo>
                          <a:pt x="24" y="42"/>
                        </a:lnTo>
                        <a:lnTo>
                          <a:pt x="22" y="38"/>
                        </a:lnTo>
                        <a:lnTo>
                          <a:pt x="20" y="32"/>
                        </a:lnTo>
                        <a:lnTo>
                          <a:pt x="20" y="32"/>
                        </a:lnTo>
                        <a:lnTo>
                          <a:pt x="22" y="28"/>
                        </a:lnTo>
                        <a:lnTo>
                          <a:pt x="24" y="24"/>
                        </a:lnTo>
                        <a:lnTo>
                          <a:pt x="28" y="22"/>
                        </a:lnTo>
                        <a:lnTo>
                          <a:pt x="34" y="20"/>
                        </a:lnTo>
                        <a:lnTo>
                          <a:pt x="34" y="20"/>
                        </a:lnTo>
                        <a:lnTo>
                          <a:pt x="38" y="22"/>
                        </a:lnTo>
                        <a:lnTo>
                          <a:pt x="42" y="24"/>
                        </a:lnTo>
                        <a:lnTo>
                          <a:pt x="46" y="28"/>
                        </a:lnTo>
                        <a:lnTo>
                          <a:pt x="46" y="32"/>
                        </a:lnTo>
                        <a:lnTo>
                          <a:pt x="46" y="32"/>
                        </a:lnTo>
                        <a:lnTo>
                          <a:pt x="46" y="38"/>
                        </a:lnTo>
                        <a:lnTo>
                          <a:pt x="42" y="42"/>
                        </a:lnTo>
                        <a:lnTo>
                          <a:pt x="38" y="44"/>
                        </a:lnTo>
                        <a:lnTo>
                          <a:pt x="34" y="46"/>
                        </a:lnTo>
                        <a:lnTo>
                          <a:pt x="34" y="46"/>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sp>
              <p:nvSpPr>
                <p:cNvPr id="160" name="Freeform 167"/>
                <p:cNvSpPr>
                  <a:spLocks noEditPoints="1"/>
                </p:cNvSpPr>
                <p:nvPr/>
              </p:nvSpPr>
              <p:spPr bwMode="auto">
                <a:xfrm>
                  <a:off x="6937210" y="3323223"/>
                  <a:ext cx="352135" cy="283578"/>
                </a:xfrm>
                <a:custGeom>
                  <a:avLst/>
                  <a:gdLst/>
                  <a:ahLst/>
                  <a:cxnLst>
                    <a:cxn ang="0">
                      <a:pos x="184" y="42"/>
                    </a:cxn>
                    <a:cxn ang="0">
                      <a:pos x="184" y="26"/>
                    </a:cxn>
                    <a:cxn ang="0">
                      <a:pos x="180" y="14"/>
                    </a:cxn>
                    <a:cxn ang="0">
                      <a:pos x="172" y="6"/>
                    </a:cxn>
                    <a:cxn ang="0">
                      <a:pos x="162" y="6"/>
                    </a:cxn>
                    <a:cxn ang="0">
                      <a:pos x="94" y="18"/>
                    </a:cxn>
                    <a:cxn ang="0">
                      <a:pos x="92" y="10"/>
                    </a:cxn>
                    <a:cxn ang="0">
                      <a:pos x="80" y="0"/>
                    </a:cxn>
                    <a:cxn ang="0">
                      <a:pos x="34" y="8"/>
                    </a:cxn>
                    <a:cxn ang="0">
                      <a:pos x="30" y="10"/>
                    </a:cxn>
                    <a:cxn ang="0">
                      <a:pos x="20" y="24"/>
                    </a:cxn>
                    <a:cxn ang="0">
                      <a:pos x="20" y="32"/>
                    </a:cxn>
                    <a:cxn ang="0">
                      <a:pos x="10" y="36"/>
                    </a:cxn>
                    <a:cxn ang="0">
                      <a:pos x="0" y="58"/>
                    </a:cxn>
                    <a:cxn ang="0">
                      <a:pos x="8" y="150"/>
                    </a:cxn>
                    <a:cxn ang="0">
                      <a:pos x="10" y="158"/>
                    </a:cxn>
                    <a:cxn ang="0">
                      <a:pos x="16" y="168"/>
                    </a:cxn>
                    <a:cxn ang="0">
                      <a:pos x="20" y="172"/>
                    </a:cxn>
                    <a:cxn ang="0">
                      <a:pos x="20" y="108"/>
                    </a:cxn>
                    <a:cxn ang="0">
                      <a:pos x="18" y="102"/>
                    </a:cxn>
                    <a:cxn ang="0">
                      <a:pos x="20" y="94"/>
                    </a:cxn>
                    <a:cxn ang="0">
                      <a:pos x="24" y="80"/>
                    </a:cxn>
                    <a:cxn ang="0">
                      <a:pos x="28" y="74"/>
                    </a:cxn>
                    <a:cxn ang="0">
                      <a:pos x="40" y="64"/>
                    </a:cxn>
                    <a:cxn ang="0">
                      <a:pos x="56" y="58"/>
                    </a:cxn>
                    <a:cxn ang="0">
                      <a:pos x="224" y="64"/>
                    </a:cxn>
                    <a:cxn ang="0">
                      <a:pos x="222" y="62"/>
                    </a:cxn>
                    <a:cxn ang="0">
                      <a:pos x="218" y="62"/>
                    </a:cxn>
                    <a:cxn ang="0">
                      <a:pos x="56" y="74"/>
                    </a:cxn>
                    <a:cxn ang="0">
                      <a:pos x="48" y="78"/>
                    </a:cxn>
                    <a:cxn ang="0">
                      <a:pos x="42" y="84"/>
                    </a:cxn>
                    <a:cxn ang="0">
                      <a:pos x="36" y="102"/>
                    </a:cxn>
                    <a:cxn ang="0">
                      <a:pos x="36" y="106"/>
                    </a:cxn>
                    <a:cxn ang="0">
                      <a:pos x="36" y="170"/>
                    </a:cxn>
                    <a:cxn ang="0">
                      <a:pos x="38" y="174"/>
                    </a:cxn>
                    <a:cxn ang="0">
                      <a:pos x="42" y="178"/>
                    </a:cxn>
                    <a:cxn ang="0">
                      <a:pos x="52" y="182"/>
                    </a:cxn>
                    <a:cxn ang="0">
                      <a:pos x="164" y="170"/>
                    </a:cxn>
                    <a:cxn ang="0">
                      <a:pos x="178" y="164"/>
                    </a:cxn>
                    <a:cxn ang="0">
                      <a:pos x="184" y="158"/>
                    </a:cxn>
                    <a:cxn ang="0">
                      <a:pos x="188" y="150"/>
                    </a:cxn>
                    <a:cxn ang="0">
                      <a:pos x="222" y="86"/>
                    </a:cxn>
                    <a:cxn ang="0">
                      <a:pos x="226" y="70"/>
                    </a:cxn>
                    <a:cxn ang="0">
                      <a:pos x="226" y="66"/>
                    </a:cxn>
                    <a:cxn ang="0">
                      <a:pos x="224" y="64"/>
                    </a:cxn>
                  </a:cxnLst>
                  <a:rect l="0" t="0" r="r" b="b"/>
                  <a:pathLst>
                    <a:path w="226" h="182">
                      <a:moveTo>
                        <a:pt x="182" y="48"/>
                      </a:moveTo>
                      <a:lnTo>
                        <a:pt x="184" y="42"/>
                      </a:lnTo>
                      <a:lnTo>
                        <a:pt x="184" y="42"/>
                      </a:lnTo>
                      <a:lnTo>
                        <a:pt x="184" y="26"/>
                      </a:lnTo>
                      <a:lnTo>
                        <a:pt x="182" y="20"/>
                      </a:lnTo>
                      <a:lnTo>
                        <a:pt x="180" y="14"/>
                      </a:lnTo>
                      <a:lnTo>
                        <a:pt x="176" y="10"/>
                      </a:lnTo>
                      <a:lnTo>
                        <a:pt x="172" y="6"/>
                      </a:lnTo>
                      <a:lnTo>
                        <a:pt x="168" y="4"/>
                      </a:lnTo>
                      <a:lnTo>
                        <a:pt x="162" y="6"/>
                      </a:lnTo>
                      <a:lnTo>
                        <a:pt x="94" y="18"/>
                      </a:lnTo>
                      <a:lnTo>
                        <a:pt x="94" y="18"/>
                      </a:lnTo>
                      <a:lnTo>
                        <a:pt x="94" y="14"/>
                      </a:lnTo>
                      <a:lnTo>
                        <a:pt x="92" y="10"/>
                      </a:lnTo>
                      <a:lnTo>
                        <a:pt x="86" y="4"/>
                      </a:lnTo>
                      <a:lnTo>
                        <a:pt x="80" y="0"/>
                      </a:lnTo>
                      <a:lnTo>
                        <a:pt x="72" y="0"/>
                      </a:lnTo>
                      <a:lnTo>
                        <a:pt x="34" y="8"/>
                      </a:lnTo>
                      <a:lnTo>
                        <a:pt x="34" y="8"/>
                      </a:lnTo>
                      <a:lnTo>
                        <a:pt x="30" y="10"/>
                      </a:lnTo>
                      <a:lnTo>
                        <a:pt x="24" y="16"/>
                      </a:lnTo>
                      <a:lnTo>
                        <a:pt x="20" y="24"/>
                      </a:lnTo>
                      <a:lnTo>
                        <a:pt x="20" y="32"/>
                      </a:lnTo>
                      <a:lnTo>
                        <a:pt x="20" y="32"/>
                      </a:lnTo>
                      <a:lnTo>
                        <a:pt x="14" y="34"/>
                      </a:lnTo>
                      <a:lnTo>
                        <a:pt x="10" y="36"/>
                      </a:lnTo>
                      <a:lnTo>
                        <a:pt x="4" y="46"/>
                      </a:lnTo>
                      <a:lnTo>
                        <a:pt x="0" y="58"/>
                      </a:lnTo>
                      <a:lnTo>
                        <a:pt x="0" y="74"/>
                      </a:lnTo>
                      <a:lnTo>
                        <a:pt x="8" y="150"/>
                      </a:lnTo>
                      <a:lnTo>
                        <a:pt x="8" y="150"/>
                      </a:lnTo>
                      <a:lnTo>
                        <a:pt x="10" y="158"/>
                      </a:lnTo>
                      <a:lnTo>
                        <a:pt x="12" y="164"/>
                      </a:lnTo>
                      <a:lnTo>
                        <a:pt x="16" y="168"/>
                      </a:lnTo>
                      <a:lnTo>
                        <a:pt x="20" y="172"/>
                      </a:lnTo>
                      <a:lnTo>
                        <a:pt x="20" y="172"/>
                      </a:lnTo>
                      <a:lnTo>
                        <a:pt x="20" y="170"/>
                      </a:lnTo>
                      <a:lnTo>
                        <a:pt x="20" y="108"/>
                      </a:lnTo>
                      <a:lnTo>
                        <a:pt x="20" y="108"/>
                      </a:lnTo>
                      <a:lnTo>
                        <a:pt x="18" y="102"/>
                      </a:lnTo>
                      <a:lnTo>
                        <a:pt x="18" y="102"/>
                      </a:lnTo>
                      <a:lnTo>
                        <a:pt x="20" y="94"/>
                      </a:lnTo>
                      <a:lnTo>
                        <a:pt x="22" y="88"/>
                      </a:lnTo>
                      <a:lnTo>
                        <a:pt x="24" y="80"/>
                      </a:lnTo>
                      <a:lnTo>
                        <a:pt x="28" y="74"/>
                      </a:lnTo>
                      <a:lnTo>
                        <a:pt x="28" y="74"/>
                      </a:lnTo>
                      <a:lnTo>
                        <a:pt x="34" y="68"/>
                      </a:lnTo>
                      <a:lnTo>
                        <a:pt x="40" y="64"/>
                      </a:lnTo>
                      <a:lnTo>
                        <a:pt x="48" y="60"/>
                      </a:lnTo>
                      <a:lnTo>
                        <a:pt x="56" y="58"/>
                      </a:lnTo>
                      <a:lnTo>
                        <a:pt x="182" y="48"/>
                      </a:lnTo>
                      <a:close/>
                      <a:moveTo>
                        <a:pt x="224" y="64"/>
                      </a:moveTo>
                      <a:lnTo>
                        <a:pt x="224" y="64"/>
                      </a:lnTo>
                      <a:lnTo>
                        <a:pt x="222" y="62"/>
                      </a:lnTo>
                      <a:lnTo>
                        <a:pt x="218" y="62"/>
                      </a:lnTo>
                      <a:lnTo>
                        <a:pt x="218" y="62"/>
                      </a:lnTo>
                      <a:lnTo>
                        <a:pt x="180" y="64"/>
                      </a:lnTo>
                      <a:lnTo>
                        <a:pt x="56" y="74"/>
                      </a:lnTo>
                      <a:lnTo>
                        <a:pt x="56" y="74"/>
                      </a:lnTo>
                      <a:lnTo>
                        <a:pt x="48" y="78"/>
                      </a:lnTo>
                      <a:lnTo>
                        <a:pt x="42" y="84"/>
                      </a:lnTo>
                      <a:lnTo>
                        <a:pt x="42" y="84"/>
                      </a:lnTo>
                      <a:lnTo>
                        <a:pt x="38" y="92"/>
                      </a:lnTo>
                      <a:lnTo>
                        <a:pt x="36" y="102"/>
                      </a:lnTo>
                      <a:lnTo>
                        <a:pt x="36" y="102"/>
                      </a:lnTo>
                      <a:lnTo>
                        <a:pt x="36" y="106"/>
                      </a:lnTo>
                      <a:lnTo>
                        <a:pt x="36" y="106"/>
                      </a:lnTo>
                      <a:lnTo>
                        <a:pt x="36" y="170"/>
                      </a:lnTo>
                      <a:lnTo>
                        <a:pt x="36" y="170"/>
                      </a:lnTo>
                      <a:lnTo>
                        <a:pt x="38" y="174"/>
                      </a:lnTo>
                      <a:lnTo>
                        <a:pt x="38" y="174"/>
                      </a:lnTo>
                      <a:lnTo>
                        <a:pt x="42" y="178"/>
                      </a:lnTo>
                      <a:lnTo>
                        <a:pt x="50" y="182"/>
                      </a:lnTo>
                      <a:lnTo>
                        <a:pt x="52" y="182"/>
                      </a:lnTo>
                      <a:lnTo>
                        <a:pt x="164" y="170"/>
                      </a:lnTo>
                      <a:lnTo>
                        <a:pt x="164" y="170"/>
                      </a:lnTo>
                      <a:lnTo>
                        <a:pt x="170" y="168"/>
                      </a:lnTo>
                      <a:lnTo>
                        <a:pt x="178" y="164"/>
                      </a:lnTo>
                      <a:lnTo>
                        <a:pt x="178" y="164"/>
                      </a:lnTo>
                      <a:lnTo>
                        <a:pt x="184" y="158"/>
                      </a:lnTo>
                      <a:lnTo>
                        <a:pt x="188" y="152"/>
                      </a:lnTo>
                      <a:lnTo>
                        <a:pt x="188" y="150"/>
                      </a:lnTo>
                      <a:lnTo>
                        <a:pt x="222" y="86"/>
                      </a:lnTo>
                      <a:lnTo>
                        <a:pt x="222" y="86"/>
                      </a:lnTo>
                      <a:lnTo>
                        <a:pt x="224" y="78"/>
                      </a:lnTo>
                      <a:lnTo>
                        <a:pt x="226" y="70"/>
                      </a:lnTo>
                      <a:lnTo>
                        <a:pt x="226" y="70"/>
                      </a:lnTo>
                      <a:lnTo>
                        <a:pt x="226" y="66"/>
                      </a:lnTo>
                      <a:lnTo>
                        <a:pt x="224" y="64"/>
                      </a:lnTo>
                      <a:lnTo>
                        <a:pt x="224" y="64"/>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grpSp>
            <p:nvGrpSpPr>
              <p:cNvPr id="148" name="组合 723"/>
              <p:cNvGrpSpPr/>
              <p:nvPr/>
            </p:nvGrpSpPr>
            <p:grpSpPr>
              <a:xfrm>
                <a:off x="5776431" y="1576373"/>
                <a:ext cx="229455" cy="163670"/>
                <a:chOff x="9855200" y="3744913"/>
                <a:chExt cx="1255713" cy="868362"/>
              </a:xfrm>
              <a:solidFill>
                <a:srgbClr val="FFFFFF">
                  <a:lumMod val="95000"/>
                </a:srgbClr>
              </a:solidFill>
            </p:grpSpPr>
            <p:sp>
              <p:nvSpPr>
                <p:cNvPr id="154" name="Freeform 312"/>
                <p:cNvSpPr/>
                <p:nvPr/>
              </p:nvSpPr>
              <p:spPr bwMode="auto">
                <a:xfrm>
                  <a:off x="9896475" y="3919538"/>
                  <a:ext cx="998538" cy="666750"/>
                </a:xfrm>
                <a:custGeom>
                  <a:avLst/>
                  <a:gdLst/>
                  <a:ahLst/>
                  <a:cxnLst>
                    <a:cxn ang="0">
                      <a:pos x="260" y="2202"/>
                    </a:cxn>
                    <a:cxn ang="0">
                      <a:pos x="2143" y="2202"/>
                    </a:cxn>
                    <a:cxn ang="0">
                      <a:pos x="2143" y="619"/>
                    </a:cxn>
                    <a:cxn ang="0">
                      <a:pos x="2718" y="619"/>
                    </a:cxn>
                    <a:cxn ang="0">
                      <a:pos x="2718" y="2202"/>
                    </a:cxn>
                    <a:cxn ang="0">
                      <a:pos x="4314" y="2202"/>
                    </a:cxn>
                    <a:cxn ang="0">
                      <a:pos x="4314" y="2274"/>
                    </a:cxn>
                    <a:cxn ang="0">
                      <a:pos x="4314" y="2777"/>
                    </a:cxn>
                    <a:cxn ang="0">
                      <a:pos x="4314" y="5752"/>
                    </a:cxn>
                    <a:cxn ang="0">
                      <a:pos x="8420" y="5752"/>
                    </a:cxn>
                    <a:cxn ang="0">
                      <a:pos x="9343" y="4844"/>
                    </a:cxn>
                    <a:cxn ang="0">
                      <a:pos x="4574" y="0"/>
                    </a:cxn>
                    <a:cxn ang="0">
                      <a:pos x="5381" y="0"/>
                    </a:cxn>
                    <a:cxn ang="0">
                      <a:pos x="7501" y="2152"/>
                    </a:cxn>
                    <a:cxn ang="0">
                      <a:pos x="9202" y="441"/>
                    </a:cxn>
                    <a:cxn ang="0">
                      <a:pos x="10012" y="441"/>
                    </a:cxn>
                    <a:cxn ang="0">
                      <a:pos x="7904" y="2562"/>
                    </a:cxn>
                    <a:cxn ang="0">
                      <a:pos x="9753" y="4441"/>
                    </a:cxn>
                    <a:cxn ang="0">
                      <a:pos x="13116" y="1133"/>
                    </a:cxn>
                    <a:cxn ang="0">
                      <a:pos x="13116" y="1859"/>
                    </a:cxn>
                    <a:cxn ang="0">
                      <a:pos x="13199" y="1859"/>
                    </a:cxn>
                    <a:cxn ang="0">
                      <a:pos x="9240" y="5752"/>
                    </a:cxn>
                    <a:cxn ang="0">
                      <a:pos x="12624" y="5752"/>
                    </a:cxn>
                    <a:cxn ang="0">
                      <a:pos x="12624" y="6327"/>
                    </a:cxn>
                    <a:cxn ang="0">
                      <a:pos x="8656" y="6327"/>
                    </a:cxn>
                    <a:cxn ang="0">
                      <a:pos x="6127" y="8815"/>
                    </a:cxn>
                    <a:cxn ang="0">
                      <a:pos x="5724" y="8405"/>
                    </a:cxn>
                    <a:cxn ang="0">
                      <a:pos x="7835" y="6327"/>
                    </a:cxn>
                    <a:cxn ang="0">
                      <a:pos x="4314" y="6327"/>
                    </a:cxn>
                    <a:cxn ang="0">
                      <a:pos x="3825" y="6327"/>
                    </a:cxn>
                    <a:cxn ang="0">
                      <a:pos x="3739" y="6327"/>
                    </a:cxn>
                    <a:cxn ang="0">
                      <a:pos x="3739" y="2777"/>
                    </a:cxn>
                    <a:cxn ang="0">
                      <a:pos x="2718" y="2777"/>
                    </a:cxn>
                    <a:cxn ang="0">
                      <a:pos x="2718" y="7433"/>
                    </a:cxn>
                    <a:cxn ang="0">
                      <a:pos x="2617" y="7433"/>
                    </a:cxn>
                    <a:cxn ang="0">
                      <a:pos x="2143" y="7433"/>
                    </a:cxn>
                    <a:cxn ang="0">
                      <a:pos x="0" y="7433"/>
                    </a:cxn>
                    <a:cxn ang="0">
                      <a:pos x="0" y="6858"/>
                    </a:cxn>
                    <a:cxn ang="0">
                      <a:pos x="2143" y="6858"/>
                    </a:cxn>
                    <a:cxn ang="0">
                      <a:pos x="2143" y="2777"/>
                    </a:cxn>
                    <a:cxn ang="0">
                      <a:pos x="260" y="2777"/>
                    </a:cxn>
                    <a:cxn ang="0">
                      <a:pos x="260" y="2202"/>
                    </a:cxn>
                  </a:cxnLst>
                  <a:rect l="0" t="0" r="r" b="b"/>
                  <a:pathLst>
                    <a:path w="13199" h="8815">
                      <a:moveTo>
                        <a:pt x="260" y="2202"/>
                      </a:moveTo>
                      <a:lnTo>
                        <a:pt x="2143" y="2202"/>
                      </a:lnTo>
                      <a:lnTo>
                        <a:pt x="2143" y="619"/>
                      </a:lnTo>
                      <a:lnTo>
                        <a:pt x="2718" y="619"/>
                      </a:lnTo>
                      <a:lnTo>
                        <a:pt x="2718" y="2202"/>
                      </a:lnTo>
                      <a:lnTo>
                        <a:pt x="4314" y="2202"/>
                      </a:lnTo>
                      <a:lnTo>
                        <a:pt x="4314" y="2274"/>
                      </a:lnTo>
                      <a:lnTo>
                        <a:pt x="4314" y="2777"/>
                      </a:lnTo>
                      <a:lnTo>
                        <a:pt x="4314" y="5752"/>
                      </a:lnTo>
                      <a:lnTo>
                        <a:pt x="8420" y="5752"/>
                      </a:lnTo>
                      <a:lnTo>
                        <a:pt x="9343" y="4844"/>
                      </a:lnTo>
                      <a:lnTo>
                        <a:pt x="4574" y="0"/>
                      </a:lnTo>
                      <a:lnTo>
                        <a:pt x="5381" y="0"/>
                      </a:lnTo>
                      <a:lnTo>
                        <a:pt x="7501" y="2152"/>
                      </a:lnTo>
                      <a:lnTo>
                        <a:pt x="9202" y="441"/>
                      </a:lnTo>
                      <a:lnTo>
                        <a:pt x="10012" y="441"/>
                      </a:lnTo>
                      <a:lnTo>
                        <a:pt x="7904" y="2562"/>
                      </a:lnTo>
                      <a:lnTo>
                        <a:pt x="9753" y="4441"/>
                      </a:lnTo>
                      <a:lnTo>
                        <a:pt x="13116" y="1133"/>
                      </a:lnTo>
                      <a:lnTo>
                        <a:pt x="13116" y="1859"/>
                      </a:lnTo>
                      <a:lnTo>
                        <a:pt x="13199" y="1859"/>
                      </a:lnTo>
                      <a:lnTo>
                        <a:pt x="9240" y="5752"/>
                      </a:lnTo>
                      <a:lnTo>
                        <a:pt x="12624" y="5752"/>
                      </a:lnTo>
                      <a:lnTo>
                        <a:pt x="12624" y="6327"/>
                      </a:lnTo>
                      <a:lnTo>
                        <a:pt x="8656" y="6327"/>
                      </a:lnTo>
                      <a:lnTo>
                        <a:pt x="6127" y="8815"/>
                      </a:lnTo>
                      <a:lnTo>
                        <a:pt x="5724" y="8405"/>
                      </a:lnTo>
                      <a:lnTo>
                        <a:pt x="7835" y="6327"/>
                      </a:lnTo>
                      <a:lnTo>
                        <a:pt x="4314" y="6327"/>
                      </a:lnTo>
                      <a:lnTo>
                        <a:pt x="3825" y="6327"/>
                      </a:lnTo>
                      <a:lnTo>
                        <a:pt x="3739" y="6327"/>
                      </a:lnTo>
                      <a:lnTo>
                        <a:pt x="3739" y="2777"/>
                      </a:lnTo>
                      <a:lnTo>
                        <a:pt x="2718" y="2777"/>
                      </a:lnTo>
                      <a:lnTo>
                        <a:pt x="2718" y="7433"/>
                      </a:lnTo>
                      <a:lnTo>
                        <a:pt x="2617" y="7433"/>
                      </a:lnTo>
                      <a:lnTo>
                        <a:pt x="2143" y="7433"/>
                      </a:lnTo>
                      <a:lnTo>
                        <a:pt x="0" y="7433"/>
                      </a:lnTo>
                      <a:lnTo>
                        <a:pt x="0" y="6858"/>
                      </a:lnTo>
                      <a:lnTo>
                        <a:pt x="2143" y="6858"/>
                      </a:lnTo>
                      <a:lnTo>
                        <a:pt x="2143" y="2777"/>
                      </a:lnTo>
                      <a:lnTo>
                        <a:pt x="260" y="2777"/>
                      </a:lnTo>
                      <a:lnTo>
                        <a:pt x="260" y="2202"/>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55" name="Freeform 313"/>
                <p:cNvSpPr/>
                <p:nvPr/>
              </p:nvSpPr>
              <p:spPr bwMode="auto">
                <a:xfrm>
                  <a:off x="10887075" y="3802063"/>
                  <a:ext cx="166688" cy="174625"/>
                </a:xfrm>
                <a:custGeom>
                  <a:avLst/>
                  <a:gdLst/>
                  <a:ahLst/>
                  <a:cxnLst>
                    <a:cxn ang="0">
                      <a:pos x="1801" y="2312"/>
                    </a:cxn>
                    <a:cxn ang="0">
                      <a:pos x="1802" y="2293"/>
                    </a:cxn>
                    <a:cxn ang="0">
                      <a:pos x="1803" y="2275"/>
                    </a:cxn>
                    <a:cxn ang="0">
                      <a:pos x="1798" y="2090"/>
                    </a:cxn>
                    <a:cxn ang="0">
                      <a:pos x="1775" y="1909"/>
                    </a:cxn>
                    <a:cxn ang="0">
                      <a:pos x="1735" y="1735"/>
                    </a:cxn>
                    <a:cxn ang="0">
                      <a:pos x="1679" y="1567"/>
                    </a:cxn>
                    <a:cxn ang="0">
                      <a:pos x="1606" y="1407"/>
                    </a:cxn>
                    <a:cxn ang="0">
                      <a:pos x="1519" y="1255"/>
                    </a:cxn>
                    <a:cxn ang="0">
                      <a:pos x="1418" y="1113"/>
                    </a:cxn>
                    <a:cxn ang="0">
                      <a:pos x="1304" y="981"/>
                    </a:cxn>
                    <a:cxn ang="0">
                      <a:pos x="1178" y="861"/>
                    </a:cxn>
                    <a:cxn ang="0">
                      <a:pos x="1041" y="753"/>
                    </a:cxn>
                    <a:cxn ang="0">
                      <a:pos x="895" y="658"/>
                    </a:cxn>
                    <a:cxn ang="0">
                      <a:pos x="738" y="578"/>
                    </a:cxn>
                    <a:cxn ang="0">
                      <a:pos x="574" y="512"/>
                    </a:cxn>
                    <a:cxn ang="0">
                      <a:pos x="402" y="463"/>
                    </a:cxn>
                    <a:cxn ang="0">
                      <a:pos x="223" y="431"/>
                    </a:cxn>
                    <a:cxn ang="0">
                      <a:pos x="38" y="417"/>
                    </a:cxn>
                    <a:cxn ang="0">
                      <a:pos x="20" y="417"/>
                    </a:cxn>
                    <a:cxn ang="0">
                      <a:pos x="0" y="417"/>
                    </a:cxn>
                    <a:cxn ang="0">
                      <a:pos x="21" y="0"/>
                    </a:cxn>
                    <a:cxn ang="0">
                      <a:pos x="39" y="0"/>
                    </a:cxn>
                    <a:cxn ang="0">
                      <a:pos x="163" y="7"/>
                    </a:cxn>
                    <a:cxn ang="0">
                      <a:pos x="386" y="36"/>
                    </a:cxn>
                    <a:cxn ang="0">
                      <a:pos x="602" y="86"/>
                    </a:cxn>
                    <a:cxn ang="0">
                      <a:pos x="810" y="156"/>
                    </a:cxn>
                    <a:cxn ang="0">
                      <a:pos x="1007" y="245"/>
                    </a:cxn>
                    <a:cxn ang="0">
                      <a:pos x="1194" y="353"/>
                    </a:cxn>
                    <a:cxn ang="0">
                      <a:pos x="1368" y="479"/>
                    </a:cxn>
                    <a:cxn ang="0">
                      <a:pos x="1530" y="619"/>
                    </a:cxn>
                    <a:cxn ang="0">
                      <a:pos x="1677" y="774"/>
                    </a:cxn>
                    <a:cxn ang="0">
                      <a:pos x="1809" y="943"/>
                    </a:cxn>
                    <a:cxn ang="0">
                      <a:pos x="1926" y="1123"/>
                    </a:cxn>
                    <a:cxn ang="0">
                      <a:pos x="2023" y="1315"/>
                    </a:cxn>
                    <a:cxn ang="0">
                      <a:pos x="2103" y="1517"/>
                    </a:cxn>
                    <a:cxn ang="0">
                      <a:pos x="2163" y="1728"/>
                    </a:cxn>
                    <a:cxn ang="0">
                      <a:pos x="2202" y="1946"/>
                    </a:cxn>
                    <a:cxn ang="0">
                      <a:pos x="2219" y="2171"/>
                    </a:cxn>
                    <a:cxn ang="0">
                      <a:pos x="2219" y="2294"/>
                    </a:cxn>
                    <a:cxn ang="0">
                      <a:pos x="2218" y="2313"/>
                    </a:cxn>
                  </a:cxnLst>
                  <a:rect l="0" t="0" r="r" b="b"/>
                  <a:pathLst>
                    <a:path w="2219" h="2323">
                      <a:moveTo>
                        <a:pt x="2217" y="2323"/>
                      </a:moveTo>
                      <a:lnTo>
                        <a:pt x="1801" y="2312"/>
                      </a:lnTo>
                      <a:lnTo>
                        <a:pt x="1802" y="2303"/>
                      </a:lnTo>
                      <a:lnTo>
                        <a:pt x="1802" y="2293"/>
                      </a:lnTo>
                      <a:lnTo>
                        <a:pt x="1803" y="2284"/>
                      </a:lnTo>
                      <a:lnTo>
                        <a:pt x="1803" y="2275"/>
                      </a:lnTo>
                      <a:lnTo>
                        <a:pt x="1803" y="2181"/>
                      </a:lnTo>
                      <a:lnTo>
                        <a:pt x="1798" y="2090"/>
                      </a:lnTo>
                      <a:lnTo>
                        <a:pt x="1789" y="1998"/>
                      </a:lnTo>
                      <a:lnTo>
                        <a:pt x="1775" y="1909"/>
                      </a:lnTo>
                      <a:lnTo>
                        <a:pt x="1757" y="1821"/>
                      </a:lnTo>
                      <a:lnTo>
                        <a:pt x="1735" y="1735"/>
                      </a:lnTo>
                      <a:lnTo>
                        <a:pt x="1709" y="1650"/>
                      </a:lnTo>
                      <a:lnTo>
                        <a:pt x="1679" y="1567"/>
                      </a:lnTo>
                      <a:lnTo>
                        <a:pt x="1644" y="1486"/>
                      </a:lnTo>
                      <a:lnTo>
                        <a:pt x="1606" y="1407"/>
                      </a:lnTo>
                      <a:lnTo>
                        <a:pt x="1564" y="1330"/>
                      </a:lnTo>
                      <a:lnTo>
                        <a:pt x="1519" y="1255"/>
                      </a:lnTo>
                      <a:lnTo>
                        <a:pt x="1470" y="1183"/>
                      </a:lnTo>
                      <a:lnTo>
                        <a:pt x="1418" y="1113"/>
                      </a:lnTo>
                      <a:lnTo>
                        <a:pt x="1363" y="1046"/>
                      </a:lnTo>
                      <a:lnTo>
                        <a:pt x="1304" y="981"/>
                      </a:lnTo>
                      <a:lnTo>
                        <a:pt x="1242" y="920"/>
                      </a:lnTo>
                      <a:lnTo>
                        <a:pt x="1178" y="861"/>
                      </a:lnTo>
                      <a:lnTo>
                        <a:pt x="1112" y="806"/>
                      </a:lnTo>
                      <a:lnTo>
                        <a:pt x="1041" y="753"/>
                      </a:lnTo>
                      <a:lnTo>
                        <a:pt x="969" y="704"/>
                      </a:lnTo>
                      <a:lnTo>
                        <a:pt x="895" y="658"/>
                      </a:lnTo>
                      <a:lnTo>
                        <a:pt x="818" y="616"/>
                      </a:lnTo>
                      <a:lnTo>
                        <a:pt x="738" y="578"/>
                      </a:lnTo>
                      <a:lnTo>
                        <a:pt x="657" y="543"/>
                      </a:lnTo>
                      <a:lnTo>
                        <a:pt x="574" y="512"/>
                      </a:lnTo>
                      <a:lnTo>
                        <a:pt x="489" y="486"/>
                      </a:lnTo>
                      <a:lnTo>
                        <a:pt x="402" y="463"/>
                      </a:lnTo>
                      <a:lnTo>
                        <a:pt x="312" y="445"/>
                      </a:lnTo>
                      <a:lnTo>
                        <a:pt x="223" y="431"/>
                      </a:lnTo>
                      <a:lnTo>
                        <a:pt x="131" y="422"/>
                      </a:lnTo>
                      <a:lnTo>
                        <a:pt x="38" y="417"/>
                      </a:lnTo>
                      <a:lnTo>
                        <a:pt x="29" y="417"/>
                      </a:lnTo>
                      <a:lnTo>
                        <a:pt x="20" y="417"/>
                      </a:lnTo>
                      <a:lnTo>
                        <a:pt x="9" y="417"/>
                      </a:lnTo>
                      <a:lnTo>
                        <a:pt x="0" y="417"/>
                      </a:lnTo>
                      <a:lnTo>
                        <a:pt x="11" y="0"/>
                      </a:lnTo>
                      <a:lnTo>
                        <a:pt x="21" y="0"/>
                      </a:lnTo>
                      <a:lnTo>
                        <a:pt x="30" y="0"/>
                      </a:lnTo>
                      <a:lnTo>
                        <a:pt x="39" y="0"/>
                      </a:lnTo>
                      <a:lnTo>
                        <a:pt x="49" y="0"/>
                      </a:lnTo>
                      <a:lnTo>
                        <a:pt x="163" y="7"/>
                      </a:lnTo>
                      <a:lnTo>
                        <a:pt x="276" y="18"/>
                      </a:lnTo>
                      <a:lnTo>
                        <a:pt x="386" y="36"/>
                      </a:lnTo>
                      <a:lnTo>
                        <a:pt x="495" y="57"/>
                      </a:lnTo>
                      <a:lnTo>
                        <a:pt x="602" y="86"/>
                      </a:lnTo>
                      <a:lnTo>
                        <a:pt x="707" y="119"/>
                      </a:lnTo>
                      <a:lnTo>
                        <a:pt x="810" y="156"/>
                      </a:lnTo>
                      <a:lnTo>
                        <a:pt x="910" y="199"/>
                      </a:lnTo>
                      <a:lnTo>
                        <a:pt x="1007" y="245"/>
                      </a:lnTo>
                      <a:lnTo>
                        <a:pt x="1102" y="297"/>
                      </a:lnTo>
                      <a:lnTo>
                        <a:pt x="1194" y="353"/>
                      </a:lnTo>
                      <a:lnTo>
                        <a:pt x="1283" y="414"/>
                      </a:lnTo>
                      <a:lnTo>
                        <a:pt x="1368" y="479"/>
                      </a:lnTo>
                      <a:lnTo>
                        <a:pt x="1451" y="546"/>
                      </a:lnTo>
                      <a:lnTo>
                        <a:pt x="1530" y="619"/>
                      </a:lnTo>
                      <a:lnTo>
                        <a:pt x="1606" y="695"/>
                      </a:lnTo>
                      <a:lnTo>
                        <a:pt x="1677" y="774"/>
                      </a:lnTo>
                      <a:lnTo>
                        <a:pt x="1746" y="857"/>
                      </a:lnTo>
                      <a:lnTo>
                        <a:pt x="1809" y="943"/>
                      </a:lnTo>
                      <a:lnTo>
                        <a:pt x="1870" y="1031"/>
                      </a:lnTo>
                      <a:lnTo>
                        <a:pt x="1926" y="1123"/>
                      </a:lnTo>
                      <a:lnTo>
                        <a:pt x="1976" y="1218"/>
                      </a:lnTo>
                      <a:lnTo>
                        <a:pt x="2023" y="1315"/>
                      </a:lnTo>
                      <a:lnTo>
                        <a:pt x="2066" y="1415"/>
                      </a:lnTo>
                      <a:lnTo>
                        <a:pt x="2103" y="1517"/>
                      </a:lnTo>
                      <a:lnTo>
                        <a:pt x="2135" y="1622"/>
                      </a:lnTo>
                      <a:lnTo>
                        <a:pt x="2163" y="1728"/>
                      </a:lnTo>
                      <a:lnTo>
                        <a:pt x="2185" y="1835"/>
                      </a:lnTo>
                      <a:lnTo>
                        <a:pt x="2202" y="1946"/>
                      </a:lnTo>
                      <a:lnTo>
                        <a:pt x="2213" y="2058"/>
                      </a:lnTo>
                      <a:lnTo>
                        <a:pt x="2219" y="2171"/>
                      </a:lnTo>
                      <a:lnTo>
                        <a:pt x="2219" y="2285"/>
                      </a:lnTo>
                      <a:lnTo>
                        <a:pt x="2219" y="2294"/>
                      </a:lnTo>
                      <a:lnTo>
                        <a:pt x="2218" y="2304"/>
                      </a:lnTo>
                      <a:lnTo>
                        <a:pt x="2218" y="2313"/>
                      </a:lnTo>
                      <a:lnTo>
                        <a:pt x="2217" y="2323"/>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56" name="Freeform 314"/>
                <p:cNvSpPr/>
                <p:nvPr/>
              </p:nvSpPr>
              <p:spPr bwMode="auto">
                <a:xfrm>
                  <a:off x="10888663" y="3744913"/>
                  <a:ext cx="222250" cy="233362"/>
                </a:xfrm>
                <a:custGeom>
                  <a:avLst/>
                  <a:gdLst/>
                  <a:ahLst/>
                  <a:cxnLst>
                    <a:cxn ang="0">
                      <a:pos x="2948" y="3062"/>
                    </a:cxn>
                    <a:cxn ang="0">
                      <a:pos x="2947" y="3082"/>
                    </a:cxn>
                    <a:cxn ang="0">
                      <a:pos x="2562" y="3081"/>
                    </a:cxn>
                    <a:cxn ang="0">
                      <a:pos x="2562" y="3062"/>
                    </a:cxn>
                    <a:cxn ang="0">
                      <a:pos x="2563" y="3043"/>
                    </a:cxn>
                    <a:cxn ang="0">
                      <a:pos x="2556" y="2779"/>
                    </a:cxn>
                    <a:cxn ang="0">
                      <a:pos x="2523" y="2521"/>
                    </a:cxn>
                    <a:cxn ang="0">
                      <a:pos x="2465" y="2271"/>
                    </a:cxn>
                    <a:cxn ang="0">
                      <a:pos x="2384" y="2031"/>
                    </a:cxn>
                    <a:cxn ang="0">
                      <a:pos x="2280" y="1802"/>
                    </a:cxn>
                    <a:cxn ang="0">
                      <a:pos x="2156" y="1585"/>
                    </a:cxn>
                    <a:cxn ang="0">
                      <a:pos x="2012" y="1382"/>
                    </a:cxn>
                    <a:cxn ang="0">
                      <a:pos x="1849" y="1193"/>
                    </a:cxn>
                    <a:cxn ang="0">
                      <a:pos x="1669" y="1020"/>
                    </a:cxn>
                    <a:cxn ang="0">
                      <a:pos x="1473" y="867"/>
                    </a:cxn>
                    <a:cxn ang="0">
                      <a:pos x="1262" y="731"/>
                    </a:cxn>
                    <a:cxn ang="0">
                      <a:pos x="1039" y="616"/>
                    </a:cxn>
                    <a:cxn ang="0">
                      <a:pos x="803" y="522"/>
                    </a:cxn>
                    <a:cxn ang="0">
                      <a:pos x="557" y="452"/>
                    </a:cxn>
                    <a:cxn ang="0">
                      <a:pos x="301" y="406"/>
                    </a:cxn>
                    <a:cxn ang="0">
                      <a:pos x="37" y="386"/>
                    </a:cxn>
                    <a:cxn ang="0">
                      <a:pos x="18" y="385"/>
                    </a:cxn>
                    <a:cxn ang="0">
                      <a:pos x="0" y="385"/>
                    </a:cxn>
                    <a:cxn ang="0">
                      <a:pos x="18" y="0"/>
                    </a:cxn>
                    <a:cxn ang="0">
                      <a:pos x="37" y="0"/>
                    </a:cxn>
                    <a:cxn ang="0">
                      <a:pos x="200" y="8"/>
                    </a:cxn>
                    <a:cxn ang="0">
                      <a:pos x="498" y="47"/>
                    </a:cxn>
                    <a:cxn ang="0">
                      <a:pos x="786" y="113"/>
                    </a:cxn>
                    <a:cxn ang="0">
                      <a:pos x="1064" y="208"/>
                    </a:cxn>
                    <a:cxn ang="0">
                      <a:pos x="1328" y="328"/>
                    </a:cxn>
                    <a:cxn ang="0">
                      <a:pos x="1578" y="472"/>
                    </a:cxn>
                    <a:cxn ang="0">
                      <a:pos x="1811" y="638"/>
                    </a:cxn>
                    <a:cxn ang="0">
                      <a:pos x="2027" y="826"/>
                    </a:cxn>
                    <a:cxn ang="0">
                      <a:pos x="2224" y="1034"/>
                    </a:cxn>
                    <a:cxn ang="0">
                      <a:pos x="2401" y="1259"/>
                    </a:cxn>
                    <a:cxn ang="0">
                      <a:pos x="2556" y="1501"/>
                    </a:cxn>
                    <a:cxn ang="0">
                      <a:pos x="2686" y="1757"/>
                    </a:cxn>
                    <a:cxn ang="0">
                      <a:pos x="2793" y="2027"/>
                    </a:cxn>
                    <a:cxn ang="0">
                      <a:pos x="2873" y="2308"/>
                    </a:cxn>
                    <a:cxn ang="0">
                      <a:pos x="2925" y="2600"/>
                    </a:cxn>
                    <a:cxn ang="0">
                      <a:pos x="2948" y="2900"/>
                    </a:cxn>
                  </a:cxnLst>
                  <a:rect l="0" t="0" r="r" b="b"/>
                  <a:pathLst>
                    <a:path w="2948" h="3091">
                      <a:moveTo>
                        <a:pt x="2948" y="3053"/>
                      </a:moveTo>
                      <a:lnTo>
                        <a:pt x="2948" y="3062"/>
                      </a:lnTo>
                      <a:lnTo>
                        <a:pt x="2947" y="3072"/>
                      </a:lnTo>
                      <a:lnTo>
                        <a:pt x="2947" y="3082"/>
                      </a:lnTo>
                      <a:lnTo>
                        <a:pt x="2947" y="3091"/>
                      </a:lnTo>
                      <a:lnTo>
                        <a:pt x="2562" y="3081"/>
                      </a:lnTo>
                      <a:lnTo>
                        <a:pt x="2562" y="3071"/>
                      </a:lnTo>
                      <a:lnTo>
                        <a:pt x="2562" y="3062"/>
                      </a:lnTo>
                      <a:lnTo>
                        <a:pt x="2563" y="3053"/>
                      </a:lnTo>
                      <a:lnTo>
                        <a:pt x="2563" y="3043"/>
                      </a:lnTo>
                      <a:lnTo>
                        <a:pt x="2563" y="2910"/>
                      </a:lnTo>
                      <a:lnTo>
                        <a:pt x="2556" y="2779"/>
                      </a:lnTo>
                      <a:lnTo>
                        <a:pt x="2543" y="2649"/>
                      </a:lnTo>
                      <a:lnTo>
                        <a:pt x="2523" y="2521"/>
                      </a:lnTo>
                      <a:lnTo>
                        <a:pt x="2497" y="2395"/>
                      </a:lnTo>
                      <a:lnTo>
                        <a:pt x="2465" y="2271"/>
                      </a:lnTo>
                      <a:lnTo>
                        <a:pt x="2428" y="2150"/>
                      </a:lnTo>
                      <a:lnTo>
                        <a:pt x="2384" y="2031"/>
                      </a:lnTo>
                      <a:lnTo>
                        <a:pt x="2335" y="1915"/>
                      </a:lnTo>
                      <a:lnTo>
                        <a:pt x="2280" y="1802"/>
                      </a:lnTo>
                      <a:lnTo>
                        <a:pt x="2220" y="1692"/>
                      </a:lnTo>
                      <a:lnTo>
                        <a:pt x="2156" y="1585"/>
                      </a:lnTo>
                      <a:lnTo>
                        <a:pt x="2086" y="1481"/>
                      </a:lnTo>
                      <a:lnTo>
                        <a:pt x="2012" y="1382"/>
                      </a:lnTo>
                      <a:lnTo>
                        <a:pt x="1933" y="1285"/>
                      </a:lnTo>
                      <a:lnTo>
                        <a:pt x="1849" y="1193"/>
                      </a:lnTo>
                      <a:lnTo>
                        <a:pt x="1760" y="1104"/>
                      </a:lnTo>
                      <a:lnTo>
                        <a:pt x="1669" y="1020"/>
                      </a:lnTo>
                      <a:lnTo>
                        <a:pt x="1572" y="941"/>
                      </a:lnTo>
                      <a:lnTo>
                        <a:pt x="1473" y="867"/>
                      </a:lnTo>
                      <a:lnTo>
                        <a:pt x="1369" y="796"/>
                      </a:lnTo>
                      <a:lnTo>
                        <a:pt x="1262" y="731"/>
                      </a:lnTo>
                      <a:lnTo>
                        <a:pt x="1152" y="671"/>
                      </a:lnTo>
                      <a:lnTo>
                        <a:pt x="1039" y="616"/>
                      </a:lnTo>
                      <a:lnTo>
                        <a:pt x="922" y="566"/>
                      </a:lnTo>
                      <a:lnTo>
                        <a:pt x="803" y="522"/>
                      </a:lnTo>
                      <a:lnTo>
                        <a:pt x="682" y="484"/>
                      </a:lnTo>
                      <a:lnTo>
                        <a:pt x="557" y="452"/>
                      </a:lnTo>
                      <a:lnTo>
                        <a:pt x="430" y="426"/>
                      </a:lnTo>
                      <a:lnTo>
                        <a:pt x="301" y="406"/>
                      </a:lnTo>
                      <a:lnTo>
                        <a:pt x="170" y="392"/>
                      </a:lnTo>
                      <a:lnTo>
                        <a:pt x="37" y="386"/>
                      </a:lnTo>
                      <a:lnTo>
                        <a:pt x="28" y="385"/>
                      </a:lnTo>
                      <a:lnTo>
                        <a:pt x="18" y="385"/>
                      </a:lnTo>
                      <a:lnTo>
                        <a:pt x="9" y="385"/>
                      </a:lnTo>
                      <a:lnTo>
                        <a:pt x="0" y="385"/>
                      </a:lnTo>
                      <a:lnTo>
                        <a:pt x="9" y="0"/>
                      </a:lnTo>
                      <a:lnTo>
                        <a:pt x="18" y="0"/>
                      </a:lnTo>
                      <a:lnTo>
                        <a:pt x="28" y="0"/>
                      </a:lnTo>
                      <a:lnTo>
                        <a:pt x="37" y="0"/>
                      </a:lnTo>
                      <a:lnTo>
                        <a:pt x="47" y="0"/>
                      </a:lnTo>
                      <a:lnTo>
                        <a:pt x="200" y="8"/>
                      </a:lnTo>
                      <a:lnTo>
                        <a:pt x="350" y="24"/>
                      </a:lnTo>
                      <a:lnTo>
                        <a:pt x="498" y="47"/>
                      </a:lnTo>
                      <a:lnTo>
                        <a:pt x="644" y="77"/>
                      </a:lnTo>
                      <a:lnTo>
                        <a:pt x="786" y="113"/>
                      </a:lnTo>
                      <a:lnTo>
                        <a:pt x="927" y="158"/>
                      </a:lnTo>
                      <a:lnTo>
                        <a:pt x="1064" y="208"/>
                      </a:lnTo>
                      <a:lnTo>
                        <a:pt x="1198" y="265"/>
                      </a:lnTo>
                      <a:lnTo>
                        <a:pt x="1328" y="328"/>
                      </a:lnTo>
                      <a:lnTo>
                        <a:pt x="1455" y="396"/>
                      </a:lnTo>
                      <a:lnTo>
                        <a:pt x="1578" y="472"/>
                      </a:lnTo>
                      <a:lnTo>
                        <a:pt x="1696" y="552"/>
                      </a:lnTo>
                      <a:lnTo>
                        <a:pt x="1811" y="638"/>
                      </a:lnTo>
                      <a:lnTo>
                        <a:pt x="1921" y="730"/>
                      </a:lnTo>
                      <a:lnTo>
                        <a:pt x="2027" y="826"/>
                      </a:lnTo>
                      <a:lnTo>
                        <a:pt x="2128" y="928"/>
                      </a:lnTo>
                      <a:lnTo>
                        <a:pt x="2224" y="1034"/>
                      </a:lnTo>
                      <a:lnTo>
                        <a:pt x="2315" y="1144"/>
                      </a:lnTo>
                      <a:lnTo>
                        <a:pt x="2401" y="1259"/>
                      </a:lnTo>
                      <a:lnTo>
                        <a:pt x="2481" y="1377"/>
                      </a:lnTo>
                      <a:lnTo>
                        <a:pt x="2556" y="1501"/>
                      </a:lnTo>
                      <a:lnTo>
                        <a:pt x="2624" y="1626"/>
                      </a:lnTo>
                      <a:lnTo>
                        <a:pt x="2686" y="1757"/>
                      </a:lnTo>
                      <a:lnTo>
                        <a:pt x="2742" y="1890"/>
                      </a:lnTo>
                      <a:lnTo>
                        <a:pt x="2793" y="2027"/>
                      </a:lnTo>
                      <a:lnTo>
                        <a:pt x="2836" y="2166"/>
                      </a:lnTo>
                      <a:lnTo>
                        <a:pt x="2873" y="2308"/>
                      </a:lnTo>
                      <a:lnTo>
                        <a:pt x="2902" y="2453"/>
                      </a:lnTo>
                      <a:lnTo>
                        <a:pt x="2925" y="2600"/>
                      </a:lnTo>
                      <a:lnTo>
                        <a:pt x="2941" y="2748"/>
                      </a:lnTo>
                      <a:lnTo>
                        <a:pt x="2948" y="2900"/>
                      </a:lnTo>
                      <a:lnTo>
                        <a:pt x="2948" y="3053"/>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57" name="Freeform 315"/>
                <p:cNvSpPr>
                  <a:spLocks noEditPoints="1"/>
                </p:cNvSpPr>
                <p:nvPr/>
              </p:nvSpPr>
              <p:spPr bwMode="auto">
                <a:xfrm>
                  <a:off x="9855200" y="3897313"/>
                  <a:ext cx="1076325" cy="715962"/>
                </a:xfrm>
                <a:custGeom>
                  <a:avLst/>
                  <a:gdLst/>
                  <a:ahLst/>
                  <a:cxnLst>
                    <a:cxn ang="0">
                      <a:pos x="13800" y="1"/>
                    </a:cxn>
                    <a:cxn ang="0">
                      <a:pos x="13870" y="11"/>
                    </a:cxn>
                    <a:cxn ang="0">
                      <a:pos x="13938" y="29"/>
                    </a:cxn>
                    <a:cxn ang="0">
                      <a:pos x="14000" y="58"/>
                    </a:cxn>
                    <a:cxn ang="0">
                      <a:pos x="14057" y="95"/>
                    </a:cxn>
                    <a:cxn ang="0">
                      <a:pos x="14109" y="139"/>
                    </a:cxn>
                    <a:cxn ang="0">
                      <a:pos x="14154" y="190"/>
                    </a:cxn>
                    <a:cxn ang="0">
                      <a:pos x="14190" y="248"/>
                    </a:cxn>
                    <a:cxn ang="0">
                      <a:pos x="14219" y="311"/>
                    </a:cxn>
                    <a:cxn ang="0">
                      <a:pos x="14238" y="378"/>
                    </a:cxn>
                    <a:cxn ang="0">
                      <a:pos x="14247" y="449"/>
                    </a:cxn>
                    <a:cxn ang="0">
                      <a:pos x="14247" y="9034"/>
                    </a:cxn>
                    <a:cxn ang="0">
                      <a:pos x="14238" y="9104"/>
                    </a:cxn>
                    <a:cxn ang="0">
                      <a:pos x="14219" y="9171"/>
                    </a:cxn>
                    <a:cxn ang="0">
                      <a:pos x="14190" y="9234"/>
                    </a:cxn>
                    <a:cxn ang="0">
                      <a:pos x="14154" y="9291"/>
                    </a:cxn>
                    <a:cxn ang="0">
                      <a:pos x="14109" y="9343"/>
                    </a:cxn>
                    <a:cxn ang="0">
                      <a:pos x="14057" y="9387"/>
                    </a:cxn>
                    <a:cxn ang="0">
                      <a:pos x="14000" y="9424"/>
                    </a:cxn>
                    <a:cxn ang="0">
                      <a:pos x="13938" y="9452"/>
                    </a:cxn>
                    <a:cxn ang="0">
                      <a:pos x="13870" y="9472"/>
                    </a:cxn>
                    <a:cxn ang="0">
                      <a:pos x="13800" y="9480"/>
                    </a:cxn>
                    <a:cxn ang="0">
                      <a:pos x="447" y="9480"/>
                    </a:cxn>
                    <a:cxn ang="0">
                      <a:pos x="377" y="9472"/>
                    </a:cxn>
                    <a:cxn ang="0">
                      <a:pos x="309" y="9452"/>
                    </a:cxn>
                    <a:cxn ang="0">
                      <a:pos x="247" y="9424"/>
                    </a:cxn>
                    <a:cxn ang="0">
                      <a:pos x="190" y="9387"/>
                    </a:cxn>
                    <a:cxn ang="0">
                      <a:pos x="138" y="9343"/>
                    </a:cxn>
                    <a:cxn ang="0">
                      <a:pos x="93" y="9291"/>
                    </a:cxn>
                    <a:cxn ang="0">
                      <a:pos x="57" y="9234"/>
                    </a:cxn>
                    <a:cxn ang="0">
                      <a:pos x="29" y="9171"/>
                    </a:cxn>
                    <a:cxn ang="0">
                      <a:pos x="9" y="9104"/>
                    </a:cxn>
                    <a:cxn ang="0">
                      <a:pos x="1" y="9034"/>
                    </a:cxn>
                    <a:cxn ang="0">
                      <a:pos x="1" y="449"/>
                    </a:cxn>
                    <a:cxn ang="0">
                      <a:pos x="9" y="378"/>
                    </a:cxn>
                    <a:cxn ang="0">
                      <a:pos x="29" y="311"/>
                    </a:cxn>
                    <a:cxn ang="0">
                      <a:pos x="57" y="248"/>
                    </a:cxn>
                    <a:cxn ang="0">
                      <a:pos x="93" y="190"/>
                    </a:cxn>
                    <a:cxn ang="0">
                      <a:pos x="138" y="139"/>
                    </a:cxn>
                    <a:cxn ang="0">
                      <a:pos x="190" y="95"/>
                    </a:cxn>
                    <a:cxn ang="0">
                      <a:pos x="247" y="58"/>
                    </a:cxn>
                    <a:cxn ang="0">
                      <a:pos x="309" y="29"/>
                    </a:cxn>
                    <a:cxn ang="0">
                      <a:pos x="377" y="11"/>
                    </a:cxn>
                    <a:cxn ang="0">
                      <a:pos x="447" y="1"/>
                    </a:cxn>
                    <a:cxn ang="0">
                      <a:pos x="12797" y="1205"/>
                    </a:cxn>
                    <a:cxn ang="0">
                      <a:pos x="1451" y="1205"/>
                    </a:cxn>
                  </a:cxnLst>
                  <a:rect l="0" t="0" r="r" b="b"/>
                  <a:pathLst>
                    <a:path w="14247" h="9481">
                      <a:moveTo>
                        <a:pt x="471" y="0"/>
                      </a:moveTo>
                      <a:lnTo>
                        <a:pt x="13776" y="0"/>
                      </a:lnTo>
                      <a:lnTo>
                        <a:pt x="13800" y="1"/>
                      </a:lnTo>
                      <a:lnTo>
                        <a:pt x="13823" y="3"/>
                      </a:lnTo>
                      <a:lnTo>
                        <a:pt x="13847" y="7"/>
                      </a:lnTo>
                      <a:lnTo>
                        <a:pt x="13870" y="11"/>
                      </a:lnTo>
                      <a:lnTo>
                        <a:pt x="13893" y="16"/>
                      </a:lnTo>
                      <a:lnTo>
                        <a:pt x="13916" y="22"/>
                      </a:lnTo>
                      <a:lnTo>
                        <a:pt x="13938" y="29"/>
                      </a:lnTo>
                      <a:lnTo>
                        <a:pt x="13958" y="38"/>
                      </a:lnTo>
                      <a:lnTo>
                        <a:pt x="13979" y="47"/>
                      </a:lnTo>
                      <a:lnTo>
                        <a:pt x="14000" y="58"/>
                      </a:lnTo>
                      <a:lnTo>
                        <a:pt x="14020" y="70"/>
                      </a:lnTo>
                      <a:lnTo>
                        <a:pt x="14038" y="81"/>
                      </a:lnTo>
                      <a:lnTo>
                        <a:pt x="14057" y="95"/>
                      </a:lnTo>
                      <a:lnTo>
                        <a:pt x="14075" y="109"/>
                      </a:lnTo>
                      <a:lnTo>
                        <a:pt x="14092" y="124"/>
                      </a:lnTo>
                      <a:lnTo>
                        <a:pt x="14109" y="139"/>
                      </a:lnTo>
                      <a:lnTo>
                        <a:pt x="14125" y="156"/>
                      </a:lnTo>
                      <a:lnTo>
                        <a:pt x="14139" y="173"/>
                      </a:lnTo>
                      <a:lnTo>
                        <a:pt x="14154" y="190"/>
                      </a:lnTo>
                      <a:lnTo>
                        <a:pt x="14166" y="209"/>
                      </a:lnTo>
                      <a:lnTo>
                        <a:pt x="14179" y="229"/>
                      </a:lnTo>
                      <a:lnTo>
                        <a:pt x="14190" y="248"/>
                      </a:lnTo>
                      <a:lnTo>
                        <a:pt x="14200" y="268"/>
                      </a:lnTo>
                      <a:lnTo>
                        <a:pt x="14210" y="289"/>
                      </a:lnTo>
                      <a:lnTo>
                        <a:pt x="14219" y="311"/>
                      </a:lnTo>
                      <a:lnTo>
                        <a:pt x="14226" y="333"/>
                      </a:lnTo>
                      <a:lnTo>
                        <a:pt x="14233" y="355"/>
                      </a:lnTo>
                      <a:lnTo>
                        <a:pt x="14238" y="378"/>
                      </a:lnTo>
                      <a:lnTo>
                        <a:pt x="14242" y="401"/>
                      </a:lnTo>
                      <a:lnTo>
                        <a:pt x="14245" y="425"/>
                      </a:lnTo>
                      <a:lnTo>
                        <a:pt x="14247" y="449"/>
                      </a:lnTo>
                      <a:lnTo>
                        <a:pt x="14247" y="473"/>
                      </a:lnTo>
                      <a:lnTo>
                        <a:pt x="14247" y="9010"/>
                      </a:lnTo>
                      <a:lnTo>
                        <a:pt x="14247" y="9034"/>
                      </a:lnTo>
                      <a:lnTo>
                        <a:pt x="14245" y="9058"/>
                      </a:lnTo>
                      <a:lnTo>
                        <a:pt x="14242" y="9081"/>
                      </a:lnTo>
                      <a:lnTo>
                        <a:pt x="14238" y="9104"/>
                      </a:lnTo>
                      <a:lnTo>
                        <a:pt x="14233" y="9127"/>
                      </a:lnTo>
                      <a:lnTo>
                        <a:pt x="14226" y="9149"/>
                      </a:lnTo>
                      <a:lnTo>
                        <a:pt x="14219" y="9171"/>
                      </a:lnTo>
                      <a:lnTo>
                        <a:pt x="14210" y="9192"/>
                      </a:lnTo>
                      <a:lnTo>
                        <a:pt x="14200" y="9213"/>
                      </a:lnTo>
                      <a:lnTo>
                        <a:pt x="14190" y="9234"/>
                      </a:lnTo>
                      <a:lnTo>
                        <a:pt x="14179" y="9254"/>
                      </a:lnTo>
                      <a:lnTo>
                        <a:pt x="14166" y="9272"/>
                      </a:lnTo>
                      <a:lnTo>
                        <a:pt x="14154" y="9291"/>
                      </a:lnTo>
                      <a:lnTo>
                        <a:pt x="14139" y="9309"/>
                      </a:lnTo>
                      <a:lnTo>
                        <a:pt x="14125" y="9326"/>
                      </a:lnTo>
                      <a:lnTo>
                        <a:pt x="14109" y="9343"/>
                      </a:lnTo>
                      <a:lnTo>
                        <a:pt x="14092" y="9359"/>
                      </a:lnTo>
                      <a:lnTo>
                        <a:pt x="14075" y="9373"/>
                      </a:lnTo>
                      <a:lnTo>
                        <a:pt x="14057" y="9387"/>
                      </a:lnTo>
                      <a:lnTo>
                        <a:pt x="14038" y="9400"/>
                      </a:lnTo>
                      <a:lnTo>
                        <a:pt x="14020" y="9412"/>
                      </a:lnTo>
                      <a:lnTo>
                        <a:pt x="14000" y="9424"/>
                      </a:lnTo>
                      <a:lnTo>
                        <a:pt x="13979" y="9434"/>
                      </a:lnTo>
                      <a:lnTo>
                        <a:pt x="13958" y="9444"/>
                      </a:lnTo>
                      <a:lnTo>
                        <a:pt x="13938" y="9452"/>
                      </a:lnTo>
                      <a:lnTo>
                        <a:pt x="13916" y="9460"/>
                      </a:lnTo>
                      <a:lnTo>
                        <a:pt x="13893" y="9466"/>
                      </a:lnTo>
                      <a:lnTo>
                        <a:pt x="13870" y="9472"/>
                      </a:lnTo>
                      <a:lnTo>
                        <a:pt x="13847" y="9476"/>
                      </a:lnTo>
                      <a:lnTo>
                        <a:pt x="13823" y="9479"/>
                      </a:lnTo>
                      <a:lnTo>
                        <a:pt x="13800" y="9480"/>
                      </a:lnTo>
                      <a:lnTo>
                        <a:pt x="13776" y="9481"/>
                      </a:lnTo>
                      <a:lnTo>
                        <a:pt x="471" y="9481"/>
                      </a:lnTo>
                      <a:lnTo>
                        <a:pt x="447" y="9480"/>
                      </a:lnTo>
                      <a:lnTo>
                        <a:pt x="424" y="9479"/>
                      </a:lnTo>
                      <a:lnTo>
                        <a:pt x="400" y="9476"/>
                      </a:lnTo>
                      <a:lnTo>
                        <a:pt x="377" y="9472"/>
                      </a:lnTo>
                      <a:lnTo>
                        <a:pt x="354" y="9466"/>
                      </a:lnTo>
                      <a:lnTo>
                        <a:pt x="332" y="9460"/>
                      </a:lnTo>
                      <a:lnTo>
                        <a:pt x="309" y="9452"/>
                      </a:lnTo>
                      <a:lnTo>
                        <a:pt x="289" y="9444"/>
                      </a:lnTo>
                      <a:lnTo>
                        <a:pt x="268" y="9434"/>
                      </a:lnTo>
                      <a:lnTo>
                        <a:pt x="247" y="9424"/>
                      </a:lnTo>
                      <a:lnTo>
                        <a:pt x="227" y="9412"/>
                      </a:lnTo>
                      <a:lnTo>
                        <a:pt x="209" y="9400"/>
                      </a:lnTo>
                      <a:lnTo>
                        <a:pt x="190" y="9387"/>
                      </a:lnTo>
                      <a:lnTo>
                        <a:pt x="172" y="9373"/>
                      </a:lnTo>
                      <a:lnTo>
                        <a:pt x="155" y="9359"/>
                      </a:lnTo>
                      <a:lnTo>
                        <a:pt x="138" y="9343"/>
                      </a:lnTo>
                      <a:lnTo>
                        <a:pt x="123" y="9326"/>
                      </a:lnTo>
                      <a:lnTo>
                        <a:pt x="108" y="9309"/>
                      </a:lnTo>
                      <a:lnTo>
                        <a:pt x="93" y="9291"/>
                      </a:lnTo>
                      <a:lnTo>
                        <a:pt x="81" y="9272"/>
                      </a:lnTo>
                      <a:lnTo>
                        <a:pt x="69" y="9254"/>
                      </a:lnTo>
                      <a:lnTo>
                        <a:pt x="57" y="9234"/>
                      </a:lnTo>
                      <a:lnTo>
                        <a:pt x="47" y="9213"/>
                      </a:lnTo>
                      <a:lnTo>
                        <a:pt x="37" y="9192"/>
                      </a:lnTo>
                      <a:lnTo>
                        <a:pt x="29" y="9171"/>
                      </a:lnTo>
                      <a:lnTo>
                        <a:pt x="21" y="9149"/>
                      </a:lnTo>
                      <a:lnTo>
                        <a:pt x="15" y="9127"/>
                      </a:lnTo>
                      <a:lnTo>
                        <a:pt x="9" y="9104"/>
                      </a:lnTo>
                      <a:lnTo>
                        <a:pt x="5" y="9081"/>
                      </a:lnTo>
                      <a:lnTo>
                        <a:pt x="2" y="9058"/>
                      </a:lnTo>
                      <a:lnTo>
                        <a:pt x="1" y="9034"/>
                      </a:lnTo>
                      <a:lnTo>
                        <a:pt x="0" y="9010"/>
                      </a:lnTo>
                      <a:lnTo>
                        <a:pt x="0" y="473"/>
                      </a:lnTo>
                      <a:lnTo>
                        <a:pt x="1" y="449"/>
                      </a:lnTo>
                      <a:lnTo>
                        <a:pt x="2" y="425"/>
                      </a:lnTo>
                      <a:lnTo>
                        <a:pt x="5" y="401"/>
                      </a:lnTo>
                      <a:lnTo>
                        <a:pt x="9" y="378"/>
                      </a:lnTo>
                      <a:lnTo>
                        <a:pt x="15" y="355"/>
                      </a:lnTo>
                      <a:lnTo>
                        <a:pt x="21" y="333"/>
                      </a:lnTo>
                      <a:lnTo>
                        <a:pt x="29" y="311"/>
                      </a:lnTo>
                      <a:lnTo>
                        <a:pt x="37" y="289"/>
                      </a:lnTo>
                      <a:lnTo>
                        <a:pt x="47" y="268"/>
                      </a:lnTo>
                      <a:lnTo>
                        <a:pt x="57" y="248"/>
                      </a:lnTo>
                      <a:lnTo>
                        <a:pt x="69" y="229"/>
                      </a:lnTo>
                      <a:lnTo>
                        <a:pt x="81" y="209"/>
                      </a:lnTo>
                      <a:lnTo>
                        <a:pt x="93" y="190"/>
                      </a:lnTo>
                      <a:lnTo>
                        <a:pt x="108" y="173"/>
                      </a:lnTo>
                      <a:lnTo>
                        <a:pt x="123" y="156"/>
                      </a:lnTo>
                      <a:lnTo>
                        <a:pt x="138" y="139"/>
                      </a:lnTo>
                      <a:lnTo>
                        <a:pt x="155" y="124"/>
                      </a:lnTo>
                      <a:lnTo>
                        <a:pt x="172" y="109"/>
                      </a:lnTo>
                      <a:lnTo>
                        <a:pt x="190" y="95"/>
                      </a:lnTo>
                      <a:lnTo>
                        <a:pt x="209" y="81"/>
                      </a:lnTo>
                      <a:lnTo>
                        <a:pt x="227" y="70"/>
                      </a:lnTo>
                      <a:lnTo>
                        <a:pt x="247" y="58"/>
                      </a:lnTo>
                      <a:lnTo>
                        <a:pt x="268" y="47"/>
                      </a:lnTo>
                      <a:lnTo>
                        <a:pt x="289" y="38"/>
                      </a:lnTo>
                      <a:lnTo>
                        <a:pt x="309" y="29"/>
                      </a:lnTo>
                      <a:lnTo>
                        <a:pt x="332" y="22"/>
                      </a:lnTo>
                      <a:lnTo>
                        <a:pt x="354" y="16"/>
                      </a:lnTo>
                      <a:lnTo>
                        <a:pt x="377" y="11"/>
                      </a:lnTo>
                      <a:lnTo>
                        <a:pt x="400" y="7"/>
                      </a:lnTo>
                      <a:lnTo>
                        <a:pt x="424" y="3"/>
                      </a:lnTo>
                      <a:lnTo>
                        <a:pt x="447" y="1"/>
                      </a:lnTo>
                      <a:lnTo>
                        <a:pt x="471" y="0"/>
                      </a:lnTo>
                      <a:close/>
                      <a:moveTo>
                        <a:pt x="1451" y="1205"/>
                      </a:moveTo>
                      <a:lnTo>
                        <a:pt x="12797" y="1205"/>
                      </a:lnTo>
                      <a:lnTo>
                        <a:pt x="12797" y="8276"/>
                      </a:lnTo>
                      <a:lnTo>
                        <a:pt x="1451" y="8276"/>
                      </a:lnTo>
                      <a:lnTo>
                        <a:pt x="1451" y="1205"/>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58" name="Freeform 316"/>
                <p:cNvSpPr>
                  <a:spLocks noEditPoints="1"/>
                </p:cNvSpPr>
                <p:nvPr/>
              </p:nvSpPr>
              <p:spPr bwMode="auto">
                <a:xfrm>
                  <a:off x="10250488" y="4113213"/>
                  <a:ext cx="149225" cy="222250"/>
                </a:xfrm>
                <a:custGeom>
                  <a:avLst/>
                  <a:gdLst/>
                  <a:ahLst/>
                  <a:cxnLst>
                    <a:cxn ang="0">
                      <a:pos x="1143" y="12"/>
                    </a:cxn>
                    <a:cxn ang="0">
                      <a:pos x="1333" y="61"/>
                    </a:cxn>
                    <a:cxn ang="0">
                      <a:pos x="1506" y="145"/>
                    </a:cxn>
                    <a:cxn ang="0">
                      <a:pos x="1659" y="259"/>
                    </a:cxn>
                    <a:cxn ang="0">
                      <a:pos x="1787" y="399"/>
                    </a:cxn>
                    <a:cxn ang="0">
                      <a:pos x="1887" y="563"/>
                    </a:cxn>
                    <a:cxn ang="0">
                      <a:pos x="1953" y="745"/>
                    </a:cxn>
                    <a:cxn ang="0">
                      <a:pos x="1983" y="942"/>
                    </a:cxn>
                    <a:cxn ang="0">
                      <a:pos x="1977" y="1112"/>
                    </a:cxn>
                    <a:cxn ang="0">
                      <a:pos x="1946" y="1265"/>
                    </a:cxn>
                    <a:cxn ang="0">
                      <a:pos x="1893" y="1408"/>
                    </a:cxn>
                    <a:cxn ang="0">
                      <a:pos x="1818" y="1540"/>
                    </a:cxn>
                    <a:cxn ang="0">
                      <a:pos x="202" y="1591"/>
                    </a:cxn>
                    <a:cxn ang="0">
                      <a:pos x="118" y="1458"/>
                    </a:cxn>
                    <a:cxn ang="0">
                      <a:pos x="53" y="1312"/>
                    </a:cxn>
                    <a:cxn ang="0">
                      <a:pos x="14" y="1157"/>
                    </a:cxn>
                    <a:cxn ang="0">
                      <a:pos x="0" y="993"/>
                    </a:cxn>
                    <a:cxn ang="0">
                      <a:pos x="20" y="792"/>
                    </a:cxn>
                    <a:cxn ang="0">
                      <a:pos x="78" y="607"/>
                    </a:cxn>
                    <a:cxn ang="0">
                      <a:pos x="170" y="438"/>
                    </a:cxn>
                    <a:cxn ang="0">
                      <a:pos x="291" y="291"/>
                    </a:cxn>
                    <a:cxn ang="0">
                      <a:pos x="438" y="170"/>
                    </a:cxn>
                    <a:cxn ang="0">
                      <a:pos x="607" y="78"/>
                    </a:cxn>
                    <a:cxn ang="0">
                      <a:pos x="792" y="20"/>
                    </a:cxn>
                    <a:cxn ang="0">
                      <a:pos x="993" y="0"/>
                    </a:cxn>
                    <a:cxn ang="0">
                      <a:pos x="1079" y="428"/>
                    </a:cxn>
                    <a:cxn ang="0">
                      <a:pos x="1188" y="456"/>
                    </a:cxn>
                    <a:cxn ang="0">
                      <a:pos x="1289" y="504"/>
                    </a:cxn>
                    <a:cxn ang="0">
                      <a:pos x="1376" y="570"/>
                    </a:cxn>
                    <a:cxn ang="0">
                      <a:pos x="1450" y="651"/>
                    </a:cxn>
                    <a:cxn ang="0">
                      <a:pos x="1507" y="745"/>
                    </a:cxn>
                    <a:cxn ang="0">
                      <a:pos x="1545" y="850"/>
                    </a:cxn>
                    <a:cxn ang="0">
                      <a:pos x="1563" y="963"/>
                    </a:cxn>
                    <a:cxn ang="0">
                      <a:pos x="1557" y="1079"/>
                    </a:cxn>
                    <a:cxn ang="0">
                      <a:pos x="1529" y="1188"/>
                    </a:cxn>
                    <a:cxn ang="0">
                      <a:pos x="1481" y="1289"/>
                    </a:cxn>
                    <a:cxn ang="0">
                      <a:pos x="1415" y="1376"/>
                    </a:cxn>
                    <a:cxn ang="0">
                      <a:pos x="1333" y="1449"/>
                    </a:cxn>
                    <a:cxn ang="0">
                      <a:pos x="1240" y="1507"/>
                    </a:cxn>
                    <a:cxn ang="0">
                      <a:pos x="1135" y="1545"/>
                    </a:cxn>
                    <a:cxn ang="0">
                      <a:pos x="1022" y="1563"/>
                    </a:cxn>
                    <a:cxn ang="0">
                      <a:pos x="906" y="1556"/>
                    </a:cxn>
                    <a:cxn ang="0">
                      <a:pos x="797" y="1528"/>
                    </a:cxn>
                    <a:cxn ang="0">
                      <a:pos x="697" y="1481"/>
                    </a:cxn>
                    <a:cxn ang="0">
                      <a:pos x="609" y="1415"/>
                    </a:cxn>
                    <a:cxn ang="0">
                      <a:pos x="535" y="1334"/>
                    </a:cxn>
                    <a:cxn ang="0">
                      <a:pos x="478" y="1240"/>
                    </a:cxn>
                    <a:cxn ang="0">
                      <a:pos x="440" y="1135"/>
                    </a:cxn>
                    <a:cxn ang="0">
                      <a:pos x="422" y="1022"/>
                    </a:cxn>
                    <a:cxn ang="0">
                      <a:pos x="428" y="906"/>
                    </a:cxn>
                    <a:cxn ang="0">
                      <a:pos x="456" y="797"/>
                    </a:cxn>
                    <a:cxn ang="0">
                      <a:pos x="504" y="697"/>
                    </a:cxn>
                    <a:cxn ang="0">
                      <a:pos x="570" y="609"/>
                    </a:cxn>
                    <a:cxn ang="0">
                      <a:pos x="651" y="535"/>
                    </a:cxn>
                    <a:cxn ang="0">
                      <a:pos x="745" y="478"/>
                    </a:cxn>
                    <a:cxn ang="0">
                      <a:pos x="850" y="440"/>
                    </a:cxn>
                    <a:cxn ang="0">
                      <a:pos x="963" y="422"/>
                    </a:cxn>
                  </a:cxnLst>
                  <a:rect l="0" t="0" r="r" b="b"/>
                  <a:pathLst>
                    <a:path w="1984" h="2926">
                      <a:moveTo>
                        <a:pt x="993" y="0"/>
                      </a:moveTo>
                      <a:lnTo>
                        <a:pt x="1044" y="2"/>
                      </a:lnTo>
                      <a:lnTo>
                        <a:pt x="1094" y="6"/>
                      </a:lnTo>
                      <a:lnTo>
                        <a:pt x="1143" y="12"/>
                      </a:lnTo>
                      <a:lnTo>
                        <a:pt x="1192" y="20"/>
                      </a:lnTo>
                      <a:lnTo>
                        <a:pt x="1240" y="32"/>
                      </a:lnTo>
                      <a:lnTo>
                        <a:pt x="1287" y="45"/>
                      </a:lnTo>
                      <a:lnTo>
                        <a:pt x="1333" y="61"/>
                      </a:lnTo>
                      <a:lnTo>
                        <a:pt x="1378" y="78"/>
                      </a:lnTo>
                      <a:lnTo>
                        <a:pt x="1422" y="98"/>
                      </a:lnTo>
                      <a:lnTo>
                        <a:pt x="1464" y="121"/>
                      </a:lnTo>
                      <a:lnTo>
                        <a:pt x="1506" y="145"/>
                      </a:lnTo>
                      <a:lnTo>
                        <a:pt x="1546" y="170"/>
                      </a:lnTo>
                      <a:lnTo>
                        <a:pt x="1586" y="198"/>
                      </a:lnTo>
                      <a:lnTo>
                        <a:pt x="1623" y="228"/>
                      </a:lnTo>
                      <a:lnTo>
                        <a:pt x="1659" y="259"/>
                      </a:lnTo>
                      <a:lnTo>
                        <a:pt x="1694" y="291"/>
                      </a:lnTo>
                      <a:lnTo>
                        <a:pt x="1727" y="326"/>
                      </a:lnTo>
                      <a:lnTo>
                        <a:pt x="1758" y="362"/>
                      </a:lnTo>
                      <a:lnTo>
                        <a:pt x="1787" y="399"/>
                      </a:lnTo>
                      <a:lnTo>
                        <a:pt x="1815" y="438"/>
                      </a:lnTo>
                      <a:lnTo>
                        <a:pt x="1841" y="479"/>
                      </a:lnTo>
                      <a:lnTo>
                        <a:pt x="1865" y="520"/>
                      </a:lnTo>
                      <a:lnTo>
                        <a:pt x="1887" y="563"/>
                      </a:lnTo>
                      <a:lnTo>
                        <a:pt x="1906" y="607"/>
                      </a:lnTo>
                      <a:lnTo>
                        <a:pt x="1924" y="652"/>
                      </a:lnTo>
                      <a:lnTo>
                        <a:pt x="1940" y="698"/>
                      </a:lnTo>
                      <a:lnTo>
                        <a:pt x="1953" y="745"/>
                      </a:lnTo>
                      <a:lnTo>
                        <a:pt x="1965" y="792"/>
                      </a:lnTo>
                      <a:lnTo>
                        <a:pt x="1973" y="841"/>
                      </a:lnTo>
                      <a:lnTo>
                        <a:pt x="1979" y="891"/>
                      </a:lnTo>
                      <a:lnTo>
                        <a:pt x="1983" y="942"/>
                      </a:lnTo>
                      <a:lnTo>
                        <a:pt x="1984" y="993"/>
                      </a:lnTo>
                      <a:lnTo>
                        <a:pt x="1984" y="1032"/>
                      </a:lnTo>
                      <a:lnTo>
                        <a:pt x="1981" y="1073"/>
                      </a:lnTo>
                      <a:lnTo>
                        <a:pt x="1977" y="1112"/>
                      </a:lnTo>
                      <a:lnTo>
                        <a:pt x="1972" y="1151"/>
                      </a:lnTo>
                      <a:lnTo>
                        <a:pt x="1965" y="1189"/>
                      </a:lnTo>
                      <a:lnTo>
                        <a:pt x="1956" y="1227"/>
                      </a:lnTo>
                      <a:lnTo>
                        <a:pt x="1946" y="1265"/>
                      </a:lnTo>
                      <a:lnTo>
                        <a:pt x="1936" y="1301"/>
                      </a:lnTo>
                      <a:lnTo>
                        <a:pt x="1922" y="1337"/>
                      </a:lnTo>
                      <a:lnTo>
                        <a:pt x="1909" y="1373"/>
                      </a:lnTo>
                      <a:lnTo>
                        <a:pt x="1893" y="1408"/>
                      </a:lnTo>
                      <a:lnTo>
                        <a:pt x="1876" y="1442"/>
                      </a:lnTo>
                      <a:lnTo>
                        <a:pt x="1859" y="1475"/>
                      </a:lnTo>
                      <a:lnTo>
                        <a:pt x="1839" y="1508"/>
                      </a:lnTo>
                      <a:lnTo>
                        <a:pt x="1818" y="1540"/>
                      </a:lnTo>
                      <a:lnTo>
                        <a:pt x="1797" y="1571"/>
                      </a:lnTo>
                      <a:lnTo>
                        <a:pt x="1023" y="2926"/>
                      </a:lnTo>
                      <a:lnTo>
                        <a:pt x="199" y="1591"/>
                      </a:lnTo>
                      <a:lnTo>
                        <a:pt x="202" y="1591"/>
                      </a:lnTo>
                      <a:lnTo>
                        <a:pt x="179" y="1558"/>
                      </a:lnTo>
                      <a:lnTo>
                        <a:pt x="157" y="1526"/>
                      </a:lnTo>
                      <a:lnTo>
                        <a:pt x="136" y="1492"/>
                      </a:lnTo>
                      <a:lnTo>
                        <a:pt x="118" y="1458"/>
                      </a:lnTo>
                      <a:lnTo>
                        <a:pt x="99" y="1422"/>
                      </a:lnTo>
                      <a:lnTo>
                        <a:pt x="82" y="1387"/>
                      </a:lnTo>
                      <a:lnTo>
                        <a:pt x="68" y="1351"/>
                      </a:lnTo>
                      <a:lnTo>
                        <a:pt x="53" y="1312"/>
                      </a:lnTo>
                      <a:lnTo>
                        <a:pt x="42" y="1275"/>
                      </a:lnTo>
                      <a:lnTo>
                        <a:pt x="30" y="1237"/>
                      </a:lnTo>
                      <a:lnTo>
                        <a:pt x="21" y="1197"/>
                      </a:lnTo>
                      <a:lnTo>
                        <a:pt x="14" y="1157"/>
                      </a:lnTo>
                      <a:lnTo>
                        <a:pt x="8" y="1116"/>
                      </a:lnTo>
                      <a:lnTo>
                        <a:pt x="3" y="1076"/>
                      </a:lnTo>
                      <a:lnTo>
                        <a:pt x="1" y="1034"/>
                      </a:lnTo>
                      <a:lnTo>
                        <a:pt x="0" y="993"/>
                      </a:lnTo>
                      <a:lnTo>
                        <a:pt x="1" y="942"/>
                      </a:lnTo>
                      <a:lnTo>
                        <a:pt x="6" y="891"/>
                      </a:lnTo>
                      <a:lnTo>
                        <a:pt x="12" y="841"/>
                      </a:lnTo>
                      <a:lnTo>
                        <a:pt x="20" y="792"/>
                      </a:lnTo>
                      <a:lnTo>
                        <a:pt x="31" y="745"/>
                      </a:lnTo>
                      <a:lnTo>
                        <a:pt x="45" y="698"/>
                      </a:lnTo>
                      <a:lnTo>
                        <a:pt x="61" y="652"/>
                      </a:lnTo>
                      <a:lnTo>
                        <a:pt x="78" y="607"/>
                      </a:lnTo>
                      <a:lnTo>
                        <a:pt x="98" y="563"/>
                      </a:lnTo>
                      <a:lnTo>
                        <a:pt x="120" y="520"/>
                      </a:lnTo>
                      <a:lnTo>
                        <a:pt x="144" y="479"/>
                      </a:lnTo>
                      <a:lnTo>
                        <a:pt x="170" y="438"/>
                      </a:lnTo>
                      <a:lnTo>
                        <a:pt x="198" y="399"/>
                      </a:lnTo>
                      <a:lnTo>
                        <a:pt x="228" y="362"/>
                      </a:lnTo>
                      <a:lnTo>
                        <a:pt x="259" y="326"/>
                      </a:lnTo>
                      <a:lnTo>
                        <a:pt x="291" y="291"/>
                      </a:lnTo>
                      <a:lnTo>
                        <a:pt x="326" y="259"/>
                      </a:lnTo>
                      <a:lnTo>
                        <a:pt x="362" y="228"/>
                      </a:lnTo>
                      <a:lnTo>
                        <a:pt x="399" y="198"/>
                      </a:lnTo>
                      <a:lnTo>
                        <a:pt x="438" y="170"/>
                      </a:lnTo>
                      <a:lnTo>
                        <a:pt x="479" y="145"/>
                      </a:lnTo>
                      <a:lnTo>
                        <a:pt x="520" y="121"/>
                      </a:lnTo>
                      <a:lnTo>
                        <a:pt x="563" y="98"/>
                      </a:lnTo>
                      <a:lnTo>
                        <a:pt x="607" y="78"/>
                      </a:lnTo>
                      <a:lnTo>
                        <a:pt x="651" y="61"/>
                      </a:lnTo>
                      <a:lnTo>
                        <a:pt x="698" y="45"/>
                      </a:lnTo>
                      <a:lnTo>
                        <a:pt x="745" y="32"/>
                      </a:lnTo>
                      <a:lnTo>
                        <a:pt x="792" y="20"/>
                      </a:lnTo>
                      <a:lnTo>
                        <a:pt x="841" y="12"/>
                      </a:lnTo>
                      <a:lnTo>
                        <a:pt x="891" y="6"/>
                      </a:lnTo>
                      <a:lnTo>
                        <a:pt x="942" y="2"/>
                      </a:lnTo>
                      <a:lnTo>
                        <a:pt x="993" y="0"/>
                      </a:lnTo>
                      <a:close/>
                      <a:moveTo>
                        <a:pt x="993" y="421"/>
                      </a:moveTo>
                      <a:lnTo>
                        <a:pt x="1022" y="422"/>
                      </a:lnTo>
                      <a:lnTo>
                        <a:pt x="1051" y="424"/>
                      </a:lnTo>
                      <a:lnTo>
                        <a:pt x="1079" y="428"/>
                      </a:lnTo>
                      <a:lnTo>
                        <a:pt x="1107" y="433"/>
                      </a:lnTo>
                      <a:lnTo>
                        <a:pt x="1135" y="440"/>
                      </a:lnTo>
                      <a:lnTo>
                        <a:pt x="1162" y="447"/>
                      </a:lnTo>
                      <a:lnTo>
                        <a:pt x="1188" y="456"/>
                      </a:lnTo>
                      <a:lnTo>
                        <a:pt x="1214" y="467"/>
                      </a:lnTo>
                      <a:lnTo>
                        <a:pt x="1240" y="478"/>
                      </a:lnTo>
                      <a:lnTo>
                        <a:pt x="1264" y="490"/>
                      </a:lnTo>
                      <a:lnTo>
                        <a:pt x="1289" y="504"/>
                      </a:lnTo>
                      <a:lnTo>
                        <a:pt x="1312" y="518"/>
                      </a:lnTo>
                      <a:lnTo>
                        <a:pt x="1333" y="535"/>
                      </a:lnTo>
                      <a:lnTo>
                        <a:pt x="1355" y="552"/>
                      </a:lnTo>
                      <a:lnTo>
                        <a:pt x="1376" y="570"/>
                      </a:lnTo>
                      <a:lnTo>
                        <a:pt x="1396" y="589"/>
                      </a:lnTo>
                      <a:lnTo>
                        <a:pt x="1415" y="609"/>
                      </a:lnTo>
                      <a:lnTo>
                        <a:pt x="1433" y="629"/>
                      </a:lnTo>
                      <a:lnTo>
                        <a:pt x="1450" y="651"/>
                      </a:lnTo>
                      <a:lnTo>
                        <a:pt x="1466" y="673"/>
                      </a:lnTo>
                      <a:lnTo>
                        <a:pt x="1481" y="697"/>
                      </a:lnTo>
                      <a:lnTo>
                        <a:pt x="1494" y="721"/>
                      </a:lnTo>
                      <a:lnTo>
                        <a:pt x="1507" y="745"/>
                      </a:lnTo>
                      <a:lnTo>
                        <a:pt x="1518" y="771"/>
                      </a:lnTo>
                      <a:lnTo>
                        <a:pt x="1529" y="797"/>
                      </a:lnTo>
                      <a:lnTo>
                        <a:pt x="1538" y="823"/>
                      </a:lnTo>
                      <a:lnTo>
                        <a:pt x="1545" y="850"/>
                      </a:lnTo>
                      <a:lnTo>
                        <a:pt x="1552" y="878"/>
                      </a:lnTo>
                      <a:lnTo>
                        <a:pt x="1557" y="906"/>
                      </a:lnTo>
                      <a:lnTo>
                        <a:pt x="1561" y="934"/>
                      </a:lnTo>
                      <a:lnTo>
                        <a:pt x="1563" y="963"/>
                      </a:lnTo>
                      <a:lnTo>
                        <a:pt x="1564" y="993"/>
                      </a:lnTo>
                      <a:lnTo>
                        <a:pt x="1563" y="1022"/>
                      </a:lnTo>
                      <a:lnTo>
                        <a:pt x="1561" y="1051"/>
                      </a:lnTo>
                      <a:lnTo>
                        <a:pt x="1557" y="1079"/>
                      </a:lnTo>
                      <a:lnTo>
                        <a:pt x="1552" y="1107"/>
                      </a:lnTo>
                      <a:lnTo>
                        <a:pt x="1545" y="1135"/>
                      </a:lnTo>
                      <a:lnTo>
                        <a:pt x="1538" y="1162"/>
                      </a:lnTo>
                      <a:lnTo>
                        <a:pt x="1529" y="1188"/>
                      </a:lnTo>
                      <a:lnTo>
                        <a:pt x="1518" y="1214"/>
                      </a:lnTo>
                      <a:lnTo>
                        <a:pt x="1507" y="1240"/>
                      </a:lnTo>
                      <a:lnTo>
                        <a:pt x="1494" y="1265"/>
                      </a:lnTo>
                      <a:lnTo>
                        <a:pt x="1481" y="1289"/>
                      </a:lnTo>
                      <a:lnTo>
                        <a:pt x="1466" y="1311"/>
                      </a:lnTo>
                      <a:lnTo>
                        <a:pt x="1450" y="1334"/>
                      </a:lnTo>
                      <a:lnTo>
                        <a:pt x="1433" y="1355"/>
                      </a:lnTo>
                      <a:lnTo>
                        <a:pt x="1415" y="1376"/>
                      </a:lnTo>
                      <a:lnTo>
                        <a:pt x="1396" y="1395"/>
                      </a:lnTo>
                      <a:lnTo>
                        <a:pt x="1376" y="1415"/>
                      </a:lnTo>
                      <a:lnTo>
                        <a:pt x="1355" y="1433"/>
                      </a:lnTo>
                      <a:lnTo>
                        <a:pt x="1333" y="1449"/>
                      </a:lnTo>
                      <a:lnTo>
                        <a:pt x="1312" y="1466"/>
                      </a:lnTo>
                      <a:lnTo>
                        <a:pt x="1289" y="1481"/>
                      </a:lnTo>
                      <a:lnTo>
                        <a:pt x="1264" y="1494"/>
                      </a:lnTo>
                      <a:lnTo>
                        <a:pt x="1240" y="1507"/>
                      </a:lnTo>
                      <a:lnTo>
                        <a:pt x="1214" y="1518"/>
                      </a:lnTo>
                      <a:lnTo>
                        <a:pt x="1188" y="1528"/>
                      </a:lnTo>
                      <a:lnTo>
                        <a:pt x="1162" y="1538"/>
                      </a:lnTo>
                      <a:lnTo>
                        <a:pt x="1135" y="1545"/>
                      </a:lnTo>
                      <a:lnTo>
                        <a:pt x="1107" y="1552"/>
                      </a:lnTo>
                      <a:lnTo>
                        <a:pt x="1079" y="1556"/>
                      </a:lnTo>
                      <a:lnTo>
                        <a:pt x="1051" y="1561"/>
                      </a:lnTo>
                      <a:lnTo>
                        <a:pt x="1022" y="1563"/>
                      </a:lnTo>
                      <a:lnTo>
                        <a:pt x="993" y="1564"/>
                      </a:lnTo>
                      <a:lnTo>
                        <a:pt x="963" y="1563"/>
                      </a:lnTo>
                      <a:lnTo>
                        <a:pt x="934" y="1561"/>
                      </a:lnTo>
                      <a:lnTo>
                        <a:pt x="906" y="1556"/>
                      </a:lnTo>
                      <a:lnTo>
                        <a:pt x="878" y="1552"/>
                      </a:lnTo>
                      <a:lnTo>
                        <a:pt x="850" y="1545"/>
                      </a:lnTo>
                      <a:lnTo>
                        <a:pt x="823" y="1538"/>
                      </a:lnTo>
                      <a:lnTo>
                        <a:pt x="797" y="1528"/>
                      </a:lnTo>
                      <a:lnTo>
                        <a:pt x="771" y="1518"/>
                      </a:lnTo>
                      <a:lnTo>
                        <a:pt x="745" y="1507"/>
                      </a:lnTo>
                      <a:lnTo>
                        <a:pt x="721" y="1494"/>
                      </a:lnTo>
                      <a:lnTo>
                        <a:pt x="697" y="1481"/>
                      </a:lnTo>
                      <a:lnTo>
                        <a:pt x="673" y="1466"/>
                      </a:lnTo>
                      <a:lnTo>
                        <a:pt x="651" y="1449"/>
                      </a:lnTo>
                      <a:lnTo>
                        <a:pt x="629" y="1433"/>
                      </a:lnTo>
                      <a:lnTo>
                        <a:pt x="609" y="1415"/>
                      </a:lnTo>
                      <a:lnTo>
                        <a:pt x="589" y="1395"/>
                      </a:lnTo>
                      <a:lnTo>
                        <a:pt x="570" y="1376"/>
                      </a:lnTo>
                      <a:lnTo>
                        <a:pt x="552" y="1355"/>
                      </a:lnTo>
                      <a:lnTo>
                        <a:pt x="535" y="1334"/>
                      </a:lnTo>
                      <a:lnTo>
                        <a:pt x="519" y="1311"/>
                      </a:lnTo>
                      <a:lnTo>
                        <a:pt x="504" y="1289"/>
                      </a:lnTo>
                      <a:lnTo>
                        <a:pt x="490" y="1265"/>
                      </a:lnTo>
                      <a:lnTo>
                        <a:pt x="478" y="1240"/>
                      </a:lnTo>
                      <a:lnTo>
                        <a:pt x="466" y="1214"/>
                      </a:lnTo>
                      <a:lnTo>
                        <a:pt x="456" y="1188"/>
                      </a:lnTo>
                      <a:lnTo>
                        <a:pt x="447" y="1162"/>
                      </a:lnTo>
                      <a:lnTo>
                        <a:pt x="440" y="1135"/>
                      </a:lnTo>
                      <a:lnTo>
                        <a:pt x="433" y="1107"/>
                      </a:lnTo>
                      <a:lnTo>
                        <a:pt x="428" y="1079"/>
                      </a:lnTo>
                      <a:lnTo>
                        <a:pt x="424" y="1051"/>
                      </a:lnTo>
                      <a:lnTo>
                        <a:pt x="422" y="1022"/>
                      </a:lnTo>
                      <a:lnTo>
                        <a:pt x="422" y="993"/>
                      </a:lnTo>
                      <a:lnTo>
                        <a:pt x="422" y="963"/>
                      </a:lnTo>
                      <a:lnTo>
                        <a:pt x="424" y="934"/>
                      </a:lnTo>
                      <a:lnTo>
                        <a:pt x="428" y="906"/>
                      </a:lnTo>
                      <a:lnTo>
                        <a:pt x="433" y="878"/>
                      </a:lnTo>
                      <a:lnTo>
                        <a:pt x="440" y="850"/>
                      </a:lnTo>
                      <a:lnTo>
                        <a:pt x="447" y="823"/>
                      </a:lnTo>
                      <a:lnTo>
                        <a:pt x="456" y="797"/>
                      </a:lnTo>
                      <a:lnTo>
                        <a:pt x="466" y="771"/>
                      </a:lnTo>
                      <a:lnTo>
                        <a:pt x="478" y="745"/>
                      </a:lnTo>
                      <a:lnTo>
                        <a:pt x="490" y="721"/>
                      </a:lnTo>
                      <a:lnTo>
                        <a:pt x="504" y="697"/>
                      </a:lnTo>
                      <a:lnTo>
                        <a:pt x="519" y="673"/>
                      </a:lnTo>
                      <a:lnTo>
                        <a:pt x="535" y="651"/>
                      </a:lnTo>
                      <a:lnTo>
                        <a:pt x="552" y="629"/>
                      </a:lnTo>
                      <a:lnTo>
                        <a:pt x="570" y="609"/>
                      </a:lnTo>
                      <a:lnTo>
                        <a:pt x="589" y="589"/>
                      </a:lnTo>
                      <a:lnTo>
                        <a:pt x="609" y="570"/>
                      </a:lnTo>
                      <a:lnTo>
                        <a:pt x="629" y="552"/>
                      </a:lnTo>
                      <a:lnTo>
                        <a:pt x="651" y="535"/>
                      </a:lnTo>
                      <a:lnTo>
                        <a:pt x="673" y="518"/>
                      </a:lnTo>
                      <a:lnTo>
                        <a:pt x="697" y="504"/>
                      </a:lnTo>
                      <a:lnTo>
                        <a:pt x="721" y="490"/>
                      </a:lnTo>
                      <a:lnTo>
                        <a:pt x="745" y="478"/>
                      </a:lnTo>
                      <a:lnTo>
                        <a:pt x="771" y="467"/>
                      </a:lnTo>
                      <a:lnTo>
                        <a:pt x="797" y="456"/>
                      </a:lnTo>
                      <a:lnTo>
                        <a:pt x="823" y="447"/>
                      </a:lnTo>
                      <a:lnTo>
                        <a:pt x="850" y="440"/>
                      </a:lnTo>
                      <a:lnTo>
                        <a:pt x="878" y="433"/>
                      </a:lnTo>
                      <a:lnTo>
                        <a:pt x="906" y="428"/>
                      </a:lnTo>
                      <a:lnTo>
                        <a:pt x="934" y="424"/>
                      </a:lnTo>
                      <a:lnTo>
                        <a:pt x="963" y="422"/>
                      </a:lnTo>
                      <a:lnTo>
                        <a:pt x="993" y="421"/>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sp>
            <p:nvSpPr>
              <p:cNvPr id="149" name="Freeform 321"/>
              <p:cNvSpPr>
                <a:spLocks noEditPoints="1"/>
              </p:cNvSpPr>
              <p:nvPr/>
            </p:nvSpPr>
            <p:spPr bwMode="auto">
              <a:xfrm>
                <a:off x="6007317" y="1595142"/>
                <a:ext cx="154586" cy="143037"/>
              </a:xfrm>
              <a:custGeom>
                <a:avLst/>
                <a:gdLst/>
                <a:ahLst/>
                <a:cxnLst>
                  <a:cxn ang="0">
                    <a:pos x="15727" y="26"/>
                  </a:cxn>
                  <a:cxn ang="0">
                    <a:pos x="15922" y="132"/>
                  </a:cxn>
                  <a:cxn ang="0">
                    <a:pos x="16062" y="303"/>
                  </a:cxn>
                  <a:cxn ang="0">
                    <a:pos x="16130" y="519"/>
                  </a:cxn>
                  <a:cxn ang="0">
                    <a:pos x="7" y="490"/>
                  </a:cxn>
                  <a:cxn ang="0">
                    <a:pos x="84" y="279"/>
                  </a:cxn>
                  <a:cxn ang="0">
                    <a:pos x="233" y="115"/>
                  </a:cxn>
                  <a:cxn ang="0">
                    <a:pos x="434" y="18"/>
                  </a:cxn>
                  <a:cxn ang="0">
                    <a:pos x="6998" y="7311"/>
                  </a:cxn>
                  <a:cxn ang="0">
                    <a:pos x="8559" y="2549"/>
                  </a:cxn>
                  <a:cxn ang="0">
                    <a:pos x="9743" y="2981"/>
                  </a:cxn>
                  <a:cxn ang="0">
                    <a:pos x="10660" y="3813"/>
                  </a:cxn>
                  <a:cxn ang="0">
                    <a:pos x="11202" y="4939"/>
                  </a:cxn>
                  <a:cxn ang="0">
                    <a:pos x="11268" y="6237"/>
                  </a:cxn>
                  <a:cxn ang="0">
                    <a:pos x="10835" y="7422"/>
                  </a:cxn>
                  <a:cxn ang="0">
                    <a:pos x="10002" y="8337"/>
                  </a:cxn>
                  <a:cxn ang="0">
                    <a:pos x="8874" y="8879"/>
                  </a:cxn>
                  <a:cxn ang="0">
                    <a:pos x="7574" y="8943"/>
                  </a:cxn>
                  <a:cxn ang="0">
                    <a:pos x="6389" y="8511"/>
                  </a:cxn>
                  <a:cxn ang="0">
                    <a:pos x="5472" y="7679"/>
                  </a:cxn>
                  <a:cxn ang="0">
                    <a:pos x="4930" y="6553"/>
                  </a:cxn>
                  <a:cxn ang="0">
                    <a:pos x="4865" y="5255"/>
                  </a:cxn>
                  <a:cxn ang="0">
                    <a:pos x="5298" y="4071"/>
                  </a:cxn>
                  <a:cxn ang="0">
                    <a:pos x="6131" y="3156"/>
                  </a:cxn>
                  <a:cxn ang="0">
                    <a:pos x="7259" y="2614"/>
                  </a:cxn>
                  <a:cxn ang="0">
                    <a:pos x="8299" y="3474"/>
                  </a:cxn>
                  <a:cxn ang="0">
                    <a:pos x="9154" y="3739"/>
                  </a:cxn>
                  <a:cxn ang="0">
                    <a:pos x="9829" y="4295"/>
                  </a:cxn>
                  <a:cxn ang="0">
                    <a:pos x="10249" y="5068"/>
                  </a:cxn>
                  <a:cxn ang="0">
                    <a:pos x="10341" y="5979"/>
                  </a:cxn>
                  <a:cxn ang="0">
                    <a:pos x="10076" y="6833"/>
                  </a:cxn>
                  <a:cxn ang="0">
                    <a:pos x="9519" y="7507"/>
                  </a:cxn>
                  <a:cxn ang="0">
                    <a:pos x="8745" y="7926"/>
                  </a:cxn>
                  <a:cxn ang="0">
                    <a:pos x="7834" y="8018"/>
                  </a:cxn>
                  <a:cxn ang="0">
                    <a:pos x="6979" y="7753"/>
                  </a:cxn>
                  <a:cxn ang="0">
                    <a:pos x="6303" y="7197"/>
                  </a:cxn>
                  <a:cxn ang="0">
                    <a:pos x="5884" y="6424"/>
                  </a:cxn>
                  <a:cxn ang="0">
                    <a:pos x="5792" y="5513"/>
                  </a:cxn>
                  <a:cxn ang="0">
                    <a:pos x="6057" y="4659"/>
                  </a:cxn>
                  <a:cxn ang="0">
                    <a:pos x="6614" y="3986"/>
                  </a:cxn>
                  <a:cxn ang="0">
                    <a:pos x="7388" y="3566"/>
                  </a:cxn>
                  <a:cxn ang="0">
                    <a:pos x="16133" y="9543"/>
                  </a:cxn>
                  <a:cxn ang="0">
                    <a:pos x="16126" y="11003"/>
                  </a:cxn>
                  <a:cxn ang="0">
                    <a:pos x="16049" y="11213"/>
                  </a:cxn>
                  <a:cxn ang="0">
                    <a:pos x="15900" y="11377"/>
                  </a:cxn>
                  <a:cxn ang="0">
                    <a:pos x="15698" y="11474"/>
                  </a:cxn>
                  <a:cxn ang="0">
                    <a:pos x="519" y="11489"/>
                  </a:cxn>
                  <a:cxn ang="0">
                    <a:pos x="304" y="11423"/>
                  </a:cxn>
                  <a:cxn ang="0">
                    <a:pos x="132" y="11282"/>
                  </a:cxn>
                  <a:cxn ang="0">
                    <a:pos x="26" y="11086"/>
                  </a:cxn>
                  <a:cxn ang="0">
                    <a:pos x="16133" y="9750"/>
                  </a:cxn>
                  <a:cxn ang="0">
                    <a:pos x="3483" y="1338"/>
                  </a:cxn>
                  <a:cxn ang="0">
                    <a:pos x="5884" y="703"/>
                  </a:cxn>
                  <a:cxn ang="0">
                    <a:pos x="7575" y="1338"/>
                  </a:cxn>
                  <a:cxn ang="0">
                    <a:pos x="11941" y="703"/>
                  </a:cxn>
                  <a:cxn ang="0">
                    <a:pos x="12650" y="703"/>
                  </a:cxn>
                  <a:cxn ang="0">
                    <a:pos x="1791" y="10868"/>
                  </a:cxn>
                  <a:cxn ang="0">
                    <a:pos x="4192" y="10232"/>
                  </a:cxn>
                  <a:cxn ang="0">
                    <a:pos x="5884" y="10868"/>
                  </a:cxn>
                  <a:cxn ang="0">
                    <a:pos x="10249" y="10232"/>
                  </a:cxn>
                  <a:cxn ang="0">
                    <a:pos x="10958" y="10232"/>
                  </a:cxn>
                  <a:cxn ang="0">
                    <a:pos x="15325" y="10868"/>
                  </a:cxn>
                </a:cxnLst>
                <a:rect l="0" t="0" r="r" b="b"/>
                <a:pathLst>
                  <a:path w="16133" h="11492">
                    <a:moveTo>
                      <a:pt x="578" y="0"/>
                    </a:moveTo>
                    <a:lnTo>
                      <a:pt x="15555" y="0"/>
                    </a:lnTo>
                    <a:lnTo>
                      <a:pt x="15584" y="1"/>
                    </a:lnTo>
                    <a:lnTo>
                      <a:pt x="15614" y="3"/>
                    </a:lnTo>
                    <a:lnTo>
                      <a:pt x="15642" y="7"/>
                    </a:lnTo>
                    <a:lnTo>
                      <a:pt x="15671" y="12"/>
                    </a:lnTo>
                    <a:lnTo>
                      <a:pt x="15698" y="18"/>
                    </a:lnTo>
                    <a:lnTo>
                      <a:pt x="15727" y="26"/>
                    </a:lnTo>
                    <a:lnTo>
                      <a:pt x="15753" y="35"/>
                    </a:lnTo>
                    <a:lnTo>
                      <a:pt x="15779" y="45"/>
                    </a:lnTo>
                    <a:lnTo>
                      <a:pt x="15805" y="57"/>
                    </a:lnTo>
                    <a:lnTo>
                      <a:pt x="15829" y="70"/>
                    </a:lnTo>
                    <a:lnTo>
                      <a:pt x="15854" y="84"/>
                    </a:lnTo>
                    <a:lnTo>
                      <a:pt x="15878" y="99"/>
                    </a:lnTo>
                    <a:lnTo>
                      <a:pt x="15900" y="115"/>
                    </a:lnTo>
                    <a:lnTo>
                      <a:pt x="15922" y="132"/>
                    </a:lnTo>
                    <a:lnTo>
                      <a:pt x="15943" y="151"/>
                    </a:lnTo>
                    <a:lnTo>
                      <a:pt x="15964" y="169"/>
                    </a:lnTo>
                    <a:lnTo>
                      <a:pt x="15982" y="189"/>
                    </a:lnTo>
                    <a:lnTo>
                      <a:pt x="16001" y="210"/>
                    </a:lnTo>
                    <a:lnTo>
                      <a:pt x="16018" y="233"/>
                    </a:lnTo>
                    <a:lnTo>
                      <a:pt x="16034" y="255"/>
                    </a:lnTo>
                    <a:lnTo>
                      <a:pt x="16049" y="279"/>
                    </a:lnTo>
                    <a:lnTo>
                      <a:pt x="16062" y="303"/>
                    </a:lnTo>
                    <a:lnTo>
                      <a:pt x="16076" y="327"/>
                    </a:lnTo>
                    <a:lnTo>
                      <a:pt x="16088" y="353"/>
                    </a:lnTo>
                    <a:lnTo>
                      <a:pt x="16098" y="380"/>
                    </a:lnTo>
                    <a:lnTo>
                      <a:pt x="16107" y="406"/>
                    </a:lnTo>
                    <a:lnTo>
                      <a:pt x="16115" y="434"/>
                    </a:lnTo>
                    <a:lnTo>
                      <a:pt x="16121" y="461"/>
                    </a:lnTo>
                    <a:lnTo>
                      <a:pt x="16126" y="490"/>
                    </a:lnTo>
                    <a:lnTo>
                      <a:pt x="16130" y="519"/>
                    </a:lnTo>
                    <a:lnTo>
                      <a:pt x="16132" y="548"/>
                    </a:lnTo>
                    <a:lnTo>
                      <a:pt x="16133" y="577"/>
                    </a:lnTo>
                    <a:lnTo>
                      <a:pt x="16133" y="1742"/>
                    </a:lnTo>
                    <a:lnTo>
                      <a:pt x="0" y="1742"/>
                    </a:lnTo>
                    <a:lnTo>
                      <a:pt x="0" y="577"/>
                    </a:lnTo>
                    <a:lnTo>
                      <a:pt x="1" y="548"/>
                    </a:lnTo>
                    <a:lnTo>
                      <a:pt x="3" y="519"/>
                    </a:lnTo>
                    <a:lnTo>
                      <a:pt x="7" y="490"/>
                    </a:lnTo>
                    <a:lnTo>
                      <a:pt x="12" y="461"/>
                    </a:lnTo>
                    <a:lnTo>
                      <a:pt x="18" y="434"/>
                    </a:lnTo>
                    <a:lnTo>
                      <a:pt x="26" y="406"/>
                    </a:lnTo>
                    <a:lnTo>
                      <a:pt x="35" y="380"/>
                    </a:lnTo>
                    <a:lnTo>
                      <a:pt x="45" y="353"/>
                    </a:lnTo>
                    <a:lnTo>
                      <a:pt x="57" y="327"/>
                    </a:lnTo>
                    <a:lnTo>
                      <a:pt x="70" y="303"/>
                    </a:lnTo>
                    <a:lnTo>
                      <a:pt x="84" y="279"/>
                    </a:lnTo>
                    <a:lnTo>
                      <a:pt x="99" y="255"/>
                    </a:lnTo>
                    <a:lnTo>
                      <a:pt x="115" y="233"/>
                    </a:lnTo>
                    <a:lnTo>
                      <a:pt x="132" y="210"/>
                    </a:lnTo>
                    <a:lnTo>
                      <a:pt x="150" y="189"/>
                    </a:lnTo>
                    <a:lnTo>
                      <a:pt x="169" y="169"/>
                    </a:lnTo>
                    <a:lnTo>
                      <a:pt x="190" y="151"/>
                    </a:lnTo>
                    <a:lnTo>
                      <a:pt x="211" y="132"/>
                    </a:lnTo>
                    <a:lnTo>
                      <a:pt x="233" y="115"/>
                    </a:lnTo>
                    <a:lnTo>
                      <a:pt x="255" y="99"/>
                    </a:lnTo>
                    <a:lnTo>
                      <a:pt x="279" y="84"/>
                    </a:lnTo>
                    <a:lnTo>
                      <a:pt x="304" y="70"/>
                    </a:lnTo>
                    <a:lnTo>
                      <a:pt x="328" y="57"/>
                    </a:lnTo>
                    <a:lnTo>
                      <a:pt x="354" y="45"/>
                    </a:lnTo>
                    <a:lnTo>
                      <a:pt x="380" y="35"/>
                    </a:lnTo>
                    <a:lnTo>
                      <a:pt x="406" y="26"/>
                    </a:lnTo>
                    <a:lnTo>
                      <a:pt x="434" y="18"/>
                    </a:lnTo>
                    <a:lnTo>
                      <a:pt x="462" y="12"/>
                    </a:lnTo>
                    <a:lnTo>
                      <a:pt x="490" y="7"/>
                    </a:lnTo>
                    <a:lnTo>
                      <a:pt x="519" y="3"/>
                    </a:lnTo>
                    <a:lnTo>
                      <a:pt x="549" y="1"/>
                    </a:lnTo>
                    <a:lnTo>
                      <a:pt x="578" y="0"/>
                    </a:lnTo>
                    <a:close/>
                    <a:moveTo>
                      <a:pt x="9712" y="5746"/>
                    </a:moveTo>
                    <a:lnTo>
                      <a:pt x="8355" y="6528"/>
                    </a:lnTo>
                    <a:lnTo>
                      <a:pt x="6998" y="7311"/>
                    </a:lnTo>
                    <a:lnTo>
                      <a:pt x="6998" y="5746"/>
                    </a:lnTo>
                    <a:lnTo>
                      <a:pt x="6998" y="4181"/>
                    </a:lnTo>
                    <a:lnTo>
                      <a:pt x="8355" y="4964"/>
                    </a:lnTo>
                    <a:lnTo>
                      <a:pt x="9712" y="5746"/>
                    </a:lnTo>
                    <a:close/>
                    <a:moveTo>
                      <a:pt x="8067" y="2511"/>
                    </a:moveTo>
                    <a:lnTo>
                      <a:pt x="8233" y="2516"/>
                    </a:lnTo>
                    <a:lnTo>
                      <a:pt x="8397" y="2529"/>
                    </a:lnTo>
                    <a:lnTo>
                      <a:pt x="8559" y="2549"/>
                    </a:lnTo>
                    <a:lnTo>
                      <a:pt x="8718" y="2578"/>
                    </a:lnTo>
                    <a:lnTo>
                      <a:pt x="8874" y="2614"/>
                    </a:lnTo>
                    <a:lnTo>
                      <a:pt x="9027" y="2657"/>
                    </a:lnTo>
                    <a:lnTo>
                      <a:pt x="9178" y="2709"/>
                    </a:lnTo>
                    <a:lnTo>
                      <a:pt x="9325" y="2766"/>
                    </a:lnTo>
                    <a:lnTo>
                      <a:pt x="9468" y="2832"/>
                    </a:lnTo>
                    <a:lnTo>
                      <a:pt x="9608" y="2903"/>
                    </a:lnTo>
                    <a:lnTo>
                      <a:pt x="9743" y="2981"/>
                    </a:lnTo>
                    <a:lnTo>
                      <a:pt x="9875" y="3065"/>
                    </a:lnTo>
                    <a:lnTo>
                      <a:pt x="10002" y="3156"/>
                    </a:lnTo>
                    <a:lnTo>
                      <a:pt x="10124" y="3252"/>
                    </a:lnTo>
                    <a:lnTo>
                      <a:pt x="10242" y="3353"/>
                    </a:lnTo>
                    <a:lnTo>
                      <a:pt x="10354" y="3461"/>
                    </a:lnTo>
                    <a:lnTo>
                      <a:pt x="10462" y="3573"/>
                    </a:lnTo>
                    <a:lnTo>
                      <a:pt x="10564" y="3691"/>
                    </a:lnTo>
                    <a:lnTo>
                      <a:pt x="10660" y="3813"/>
                    </a:lnTo>
                    <a:lnTo>
                      <a:pt x="10751" y="3939"/>
                    </a:lnTo>
                    <a:lnTo>
                      <a:pt x="10835" y="4071"/>
                    </a:lnTo>
                    <a:lnTo>
                      <a:pt x="10913" y="4206"/>
                    </a:lnTo>
                    <a:lnTo>
                      <a:pt x="10985" y="4346"/>
                    </a:lnTo>
                    <a:lnTo>
                      <a:pt x="11050" y="4489"/>
                    </a:lnTo>
                    <a:lnTo>
                      <a:pt x="11108" y="4636"/>
                    </a:lnTo>
                    <a:lnTo>
                      <a:pt x="11159" y="4786"/>
                    </a:lnTo>
                    <a:lnTo>
                      <a:pt x="11202" y="4939"/>
                    </a:lnTo>
                    <a:lnTo>
                      <a:pt x="11240" y="5095"/>
                    </a:lnTo>
                    <a:lnTo>
                      <a:pt x="11268" y="5255"/>
                    </a:lnTo>
                    <a:lnTo>
                      <a:pt x="11288" y="5416"/>
                    </a:lnTo>
                    <a:lnTo>
                      <a:pt x="11301" y="5580"/>
                    </a:lnTo>
                    <a:lnTo>
                      <a:pt x="11305" y="5746"/>
                    </a:lnTo>
                    <a:lnTo>
                      <a:pt x="11301" y="5912"/>
                    </a:lnTo>
                    <a:lnTo>
                      <a:pt x="11288" y="6076"/>
                    </a:lnTo>
                    <a:lnTo>
                      <a:pt x="11268" y="6237"/>
                    </a:lnTo>
                    <a:lnTo>
                      <a:pt x="11240" y="6397"/>
                    </a:lnTo>
                    <a:lnTo>
                      <a:pt x="11202" y="6553"/>
                    </a:lnTo>
                    <a:lnTo>
                      <a:pt x="11159" y="6706"/>
                    </a:lnTo>
                    <a:lnTo>
                      <a:pt x="11108" y="6857"/>
                    </a:lnTo>
                    <a:lnTo>
                      <a:pt x="11050" y="7003"/>
                    </a:lnTo>
                    <a:lnTo>
                      <a:pt x="10985" y="7147"/>
                    </a:lnTo>
                    <a:lnTo>
                      <a:pt x="10913" y="7286"/>
                    </a:lnTo>
                    <a:lnTo>
                      <a:pt x="10835" y="7422"/>
                    </a:lnTo>
                    <a:lnTo>
                      <a:pt x="10751" y="7553"/>
                    </a:lnTo>
                    <a:lnTo>
                      <a:pt x="10660" y="7679"/>
                    </a:lnTo>
                    <a:lnTo>
                      <a:pt x="10564" y="7801"/>
                    </a:lnTo>
                    <a:lnTo>
                      <a:pt x="10462" y="7919"/>
                    </a:lnTo>
                    <a:lnTo>
                      <a:pt x="10354" y="8031"/>
                    </a:lnTo>
                    <a:lnTo>
                      <a:pt x="10242" y="8139"/>
                    </a:lnTo>
                    <a:lnTo>
                      <a:pt x="10124" y="8240"/>
                    </a:lnTo>
                    <a:lnTo>
                      <a:pt x="10002" y="8337"/>
                    </a:lnTo>
                    <a:lnTo>
                      <a:pt x="9875" y="8427"/>
                    </a:lnTo>
                    <a:lnTo>
                      <a:pt x="9743" y="8511"/>
                    </a:lnTo>
                    <a:lnTo>
                      <a:pt x="9608" y="8589"/>
                    </a:lnTo>
                    <a:lnTo>
                      <a:pt x="9468" y="8660"/>
                    </a:lnTo>
                    <a:lnTo>
                      <a:pt x="9325" y="8726"/>
                    </a:lnTo>
                    <a:lnTo>
                      <a:pt x="9178" y="8784"/>
                    </a:lnTo>
                    <a:lnTo>
                      <a:pt x="9027" y="8835"/>
                    </a:lnTo>
                    <a:lnTo>
                      <a:pt x="8874" y="8879"/>
                    </a:lnTo>
                    <a:lnTo>
                      <a:pt x="8718" y="8915"/>
                    </a:lnTo>
                    <a:lnTo>
                      <a:pt x="8559" y="8943"/>
                    </a:lnTo>
                    <a:lnTo>
                      <a:pt x="8397" y="8963"/>
                    </a:lnTo>
                    <a:lnTo>
                      <a:pt x="8233" y="8976"/>
                    </a:lnTo>
                    <a:lnTo>
                      <a:pt x="8067" y="8981"/>
                    </a:lnTo>
                    <a:lnTo>
                      <a:pt x="7900" y="8976"/>
                    </a:lnTo>
                    <a:lnTo>
                      <a:pt x="7736" y="8963"/>
                    </a:lnTo>
                    <a:lnTo>
                      <a:pt x="7574" y="8943"/>
                    </a:lnTo>
                    <a:lnTo>
                      <a:pt x="7415" y="8915"/>
                    </a:lnTo>
                    <a:lnTo>
                      <a:pt x="7259" y="8879"/>
                    </a:lnTo>
                    <a:lnTo>
                      <a:pt x="7106" y="8835"/>
                    </a:lnTo>
                    <a:lnTo>
                      <a:pt x="6954" y="8784"/>
                    </a:lnTo>
                    <a:lnTo>
                      <a:pt x="6808" y="8726"/>
                    </a:lnTo>
                    <a:lnTo>
                      <a:pt x="6664" y="8660"/>
                    </a:lnTo>
                    <a:lnTo>
                      <a:pt x="6525" y="8589"/>
                    </a:lnTo>
                    <a:lnTo>
                      <a:pt x="6389" y="8511"/>
                    </a:lnTo>
                    <a:lnTo>
                      <a:pt x="6258" y="8427"/>
                    </a:lnTo>
                    <a:lnTo>
                      <a:pt x="6131" y="8337"/>
                    </a:lnTo>
                    <a:lnTo>
                      <a:pt x="6009" y="8240"/>
                    </a:lnTo>
                    <a:lnTo>
                      <a:pt x="5891" y="8139"/>
                    </a:lnTo>
                    <a:lnTo>
                      <a:pt x="5779" y="8031"/>
                    </a:lnTo>
                    <a:lnTo>
                      <a:pt x="5671" y="7919"/>
                    </a:lnTo>
                    <a:lnTo>
                      <a:pt x="5569" y="7801"/>
                    </a:lnTo>
                    <a:lnTo>
                      <a:pt x="5472" y="7679"/>
                    </a:lnTo>
                    <a:lnTo>
                      <a:pt x="5382" y="7553"/>
                    </a:lnTo>
                    <a:lnTo>
                      <a:pt x="5298" y="7422"/>
                    </a:lnTo>
                    <a:lnTo>
                      <a:pt x="5220" y="7286"/>
                    </a:lnTo>
                    <a:lnTo>
                      <a:pt x="5147" y="7147"/>
                    </a:lnTo>
                    <a:lnTo>
                      <a:pt x="5083" y="7003"/>
                    </a:lnTo>
                    <a:lnTo>
                      <a:pt x="5024" y="6857"/>
                    </a:lnTo>
                    <a:lnTo>
                      <a:pt x="4974" y="6706"/>
                    </a:lnTo>
                    <a:lnTo>
                      <a:pt x="4930" y="6553"/>
                    </a:lnTo>
                    <a:lnTo>
                      <a:pt x="4893" y="6397"/>
                    </a:lnTo>
                    <a:lnTo>
                      <a:pt x="4865" y="6237"/>
                    </a:lnTo>
                    <a:lnTo>
                      <a:pt x="4845" y="6076"/>
                    </a:lnTo>
                    <a:lnTo>
                      <a:pt x="4832" y="5912"/>
                    </a:lnTo>
                    <a:lnTo>
                      <a:pt x="4828" y="5746"/>
                    </a:lnTo>
                    <a:lnTo>
                      <a:pt x="4832" y="5580"/>
                    </a:lnTo>
                    <a:lnTo>
                      <a:pt x="4845" y="5416"/>
                    </a:lnTo>
                    <a:lnTo>
                      <a:pt x="4865" y="5255"/>
                    </a:lnTo>
                    <a:lnTo>
                      <a:pt x="4893" y="5095"/>
                    </a:lnTo>
                    <a:lnTo>
                      <a:pt x="4930" y="4939"/>
                    </a:lnTo>
                    <a:lnTo>
                      <a:pt x="4974" y="4786"/>
                    </a:lnTo>
                    <a:lnTo>
                      <a:pt x="5024" y="4636"/>
                    </a:lnTo>
                    <a:lnTo>
                      <a:pt x="5083" y="4489"/>
                    </a:lnTo>
                    <a:lnTo>
                      <a:pt x="5147" y="4346"/>
                    </a:lnTo>
                    <a:lnTo>
                      <a:pt x="5220" y="4206"/>
                    </a:lnTo>
                    <a:lnTo>
                      <a:pt x="5298" y="4071"/>
                    </a:lnTo>
                    <a:lnTo>
                      <a:pt x="5382" y="3939"/>
                    </a:lnTo>
                    <a:lnTo>
                      <a:pt x="5472" y="3813"/>
                    </a:lnTo>
                    <a:lnTo>
                      <a:pt x="5569" y="3691"/>
                    </a:lnTo>
                    <a:lnTo>
                      <a:pt x="5671" y="3573"/>
                    </a:lnTo>
                    <a:lnTo>
                      <a:pt x="5779" y="3461"/>
                    </a:lnTo>
                    <a:lnTo>
                      <a:pt x="5891" y="3353"/>
                    </a:lnTo>
                    <a:lnTo>
                      <a:pt x="6009" y="3252"/>
                    </a:lnTo>
                    <a:lnTo>
                      <a:pt x="6131" y="3156"/>
                    </a:lnTo>
                    <a:lnTo>
                      <a:pt x="6258" y="3065"/>
                    </a:lnTo>
                    <a:lnTo>
                      <a:pt x="6389" y="2981"/>
                    </a:lnTo>
                    <a:lnTo>
                      <a:pt x="6525" y="2903"/>
                    </a:lnTo>
                    <a:lnTo>
                      <a:pt x="6664" y="2832"/>
                    </a:lnTo>
                    <a:lnTo>
                      <a:pt x="6808" y="2766"/>
                    </a:lnTo>
                    <a:lnTo>
                      <a:pt x="6954" y="2709"/>
                    </a:lnTo>
                    <a:lnTo>
                      <a:pt x="7106" y="2657"/>
                    </a:lnTo>
                    <a:lnTo>
                      <a:pt x="7259" y="2614"/>
                    </a:lnTo>
                    <a:lnTo>
                      <a:pt x="7415" y="2578"/>
                    </a:lnTo>
                    <a:lnTo>
                      <a:pt x="7574" y="2549"/>
                    </a:lnTo>
                    <a:lnTo>
                      <a:pt x="7736" y="2529"/>
                    </a:lnTo>
                    <a:lnTo>
                      <a:pt x="7900" y="2516"/>
                    </a:lnTo>
                    <a:lnTo>
                      <a:pt x="8067" y="2511"/>
                    </a:lnTo>
                    <a:close/>
                    <a:moveTo>
                      <a:pt x="8067" y="3463"/>
                    </a:moveTo>
                    <a:lnTo>
                      <a:pt x="8183" y="3466"/>
                    </a:lnTo>
                    <a:lnTo>
                      <a:pt x="8299" y="3474"/>
                    </a:lnTo>
                    <a:lnTo>
                      <a:pt x="8413" y="3489"/>
                    </a:lnTo>
                    <a:lnTo>
                      <a:pt x="8526" y="3509"/>
                    </a:lnTo>
                    <a:lnTo>
                      <a:pt x="8636" y="3535"/>
                    </a:lnTo>
                    <a:lnTo>
                      <a:pt x="8745" y="3566"/>
                    </a:lnTo>
                    <a:lnTo>
                      <a:pt x="8851" y="3602"/>
                    </a:lnTo>
                    <a:lnTo>
                      <a:pt x="8955" y="3642"/>
                    </a:lnTo>
                    <a:lnTo>
                      <a:pt x="9056" y="3689"/>
                    </a:lnTo>
                    <a:lnTo>
                      <a:pt x="9154" y="3739"/>
                    </a:lnTo>
                    <a:lnTo>
                      <a:pt x="9250" y="3794"/>
                    </a:lnTo>
                    <a:lnTo>
                      <a:pt x="9343" y="3854"/>
                    </a:lnTo>
                    <a:lnTo>
                      <a:pt x="9433" y="3917"/>
                    </a:lnTo>
                    <a:lnTo>
                      <a:pt x="9519" y="3986"/>
                    </a:lnTo>
                    <a:lnTo>
                      <a:pt x="9602" y="4057"/>
                    </a:lnTo>
                    <a:lnTo>
                      <a:pt x="9682" y="4133"/>
                    </a:lnTo>
                    <a:lnTo>
                      <a:pt x="9757" y="4212"/>
                    </a:lnTo>
                    <a:lnTo>
                      <a:pt x="9829" y="4295"/>
                    </a:lnTo>
                    <a:lnTo>
                      <a:pt x="9898" y="4382"/>
                    </a:lnTo>
                    <a:lnTo>
                      <a:pt x="9961" y="4471"/>
                    </a:lnTo>
                    <a:lnTo>
                      <a:pt x="10021" y="4564"/>
                    </a:lnTo>
                    <a:lnTo>
                      <a:pt x="10076" y="4659"/>
                    </a:lnTo>
                    <a:lnTo>
                      <a:pt x="10126" y="4758"/>
                    </a:lnTo>
                    <a:lnTo>
                      <a:pt x="10173" y="4859"/>
                    </a:lnTo>
                    <a:lnTo>
                      <a:pt x="10213" y="4963"/>
                    </a:lnTo>
                    <a:lnTo>
                      <a:pt x="10249" y="5068"/>
                    </a:lnTo>
                    <a:lnTo>
                      <a:pt x="10281" y="5177"/>
                    </a:lnTo>
                    <a:lnTo>
                      <a:pt x="10306" y="5287"/>
                    </a:lnTo>
                    <a:lnTo>
                      <a:pt x="10326" y="5400"/>
                    </a:lnTo>
                    <a:lnTo>
                      <a:pt x="10341" y="5513"/>
                    </a:lnTo>
                    <a:lnTo>
                      <a:pt x="10349" y="5629"/>
                    </a:lnTo>
                    <a:lnTo>
                      <a:pt x="10352" y="5746"/>
                    </a:lnTo>
                    <a:lnTo>
                      <a:pt x="10349" y="5863"/>
                    </a:lnTo>
                    <a:lnTo>
                      <a:pt x="10341" y="5979"/>
                    </a:lnTo>
                    <a:lnTo>
                      <a:pt x="10326" y="6093"/>
                    </a:lnTo>
                    <a:lnTo>
                      <a:pt x="10306" y="6205"/>
                    </a:lnTo>
                    <a:lnTo>
                      <a:pt x="10281" y="6316"/>
                    </a:lnTo>
                    <a:lnTo>
                      <a:pt x="10249" y="6424"/>
                    </a:lnTo>
                    <a:lnTo>
                      <a:pt x="10213" y="6529"/>
                    </a:lnTo>
                    <a:lnTo>
                      <a:pt x="10173" y="6633"/>
                    </a:lnTo>
                    <a:lnTo>
                      <a:pt x="10126" y="6735"/>
                    </a:lnTo>
                    <a:lnTo>
                      <a:pt x="10076" y="6833"/>
                    </a:lnTo>
                    <a:lnTo>
                      <a:pt x="10021" y="6928"/>
                    </a:lnTo>
                    <a:lnTo>
                      <a:pt x="9961" y="7021"/>
                    </a:lnTo>
                    <a:lnTo>
                      <a:pt x="9898" y="7110"/>
                    </a:lnTo>
                    <a:lnTo>
                      <a:pt x="9829" y="7197"/>
                    </a:lnTo>
                    <a:lnTo>
                      <a:pt x="9757" y="7280"/>
                    </a:lnTo>
                    <a:lnTo>
                      <a:pt x="9682" y="7359"/>
                    </a:lnTo>
                    <a:lnTo>
                      <a:pt x="9602" y="7435"/>
                    </a:lnTo>
                    <a:lnTo>
                      <a:pt x="9519" y="7507"/>
                    </a:lnTo>
                    <a:lnTo>
                      <a:pt x="9433" y="7575"/>
                    </a:lnTo>
                    <a:lnTo>
                      <a:pt x="9343" y="7638"/>
                    </a:lnTo>
                    <a:lnTo>
                      <a:pt x="9250" y="7698"/>
                    </a:lnTo>
                    <a:lnTo>
                      <a:pt x="9154" y="7753"/>
                    </a:lnTo>
                    <a:lnTo>
                      <a:pt x="9056" y="7803"/>
                    </a:lnTo>
                    <a:lnTo>
                      <a:pt x="8955" y="7850"/>
                    </a:lnTo>
                    <a:lnTo>
                      <a:pt x="8851" y="7890"/>
                    </a:lnTo>
                    <a:lnTo>
                      <a:pt x="8745" y="7926"/>
                    </a:lnTo>
                    <a:lnTo>
                      <a:pt x="8636" y="7957"/>
                    </a:lnTo>
                    <a:lnTo>
                      <a:pt x="8526" y="7983"/>
                    </a:lnTo>
                    <a:lnTo>
                      <a:pt x="8413" y="8003"/>
                    </a:lnTo>
                    <a:lnTo>
                      <a:pt x="8299" y="8018"/>
                    </a:lnTo>
                    <a:lnTo>
                      <a:pt x="8183" y="8026"/>
                    </a:lnTo>
                    <a:lnTo>
                      <a:pt x="8067" y="8029"/>
                    </a:lnTo>
                    <a:lnTo>
                      <a:pt x="7950" y="8026"/>
                    </a:lnTo>
                    <a:lnTo>
                      <a:pt x="7834" y="8018"/>
                    </a:lnTo>
                    <a:lnTo>
                      <a:pt x="7719" y="8003"/>
                    </a:lnTo>
                    <a:lnTo>
                      <a:pt x="7607" y="7983"/>
                    </a:lnTo>
                    <a:lnTo>
                      <a:pt x="7496" y="7957"/>
                    </a:lnTo>
                    <a:lnTo>
                      <a:pt x="7388" y="7926"/>
                    </a:lnTo>
                    <a:lnTo>
                      <a:pt x="7282" y="7890"/>
                    </a:lnTo>
                    <a:lnTo>
                      <a:pt x="7178" y="7850"/>
                    </a:lnTo>
                    <a:lnTo>
                      <a:pt x="7076" y="7803"/>
                    </a:lnTo>
                    <a:lnTo>
                      <a:pt x="6979" y="7753"/>
                    </a:lnTo>
                    <a:lnTo>
                      <a:pt x="6883" y="7698"/>
                    </a:lnTo>
                    <a:lnTo>
                      <a:pt x="6790" y="7638"/>
                    </a:lnTo>
                    <a:lnTo>
                      <a:pt x="6700" y="7575"/>
                    </a:lnTo>
                    <a:lnTo>
                      <a:pt x="6614" y="7507"/>
                    </a:lnTo>
                    <a:lnTo>
                      <a:pt x="6531" y="7435"/>
                    </a:lnTo>
                    <a:lnTo>
                      <a:pt x="6451" y="7359"/>
                    </a:lnTo>
                    <a:lnTo>
                      <a:pt x="6376" y="7280"/>
                    </a:lnTo>
                    <a:lnTo>
                      <a:pt x="6303" y="7197"/>
                    </a:lnTo>
                    <a:lnTo>
                      <a:pt x="6235" y="7110"/>
                    </a:lnTo>
                    <a:lnTo>
                      <a:pt x="6172" y="7021"/>
                    </a:lnTo>
                    <a:lnTo>
                      <a:pt x="6112" y="6928"/>
                    </a:lnTo>
                    <a:lnTo>
                      <a:pt x="6057" y="6833"/>
                    </a:lnTo>
                    <a:lnTo>
                      <a:pt x="6007" y="6735"/>
                    </a:lnTo>
                    <a:lnTo>
                      <a:pt x="5960" y="6633"/>
                    </a:lnTo>
                    <a:lnTo>
                      <a:pt x="5920" y="6529"/>
                    </a:lnTo>
                    <a:lnTo>
                      <a:pt x="5884" y="6424"/>
                    </a:lnTo>
                    <a:lnTo>
                      <a:pt x="5852" y="6316"/>
                    </a:lnTo>
                    <a:lnTo>
                      <a:pt x="5827" y="6205"/>
                    </a:lnTo>
                    <a:lnTo>
                      <a:pt x="5807" y="6093"/>
                    </a:lnTo>
                    <a:lnTo>
                      <a:pt x="5792" y="5979"/>
                    </a:lnTo>
                    <a:lnTo>
                      <a:pt x="5784" y="5863"/>
                    </a:lnTo>
                    <a:lnTo>
                      <a:pt x="5781" y="5746"/>
                    </a:lnTo>
                    <a:lnTo>
                      <a:pt x="5784" y="5629"/>
                    </a:lnTo>
                    <a:lnTo>
                      <a:pt x="5792" y="5513"/>
                    </a:lnTo>
                    <a:lnTo>
                      <a:pt x="5807" y="5400"/>
                    </a:lnTo>
                    <a:lnTo>
                      <a:pt x="5827" y="5287"/>
                    </a:lnTo>
                    <a:lnTo>
                      <a:pt x="5852" y="5177"/>
                    </a:lnTo>
                    <a:lnTo>
                      <a:pt x="5884" y="5068"/>
                    </a:lnTo>
                    <a:lnTo>
                      <a:pt x="5920" y="4963"/>
                    </a:lnTo>
                    <a:lnTo>
                      <a:pt x="5960" y="4859"/>
                    </a:lnTo>
                    <a:lnTo>
                      <a:pt x="6007" y="4758"/>
                    </a:lnTo>
                    <a:lnTo>
                      <a:pt x="6057" y="4659"/>
                    </a:lnTo>
                    <a:lnTo>
                      <a:pt x="6112" y="4564"/>
                    </a:lnTo>
                    <a:lnTo>
                      <a:pt x="6172" y="4471"/>
                    </a:lnTo>
                    <a:lnTo>
                      <a:pt x="6235" y="4382"/>
                    </a:lnTo>
                    <a:lnTo>
                      <a:pt x="6303" y="4295"/>
                    </a:lnTo>
                    <a:lnTo>
                      <a:pt x="6376" y="4212"/>
                    </a:lnTo>
                    <a:lnTo>
                      <a:pt x="6451" y="4133"/>
                    </a:lnTo>
                    <a:lnTo>
                      <a:pt x="6531" y="4057"/>
                    </a:lnTo>
                    <a:lnTo>
                      <a:pt x="6614" y="3986"/>
                    </a:lnTo>
                    <a:lnTo>
                      <a:pt x="6700" y="3917"/>
                    </a:lnTo>
                    <a:lnTo>
                      <a:pt x="6790" y="3854"/>
                    </a:lnTo>
                    <a:lnTo>
                      <a:pt x="6883" y="3794"/>
                    </a:lnTo>
                    <a:lnTo>
                      <a:pt x="6979" y="3739"/>
                    </a:lnTo>
                    <a:lnTo>
                      <a:pt x="7076" y="3689"/>
                    </a:lnTo>
                    <a:lnTo>
                      <a:pt x="7178" y="3642"/>
                    </a:lnTo>
                    <a:lnTo>
                      <a:pt x="7282" y="3602"/>
                    </a:lnTo>
                    <a:lnTo>
                      <a:pt x="7388" y="3566"/>
                    </a:lnTo>
                    <a:lnTo>
                      <a:pt x="7496" y="3535"/>
                    </a:lnTo>
                    <a:lnTo>
                      <a:pt x="7607" y="3509"/>
                    </a:lnTo>
                    <a:lnTo>
                      <a:pt x="7719" y="3489"/>
                    </a:lnTo>
                    <a:lnTo>
                      <a:pt x="7834" y="3474"/>
                    </a:lnTo>
                    <a:lnTo>
                      <a:pt x="7950" y="3466"/>
                    </a:lnTo>
                    <a:lnTo>
                      <a:pt x="8067" y="3463"/>
                    </a:lnTo>
                    <a:close/>
                    <a:moveTo>
                      <a:pt x="16133" y="1949"/>
                    </a:moveTo>
                    <a:lnTo>
                      <a:pt x="16133" y="9543"/>
                    </a:lnTo>
                    <a:lnTo>
                      <a:pt x="0" y="9543"/>
                    </a:lnTo>
                    <a:lnTo>
                      <a:pt x="0" y="1949"/>
                    </a:lnTo>
                    <a:lnTo>
                      <a:pt x="16133" y="1949"/>
                    </a:lnTo>
                    <a:close/>
                    <a:moveTo>
                      <a:pt x="16133" y="9750"/>
                    </a:moveTo>
                    <a:lnTo>
                      <a:pt x="16133" y="10915"/>
                    </a:lnTo>
                    <a:lnTo>
                      <a:pt x="16132" y="10944"/>
                    </a:lnTo>
                    <a:lnTo>
                      <a:pt x="16130" y="10973"/>
                    </a:lnTo>
                    <a:lnTo>
                      <a:pt x="16126" y="11003"/>
                    </a:lnTo>
                    <a:lnTo>
                      <a:pt x="16121" y="11031"/>
                    </a:lnTo>
                    <a:lnTo>
                      <a:pt x="16115" y="11059"/>
                    </a:lnTo>
                    <a:lnTo>
                      <a:pt x="16107" y="11086"/>
                    </a:lnTo>
                    <a:lnTo>
                      <a:pt x="16098" y="11112"/>
                    </a:lnTo>
                    <a:lnTo>
                      <a:pt x="16088" y="11139"/>
                    </a:lnTo>
                    <a:lnTo>
                      <a:pt x="16076" y="11165"/>
                    </a:lnTo>
                    <a:lnTo>
                      <a:pt x="16062" y="11189"/>
                    </a:lnTo>
                    <a:lnTo>
                      <a:pt x="16049" y="11213"/>
                    </a:lnTo>
                    <a:lnTo>
                      <a:pt x="16034" y="11237"/>
                    </a:lnTo>
                    <a:lnTo>
                      <a:pt x="16018" y="11259"/>
                    </a:lnTo>
                    <a:lnTo>
                      <a:pt x="16001" y="11282"/>
                    </a:lnTo>
                    <a:lnTo>
                      <a:pt x="15982" y="11303"/>
                    </a:lnTo>
                    <a:lnTo>
                      <a:pt x="15964" y="11323"/>
                    </a:lnTo>
                    <a:lnTo>
                      <a:pt x="15943" y="11342"/>
                    </a:lnTo>
                    <a:lnTo>
                      <a:pt x="15922" y="11360"/>
                    </a:lnTo>
                    <a:lnTo>
                      <a:pt x="15900" y="11377"/>
                    </a:lnTo>
                    <a:lnTo>
                      <a:pt x="15878" y="11393"/>
                    </a:lnTo>
                    <a:lnTo>
                      <a:pt x="15854" y="11408"/>
                    </a:lnTo>
                    <a:lnTo>
                      <a:pt x="15829" y="11423"/>
                    </a:lnTo>
                    <a:lnTo>
                      <a:pt x="15805" y="11435"/>
                    </a:lnTo>
                    <a:lnTo>
                      <a:pt x="15779" y="11447"/>
                    </a:lnTo>
                    <a:lnTo>
                      <a:pt x="15753" y="11457"/>
                    </a:lnTo>
                    <a:lnTo>
                      <a:pt x="15727" y="11466"/>
                    </a:lnTo>
                    <a:lnTo>
                      <a:pt x="15698" y="11474"/>
                    </a:lnTo>
                    <a:lnTo>
                      <a:pt x="15671" y="11480"/>
                    </a:lnTo>
                    <a:lnTo>
                      <a:pt x="15642" y="11485"/>
                    </a:lnTo>
                    <a:lnTo>
                      <a:pt x="15614" y="11489"/>
                    </a:lnTo>
                    <a:lnTo>
                      <a:pt x="15584" y="11491"/>
                    </a:lnTo>
                    <a:lnTo>
                      <a:pt x="15555" y="11492"/>
                    </a:lnTo>
                    <a:lnTo>
                      <a:pt x="578" y="11492"/>
                    </a:lnTo>
                    <a:lnTo>
                      <a:pt x="549" y="11491"/>
                    </a:lnTo>
                    <a:lnTo>
                      <a:pt x="519" y="11489"/>
                    </a:lnTo>
                    <a:lnTo>
                      <a:pt x="490" y="11485"/>
                    </a:lnTo>
                    <a:lnTo>
                      <a:pt x="462" y="11480"/>
                    </a:lnTo>
                    <a:lnTo>
                      <a:pt x="434" y="11474"/>
                    </a:lnTo>
                    <a:lnTo>
                      <a:pt x="406" y="11466"/>
                    </a:lnTo>
                    <a:lnTo>
                      <a:pt x="380" y="11457"/>
                    </a:lnTo>
                    <a:lnTo>
                      <a:pt x="354" y="11447"/>
                    </a:lnTo>
                    <a:lnTo>
                      <a:pt x="328" y="11435"/>
                    </a:lnTo>
                    <a:lnTo>
                      <a:pt x="304" y="11423"/>
                    </a:lnTo>
                    <a:lnTo>
                      <a:pt x="279" y="11408"/>
                    </a:lnTo>
                    <a:lnTo>
                      <a:pt x="255" y="11393"/>
                    </a:lnTo>
                    <a:lnTo>
                      <a:pt x="233" y="11377"/>
                    </a:lnTo>
                    <a:lnTo>
                      <a:pt x="211" y="11360"/>
                    </a:lnTo>
                    <a:lnTo>
                      <a:pt x="190" y="11342"/>
                    </a:lnTo>
                    <a:lnTo>
                      <a:pt x="169" y="11323"/>
                    </a:lnTo>
                    <a:lnTo>
                      <a:pt x="150" y="11303"/>
                    </a:lnTo>
                    <a:lnTo>
                      <a:pt x="132" y="11282"/>
                    </a:lnTo>
                    <a:lnTo>
                      <a:pt x="115" y="11259"/>
                    </a:lnTo>
                    <a:lnTo>
                      <a:pt x="99" y="11237"/>
                    </a:lnTo>
                    <a:lnTo>
                      <a:pt x="84" y="11213"/>
                    </a:lnTo>
                    <a:lnTo>
                      <a:pt x="70" y="11189"/>
                    </a:lnTo>
                    <a:lnTo>
                      <a:pt x="57" y="11165"/>
                    </a:lnTo>
                    <a:lnTo>
                      <a:pt x="45" y="11139"/>
                    </a:lnTo>
                    <a:lnTo>
                      <a:pt x="35" y="11112"/>
                    </a:lnTo>
                    <a:lnTo>
                      <a:pt x="26" y="11086"/>
                    </a:lnTo>
                    <a:lnTo>
                      <a:pt x="18" y="11059"/>
                    </a:lnTo>
                    <a:lnTo>
                      <a:pt x="12" y="11031"/>
                    </a:lnTo>
                    <a:lnTo>
                      <a:pt x="7" y="11003"/>
                    </a:lnTo>
                    <a:lnTo>
                      <a:pt x="3" y="10973"/>
                    </a:lnTo>
                    <a:lnTo>
                      <a:pt x="1" y="10944"/>
                    </a:lnTo>
                    <a:lnTo>
                      <a:pt x="0" y="10915"/>
                    </a:lnTo>
                    <a:lnTo>
                      <a:pt x="0" y="9750"/>
                    </a:lnTo>
                    <a:lnTo>
                      <a:pt x="16133" y="9750"/>
                    </a:lnTo>
                    <a:close/>
                    <a:moveTo>
                      <a:pt x="808" y="703"/>
                    </a:moveTo>
                    <a:lnTo>
                      <a:pt x="1791" y="703"/>
                    </a:lnTo>
                    <a:lnTo>
                      <a:pt x="1791" y="1338"/>
                    </a:lnTo>
                    <a:lnTo>
                      <a:pt x="808" y="1338"/>
                    </a:lnTo>
                    <a:lnTo>
                      <a:pt x="808" y="703"/>
                    </a:lnTo>
                    <a:close/>
                    <a:moveTo>
                      <a:pt x="2500" y="703"/>
                    </a:moveTo>
                    <a:lnTo>
                      <a:pt x="3483" y="703"/>
                    </a:lnTo>
                    <a:lnTo>
                      <a:pt x="3483" y="1338"/>
                    </a:lnTo>
                    <a:lnTo>
                      <a:pt x="2500" y="1338"/>
                    </a:lnTo>
                    <a:lnTo>
                      <a:pt x="2500" y="703"/>
                    </a:lnTo>
                    <a:close/>
                    <a:moveTo>
                      <a:pt x="4192" y="703"/>
                    </a:moveTo>
                    <a:lnTo>
                      <a:pt x="5175" y="703"/>
                    </a:lnTo>
                    <a:lnTo>
                      <a:pt x="5175" y="1338"/>
                    </a:lnTo>
                    <a:lnTo>
                      <a:pt x="4192" y="1338"/>
                    </a:lnTo>
                    <a:lnTo>
                      <a:pt x="4192" y="703"/>
                    </a:lnTo>
                    <a:close/>
                    <a:moveTo>
                      <a:pt x="5884" y="703"/>
                    </a:moveTo>
                    <a:lnTo>
                      <a:pt x="6867" y="703"/>
                    </a:lnTo>
                    <a:lnTo>
                      <a:pt x="6867" y="1338"/>
                    </a:lnTo>
                    <a:lnTo>
                      <a:pt x="5884" y="1338"/>
                    </a:lnTo>
                    <a:lnTo>
                      <a:pt x="5884" y="703"/>
                    </a:lnTo>
                    <a:close/>
                    <a:moveTo>
                      <a:pt x="7575" y="703"/>
                    </a:moveTo>
                    <a:lnTo>
                      <a:pt x="8558" y="703"/>
                    </a:lnTo>
                    <a:lnTo>
                      <a:pt x="8558" y="1338"/>
                    </a:lnTo>
                    <a:lnTo>
                      <a:pt x="7575" y="1338"/>
                    </a:lnTo>
                    <a:lnTo>
                      <a:pt x="7575" y="703"/>
                    </a:lnTo>
                    <a:close/>
                    <a:moveTo>
                      <a:pt x="9266" y="703"/>
                    </a:moveTo>
                    <a:lnTo>
                      <a:pt x="10249" y="703"/>
                    </a:lnTo>
                    <a:lnTo>
                      <a:pt x="10249" y="1338"/>
                    </a:lnTo>
                    <a:lnTo>
                      <a:pt x="9266" y="1338"/>
                    </a:lnTo>
                    <a:lnTo>
                      <a:pt x="9266" y="703"/>
                    </a:lnTo>
                    <a:close/>
                    <a:moveTo>
                      <a:pt x="10958" y="703"/>
                    </a:moveTo>
                    <a:lnTo>
                      <a:pt x="11941" y="703"/>
                    </a:lnTo>
                    <a:lnTo>
                      <a:pt x="11941" y="1338"/>
                    </a:lnTo>
                    <a:lnTo>
                      <a:pt x="10958" y="1338"/>
                    </a:lnTo>
                    <a:lnTo>
                      <a:pt x="10958" y="703"/>
                    </a:lnTo>
                    <a:close/>
                    <a:moveTo>
                      <a:pt x="12650" y="703"/>
                    </a:moveTo>
                    <a:lnTo>
                      <a:pt x="13633" y="703"/>
                    </a:lnTo>
                    <a:lnTo>
                      <a:pt x="13633" y="1338"/>
                    </a:lnTo>
                    <a:lnTo>
                      <a:pt x="12650" y="1338"/>
                    </a:lnTo>
                    <a:lnTo>
                      <a:pt x="12650" y="703"/>
                    </a:lnTo>
                    <a:close/>
                    <a:moveTo>
                      <a:pt x="14342" y="703"/>
                    </a:moveTo>
                    <a:lnTo>
                      <a:pt x="15325" y="703"/>
                    </a:lnTo>
                    <a:lnTo>
                      <a:pt x="15325" y="1338"/>
                    </a:lnTo>
                    <a:lnTo>
                      <a:pt x="14342" y="1338"/>
                    </a:lnTo>
                    <a:lnTo>
                      <a:pt x="14342" y="703"/>
                    </a:lnTo>
                    <a:close/>
                    <a:moveTo>
                      <a:pt x="808" y="10232"/>
                    </a:moveTo>
                    <a:lnTo>
                      <a:pt x="1791" y="10232"/>
                    </a:lnTo>
                    <a:lnTo>
                      <a:pt x="1791" y="10868"/>
                    </a:lnTo>
                    <a:lnTo>
                      <a:pt x="808" y="10868"/>
                    </a:lnTo>
                    <a:lnTo>
                      <a:pt x="808" y="10232"/>
                    </a:lnTo>
                    <a:close/>
                    <a:moveTo>
                      <a:pt x="2500" y="10232"/>
                    </a:moveTo>
                    <a:lnTo>
                      <a:pt x="3483" y="10232"/>
                    </a:lnTo>
                    <a:lnTo>
                      <a:pt x="3483" y="10868"/>
                    </a:lnTo>
                    <a:lnTo>
                      <a:pt x="2500" y="10868"/>
                    </a:lnTo>
                    <a:lnTo>
                      <a:pt x="2500" y="10232"/>
                    </a:lnTo>
                    <a:close/>
                    <a:moveTo>
                      <a:pt x="4192" y="10232"/>
                    </a:moveTo>
                    <a:lnTo>
                      <a:pt x="5175" y="10232"/>
                    </a:lnTo>
                    <a:lnTo>
                      <a:pt x="5175" y="10868"/>
                    </a:lnTo>
                    <a:lnTo>
                      <a:pt x="4192" y="10868"/>
                    </a:lnTo>
                    <a:lnTo>
                      <a:pt x="4192" y="10232"/>
                    </a:lnTo>
                    <a:close/>
                    <a:moveTo>
                      <a:pt x="5884" y="10232"/>
                    </a:moveTo>
                    <a:lnTo>
                      <a:pt x="6867" y="10232"/>
                    </a:lnTo>
                    <a:lnTo>
                      <a:pt x="6867" y="10868"/>
                    </a:lnTo>
                    <a:lnTo>
                      <a:pt x="5884" y="10868"/>
                    </a:lnTo>
                    <a:lnTo>
                      <a:pt x="5884" y="10232"/>
                    </a:lnTo>
                    <a:close/>
                    <a:moveTo>
                      <a:pt x="7575" y="10232"/>
                    </a:moveTo>
                    <a:lnTo>
                      <a:pt x="8558" y="10232"/>
                    </a:lnTo>
                    <a:lnTo>
                      <a:pt x="8558" y="10868"/>
                    </a:lnTo>
                    <a:lnTo>
                      <a:pt x="7575" y="10868"/>
                    </a:lnTo>
                    <a:lnTo>
                      <a:pt x="7575" y="10232"/>
                    </a:lnTo>
                    <a:close/>
                    <a:moveTo>
                      <a:pt x="9266" y="10232"/>
                    </a:moveTo>
                    <a:lnTo>
                      <a:pt x="10249" y="10232"/>
                    </a:lnTo>
                    <a:lnTo>
                      <a:pt x="10249" y="10868"/>
                    </a:lnTo>
                    <a:lnTo>
                      <a:pt x="9266" y="10868"/>
                    </a:lnTo>
                    <a:lnTo>
                      <a:pt x="9266" y="10232"/>
                    </a:lnTo>
                    <a:close/>
                    <a:moveTo>
                      <a:pt x="10958" y="10232"/>
                    </a:moveTo>
                    <a:lnTo>
                      <a:pt x="11941" y="10232"/>
                    </a:lnTo>
                    <a:lnTo>
                      <a:pt x="11941" y="10868"/>
                    </a:lnTo>
                    <a:lnTo>
                      <a:pt x="10958" y="10868"/>
                    </a:lnTo>
                    <a:lnTo>
                      <a:pt x="10958" y="10232"/>
                    </a:lnTo>
                    <a:close/>
                    <a:moveTo>
                      <a:pt x="12650" y="10232"/>
                    </a:moveTo>
                    <a:lnTo>
                      <a:pt x="13633" y="10232"/>
                    </a:lnTo>
                    <a:lnTo>
                      <a:pt x="13633" y="10868"/>
                    </a:lnTo>
                    <a:lnTo>
                      <a:pt x="12650" y="10868"/>
                    </a:lnTo>
                    <a:lnTo>
                      <a:pt x="12650" y="10232"/>
                    </a:lnTo>
                    <a:close/>
                    <a:moveTo>
                      <a:pt x="14342" y="10232"/>
                    </a:moveTo>
                    <a:lnTo>
                      <a:pt x="15325" y="10232"/>
                    </a:lnTo>
                    <a:lnTo>
                      <a:pt x="15325" y="10868"/>
                    </a:lnTo>
                    <a:lnTo>
                      <a:pt x="14342" y="10868"/>
                    </a:lnTo>
                    <a:lnTo>
                      <a:pt x="14342" y="10232"/>
                    </a:lnTo>
                    <a:close/>
                  </a:path>
                </a:pathLst>
              </a:custGeom>
              <a:solidFill>
                <a:srgbClr val="FFFFFF">
                  <a:lumMod val="95000"/>
                </a:srgbClr>
              </a:solid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nvGrpSpPr>
              <p:cNvPr id="150" name="组合 746"/>
              <p:cNvGrpSpPr/>
              <p:nvPr/>
            </p:nvGrpSpPr>
            <p:grpSpPr>
              <a:xfrm>
                <a:off x="5634382" y="1398590"/>
                <a:ext cx="149203" cy="151939"/>
                <a:chOff x="11897858" y="3411765"/>
                <a:chExt cx="498475" cy="492125"/>
              </a:xfrm>
              <a:solidFill>
                <a:srgbClr val="FFFFFF">
                  <a:lumMod val="95000"/>
                </a:srgbClr>
              </a:solidFill>
            </p:grpSpPr>
            <p:sp>
              <p:nvSpPr>
                <p:cNvPr id="151" name="Freeform 7"/>
                <p:cNvSpPr/>
                <p:nvPr/>
              </p:nvSpPr>
              <p:spPr bwMode="auto">
                <a:xfrm>
                  <a:off x="12113758" y="3411765"/>
                  <a:ext cx="282575" cy="282575"/>
                </a:xfrm>
                <a:custGeom>
                  <a:avLst/>
                  <a:gdLst/>
                  <a:ahLst/>
                  <a:cxnLst>
                    <a:cxn ang="0">
                      <a:pos x="14" y="0"/>
                    </a:cxn>
                    <a:cxn ang="0">
                      <a:pos x="14" y="0"/>
                    </a:cxn>
                    <a:cxn ang="0">
                      <a:pos x="8" y="2"/>
                    </a:cxn>
                    <a:cxn ang="0">
                      <a:pos x="4" y="4"/>
                    </a:cxn>
                    <a:cxn ang="0">
                      <a:pos x="2" y="8"/>
                    </a:cxn>
                    <a:cxn ang="0">
                      <a:pos x="0" y="14"/>
                    </a:cxn>
                    <a:cxn ang="0">
                      <a:pos x="0" y="14"/>
                    </a:cxn>
                    <a:cxn ang="0">
                      <a:pos x="2" y="20"/>
                    </a:cxn>
                    <a:cxn ang="0">
                      <a:pos x="4" y="24"/>
                    </a:cxn>
                    <a:cxn ang="0">
                      <a:pos x="8" y="28"/>
                    </a:cxn>
                    <a:cxn ang="0">
                      <a:pos x="14" y="28"/>
                    </a:cxn>
                    <a:cxn ang="0">
                      <a:pos x="14" y="28"/>
                    </a:cxn>
                    <a:cxn ang="0">
                      <a:pos x="28" y="30"/>
                    </a:cxn>
                    <a:cxn ang="0">
                      <a:pos x="42" y="32"/>
                    </a:cxn>
                    <a:cxn ang="0">
                      <a:pos x="54" y="34"/>
                    </a:cxn>
                    <a:cxn ang="0">
                      <a:pos x="68" y="40"/>
                    </a:cxn>
                    <a:cxn ang="0">
                      <a:pos x="78" y="44"/>
                    </a:cxn>
                    <a:cxn ang="0">
                      <a:pos x="90" y="52"/>
                    </a:cxn>
                    <a:cxn ang="0">
                      <a:pos x="100" y="60"/>
                    </a:cxn>
                    <a:cxn ang="0">
                      <a:pos x="110" y="68"/>
                    </a:cxn>
                    <a:cxn ang="0">
                      <a:pos x="118" y="78"/>
                    </a:cxn>
                    <a:cxn ang="0">
                      <a:pos x="126" y="88"/>
                    </a:cxn>
                    <a:cxn ang="0">
                      <a:pos x="134" y="100"/>
                    </a:cxn>
                    <a:cxn ang="0">
                      <a:pos x="138" y="110"/>
                    </a:cxn>
                    <a:cxn ang="0">
                      <a:pos x="144" y="124"/>
                    </a:cxn>
                    <a:cxn ang="0">
                      <a:pos x="146" y="136"/>
                    </a:cxn>
                    <a:cxn ang="0">
                      <a:pos x="148" y="150"/>
                    </a:cxn>
                    <a:cxn ang="0">
                      <a:pos x="150" y="164"/>
                    </a:cxn>
                    <a:cxn ang="0">
                      <a:pos x="150" y="164"/>
                    </a:cxn>
                    <a:cxn ang="0">
                      <a:pos x="150" y="168"/>
                    </a:cxn>
                    <a:cxn ang="0">
                      <a:pos x="154" y="174"/>
                    </a:cxn>
                    <a:cxn ang="0">
                      <a:pos x="158" y="176"/>
                    </a:cxn>
                    <a:cxn ang="0">
                      <a:pos x="164" y="178"/>
                    </a:cxn>
                    <a:cxn ang="0">
                      <a:pos x="164" y="178"/>
                    </a:cxn>
                    <a:cxn ang="0">
                      <a:pos x="170" y="176"/>
                    </a:cxn>
                    <a:cxn ang="0">
                      <a:pos x="174" y="174"/>
                    </a:cxn>
                    <a:cxn ang="0">
                      <a:pos x="178" y="168"/>
                    </a:cxn>
                    <a:cxn ang="0">
                      <a:pos x="178" y="164"/>
                    </a:cxn>
                    <a:cxn ang="0">
                      <a:pos x="178" y="164"/>
                    </a:cxn>
                    <a:cxn ang="0">
                      <a:pos x="178" y="146"/>
                    </a:cxn>
                    <a:cxn ang="0">
                      <a:pos x="176" y="130"/>
                    </a:cxn>
                    <a:cxn ang="0">
                      <a:pos x="172" y="114"/>
                    </a:cxn>
                    <a:cxn ang="0">
                      <a:pos x="166" y="100"/>
                    </a:cxn>
                    <a:cxn ang="0">
                      <a:pos x="158" y="86"/>
                    </a:cxn>
                    <a:cxn ang="0">
                      <a:pos x="150" y="72"/>
                    </a:cxn>
                    <a:cxn ang="0">
                      <a:pos x="142" y="60"/>
                    </a:cxn>
                    <a:cxn ang="0">
                      <a:pos x="130" y="48"/>
                    </a:cxn>
                    <a:cxn ang="0">
                      <a:pos x="118" y="38"/>
                    </a:cxn>
                    <a:cxn ang="0">
                      <a:pos x="106" y="28"/>
                    </a:cxn>
                    <a:cxn ang="0">
                      <a:pos x="92" y="20"/>
                    </a:cxn>
                    <a:cxn ang="0">
                      <a:pos x="78" y="12"/>
                    </a:cxn>
                    <a:cxn ang="0">
                      <a:pos x="64" y="8"/>
                    </a:cxn>
                    <a:cxn ang="0">
                      <a:pos x="48" y="4"/>
                    </a:cxn>
                    <a:cxn ang="0">
                      <a:pos x="32" y="0"/>
                    </a:cxn>
                    <a:cxn ang="0">
                      <a:pos x="14" y="0"/>
                    </a:cxn>
                    <a:cxn ang="0">
                      <a:pos x="14" y="0"/>
                    </a:cxn>
                  </a:cxnLst>
                  <a:rect l="0" t="0" r="r" b="b"/>
                  <a:pathLst>
                    <a:path w="178" h="178">
                      <a:moveTo>
                        <a:pt x="14" y="0"/>
                      </a:moveTo>
                      <a:lnTo>
                        <a:pt x="14" y="0"/>
                      </a:lnTo>
                      <a:lnTo>
                        <a:pt x="8" y="2"/>
                      </a:lnTo>
                      <a:lnTo>
                        <a:pt x="4" y="4"/>
                      </a:lnTo>
                      <a:lnTo>
                        <a:pt x="2" y="8"/>
                      </a:lnTo>
                      <a:lnTo>
                        <a:pt x="0" y="14"/>
                      </a:lnTo>
                      <a:lnTo>
                        <a:pt x="0" y="14"/>
                      </a:lnTo>
                      <a:lnTo>
                        <a:pt x="2" y="20"/>
                      </a:lnTo>
                      <a:lnTo>
                        <a:pt x="4" y="24"/>
                      </a:lnTo>
                      <a:lnTo>
                        <a:pt x="8" y="28"/>
                      </a:lnTo>
                      <a:lnTo>
                        <a:pt x="14" y="28"/>
                      </a:lnTo>
                      <a:lnTo>
                        <a:pt x="14" y="28"/>
                      </a:lnTo>
                      <a:lnTo>
                        <a:pt x="28" y="30"/>
                      </a:lnTo>
                      <a:lnTo>
                        <a:pt x="42" y="32"/>
                      </a:lnTo>
                      <a:lnTo>
                        <a:pt x="54" y="34"/>
                      </a:lnTo>
                      <a:lnTo>
                        <a:pt x="68" y="40"/>
                      </a:lnTo>
                      <a:lnTo>
                        <a:pt x="78" y="44"/>
                      </a:lnTo>
                      <a:lnTo>
                        <a:pt x="90" y="52"/>
                      </a:lnTo>
                      <a:lnTo>
                        <a:pt x="100" y="60"/>
                      </a:lnTo>
                      <a:lnTo>
                        <a:pt x="110" y="68"/>
                      </a:lnTo>
                      <a:lnTo>
                        <a:pt x="118" y="78"/>
                      </a:lnTo>
                      <a:lnTo>
                        <a:pt x="126" y="88"/>
                      </a:lnTo>
                      <a:lnTo>
                        <a:pt x="134" y="100"/>
                      </a:lnTo>
                      <a:lnTo>
                        <a:pt x="138" y="110"/>
                      </a:lnTo>
                      <a:lnTo>
                        <a:pt x="144" y="124"/>
                      </a:lnTo>
                      <a:lnTo>
                        <a:pt x="146" y="136"/>
                      </a:lnTo>
                      <a:lnTo>
                        <a:pt x="148" y="150"/>
                      </a:lnTo>
                      <a:lnTo>
                        <a:pt x="150" y="164"/>
                      </a:lnTo>
                      <a:lnTo>
                        <a:pt x="150" y="164"/>
                      </a:lnTo>
                      <a:lnTo>
                        <a:pt x="150" y="168"/>
                      </a:lnTo>
                      <a:lnTo>
                        <a:pt x="154" y="174"/>
                      </a:lnTo>
                      <a:lnTo>
                        <a:pt x="158" y="176"/>
                      </a:lnTo>
                      <a:lnTo>
                        <a:pt x="164" y="178"/>
                      </a:lnTo>
                      <a:lnTo>
                        <a:pt x="164" y="178"/>
                      </a:lnTo>
                      <a:lnTo>
                        <a:pt x="170" y="176"/>
                      </a:lnTo>
                      <a:lnTo>
                        <a:pt x="174" y="174"/>
                      </a:lnTo>
                      <a:lnTo>
                        <a:pt x="178" y="168"/>
                      </a:lnTo>
                      <a:lnTo>
                        <a:pt x="178" y="164"/>
                      </a:lnTo>
                      <a:lnTo>
                        <a:pt x="178" y="164"/>
                      </a:lnTo>
                      <a:lnTo>
                        <a:pt x="178" y="146"/>
                      </a:lnTo>
                      <a:lnTo>
                        <a:pt x="176" y="130"/>
                      </a:lnTo>
                      <a:lnTo>
                        <a:pt x="172" y="114"/>
                      </a:lnTo>
                      <a:lnTo>
                        <a:pt x="166" y="100"/>
                      </a:lnTo>
                      <a:lnTo>
                        <a:pt x="158" y="86"/>
                      </a:lnTo>
                      <a:lnTo>
                        <a:pt x="150" y="72"/>
                      </a:lnTo>
                      <a:lnTo>
                        <a:pt x="142" y="60"/>
                      </a:lnTo>
                      <a:lnTo>
                        <a:pt x="130" y="48"/>
                      </a:lnTo>
                      <a:lnTo>
                        <a:pt x="118" y="38"/>
                      </a:lnTo>
                      <a:lnTo>
                        <a:pt x="106" y="28"/>
                      </a:lnTo>
                      <a:lnTo>
                        <a:pt x="92" y="20"/>
                      </a:lnTo>
                      <a:lnTo>
                        <a:pt x="78" y="12"/>
                      </a:lnTo>
                      <a:lnTo>
                        <a:pt x="64" y="8"/>
                      </a:lnTo>
                      <a:lnTo>
                        <a:pt x="48" y="4"/>
                      </a:lnTo>
                      <a:lnTo>
                        <a:pt x="32" y="0"/>
                      </a:lnTo>
                      <a:lnTo>
                        <a:pt x="14" y="0"/>
                      </a:lnTo>
                      <a:lnTo>
                        <a:pt x="14" y="0"/>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52" name="Freeform 8"/>
                <p:cNvSpPr/>
                <p:nvPr/>
              </p:nvSpPr>
              <p:spPr bwMode="auto">
                <a:xfrm>
                  <a:off x="12113758" y="3497490"/>
                  <a:ext cx="193675" cy="196850"/>
                </a:xfrm>
                <a:custGeom>
                  <a:avLst/>
                  <a:gdLst/>
                  <a:ahLst/>
                  <a:cxnLst>
                    <a:cxn ang="0">
                      <a:pos x="92" y="110"/>
                    </a:cxn>
                    <a:cxn ang="0">
                      <a:pos x="92" y="110"/>
                    </a:cxn>
                    <a:cxn ang="0">
                      <a:pos x="94" y="114"/>
                    </a:cxn>
                    <a:cxn ang="0">
                      <a:pos x="96" y="120"/>
                    </a:cxn>
                    <a:cxn ang="0">
                      <a:pos x="100" y="122"/>
                    </a:cxn>
                    <a:cxn ang="0">
                      <a:pos x="106" y="124"/>
                    </a:cxn>
                    <a:cxn ang="0">
                      <a:pos x="106" y="124"/>
                    </a:cxn>
                    <a:cxn ang="0">
                      <a:pos x="112" y="122"/>
                    </a:cxn>
                    <a:cxn ang="0">
                      <a:pos x="116" y="120"/>
                    </a:cxn>
                    <a:cxn ang="0">
                      <a:pos x="120" y="114"/>
                    </a:cxn>
                    <a:cxn ang="0">
                      <a:pos x="122" y="110"/>
                    </a:cxn>
                    <a:cxn ang="0">
                      <a:pos x="122" y="110"/>
                    </a:cxn>
                    <a:cxn ang="0">
                      <a:pos x="120" y="88"/>
                    </a:cxn>
                    <a:cxn ang="0">
                      <a:pos x="112" y="68"/>
                    </a:cxn>
                    <a:cxn ang="0">
                      <a:pos x="102" y="48"/>
                    </a:cxn>
                    <a:cxn ang="0">
                      <a:pos x="90" y="32"/>
                    </a:cxn>
                    <a:cxn ang="0">
                      <a:pos x="74" y="20"/>
                    </a:cxn>
                    <a:cxn ang="0">
                      <a:pos x="56" y="10"/>
                    </a:cxn>
                    <a:cxn ang="0">
                      <a:pos x="36" y="2"/>
                    </a:cxn>
                    <a:cxn ang="0">
                      <a:pos x="14" y="0"/>
                    </a:cxn>
                    <a:cxn ang="0">
                      <a:pos x="14" y="0"/>
                    </a:cxn>
                    <a:cxn ang="0">
                      <a:pos x="8" y="2"/>
                    </a:cxn>
                    <a:cxn ang="0">
                      <a:pos x="4" y="4"/>
                    </a:cxn>
                    <a:cxn ang="0">
                      <a:pos x="2" y="10"/>
                    </a:cxn>
                    <a:cxn ang="0">
                      <a:pos x="0" y="14"/>
                    </a:cxn>
                    <a:cxn ang="0">
                      <a:pos x="0" y="14"/>
                    </a:cxn>
                    <a:cxn ang="0">
                      <a:pos x="2" y="20"/>
                    </a:cxn>
                    <a:cxn ang="0">
                      <a:pos x="4" y="26"/>
                    </a:cxn>
                    <a:cxn ang="0">
                      <a:pos x="8" y="28"/>
                    </a:cxn>
                    <a:cxn ang="0">
                      <a:pos x="14" y="30"/>
                    </a:cxn>
                    <a:cxn ang="0">
                      <a:pos x="14" y="30"/>
                    </a:cxn>
                    <a:cxn ang="0">
                      <a:pos x="30" y="30"/>
                    </a:cxn>
                    <a:cxn ang="0">
                      <a:pos x="44" y="36"/>
                    </a:cxn>
                    <a:cxn ang="0">
                      <a:pos x="58" y="42"/>
                    </a:cxn>
                    <a:cxn ang="0">
                      <a:pos x="70" y="52"/>
                    </a:cxn>
                    <a:cxn ang="0">
                      <a:pos x="78" y="64"/>
                    </a:cxn>
                    <a:cxn ang="0">
                      <a:pos x="86" y="78"/>
                    </a:cxn>
                    <a:cxn ang="0">
                      <a:pos x="90" y="94"/>
                    </a:cxn>
                    <a:cxn ang="0">
                      <a:pos x="92" y="110"/>
                    </a:cxn>
                    <a:cxn ang="0">
                      <a:pos x="92" y="110"/>
                    </a:cxn>
                  </a:cxnLst>
                  <a:rect l="0" t="0" r="r" b="b"/>
                  <a:pathLst>
                    <a:path w="122" h="124">
                      <a:moveTo>
                        <a:pt x="92" y="110"/>
                      </a:moveTo>
                      <a:lnTo>
                        <a:pt x="92" y="110"/>
                      </a:lnTo>
                      <a:lnTo>
                        <a:pt x="94" y="114"/>
                      </a:lnTo>
                      <a:lnTo>
                        <a:pt x="96" y="120"/>
                      </a:lnTo>
                      <a:lnTo>
                        <a:pt x="100" y="122"/>
                      </a:lnTo>
                      <a:lnTo>
                        <a:pt x="106" y="124"/>
                      </a:lnTo>
                      <a:lnTo>
                        <a:pt x="106" y="124"/>
                      </a:lnTo>
                      <a:lnTo>
                        <a:pt x="112" y="122"/>
                      </a:lnTo>
                      <a:lnTo>
                        <a:pt x="116" y="120"/>
                      </a:lnTo>
                      <a:lnTo>
                        <a:pt x="120" y="114"/>
                      </a:lnTo>
                      <a:lnTo>
                        <a:pt x="122" y="110"/>
                      </a:lnTo>
                      <a:lnTo>
                        <a:pt x="122" y="110"/>
                      </a:lnTo>
                      <a:lnTo>
                        <a:pt x="120" y="88"/>
                      </a:lnTo>
                      <a:lnTo>
                        <a:pt x="112" y="68"/>
                      </a:lnTo>
                      <a:lnTo>
                        <a:pt x="102" y="48"/>
                      </a:lnTo>
                      <a:lnTo>
                        <a:pt x="90" y="32"/>
                      </a:lnTo>
                      <a:lnTo>
                        <a:pt x="74" y="20"/>
                      </a:lnTo>
                      <a:lnTo>
                        <a:pt x="56" y="10"/>
                      </a:lnTo>
                      <a:lnTo>
                        <a:pt x="36" y="2"/>
                      </a:lnTo>
                      <a:lnTo>
                        <a:pt x="14" y="0"/>
                      </a:lnTo>
                      <a:lnTo>
                        <a:pt x="14" y="0"/>
                      </a:lnTo>
                      <a:lnTo>
                        <a:pt x="8" y="2"/>
                      </a:lnTo>
                      <a:lnTo>
                        <a:pt x="4" y="4"/>
                      </a:lnTo>
                      <a:lnTo>
                        <a:pt x="2" y="10"/>
                      </a:lnTo>
                      <a:lnTo>
                        <a:pt x="0" y="14"/>
                      </a:lnTo>
                      <a:lnTo>
                        <a:pt x="0" y="14"/>
                      </a:lnTo>
                      <a:lnTo>
                        <a:pt x="2" y="20"/>
                      </a:lnTo>
                      <a:lnTo>
                        <a:pt x="4" y="26"/>
                      </a:lnTo>
                      <a:lnTo>
                        <a:pt x="8" y="28"/>
                      </a:lnTo>
                      <a:lnTo>
                        <a:pt x="14" y="30"/>
                      </a:lnTo>
                      <a:lnTo>
                        <a:pt x="14" y="30"/>
                      </a:lnTo>
                      <a:lnTo>
                        <a:pt x="30" y="30"/>
                      </a:lnTo>
                      <a:lnTo>
                        <a:pt x="44" y="36"/>
                      </a:lnTo>
                      <a:lnTo>
                        <a:pt x="58" y="42"/>
                      </a:lnTo>
                      <a:lnTo>
                        <a:pt x="70" y="52"/>
                      </a:lnTo>
                      <a:lnTo>
                        <a:pt x="78" y="64"/>
                      </a:lnTo>
                      <a:lnTo>
                        <a:pt x="86" y="78"/>
                      </a:lnTo>
                      <a:lnTo>
                        <a:pt x="90" y="94"/>
                      </a:lnTo>
                      <a:lnTo>
                        <a:pt x="92" y="110"/>
                      </a:lnTo>
                      <a:lnTo>
                        <a:pt x="92" y="110"/>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sp>
              <p:nvSpPr>
                <p:cNvPr id="153" name="Freeform 9"/>
                <p:cNvSpPr/>
                <p:nvPr/>
              </p:nvSpPr>
              <p:spPr bwMode="auto">
                <a:xfrm>
                  <a:off x="11897858" y="3446690"/>
                  <a:ext cx="454025" cy="457200"/>
                </a:xfrm>
                <a:custGeom>
                  <a:avLst/>
                  <a:gdLst/>
                  <a:ahLst/>
                  <a:cxnLst>
                    <a:cxn ang="0">
                      <a:pos x="244" y="188"/>
                    </a:cxn>
                    <a:cxn ang="0">
                      <a:pos x="244" y="188"/>
                    </a:cxn>
                    <a:cxn ang="0">
                      <a:pos x="238" y="182"/>
                    </a:cxn>
                    <a:cxn ang="0">
                      <a:pos x="230" y="180"/>
                    </a:cxn>
                    <a:cxn ang="0">
                      <a:pos x="224" y="182"/>
                    </a:cxn>
                    <a:cxn ang="0">
                      <a:pos x="218" y="184"/>
                    </a:cxn>
                    <a:cxn ang="0">
                      <a:pos x="198" y="206"/>
                    </a:cxn>
                    <a:cxn ang="0">
                      <a:pos x="82" y="92"/>
                    </a:cxn>
                    <a:cxn ang="0">
                      <a:pos x="106" y="68"/>
                    </a:cxn>
                    <a:cxn ang="0">
                      <a:pos x="106" y="68"/>
                    </a:cxn>
                    <a:cxn ang="0">
                      <a:pos x="108" y="62"/>
                    </a:cxn>
                    <a:cxn ang="0">
                      <a:pos x="110" y="56"/>
                    </a:cxn>
                    <a:cxn ang="0">
                      <a:pos x="108" y="50"/>
                    </a:cxn>
                    <a:cxn ang="0">
                      <a:pos x="102" y="42"/>
                    </a:cxn>
                    <a:cxn ang="0">
                      <a:pos x="66" y="6"/>
                    </a:cxn>
                    <a:cxn ang="0">
                      <a:pos x="66" y="6"/>
                    </a:cxn>
                    <a:cxn ang="0">
                      <a:pos x="60" y="2"/>
                    </a:cxn>
                    <a:cxn ang="0">
                      <a:pos x="54" y="0"/>
                    </a:cxn>
                    <a:cxn ang="0">
                      <a:pos x="48" y="0"/>
                    </a:cxn>
                    <a:cxn ang="0">
                      <a:pos x="42" y="4"/>
                    </a:cxn>
                    <a:cxn ang="0">
                      <a:pos x="14" y="32"/>
                    </a:cxn>
                    <a:cxn ang="0">
                      <a:pos x="14" y="32"/>
                    </a:cxn>
                    <a:cxn ang="0">
                      <a:pos x="8" y="38"/>
                    </a:cxn>
                    <a:cxn ang="0">
                      <a:pos x="4" y="46"/>
                    </a:cxn>
                    <a:cxn ang="0">
                      <a:pos x="2" y="54"/>
                    </a:cxn>
                    <a:cxn ang="0">
                      <a:pos x="0" y="62"/>
                    </a:cxn>
                    <a:cxn ang="0">
                      <a:pos x="0" y="72"/>
                    </a:cxn>
                    <a:cxn ang="0">
                      <a:pos x="2" y="80"/>
                    </a:cxn>
                    <a:cxn ang="0">
                      <a:pos x="6" y="90"/>
                    </a:cxn>
                    <a:cxn ang="0">
                      <a:pos x="12" y="98"/>
                    </a:cxn>
                    <a:cxn ang="0">
                      <a:pos x="12" y="98"/>
                    </a:cxn>
                    <a:cxn ang="0">
                      <a:pos x="32" y="128"/>
                    </a:cxn>
                    <a:cxn ang="0">
                      <a:pos x="50" y="154"/>
                    </a:cxn>
                    <a:cxn ang="0">
                      <a:pos x="70" y="178"/>
                    </a:cxn>
                    <a:cxn ang="0">
                      <a:pos x="90" y="200"/>
                    </a:cxn>
                    <a:cxn ang="0">
                      <a:pos x="112" y="220"/>
                    </a:cxn>
                    <a:cxn ang="0">
                      <a:pos x="136" y="240"/>
                    </a:cxn>
                    <a:cxn ang="0">
                      <a:pos x="162" y="258"/>
                    </a:cxn>
                    <a:cxn ang="0">
                      <a:pos x="190" y="278"/>
                    </a:cxn>
                    <a:cxn ang="0">
                      <a:pos x="190" y="278"/>
                    </a:cxn>
                    <a:cxn ang="0">
                      <a:pos x="198" y="282"/>
                    </a:cxn>
                    <a:cxn ang="0">
                      <a:pos x="208" y="286"/>
                    </a:cxn>
                    <a:cxn ang="0">
                      <a:pos x="216" y="288"/>
                    </a:cxn>
                    <a:cxn ang="0">
                      <a:pos x="226" y="288"/>
                    </a:cxn>
                    <a:cxn ang="0">
                      <a:pos x="234" y="286"/>
                    </a:cxn>
                    <a:cxn ang="0">
                      <a:pos x="242" y="284"/>
                    </a:cxn>
                    <a:cxn ang="0">
                      <a:pos x="250" y="280"/>
                    </a:cxn>
                    <a:cxn ang="0">
                      <a:pos x="258" y="274"/>
                    </a:cxn>
                    <a:cxn ang="0">
                      <a:pos x="282" y="248"/>
                    </a:cxn>
                    <a:cxn ang="0">
                      <a:pos x="282" y="248"/>
                    </a:cxn>
                    <a:cxn ang="0">
                      <a:pos x="286" y="244"/>
                    </a:cxn>
                    <a:cxn ang="0">
                      <a:pos x="286" y="236"/>
                    </a:cxn>
                    <a:cxn ang="0">
                      <a:pos x="284" y="230"/>
                    </a:cxn>
                    <a:cxn ang="0">
                      <a:pos x="280" y="224"/>
                    </a:cxn>
                    <a:cxn ang="0">
                      <a:pos x="244" y="188"/>
                    </a:cxn>
                  </a:cxnLst>
                  <a:rect l="0" t="0" r="r" b="b"/>
                  <a:pathLst>
                    <a:path w="286" h="288">
                      <a:moveTo>
                        <a:pt x="244" y="188"/>
                      </a:moveTo>
                      <a:lnTo>
                        <a:pt x="244" y="188"/>
                      </a:lnTo>
                      <a:lnTo>
                        <a:pt x="238" y="182"/>
                      </a:lnTo>
                      <a:lnTo>
                        <a:pt x="230" y="180"/>
                      </a:lnTo>
                      <a:lnTo>
                        <a:pt x="224" y="182"/>
                      </a:lnTo>
                      <a:lnTo>
                        <a:pt x="218" y="184"/>
                      </a:lnTo>
                      <a:lnTo>
                        <a:pt x="198" y="206"/>
                      </a:lnTo>
                      <a:lnTo>
                        <a:pt x="82" y="92"/>
                      </a:lnTo>
                      <a:lnTo>
                        <a:pt x="106" y="68"/>
                      </a:lnTo>
                      <a:lnTo>
                        <a:pt x="106" y="68"/>
                      </a:lnTo>
                      <a:lnTo>
                        <a:pt x="108" y="62"/>
                      </a:lnTo>
                      <a:lnTo>
                        <a:pt x="110" y="56"/>
                      </a:lnTo>
                      <a:lnTo>
                        <a:pt x="108" y="50"/>
                      </a:lnTo>
                      <a:lnTo>
                        <a:pt x="102" y="42"/>
                      </a:lnTo>
                      <a:lnTo>
                        <a:pt x="66" y="6"/>
                      </a:lnTo>
                      <a:lnTo>
                        <a:pt x="66" y="6"/>
                      </a:lnTo>
                      <a:lnTo>
                        <a:pt x="60" y="2"/>
                      </a:lnTo>
                      <a:lnTo>
                        <a:pt x="54" y="0"/>
                      </a:lnTo>
                      <a:lnTo>
                        <a:pt x="48" y="0"/>
                      </a:lnTo>
                      <a:lnTo>
                        <a:pt x="42" y="4"/>
                      </a:lnTo>
                      <a:lnTo>
                        <a:pt x="14" y="32"/>
                      </a:lnTo>
                      <a:lnTo>
                        <a:pt x="14" y="32"/>
                      </a:lnTo>
                      <a:lnTo>
                        <a:pt x="8" y="38"/>
                      </a:lnTo>
                      <a:lnTo>
                        <a:pt x="4" y="46"/>
                      </a:lnTo>
                      <a:lnTo>
                        <a:pt x="2" y="54"/>
                      </a:lnTo>
                      <a:lnTo>
                        <a:pt x="0" y="62"/>
                      </a:lnTo>
                      <a:lnTo>
                        <a:pt x="0" y="72"/>
                      </a:lnTo>
                      <a:lnTo>
                        <a:pt x="2" y="80"/>
                      </a:lnTo>
                      <a:lnTo>
                        <a:pt x="6" y="90"/>
                      </a:lnTo>
                      <a:lnTo>
                        <a:pt x="12" y="98"/>
                      </a:lnTo>
                      <a:lnTo>
                        <a:pt x="12" y="98"/>
                      </a:lnTo>
                      <a:lnTo>
                        <a:pt x="32" y="128"/>
                      </a:lnTo>
                      <a:lnTo>
                        <a:pt x="50" y="154"/>
                      </a:lnTo>
                      <a:lnTo>
                        <a:pt x="70" y="178"/>
                      </a:lnTo>
                      <a:lnTo>
                        <a:pt x="90" y="200"/>
                      </a:lnTo>
                      <a:lnTo>
                        <a:pt x="112" y="220"/>
                      </a:lnTo>
                      <a:lnTo>
                        <a:pt x="136" y="240"/>
                      </a:lnTo>
                      <a:lnTo>
                        <a:pt x="162" y="258"/>
                      </a:lnTo>
                      <a:lnTo>
                        <a:pt x="190" y="278"/>
                      </a:lnTo>
                      <a:lnTo>
                        <a:pt x="190" y="278"/>
                      </a:lnTo>
                      <a:lnTo>
                        <a:pt x="198" y="282"/>
                      </a:lnTo>
                      <a:lnTo>
                        <a:pt x="208" y="286"/>
                      </a:lnTo>
                      <a:lnTo>
                        <a:pt x="216" y="288"/>
                      </a:lnTo>
                      <a:lnTo>
                        <a:pt x="226" y="288"/>
                      </a:lnTo>
                      <a:lnTo>
                        <a:pt x="234" y="286"/>
                      </a:lnTo>
                      <a:lnTo>
                        <a:pt x="242" y="284"/>
                      </a:lnTo>
                      <a:lnTo>
                        <a:pt x="250" y="280"/>
                      </a:lnTo>
                      <a:lnTo>
                        <a:pt x="258" y="274"/>
                      </a:lnTo>
                      <a:lnTo>
                        <a:pt x="282" y="248"/>
                      </a:lnTo>
                      <a:lnTo>
                        <a:pt x="282" y="248"/>
                      </a:lnTo>
                      <a:lnTo>
                        <a:pt x="286" y="244"/>
                      </a:lnTo>
                      <a:lnTo>
                        <a:pt x="286" y="236"/>
                      </a:lnTo>
                      <a:lnTo>
                        <a:pt x="284" y="230"/>
                      </a:lnTo>
                      <a:lnTo>
                        <a:pt x="280" y="224"/>
                      </a:lnTo>
                      <a:lnTo>
                        <a:pt x="244" y="188"/>
                      </a:lnTo>
                      <a:close/>
                    </a:path>
                  </a:pathLst>
                </a:custGeom>
                <a:grpFill/>
                <a:ln w="9525">
                  <a:noFill/>
                  <a:round/>
                </a:ln>
              </p:spPr>
              <p:txBody>
                <a:bodyPr/>
                <a:lstStyle/>
                <a:p>
                  <a:pPr eaLnBrk="1" fontAlgn="auto" hangingPunct="1">
                    <a:spcBef>
                      <a:spcPts val="0"/>
                    </a:spcBef>
                    <a:spcAft>
                      <a:spcPts val="0"/>
                    </a:spcAft>
                    <a:defRPr/>
                  </a:pPr>
                  <a:endParaRPr lang="zh-CN" altLang="en-US" sz="1200" kern="0" dirty="0">
                    <a:solidFill>
                      <a:srgbClr val="000000"/>
                    </a:solidFill>
                    <a:latin typeface="+mn-lt"/>
                    <a:ea typeface="+mn-ea"/>
                    <a:cs typeface="Arial" panose="020B0604020202020204" pitchFamily="34" charset="0"/>
                  </a:endParaRPr>
                </a:p>
              </p:txBody>
            </p:sp>
          </p:grpSp>
        </p:grpSp>
        <p:grpSp>
          <p:nvGrpSpPr>
            <p:cNvPr id="98333" name="组合 173"/>
            <p:cNvGrpSpPr/>
            <p:nvPr/>
          </p:nvGrpSpPr>
          <p:grpSpPr bwMode="auto">
            <a:xfrm>
              <a:off x="2477225" y="2478620"/>
              <a:ext cx="1758272" cy="1029095"/>
              <a:chOff x="2530290" y="1113952"/>
              <a:chExt cx="1758272" cy="1029095"/>
            </a:xfrm>
          </p:grpSpPr>
          <p:sp>
            <p:nvSpPr>
              <p:cNvPr id="175" name="Freeform 6"/>
              <p:cNvSpPr/>
              <p:nvPr/>
            </p:nvSpPr>
            <p:spPr bwMode="auto">
              <a:xfrm>
                <a:off x="2529875" y="1114299"/>
                <a:ext cx="1758916" cy="1029134"/>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chemeClr val="bg1">
                  <a:lumMod val="65000"/>
                </a:schemeClr>
              </a:solidFill>
              <a:ln w="38100" cap="flat">
                <a:solidFill>
                  <a:schemeClr val="bg1">
                    <a:lumMod val="65000"/>
                  </a:schemeClr>
                </a:solidFill>
                <a:prstDash val="solid"/>
                <a:miter lim="800000"/>
              </a:ln>
            </p:spPr>
            <p:txBody>
              <a:bodyPr wrap="none" lIns="0" tIns="0" rIns="0" bIns="0"/>
              <a:lstStyle/>
              <a:p>
                <a:pPr defTabSz="767080" eaLnBrk="1" fontAlgn="auto" hangingPunct="1">
                  <a:spcBef>
                    <a:spcPts val="0"/>
                  </a:spcBef>
                  <a:spcAft>
                    <a:spcPts val="0"/>
                  </a:spcAft>
                  <a:buFont typeface="Wingdings" panose="05000000000000000000" pitchFamily="2" charset="2"/>
                  <a:buNone/>
                  <a:defRPr/>
                </a:pPr>
                <a:endParaRPr lang="zh-CN" altLang="en-US" kern="0" dirty="0">
                  <a:solidFill>
                    <a:prstClr val="white"/>
                  </a:solidFill>
                  <a:latin typeface="+mn-lt"/>
                  <a:ea typeface="+mn-ea"/>
                  <a:cs typeface="Calibri" panose="020F0502020204030204" pitchFamily="34" charset="0"/>
                </a:endParaRPr>
              </a:p>
            </p:txBody>
          </p:sp>
          <p:sp>
            <p:nvSpPr>
              <p:cNvPr id="98351" name="Freeform 386"/>
              <p:cNvSpPr>
                <a:spLocks noEditPoints="1"/>
              </p:cNvSpPr>
              <p:nvPr/>
            </p:nvSpPr>
            <p:spPr bwMode="auto">
              <a:xfrm>
                <a:off x="3768101" y="1724539"/>
                <a:ext cx="130172" cy="160317"/>
              </a:xfrm>
              <a:custGeom>
                <a:avLst/>
                <a:gdLst>
                  <a:gd name="T0" fmla="*/ 35282188 w 82"/>
                  <a:gd name="T1" fmla="*/ 0 h 101"/>
                  <a:gd name="T2" fmla="*/ 2520950 w 82"/>
                  <a:gd name="T3" fmla="*/ 20161313 h 101"/>
                  <a:gd name="T4" fmla="*/ 0 w 82"/>
                  <a:gd name="T5" fmla="*/ 221774442 h 101"/>
                  <a:gd name="T6" fmla="*/ 22682200 w 82"/>
                  <a:gd name="T7" fmla="*/ 252016411 h 101"/>
                  <a:gd name="T8" fmla="*/ 173891575 w 82"/>
                  <a:gd name="T9" fmla="*/ 254537369 h 101"/>
                  <a:gd name="T10" fmla="*/ 204133450 w 82"/>
                  <a:gd name="T11" fmla="*/ 236895426 h 101"/>
                  <a:gd name="T12" fmla="*/ 206652813 w 82"/>
                  <a:gd name="T13" fmla="*/ 32762927 h 101"/>
                  <a:gd name="T14" fmla="*/ 189012513 w 82"/>
                  <a:gd name="T15" fmla="*/ 2520958 h 101"/>
                  <a:gd name="T16" fmla="*/ 90725625 w 82"/>
                  <a:gd name="T17" fmla="*/ 211693785 h 101"/>
                  <a:gd name="T18" fmla="*/ 88206263 w 82"/>
                  <a:gd name="T19" fmla="*/ 219255071 h 101"/>
                  <a:gd name="T20" fmla="*/ 40322500 w 82"/>
                  <a:gd name="T21" fmla="*/ 221774442 h 101"/>
                  <a:gd name="T22" fmla="*/ 32762825 w 82"/>
                  <a:gd name="T23" fmla="*/ 219255071 h 101"/>
                  <a:gd name="T24" fmla="*/ 30241875 w 82"/>
                  <a:gd name="T25" fmla="*/ 178932445 h 101"/>
                  <a:gd name="T26" fmla="*/ 32762825 w 82"/>
                  <a:gd name="T27" fmla="*/ 171371159 h 101"/>
                  <a:gd name="T28" fmla="*/ 78125638 w 82"/>
                  <a:gd name="T29" fmla="*/ 168851789 h 101"/>
                  <a:gd name="T30" fmla="*/ 88206263 w 82"/>
                  <a:gd name="T31" fmla="*/ 171371159 h 101"/>
                  <a:gd name="T32" fmla="*/ 90725625 w 82"/>
                  <a:gd name="T33" fmla="*/ 211693785 h 101"/>
                  <a:gd name="T34" fmla="*/ 90725625 w 82"/>
                  <a:gd name="T35" fmla="*/ 138609820 h 101"/>
                  <a:gd name="T36" fmla="*/ 78125638 w 82"/>
                  <a:gd name="T37" fmla="*/ 146169518 h 101"/>
                  <a:gd name="T38" fmla="*/ 35282188 w 82"/>
                  <a:gd name="T39" fmla="*/ 143650148 h 101"/>
                  <a:gd name="T40" fmla="*/ 30241875 w 82"/>
                  <a:gd name="T41" fmla="*/ 136088862 h 101"/>
                  <a:gd name="T42" fmla="*/ 30241875 w 82"/>
                  <a:gd name="T43" fmla="*/ 95766236 h 101"/>
                  <a:gd name="T44" fmla="*/ 40322500 w 82"/>
                  <a:gd name="T45" fmla="*/ 88206538 h 101"/>
                  <a:gd name="T46" fmla="*/ 83165950 w 82"/>
                  <a:gd name="T47" fmla="*/ 90725908 h 101"/>
                  <a:gd name="T48" fmla="*/ 90725625 w 82"/>
                  <a:gd name="T49" fmla="*/ 103327522 h 101"/>
                  <a:gd name="T50" fmla="*/ 90725625 w 82"/>
                  <a:gd name="T51" fmla="*/ 65524267 h 101"/>
                  <a:gd name="T52" fmla="*/ 83165950 w 82"/>
                  <a:gd name="T53" fmla="*/ 78125881 h 101"/>
                  <a:gd name="T54" fmla="*/ 40322500 w 82"/>
                  <a:gd name="T55" fmla="*/ 78125881 h 101"/>
                  <a:gd name="T56" fmla="*/ 30241875 w 82"/>
                  <a:gd name="T57" fmla="*/ 73085553 h 101"/>
                  <a:gd name="T58" fmla="*/ 30241875 w 82"/>
                  <a:gd name="T59" fmla="*/ 32762927 h 101"/>
                  <a:gd name="T60" fmla="*/ 35282188 w 82"/>
                  <a:gd name="T61" fmla="*/ 22682271 h 101"/>
                  <a:gd name="T62" fmla="*/ 78125638 w 82"/>
                  <a:gd name="T63" fmla="*/ 22682271 h 101"/>
                  <a:gd name="T64" fmla="*/ 90725625 w 82"/>
                  <a:gd name="T65" fmla="*/ 30241969 h 101"/>
                  <a:gd name="T66" fmla="*/ 178931888 w 82"/>
                  <a:gd name="T67" fmla="*/ 211693785 h 101"/>
                  <a:gd name="T68" fmla="*/ 176410938 w 82"/>
                  <a:gd name="T69" fmla="*/ 219255071 h 101"/>
                  <a:gd name="T70" fmla="*/ 128528763 w 82"/>
                  <a:gd name="T71" fmla="*/ 221774442 h 101"/>
                  <a:gd name="T72" fmla="*/ 123488450 w 82"/>
                  <a:gd name="T73" fmla="*/ 219255071 h 101"/>
                  <a:gd name="T74" fmla="*/ 115927188 w 82"/>
                  <a:gd name="T75" fmla="*/ 178932445 h 101"/>
                  <a:gd name="T76" fmla="*/ 123488450 w 82"/>
                  <a:gd name="T77" fmla="*/ 171371159 h 101"/>
                  <a:gd name="T78" fmla="*/ 168851263 w 82"/>
                  <a:gd name="T79" fmla="*/ 168851789 h 101"/>
                  <a:gd name="T80" fmla="*/ 176410938 w 82"/>
                  <a:gd name="T81" fmla="*/ 171371159 h 101"/>
                  <a:gd name="T82" fmla="*/ 178931888 w 82"/>
                  <a:gd name="T83" fmla="*/ 211693785 h 101"/>
                  <a:gd name="T84" fmla="*/ 176410938 w 82"/>
                  <a:gd name="T85" fmla="*/ 138609820 h 101"/>
                  <a:gd name="T86" fmla="*/ 168851263 w 82"/>
                  <a:gd name="T87" fmla="*/ 146169518 h 101"/>
                  <a:gd name="T88" fmla="*/ 126007813 w 82"/>
                  <a:gd name="T89" fmla="*/ 143650148 h 101"/>
                  <a:gd name="T90" fmla="*/ 115927188 w 82"/>
                  <a:gd name="T91" fmla="*/ 136088862 h 101"/>
                  <a:gd name="T92" fmla="*/ 120967500 w 82"/>
                  <a:gd name="T93" fmla="*/ 95766236 h 101"/>
                  <a:gd name="T94" fmla="*/ 128528763 w 82"/>
                  <a:gd name="T95" fmla="*/ 88206538 h 101"/>
                  <a:gd name="T96" fmla="*/ 171370625 w 82"/>
                  <a:gd name="T97" fmla="*/ 90725908 h 101"/>
                  <a:gd name="T98" fmla="*/ 178931888 w 82"/>
                  <a:gd name="T99" fmla="*/ 103327522 h 101"/>
                  <a:gd name="T100" fmla="*/ 178931888 w 82"/>
                  <a:gd name="T101" fmla="*/ 65524267 h 101"/>
                  <a:gd name="T102" fmla="*/ 171370625 w 82"/>
                  <a:gd name="T103" fmla="*/ 78125881 h 101"/>
                  <a:gd name="T104" fmla="*/ 128528763 w 82"/>
                  <a:gd name="T105" fmla="*/ 78125881 h 101"/>
                  <a:gd name="T106" fmla="*/ 120967500 w 82"/>
                  <a:gd name="T107" fmla="*/ 73085553 h 101"/>
                  <a:gd name="T108" fmla="*/ 115927188 w 82"/>
                  <a:gd name="T109" fmla="*/ 32762927 h 101"/>
                  <a:gd name="T110" fmla="*/ 126007813 w 82"/>
                  <a:gd name="T111" fmla="*/ 22682271 h 101"/>
                  <a:gd name="T112" fmla="*/ 168851263 w 82"/>
                  <a:gd name="T113" fmla="*/ 22682271 h 101"/>
                  <a:gd name="T114" fmla="*/ 176410938 w 82"/>
                  <a:gd name="T115" fmla="*/ 30241969 h 10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2" h="101">
                    <a:moveTo>
                      <a:pt x="69" y="0"/>
                    </a:moveTo>
                    <a:lnTo>
                      <a:pt x="14" y="0"/>
                    </a:lnTo>
                    <a:lnTo>
                      <a:pt x="9" y="1"/>
                    </a:lnTo>
                    <a:lnTo>
                      <a:pt x="4" y="4"/>
                    </a:lnTo>
                    <a:lnTo>
                      <a:pt x="1" y="8"/>
                    </a:lnTo>
                    <a:lnTo>
                      <a:pt x="0" y="13"/>
                    </a:lnTo>
                    <a:lnTo>
                      <a:pt x="0" y="88"/>
                    </a:lnTo>
                    <a:lnTo>
                      <a:pt x="1" y="94"/>
                    </a:lnTo>
                    <a:lnTo>
                      <a:pt x="4" y="98"/>
                    </a:lnTo>
                    <a:lnTo>
                      <a:pt x="9" y="100"/>
                    </a:lnTo>
                    <a:lnTo>
                      <a:pt x="14" y="101"/>
                    </a:lnTo>
                    <a:lnTo>
                      <a:pt x="69" y="101"/>
                    </a:lnTo>
                    <a:lnTo>
                      <a:pt x="75" y="100"/>
                    </a:lnTo>
                    <a:lnTo>
                      <a:pt x="79" y="98"/>
                    </a:lnTo>
                    <a:lnTo>
                      <a:pt x="81" y="94"/>
                    </a:lnTo>
                    <a:lnTo>
                      <a:pt x="82" y="88"/>
                    </a:lnTo>
                    <a:lnTo>
                      <a:pt x="82" y="13"/>
                    </a:lnTo>
                    <a:lnTo>
                      <a:pt x="81" y="8"/>
                    </a:lnTo>
                    <a:lnTo>
                      <a:pt x="79" y="4"/>
                    </a:lnTo>
                    <a:lnTo>
                      <a:pt x="75" y="1"/>
                    </a:lnTo>
                    <a:lnTo>
                      <a:pt x="69" y="0"/>
                    </a:lnTo>
                    <a:close/>
                    <a:moveTo>
                      <a:pt x="36" y="84"/>
                    </a:moveTo>
                    <a:lnTo>
                      <a:pt x="36" y="84"/>
                    </a:lnTo>
                    <a:lnTo>
                      <a:pt x="36" y="86"/>
                    </a:lnTo>
                    <a:lnTo>
                      <a:pt x="35" y="87"/>
                    </a:lnTo>
                    <a:lnTo>
                      <a:pt x="33" y="88"/>
                    </a:lnTo>
                    <a:lnTo>
                      <a:pt x="31" y="88"/>
                    </a:lnTo>
                    <a:lnTo>
                      <a:pt x="16" y="88"/>
                    </a:lnTo>
                    <a:lnTo>
                      <a:pt x="14" y="88"/>
                    </a:lnTo>
                    <a:lnTo>
                      <a:pt x="13" y="87"/>
                    </a:lnTo>
                    <a:lnTo>
                      <a:pt x="12" y="86"/>
                    </a:lnTo>
                    <a:lnTo>
                      <a:pt x="12" y="84"/>
                    </a:lnTo>
                    <a:lnTo>
                      <a:pt x="12" y="71"/>
                    </a:lnTo>
                    <a:lnTo>
                      <a:pt x="12" y="69"/>
                    </a:lnTo>
                    <a:lnTo>
                      <a:pt x="13" y="68"/>
                    </a:lnTo>
                    <a:lnTo>
                      <a:pt x="14" y="67"/>
                    </a:lnTo>
                    <a:lnTo>
                      <a:pt x="16" y="67"/>
                    </a:lnTo>
                    <a:lnTo>
                      <a:pt x="31" y="67"/>
                    </a:lnTo>
                    <a:lnTo>
                      <a:pt x="33" y="67"/>
                    </a:lnTo>
                    <a:lnTo>
                      <a:pt x="35" y="68"/>
                    </a:lnTo>
                    <a:lnTo>
                      <a:pt x="36" y="69"/>
                    </a:lnTo>
                    <a:lnTo>
                      <a:pt x="36" y="71"/>
                    </a:lnTo>
                    <a:lnTo>
                      <a:pt x="36" y="84"/>
                    </a:lnTo>
                    <a:close/>
                    <a:moveTo>
                      <a:pt x="36" y="54"/>
                    </a:moveTo>
                    <a:lnTo>
                      <a:pt x="36" y="54"/>
                    </a:lnTo>
                    <a:lnTo>
                      <a:pt x="36" y="55"/>
                    </a:lnTo>
                    <a:lnTo>
                      <a:pt x="35" y="57"/>
                    </a:lnTo>
                    <a:lnTo>
                      <a:pt x="33" y="57"/>
                    </a:lnTo>
                    <a:lnTo>
                      <a:pt x="31" y="58"/>
                    </a:lnTo>
                    <a:lnTo>
                      <a:pt x="16" y="58"/>
                    </a:lnTo>
                    <a:lnTo>
                      <a:pt x="14" y="57"/>
                    </a:lnTo>
                    <a:lnTo>
                      <a:pt x="13" y="57"/>
                    </a:lnTo>
                    <a:lnTo>
                      <a:pt x="12" y="55"/>
                    </a:lnTo>
                    <a:lnTo>
                      <a:pt x="12" y="54"/>
                    </a:lnTo>
                    <a:lnTo>
                      <a:pt x="12" y="41"/>
                    </a:lnTo>
                    <a:lnTo>
                      <a:pt x="12" y="38"/>
                    </a:lnTo>
                    <a:lnTo>
                      <a:pt x="13" y="37"/>
                    </a:lnTo>
                    <a:lnTo>
                      <a:pt x="14" y="36"/>
                    </a:lnTo>
                    <a:lnTo>
                      <a:pt x="16" y="35"/>
                    </a:lnTo>
                    <a:lnTo>
                      <a:pt x="31" y="35"/>
                    </a:lnTo>
                    <a:lnTo>
                      <a:pt x="33" y="36"/>
                    </a:lnTo>
                    <a:lnTo>
                      <a:pt x="35" y="37"/>
                    </a:lnTo>
                    <a:lnTo>
                      <a:pt x="36" y="38"/>
                    </a:lnTo>
                    <a:lnTo>
                      <a:pt x="36" y="41"/>
                    </a:lnTo>
                    <a:lnTo>
                      <a:pt x="36" y="54"/>
                    </a:lnTo>
                    <a:close/>
                    <a:moveTo>
                      <a:pt x="36" y="26"/>
                    </a:moveTo>
                    <a:lnTo>
                      <a:pt x="36" y="26"/>
                    </a:lnTo>
                    <a:lnTo>
                      <a:pt x="36" y="29"/>
                    </a:lnTo>
                    <a:lnTo>
                      <a:pt x="35" y="30"/>
                    </a:lnTo>
                    <a:lnTo>
                      <a:pt x="33" y="31"/>
                    </a:lnTo>
                    <a:lnTo>
                      <a:pt x="31" y="31"/>
                    </a:lnTo>
                    <a:lnTo>
                      <a:pt x="16" y="31"/>
                    </a:lnTo>
                    <a:lnTo>
                      <a:pt x="14" y="31"/>
                    </a:lnTo>
                    <a:lnTo>
                      <a:pt x="13" y="30"/>
                    </a:lnTo>
                    <a:lnTo>
                      <a:pt x="12" y="29"/>
                    </a:lnTo>
                    <a:lnTo>
                      <a:pt x="12" y="26"/>
                    </a:lnTo>
                    <a:lnTo>
                      <a:pt x="12" y="13"/>
                    </a:lnTo>
                    <a:lnTo>
                      <a:pt x="12" y="12"/>
                    </a:lnTo>
                    <a:lnTo>
                      <a:pt x="13" y="10"/>
                    </a:lnTo>
                    <a:lnTo>
                      <a:pt x="14" y="9"/>
                    </a:lnTo>
                    <a:lnTo>
                      <a:pt x="16" y="9"/>
                    </a:lnTo>
                    <a:lnTo>
                      <a:pt x="31" y="9"/>
                    </a:lnTo>
                    <a:lnTo>
                      <a:pt x="33" y="9"/>
                    </a:lnTo>
                    <a:lnTo>
                      <a:pt x="35" y="10"/>
                    </a:lnTo>
                    <a:lnTo>
                      <a:pt x="36" y="12"/>
                    </a:lnTo>
                    <a:lnTo>
                      <a:pt x="36" y="13"/>
                    </a:lnTo>
                    <a:lnTo>
                      <a:pt x="36" y="26"/>
                    </a:lnTo>
                    <a:close/>
                    <a:moveTo>
                      <a:pt x="71" y="84"/>
                    </a:moveTo>
                    <a:lnTo>
                      <a:pt x="71" y="84"/>
                    </a:lnTo>
                    <a:lnTo>
                      <a:pt x="70" y="86"/>
                    </a:lnTo>
                    <a:lnTo>
                      <a:pt x="70" y="87"/>
                    </a:lnTo>
                    <a:lnTo>
                      <a:pt x="68" y="88"/>
                    </a:lnTo>
                    <a:lnTo>
                      <a:pt x="67" y="88"/>
                    </a:lnTo>
                    <a:lnTo>
                      <a:pt x="51" y="88"/>
                    </a:lnTo>
                    <a:lnTo>
                      <a:pt x="50" y="88"/>
                    </a:lnTo>
                    <a:lnTo>
                      <a:pt x="49" y="87"/>
                    </a:lnTo>
                    <a:lnTo>
                      <a:pt x="48" y="86"/>
                    </a:lnTo>
                    <a:lnTo>
                      <a:pt x="46" y="84"/>
                    </a:lnTo>
                    <a:lnTo>
                      <a:pt x="46" y="71"/>
                    </a:lnTo>
                    <a:lnTo>
                      <a:pt x="48" y="69"/>
                    </a:lnTo>
                    <a:lnTo>
                      <a:pt x="49" y="68"/>
                    </a:lnTo>
                    <a:lnTo>
                      <a:pt x="50" y="67"/>
                    </a:lnTo>
                    <a:lnTo>
                      <a:pt x="51" y="67"/>
                    </a:lnTo>
                    <a:lnTo>
                      <a:pt x="67" y="67"/>
                    </a:lnTo>
                    <a:lnTo>
                      <a:pt x="68" y="67"/>
                    </a:lnTo>
                    <a:lnTo>
                      <a:pt x="70" y="68"/>
                    </a:lnTo>
                    <a:lnTo>
                      <a:pt x="70" y="69"/>
                    </a:lnTo>
                    <a:lnTo>
                      <a:pt x="71" y="71"/>
                    </a:lnTo>
                    <a:lnTo>
                      <a:pt x="71" y="84"/>
                    </a:lnTo>
                    <a:close/>
                    <a:moveTo>
                      <a:pt x="71" y="54"/>
                    </a:moveTo>
                    <a:lnTo>
                      <a:pt x="71" y="54"/>
                    </a:lnTo>
                    <a:lnTo>
                      <a:pt x="70" y="55"/>
                    </a:lnTo>
                    <a:lnTo>
                      <a:pt x="70" y="57"/>
                    </a:lnTo>
                    <a:lnTo>
                      <a:pt x="68" y="57"/>
                    </a:lnTo>
                    <a:lnTo>
                      <a:pt x="67" y="58"/>
                    </a:lnTo>
                    <a:lnTo>
                      <a:pt x="51" y="58"/>
                    </a:lnTo>
                    <a:lnTo>
                      <a:pt x="50" y="57"/>
                    </a:lnTo>
                    <a:lnTo>
                      <a:pt x="49" y="57"/>
                    </a:lnTo>
                    <a:lnTo>
                      <a:pt x="48" y="55"/>
                    </a:lnTo>
                    <a:lnTo>
                      <a:pt x="46" y="54"/>
                    </a:lnTo>
                    <a:lnTo>
                      <a:pt x="46" y="41"/>
                    </a:lnTo>
                    <a:lnTo>
                      <a:pt x="48" y="38"/>
                    </a:lnTo>
                    <a:lnTo>
                      <a:pt x="49" y="37"/>
                    </a:lnTo>
                    <a:lnTo>
                      <a:pt x="50" y="36"/>
                    </a:lnTo>
                    <a:lnTo>
                      <a:pt x="51" y="35"/>
                    </a:lnTo>
                    <a:lnTo>
                      <a:pt x="67" y="35"/>
                    </a:lnTo>
                    <a:lnTo>
                      <a:pt x="68" y="36"/>
                    </a:lnTo>
                    <a:lnTo>
                      <a:pt x="70" y="37"/>
                    </a:lnTo>
                    <a:lnTo>
                      <a:pt x="70" y="38"/>
                    </a:lnTo>
                    <a:lnTo>
                      <a:pt x="71" y="41"/>
                    </a:lnTo>
                    <a:lnTo>
                      <a:pt x="71" y="54"/>
                    </a:lnTo>
                    <a:close/>
                    <a:moveTo>
                      <a:pt x="71" y="26"/>
                    </a:moveTo>
                    <a:lnTo>
                      <a:pt x="71" y="26"/>
                    </a:lnTo>
                    <a:lnTo>
                      <a:pt x="70" y="29"/>
                    </a:lnTo>
                    <a:lnTo>
                      <a:pt x="70" y="30"/>
                    </a:lnTo>
                    <a:lnTo>
                      <a:pt x="68" y="31"/>
                    </a:lnTo>
                    <a:lnTo>
                      <a:pt x="67" y="31"/>
                    </a:lnTo>
                    <a:lnTo>
                      <a:pt x="51" y="31"/>
                    </a:lnTo>
                    <a:lnTo>
                      <a:pt x="50" y="31"/>
                    </a:lnTo>
                    <a:lnTo>
                      <a:pt x="49" y="30"/>
                    </a:lnTo>
                    <a:lnTo>
                      <a:pt x="48" y="29"/>
                    </a:lnTo>
                    <a:lnTo>
                      <a:pt x="46" y="26"/>
                    </a:lnTo>
                    <a:lnTo>
                      <a:pt x="46" y="13"/>
                    </a:lnTo>
                    <a:lnTo>
                      <a:pt x="48" y="12"/>
                    </a:lnTo>
                    <a:lnTo>
                      <a:pt x="49" y="10"/>
                    </a:lnTo>
                    <a:lnTo>
                      <a:pt x="50" y="9"/>
                    </a:lnTo>
                    <a:lnTo>
                      <a:pt x="51" y="9"/>
                    </a:lnTo>
                    <a:lnTo>
                      <a:pt x="67" y="9"/>
                    </a:lnTo>
                    <a:lnTo>
                      <a:pt x="68" y="9"/>
                    </a:lnTo>
                    <a:lnTo>
                      <a:pt x="70" y="10"/>
                    </a:lnTo>
                    <a:lnTo>
                      <a:pt x="70" y="12"/>
                    </a:lnTo>
                    <a:lnTo>
                      <a:pt x="71" y="13"/>
                    </a:lnTo>
                    <a:lnTo>
                      <a:pt x="71"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98352" name="Freeform 387"/>
              <p:cNvSpPr>
                <a:spLocks noEditPoints="1"/>
              </p:cNvSpPr>
              <p:nvPr/>
            </p:nvSpPr>
            <p:spPr bwMode="auto">
              <a:xfrm>
                <a:off x="3904623" y="1557758"/>
                <a:ext cx="130172" cy="327099"/>
              </a:xfrm>
              <a:custGeom>
                <a:avLst/>
                <a:gdLst>
                  <a:gd name="T0" fmla="*/ 42843450 w 82"/>
                  <a:gd name="T1" fmla="*/ 2520950 h 206"/>
                  <a:gd name="T2" fmla="*/ 17641888 w 82"/>
                  <a:gd name="T3" fmla="*/ 7561263 h 206"/>
                  <a:gd name="T4" fmla="*/ 2520950 w 82"/>
                  <a:gd name="T5" fmla="*/ 68045013 h 206"/>
                  <a:gd name="T6" fmla="*/ 20161250 w 82"/>
                  <a:gd name="T7" fmla="*/ 516632825 h 206"/>
                  <a:gd name="T8" fmla="*/ 204133450 w 82"/>
                  <a:gd name="T9" fmla="*/ 501511888 h 206"/>
                  <a:gd name="T10" fmla="*/ 186491563 w 82"/>
                  <a:gd name="T11" fmla="*/ 47883763 h 206"/>
                  <a:gd name="T12" fmla="*/ 85685313 w 82"/>
                  <a:gd name="T13" fmla="*/ 483870000 h 206"/>
                  <a:gd name="T14" fmla="*/ 32762825 w 82"/>
                  <a:gd name="T15" fmla="*/ 483870000 h 206"/>
                  <a:gd name="T16" fmla="*/ 32762825 w 82"/>
                  <a:gd name="T17" fmla="*/ 435987825 h 206"/>
                  <a:gd name="T18" fmla="*/ 85685313 w 82"/>
                  <a:gd name="T19" fmla="*/ 435987825 h 206"/>
                  <a:gd name="T20" fmla="*/ 88206263 w 82"/>
                  <a:gd name="T21" fmla="*/ 403225000 h 206"/>
                  <a:gd name="T22" fmla="*/ 35282188 w 82"/>
                  <a:gd name="T23" fmla="*/ 408265313 h 206"/>
                  <a:gd name="T24" fmla="*/ 27722513 w 82"/>
                  <a:gd name="T25" fmla="*/ 360383138 h 206"/>
                  <a:gd name="T26" fmla="*/ 83165950 w 82"/>
                  <a:gd name="T27" fmla="*/ 355342825 h 206"/>
                  <a:gd name="T28" fmla="*/ 88206263 w 82"/>
                  <a:gd name="T29" fmla="*/ 330141263 h 206"/>
                  <a:gd name="T30" fmla="*/ 40322500 w 82"/>
                  <a:gd name="T31" fmla="*/ 342741250 h 206"/>
                  <a:gd name="T32" fmla="*/ 27722513 w 82"/>
                  <a:gd name="T33" fmla="*/ 297378438 h 206"/>
                  <a:gd name="T34" fmla="*/ 78125638 w 82"/>
                  <a:gd name="T35" fmla="*/ 287297813 h 206"/>
                  <a:gd name="T36" fmla="*/ 88206263 w 82"/>
                  <a:gd name="T37" fmla="*/ 257055938 h 206"/>
                  <a:gd name="T38" fmla="*/ 40322500 w 82"/>
                  <a:gd name="T39" fmla="*/ 267136563 h 206"/>
                  <a:gd name="T40" fmla="*/ 27722513 w 82"/>
                  <a:gd name="T41" fmla="*/ 224294700 h 206"/>
                  <a:gd name="T42" fmla="*/ 78125638 w 82"/>
                  <a:gd name="T43" fmla="*/ 214214075 h 206"/>
                  <a:gd name="T44" fmla="*/ 88206263 w 82"/>
                  <a:gd name="T45" fmla="*/ 257055938 h 206"/>
                  <a:gd name="T46" fmla="*/ 78125638 w 82"/>
                  <a:gd name="T47" fmla="*/ 191531875 h 206"/>
                  <a:gd name="T48" fmla="*/ 27722513 w 82"/>
                  <a:gd name="T49" fmla="*/ 181451250 h 206"/>
                  <a:gd name="T50" fmla="*/ 40322500 w 82"/>
                  <a:gd name="T51" fmla="*/ 133569075 h 206"/>
                  <a:gd name="T52" fmla="*/ 88206263 w 82"/>
                  <a:gd name="T53" fmla="*/ 148690013 h 206"/>
                  <a:gd name="T54" fmla="*/ 83165950 w 82"/>
                  <a:gd name="T55" fmla="*/ 123488450 h 206"/>
                  <a:gd name="T56" fmla="*/ 27722513 w 82"/>
                  <a:gd name="T57" fmla="*/ 118448138 h 206"/>
                  <a:gd name="T58" fmla="*/ 35282188 w 82"/>
                  <a:gd name="T59" fmla="*/ 68045013 h 206"/>
                  <a:gd name="T60" fmla="*/ 88206263 w 82"/>
                  <a:gd name="T61" fmla="*/ 78125638 h 206"/>
                  <a:gd name="T62" fmla="*/ 176410938 w 82"/>
                  <a:gd name="T63" fmla="*/ 483870000 h 206"/>
                  <a:gd name="T64" fmla="*/ 120967500 w 82"/>
                  <a:gd name="T65" fmla="*/ 483870000 h 206"/>
                  <a:gd name="T66" fmla="*/ 120967500 w 82"/>
                  <a:gd name="T67" fmla="*/ 435987825 h 206"/>
                  <a:gd name="T68" fmla="*/ 176410938 w 82"/>
                  <a:gd name="T69" fmla="*/ 435987825 h 206"/>
                  <a:gd name="T70" fmla="*/ 178931888 w 82"/>
                  <a:gd name="T71" fmla="*/ 403225000 h 206"/>
                  <a:gd name="T72" fmla="*/ 123488450 w 82"/>
                  <a:gd name="T73" fmla="*/ 408265313 h 206"/>
                  <a:gd name="T74" fmla="*/ 118448138 w 82"/>
                  <a:gd name="T75" fmla="*/ 360383138 h 206"/>
                  <a:gd name="T76" fmla="*/ 171370625 w 82"/>
                  <a:gd name="T77" fmla="*/ 355342825 h 206"/>
                  <a:gd name="T78" fmla="*/ 178931888 w 82"/>
                  <a:gd name="T79" fmla="*/ 330141263 h 206"/>
                  <a:gd name="T80" fmla="*/ 131048125 w 82"/>
                  <a:gd name="T81" fmla="*/ 342741250 h 206"/>
                  <a:gd name="T82" fmla="*/ 115927188 w 82"/>
                  <a:gd name="T83" fmla="*/ 297378438 h 206"/>
                  <a:gd name="T84" fmla="*/ 168851263 w 82"/>
                  <a:gd name="T85" fmla="*/ 287297813 h 206"/>
                  <a:gd name="T86" fmla="*/ 178931888 w 82"/>
                  <a:gd name="T87" fmla="*/ 257055938 h 206"/>
                  <a:gd name="T88" fmla="*/ 131048125 w 82"/>
                  <a:gd name="T89" fmla="*/ 267136563 h 206"/>
                  <a:gd name="T90" fmla="*/ 115927188 w 82"/>
                  <a:gd name="T91" fmla="*/ 224294700 h 206"/>
                  <a:gd name="T92" fmla="*/ 168851263 w 82"/>
                  <a:gd name="T93" fmla="*/ 214214075 h 206"/>
                  <a:gd name="T94" fmla="*/ 178931888 w 82"/>
                  <a:gd name="T95" fmla="*/ 257055938 h 206"/>
                  <a:gd name="T96" fmla="*/ 168851263 w 82"/>
                  <a:gd name="T97" fmla="*/ 191531875 h 206"/>
                  <a:gd name="T98" fmla="*/ 115927188 w 82"/>
                  <a:gd name="T99" fmla="*/ 181451250 h 206"/>
                  <a:gd name="T100" fmla="*/ 131048125 w 82"/>
                  <a:gd name="T101" fmla="*/ 133569075 h 206"/>
                  <a:gd name="T102" fmla="*/ 178931888 w 82"/>
                  <a:gd name="T103" fmla="*/ 148690013 h 206"/>
                  <a:gd name="T104" fmla="*/ 171370625 w 82"/>
                  <a:gd name="T105" fmla="*/ 123488450 h 206"/>
                  <a:gd name="T106" fmla="*/ 118448138 w 82"/>
                  <a:gd name="T107" fmla="*/ 118448138 h 206"/>
                  <a:gd name="T108" fmla="*/ 123488450 w 82"/>
                  <a:gd name="T109" fmla="*/ 68045013 h 206"/>
                  <a:gd name="T110" fmla="*/ 178931888 w 82"/>
                  <a:gd name="T111" fmla="*/ 78125638 h 20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2" h="206">
                    <a:moveTo>
                      <a:pt x="69" y="19"/>
                    </a:moveTo>
                    <a:lnTo>
                      <a:pt x="18" y="19"/>
                    </a:lnTo>
                    <a:lnTo>
                      <a:pt x="18" y="6"/>
                    </a:lnTo>
                    <a:lnTo>
                      <a:pt x="18" y="3"/>
                    </a:lnTo>
                    <a:lnTo>
                      <a:pt x="17" y="1"/>
                    </a:lnTo>
                    <a:lnTo>
                      <a:pt x="15" y="0"/>
                    </a:lnTo>
                    <a:lnTo>
                      <a:pt x="13" y="0"/>
                    </a:lnTo>
                    <a:lnTo>
                      <a:pt x="10" y="0"/>
                    </a:lnTo>
                    <a:lnTo>
                      <a:pt x="8" y="1"/>
                    </a:lnTo>
                    <a:lnTo>
                      <a:pt x="7" y="3"/>
                    </a:lnTo>
                    <a:lnTo>
                      <a:pt x="7" y="6"/>
                    </a:lnTo>
                    <a:lnTo>
                      <a:pt x="7" y="20"/>
                    </a:lnTo>
                    <a:lnTo>
                      <a:pt x="4" y="22"/>
                    </a:lnTo>
                    <a:lnTo>
                      <a:pt x="2" y="25"/>
                    </a:lnTo>
                    <a:lnTo>
                      <a:pt x="1" y="27"/>
                    </a:lnTo>
                    <a:lnTo>
                      <a:pt x="0" y="32"/>
                    </a:lnTo>
                    <a:lnTo>
                      <a:pt x="0" y="193"/>
                    </a:lnTo>
                    <a:lnTo>
                      <a:pt x="1" y="199"/>
                    </a:lnTo>
                    <a:lnTo>
                      <a:pt x="4" y="203"/>
                    </a:lnTo>
                    <a:lnTo>
                      <a:pt x="8" y="205"/>
                    </a:lnTo>
                    <a:lnTo>
                      <a:pt x="14" y="206"/>
                    </a:lnTo>
                    <a:lnTo>
                      <a:pt x="69" y="206"/>
                    </a:lnTo>
                    <a:lnTo>
                      <a:pt x="74" y="205"/>
                    </a:lnTo>
                    <a:lnTo>
                      <a:pt x="79" y="203"/>
                    </a:lnTo>
                    <a:lnTo>
                      <a:pt x="81" y="199"/>
                    </a:lnTo>
                    <a:lnTo>
                      <a:pt x="82" y="193"/>
                    </a:lnTo>
                    <a:lnTo>
                      <a:pt x="82" y="32"/>
                    </a:lnTo>
                    <a:lnTo>
                      <a:pt x="81" y="26"/>
                    </a:lnTo>
                    <a:lnTo>
                      <a:pt x="79" y="22"/>
                    </a:lnTo>
                    <a:lnTo>
                      <a:pt x="74" y="19"/>
                    </a:lnTo>
                    <a:lnTo>
                      <a:pt x="69" y="19"/>
                    </a:lnTo>
                    <a:close/>
                    <a:moveTo>
                      <a:pt x="35" y="189"/>
                    </a:moveTo>
                    <a:lnTo>
                      <a:pt x="35" y="189"/>
                    </a:lnTo>
                    <a:lnTo>
                      <a:pt x="35" y="191"/>
                    </a:lnTo>
                    <a:lnTo>
                      <a:pt x="34" y="192"/>
                    </a:lnTo>
                    <a:lnTo>
                      <a:pt x="33" y="193"/>
                    </a:lnTo>
                    <a:lnTo>
                      <a:pt x="31" y="193"/>
                    </a:lnTo>
                    <a:lnTo>
                      <a:pt x="16" y="193"/>
                    </a:lnTo>
                    <a:lnTo>
                      <a:pt x="14" y="193"/>
                    </a:lnTo>
                    <a:lnTo>
                      <a:pt x="13" y="192"/>
                    </a:lnTo>
                    <a:lnTo>
                      <a:pt x="11" y="191"/>
                    </a:lnTo>
                    <a:lnTo>
                      <a:pt x="11" y="189"/>
                    </a:lnTo>
                    <a:lnTo>
                      <a:pt x="11" y="176"/>
                    </a:lnTo>
                    <a:lnTo>
                      <a:pt x="11" y="174"/>
                    </a:lnTo>
                    <a:lnTo>
                      <a:pt x="13" y="173"/>
                    </a:lnTo>
                    <a:lnTo>
                      <a:pt x="14" y="172"/>
                    </a:lnTo>
                    <a:lnTo>
                      <a:pt x="16" y="172"/>
                    </a:lnTo>
                    <a:lnTo>
                      <a:pt x="31" y="172"/>
                    </a:lnTo>
                    <a:lnTo>
                      <a:pt x="33" y="172"/>
                    </a:lnTo>
                    <a:lnTo>
                      <a:pt x="34" y="173"/>
                    </a:lnTo>
                    <a:lnTo>
                      <a:pt x="35" y="174"/>
                    </a:lnTo>
                    <a:lnTo>
                      <a:pt x="35" y="176"/>
                    </a:lnTo>
                    <a:lnTo>
                      <a:pt x="35" y="189"/>
                    </a:lnTo>
                    <a:close/>
                    <a:moveTo>
                      <a:pt x="35" y="159"/>
                    </a:moveTo>
                    <a:lnTo>
                      <a:pt x="35" y="159"/>
                    </a:lnTo>
                    <a:lnTo>
                      <a:pt x="35" y="160"/>
                    </a:lnTo>
                    <a:lnTo>
                      <a:pt x="34" y="162"/>
                    </a:lnTo>
                    <a:lnTo>
                      <a:pt x="33" y="162"/>
                    </a:lnTo>
                    <a:lnTo>
                      <a:pt x="31" y="163"/>
                    </a:lnTo>
                    <a:lnTo>
                      <a:pt x="16" y="163"/>
                    </a:lnTo>
                    <a:lnTo>
                      <a:pt x="14" y="162"/>
                    </a:lnTo>
                    <a:lnTo>
                      <a:pt x="13" y="162"/>
                    </a:lnTo>
                    <a:lnTo>
                      <a:pt x="11" y="160"/>
                    </a:lnTo>
                    <a:lnTo>
                      <a:pt x="11" y="159"/>
                    </a:lnTo>
                    <a:lnTo>
                      <a:pt x="11" y="146"/>
                    </a:lnTo>
                    <a:lnTo>
                      <a:pt x="11" y="143"/>
                    </a:lnTo>
                    <a:lnTo>
                      <a:pt x="13" y="142"/>
                    </a:lnTo>
                    <a:lnTo>
                      <a:pt x="14" y="141"/>
                    </a:lnTo>
                    <a:lnTo>
                      <a:pt x="16" y="140"/>
                    </a:lnTo>
                    <a:lnTo>
                      <a:pt x="31" y="140"/>
                    </a:lnTo>
                    <a:lnTo>
                      <a:pt x="33" y="141"/>
                    </a:lnTo>
                    <a:lnTo>
                      <a:pt x="34" y="142"/>
                    </a:lnTo>
                    <a:lnTo>
                      <a:pt x="35" y="143"/>
                    </a:lnTo>
                    <a:lnTo>
                      <a:pt x="35" y="146"/>
                    </a:lnTo>
                    <a:lnTo>
                      <a:pt x="35" y="159"/>
                    </a:lnTo>
                    <a:close/>
                    <a:moveTo>
                      <a:pt x="35" y="131"/>
                    </a:moveTo>
                    <a:lnTo>
                      <a:pt x="35" y="131"/>
                    </a:lnTo>
                    <a:lnTo>
                      <a:pt x="35" y="134"/>
                    </a:lnTo>
                    <a:lnTo>
                      <a:pt x="34" y="135"/>
                    </a:lnTo>
                    <a:lnTo>
                      <a:pt x="33" y="136"/>
                    </a:lnTo>
                    <a:lnTo>
                      <a:pt x="31" y="136"/>
                    </a:lnTo>
                    <a:lnTo>
                      <a:pt x="16" y="136"/>
                    </a:lnTo>
                    <a:lnTo>
                      <a:pt x="14" y="136"/>
                    </a:lnTo>
                    <a:lnTo>
                      <a:pt x="13" y="135"/>
                    </a:lnTo>
                    <a:lnTo>
                      <a:pt x="11" y="134"/>
                    </a:lnTo>
                    <a:lnTo>
                      <a:pt x="11" y="131"/>
                    </a:lnTo>
                    <a:lnTo>
                      <a:pt x="11" y="118"/>
                    </a:lnTo>
                    <a:lnTo>
                      <a:pt x="11" y="117"/>
                    </a:lnTo>
                    <a:lnTo>
                      <a:pt x="13" y="115"/>
                    </a:lnTo>
                    <a:lnTo>
                      <a:pt x="14" y="114"/>
                    </a:lnTo>
                    <a:lnTo>
                      <a:pt x="16" y="114"/>
                    </a:lnTo>
                    <a:lnTo>
                      <a:pt x="31" y="114"/>
                    </a:lnTo>
                    <a:lnTo>
                      <a:pt x="33" y="114"/>
                    </a:lnTo>
                    <a:lnTo>
                      <a:pt x="34" y="115"/>
                    </a:lnTo>
                    <a:lnTo>
                      <a:pt x="35" y="117"/>
                    </a:lnTo>
                    <a:lnTo>
                      <a:pt x="35" y="118"/>
                    </a:lnTo>
                    <a:lnTo>
                      <a:pt x="35" y="131"/>
                    </a:lnTo>
                    <a:close/>
                    <a:moveTo>
                      <a:pt x="35" y="102"/>
                    </a:moveTo>
                    <a:lnTo>
                      <a:pt x="35" y="102"/>
                    </a:lnTo>
                    <a:lnTo>
                      <a:pt x="35" y="104"/>
                    </a:lnTo>
                    <a:lnTo>
                      <a:pt x="34" y="105"/>
                    </a:lnTo>
                    <a:lnTo>
                      <a:pt x="33" y="106"/>
                    </a:lnTo>
                    <a:lnTo>
                      <a:pt x="31" y="106"/>
                    </a:lnTo>
                    <a:lnTo>
                      <a:pt x="16" y="106"/>
                    </a:lnTo>
                    <a:lnTo>
                      <a:pt x="14" y="106"/>
                    </a:lnTo>
                    <a:lnTo>
                      <a:pt x="13" y="105"/>
                    </a:lnTo>
                    <a:lnTo>
                      <a:pt x="11" y="104"/>
                    </a:lnTo>
                    <a:lnTo>
                      <a:pt x="11" y="102"/>
                    </a:lnTo>
                    <a:lnTo>
                      <a:pt x="11" y="89"/>
                    </a:lnTo>
                    <a:lnTo>
                      <a:pt x="11" y="87"/>
                    </a:lnTo>
                    <a:lnTo>
                      <a:pt x="13" y="86"/>
                    </a:lnTo>
                    <a:lnTo>
                      <a:pt x="14" y="85"/>
                    </a:lnTo>
                    <a:lnTo>
                      <a:pt x="16" y="85"/>
                    </a:lnTo>
                    <a:lnTo>
                      <a:pt x="31" y="85"/>
                    </a:lnTo>
                    <a:lnTo>
                      <a:pt x="33" y="85"/>
                    </a:lnTo>
                    <a:lnTo>
                      <a:pt x="34" y="86"/>
                    </a:lnTo>
                    <a:lnTo>
                      <a:pt x="35" y="87"/>
                    </a:lnTo>
                    <a:lnTo>
                      <a:pt x="35" y="89"/>
                    </a:lnTo>
                    <a:lnTo>
                      <a:pt x="35" y="102"/>
                    </a:lnTo>
                    <a:close/>
                    <a:moveTo>
                      <a:pt x="35" y="72"/>
                    </a:moveTo>
                    <a:lnTo>
                      <a:pt x="35" y="72"/>
                    </a:lnTo>
                    <a:lnTo>
                      <a:pt x="35" y="73"/>
                    </a:lnTo>
                    <a:lnTo>
                      <a:pt x="34" y="75"/>
                    </a:lnTo>
                    <a:lnTo>
                      <a:pt x="33" y="75"/>
                    </a:lnTo>
                    <a:lnTo>
                      <a:pt x="31" y="76"/>
                    </a:lnTo>
                    <a:lnTo>
                      <a:pt x="16" y="76"/>
                    </a:lnTo>
                    <a:lnTo>
                      <a:pt x="14" y="75"/>
                    </a:lnTo>
                    <a:lnTo>
                      <a:pt x="13" y="75"/>
                    </a:lnTo>
                    <a:lnTo>
                      <a:pt x="11" y="73"/>
                    </a:lnTo>
                    <a:lnTo>
                      <a:pt x="11" y="72"/>
                    </a:lnTo>
                    <a:lnTo>
                      <a:pt x="11" y="59"/>
                    </a:lnTo>
                    <a:lnTo>
                      <a:pt x="11" y="57"/>
                    </a:lnTo>
                    <a:lnTo>
                      <a:pt x="13" y="55"/>
                    </a:lnTo>
                    <a:lnTo>
                      <a:pt x="14" y="54"/>
                    </a:lnTo>
                    <a:lnTo>
                      <a:pt x="16" y="53"/>
                    </a:lnTo>
                    <a:lnTo>
                      <a:pt x="31" y="53"/>
                    </a:lnTo>
                    <a:lnTo>
                      <a:pt x="33" y="54"/>
                    </a:lnTo>
                    <a:lnTo>
                      <a:pt x="34" y="55"/>
                    </a:lnTo>
                    <a:lnTo>
                      <a:pt x="35" y="57"/>
                    </a:lnTo>
                    <a:lnTo>
                      <a:pt x="35" y="59"/>
                    </a:lnTo>
                    <a:lnTo>
                      <a:pt x="35" y="72"/>
                    </a:lnTo>
                    <a:close/>
                    <a:moveTo>
                      <a:pt x="35" y="45"/>
                    </a:moveTo>
                    <a:lnTo>
                      <a:pt x="35" y="45"/>
                    </a:lnTo>
                    <a:lnTo>
                      <a:pt x="35" y="47"/>
                    </a:lnTo>
                    <a:lnTo>
                      <a:pt x="34" y="48"/>
                    </a:lnTo>
                    <a:lnTo>
                      <a:pt x="33" y="49"/>
                    </a:lnTo>
                    <a:lnTo>
                      <a:pt x="31" y="49"/>
                    </a:lnTo>
                    <a:lnTo>
                      <a:pt x="16" y="49"/>
                    </a:lnTo>
                    <a:lnTo>
                      <a:pt x="14" y="49"/>
                    </a:lnTo>
                    <a:lnTo>
                      <a:pt x="13" y="48"/>
                    </a:lnTo>
                    <a:lnTo>
                      <a:pt x="11" y="47"/>
                    </a:lnTo>
                    <a:lnTo>
                      <a:pt x="11" y="45"/>
                    </a:lnTo>
                    <a:lnTo>
                      <a:pt x="11" y="32"/>
                    </a:lnTo>
                    <a:lnTo>
                      <a:pt x="11" y="31"/>
                    </a:lnTo>
                    <a:lnTo>
                      <a:pt x="13" y="28"/>
                    </a:lnTo>
                    <a:lnTo>
                      <a:pt x="14" y="27"/>
                    </a:lnTo>
                    <a:lnTo>
                      <a:pt x="16" y="27"/>
                    </a:lnTo>
                    <a:lnTo>
                      <a:pt x="31" y="27"/>
                    </a:lnTo>
                    <a:lnTo>
                      <a:pt x="33" y="27"/>
                    </a:lnTo>
                    <a:lnTo>
                      <a:pt x="34" y="28"/>
                    </a:lnTo>
                    <a:lnTo>
                      <a:pt x="35" y="31"/>
                    </a:lnTo>
                    <a:lnTo>
                      <a:pt x="35" y="32"/>
                    </a:lnTo>
                    <a:lnTo>
                      <a:pt x="35" y="45"/>
                    </a:lnTo>
                    <a:close/>
                    <a:moveTo>
                      <a:pt x="71" y="189"/>
                    </a:moveTo>
                    <a:lnTo>
                      <a:pt x="71" y="189"/>
                    </a:lnTo>
                    <a:lnTo>
                      <a:pt x="71" y="191"/>
                    </a:lnTo>
                    <a:lnTo>
                      <a:pt x="70" y="192"/>
                    </a:lnTo>
                    <a:lnTo>
                      <a:pt x="68" y="193"/>
                    </a:lnTo>
                    <a:lnTo>
                      <a:pt x="67" y="193"/>
                    </a:lnTo>
                    <a:lnTo>
                      <a:pt x="52" y="193"/>
                    </a:lnTo>
                    <a:lnTo>
                      <a:pt x="49" y="193"/>
                    </a:lnTo>
                    <a:lnTo>
                      <a:pt x="48" y="192"/>
                    </a:lnTo>
                    <a:lnTo>
                      <a:pt x="47" y="191"/>
                    </a:lnTo>
                    <a:lnTo>
                      <a:pt x="46" y="189"/>
                    </a:lnTo>
                    <a:lnTo>
                      <a:pt x="46" y="176"/>
                    </a:lnTo>
                    <a:lnTo>
                      <a:pt x="47" y="174"/>
                    </a:lnTo>
                    <a:lnTo>
                      <a:pt x="48" y="173"/>
                    </a:lnTo>
                    <a:lnTo>
                      <a:pt x="49" y="172"/>
                    </a:lnTo>
                    <a:lnTo>
                      <a:pt x="52" y="172"/>
                    </a:lnTo>
                    <a:lnTo>
                      <a:pt x="67" y="172"/>
                    </a:lnTo>
                    <a:lnTo>
                      <a:pt x="68" y="172"/>
                    </a:lnTo>
                    <a:lnTo>
                      <a:pt x="70" y="173"/>
                    </a:lnTo>
                    <a:lnTo>
                      <a:pt x="71" y="174"/>
                    </a:lnTo>
                    <a:lnTo>
                      <a:pt x="71" y="176"/>
                    </a:lnTo>
                    <a:lnTo>
                      <a:pt x="71" y="189"/>
                    </a:lnTo>
                    <a:close/>
                    <a:moveTo>
                      <a:pt x="71" y="159"/>
                    </a:moveTo>
                    <a:lnTo>
                      <a:pt x="71" y="159"/>
                    </a:lnTo>
                    <a:lnTo>
                      <a:pt x="71" y="160"/>
                    </a:lnTo>
                    <a:lnTo>
                      <a:pt x="70" y="162"/>
                    </a:lnTo>
                    <a:lnTo>
                      <a:pt x="68" y="162"/>
                    </a:lnTo>
                    <a:lnTo>
                      <a:pt x="67" y="163"/>
                    </a:lnTo>
                    <a:lnTo>
                      <a:pt x="52" y="163"/>
                    </a:lnTo>
                    <a:lnTo>
                      <a:pt x="49" y="162"/>
                    </a:lnTo>
                    <a:lnTo>
                      <a:pt x="48" y="162"/>
                    </a:lnTo>
                    <a:lnTo>
                      <a:pt x="47" y="160"/>
                    </a:lnTo>
                    <a:lnTo>
                      <a:pt x="46" y="159"/>
                    </a:lnTo>
                    <a:lnTo>
                      <a:pt x="46" y="146"/>
                    </a:lnTo>
                    <a:lnTo>
                      <a:pt x="47" y="143"/>
                    </a:lnTo>
                    <a:lnTo>
                      <a:pt x="48" y="142"/>
                    </a:lnTo>
                    <a:lnTo>
                      <a:pt x="49" y="141"/>
                    </a:lnTo>
                    <a:lnTo>
                      <a:pt x="52" y="140"/>
                    </a:lnTo>
                    <a:lnTo>
                      <a:pt x="67" y="140"/>
                    </a:lnTo>
                    <a:lnTo>
                      <a:pt x="68" y="141"/>
                    </a:lnTo>
                    <a:lnTo>
                      <a:pt x="70" y="142"/>
                    </a:lnTo>
                    <a:lnTo>
                      <a:pt x="71" y="143"/>
                    </a:lnTo>
                    <a:lnTo>
                      <a:pt x="71" y="146"/>
                    </a:lnTo>
                    <a:lnTo>
                      <a:pt x="71" y="159"/>
                    </a:lnTo>
                    <a:close/>
                    <a:moveTo>
                      <a:pt x="71" y="131"/>
                    </a:moveTo>
                    <a:lnTo>
                      <a:pt x="71" y="131"/>
                    </a:lnTo>
                    <a:lnTo>
                      <a:pt x="71" y="134"/>
                    </a:lnTo>
                    <a:lnTo>
                      <a:pt x="70" y="135"/>
                    </a:lnTo>
                    <a:lnTo>
                      <a:pt x="68" y="136"/>
                    </a:lnTo>
                    <a:lnTo>
                      <a:pt x="67" y="136"/>
                    </a:lnTo>
                    <a:lnTo>
                      <a:pt x="52" y="136"/>
                    </a:lnTo>
                    <a:lnTo>
                      <a:pt x="49" y="136"/>
                    </a:lnTo>
                    <a:lnTo>
                      <a:pt x="48" y="135"/>
                    </a:lnTo>
                    <a:lnTo>
                      <a:pt x="47" y="134"/>
                    </a:lnTo>
                    <a:lnTo>
                      <a:pt x="46" y="131"/>
                    </a:lnTo>
                    <a:lnTo>
                      <a:pt x="46" y="118"/>
                    </a:lnTo>
                    <a:lnTo>
                      <a:pt x="47" y="117"/>
                    </a:lnTo>
                    <a:lnTo>
                      <a:pt x="48" y="115"/>
                    </a:lnTo>
                    <a:lnTo>
                      <a:pt x="49" y="114"/>
                    </a:lnTo>
                    <a:lnTo>
                      <a:pt x="52" y="114"/>
                    </a:lnTo>
                    <a:lnTo>
                      <a:pt x="67" y="114"/>
                    </a:lnTo>
                    <a:lnTo>
                      <a:pt x="68" y="114"/>
                    </a:lnTo>
                    <a:lnTo>
                      <a:pt x="70" y="115"/>
                    </a:lnTo>
                    <a:lnTo>
                      <a:pt x="71" y="117"/>
                    </a:lnTo>
                    <a:lnTo>
                      <a:pt x="71" y="118"/>
                    </a:lnTo>
                    <a:lnTo>
                      <a:pt x="71" y="131"/>
                    </a:lnTo>
                    <a:close/>
                    <a:moveTo>
                      <a:pt x="71" y="102"/>
                    </a:moveTo>
                    <a:lnTo>
                      <a:pt x="71" y="102"/>
                    </a:lnTo>
                    <a:lnTo>
                      <a:pt x="71" y="104"/>
                    </a:lnTo>
                    <a:lnTo>
                      <a:pt x="70" y="105"/>
                    </a:lnTo>
                    <a:lnTo>
                      <a:pt x="68" y="106"/>
                    </a:lnTo>
                    <a:lnTo>
                      <a:pt x="67" y="106"/>
                    </a:lnTo>
                    <a:lnTo>
                      <a:pt x="52" y="106"/>
                    </a:lnTo>
                    <a:lnTo>
                      <a:pt x="49" y="106"/>
                    </a:lnTo>
                    <a:lnTo>
                      <a:pt x="48" y="105"/>
                    </a:lnTo>
                    <a:lnTo>
                      <a:pt x="47" y="104"/>
                    </a:lnTo>
                    <a:lnTo>
                      <a:pt x="46" y="102"/>
                    </a:lnTo>
                    <a:lnTo>
                      <a:pt x="46" y="89"/>
                    </a:lnTo>
                    <a:lnTo>
                      <a:pt x="47" y="87"/>
                    </a:lnTo>
                    <a:lnTo>
                      <a:pt x="48" y="86"/>
                    </a:lnTo>
                    <a:lnTo>
                      <a:pt x="49" y="85"/>
                    </a:lnTo>
                    <a:lnTo>
                      <a:pt x="52" y="85"/>
                    </a:lnTo>
                    <a:lnTo>
                      <a:pt x="67" y="85"/>
                    </a:lnTo>
                    <a:lnTo>
                      <a:pt x="68" y="85"/>
                    </a:lnTo>
                    <a:lnTo>
                      <a:pt x="70" y="86"/>
                    </a:lnTo>
                    <a:lnTo>
                      <a:pt x="71" y="87"/>
                    </a:lnTo>
                    <a:lnTo>
                      <a:pt x="71" y="89"/>
                    </a:lnTo>
                    <a:lnTo>
                      <a:pt x="71" y="102"/>
                    </a:lnTo>
                    <a:close/>
                    <a:moveTo>
                      <a:pt x="71" y="72"/>
                    </a:moveTo>
                    <a:lnTo>
                      <a:pt x="71" y="72"/>
                    </a:lnTo>
                    <a:lnTo>
                      <a:pt x="71" y="73"/>
                    </a:lnTo>
                    <a:lnTo>
                      <a:pt x="70" y="75"/>
                    </a:lnTo>
                    <a:lnTo>
                      <a:pt x="68" y="75"/>
                    </a:lnTo>
                    <a:lnTo>
                      <a:pt x="67" y="76"/>
                    </a:lnTo>
                    <a:lnTo>
                      <a:pt x="52" y="76"/>
                    </a:lnTo>
                    <a:lnTo>
                      <a:pt x="49" y="75"/>
                    </a:lnTo>
                    <a:lnTo>
                      <a:pt x="48" y="75"/>
                    </a:lnTo>
                    <a:lnTo>
                      <a:pt x="47" y="73"/>
                    </a:lnTo>
                    <a:lnTo>
                      <a:pt x="46" y="72"/>
                    </a:lnTo>
                    <a:lnTo>
                      <a:pt x="46" y="59"/>
                    </a:lnTo>
                    <a:lnTo>
                      <a:pt x="47" y="57"/>
                    </a:lnTo>
                    <a:lnTo>
                      <a:pt x="48" y="55"/>
                    </a:lnTo>
                    <a:lnTo>
                      <a:pt x="49" y="54"/>
                    </a:lnTo>
                    <a:lnTo>
                      <a:pt x="52" y="53"/>
                    </a:lnTo>
                    <a:lnTo>
                      <a:pt x="67" y="53"/>
                    </a:lnTo>
                    <a:lnTo>
                      <a:pt x="68" y="54"/>
                    </a:lnTo>
                    <a:lnTo>
                      <a:pt x="70" y="55"/>
                    </a:lnTo>
                    <a:lnTo>
                      <a:pt x="71" y="57"/>
                    </a:lnTo>
                    <a:lnTo>
                      <a:pt x="71" y="59"/>
                    </a:lnTo>
                    <a:lnTo>
                      <a:pt x="71" y="72"/>
                    </a:lnTo>
                    <a:close/>
                    <a:moveTo>
                      <a:pt x="71" y="45"/>
                    </a:moveTo>
                    <a:lnTo>
                      <a:pt x="71" y="45"/>
                    </a:lnTo>
                    <a:lnTo>
                      <a:pt x="71" y="47"/>
                    </a:lnTo>
                    <a:lnTo>
                      <a:pt x="70" y="48"/>
                    </a:lnTo>
                    <a:lnTo>
                      <a:pt x="68" y="49"/>
                    </a:lnTo>
                    <a:lnTo>
                      <a:pt x="67" y="49"/>
                    </a:lnTo>
                    <a:lnTo>
                      <a:pt x="52" y="49"/>
                    </a:lnTo>
                    <a:lnTo>
                      <a:pt x="49" y="49"/>
                    </a:lnTo>
                    <a:lnTo>
                      <a:pt x="48" y="48"/>
                    </a:lnTo>
                    <a:lnTo>
                      <a:pt x="47" y="47"/>
                    </a:lnTo>
                    <a:lnTo>
                      <a:pt x="46" y="45"/>
                    </a:lnTo>
                    <a:lnTo>
                      <a:pt x="46" y="32"/>
                    </a:lnTo>
                    <a:lnTo>
                      <a:pt x="47" y="31"/>
                    </a:lnTo>
                    <a:lnTo>
                      <a:pt x="48" y="28"/>
                    </a:lnTo>
                    <a:lnTo>
                      <a:pt x="49" y="27"/>
                    </a:lnTo>
                    <a:lnTo>
                      <a:pt x="52" y="27"/>
                    </a:lnTo>
                    <a:lnTo>
                      <a:pt x="67" y="27"/>
                    </a:lnTo>
                    <a:lnTo>
                      <a:pt x="68" y="27"/>
                    </a:lnTo>
                    <a:lnTo>
                      <a:pt x="70" y="28"/>
                    </a:lnTo>
                    <a:lnTo>
                      <a:pt x="71" y="31"/>
                    </a:lnTo>
                    <a:lnTo>
                      <a:pt x="71" y="32"/>
                    </a:lnTo>
                    <a:lnTo>
                      <a:pt x="71"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grpSp>
            <p:nvGrpSpPr>
              <p:cNvPr id="178" name="组合 98"/>
              <p:cNvGrpSpPr/>
              <p:nvPr/>
            </p:nvGrpSpPr>
            <p:grpSpPr>
              <a:xfrm>
                <a:off x="3183841" y="1272999"/>
                <a:ext cx="350838" cy="298889"/>
                <a:chOff x="3157715" y="1534256"/>
                <a:chExt cx="350838" cy="298889"/>
              </a:xfrm>
              <a:solidFill>
                <a:schemeClr val="bg1">
                  <a:lumMod val="95000"/>
                </a:schemeClr>
              </a:solidFill>
            </p:grpSpPr>
            <p:sp>
              <p:nvSpPr>
                <p:cNvPr id="192" name="Freeform 273"/>
                <p:cNvSpPr>
                  <a:spLocks noEditPoints="1"/>
                </p:cNvSpPr>
                <p:nvPr/>
              </p:nvSpPr>
              <p:spPr bwMode="auto">
                <a:xfrm>
                  <a:off x="3364090" y="1695032"/>
                  <a:ext cx="144463" cy="138113"/>
                </a:xfrm>
                <a:custGeom>
                  <a:avLst/>
                  <a:gdLst>
                    <a:gd name="T0" fmla="*/ 0 w 91"/>
                    <a:gd name="T1" fmla="*/ 23 h 87"/>
                    <a:gd name="T2" fmla="*/ 0 w 91"/>
                    <a:gd name="T3" fmla="*/ 49 h 87"/>
                    <a:gd name="T4" fmla="*/ 0 w 91"/>
                    <a:gd name="T5" fmla="*/ 49 h 87"/>
                    <a:gd name="T6" fmla="*/ 2 w 91"/>
                    <a:gd name="T7" fmla="*/ 59 h 87"/>
                    <a:gd name="T8" fmla="*/ 7 w 91"/>
                    <a:gd name="T9" fmla="*/ 67 h 87"/>
                    <a:gd name="T10" fmla="*/ 15 w 91"/>
                    <a:gd name="T11" fmla="*/ 72 h 87"/>
                    <a:gd name="T12" fmla="*/ 25 w 91"/>
                    <a:gd name="T13" fmla="*/ 74 h 87"/>
                    <a:gd name="T14" fmla="*/ 9 w 91"/>
                    <a:gd name="T15" fmla="*/ 87 h 87"/>
                    <a:gd name="T16" fmla="*/ 81 w 91"/>
                    <a:gd name="T17" fmla="*/ 87 h 87"/>
                    <a:gd name="T18" fmla="*/ 68 w 91"/>
                    <a:gd name="T19" fmla="*/ 74 h 87"/>
                    <a:gd name="T20" fmla="*/ 68 w 91"/>
                    <a:gd name="T21" fmla="*/ 74 h 87"/>
                    <a:gd name="T22" fmla="*/ 78 w 91"/>
                    <a:gd name="T23" fmla="*/ 72 h 87"/>
                    <a:gd name="T24" fmla="*/ 83 w 91"/>
                    <a:gd name="T25" fmla="*/ 67 h 87"/>
                    <a:gd name="T26" fmla="*/ 89 w 91"/>
                    <a:gd name="T27" fmla="*/ 59 h 87"/>
                    <a:gd name="T28" fmla="*/ 91 w 91"/>
                    <a:gd name="T29" fmla="*/ 49 h 87"/>
                    <a:gd name="T30" fmla="*/ 91 w 91"/>
                    <a:gd name="T31" fmla="*/ 23 h 87"/>
                    <a:gd name="T32" fmla="*/ 91 w 91"/>
                    <a:gd name="T33" fmla="*/ 23 h 87"/>
                    <a:gd name="T34" fmla="*/ 89 w 91"/>
                    <a:gd name="T35" fmla="*/ 13 h 87"/>
                    <a:gd name="T36" fmla="*/ 83 w 91"/>
                    <a:gd name="T37" fmla="*/ 6 h 87"/>
                    <a:gd name="T38" fmla="*/ 76 w 91"/>
                    <a:gd name="T39" fmla="*/ 3 h 87"/>
                    <a:gd name="T40" fmla="*/ 68 w 91"/>
                    <a:gd name="T41" fmla="*/ 0 h 87"/>
                    <a:gd name="T42" fmla="*/ 25 w 91"/>
                    <a:gd name="T43" fmla="*/ 0 h 87"/>
                    <a:gd name="T44" fmla="*/ 25 w 91"/>
                    <a:gd name="T45" fmla="*/ 0 h 87"/>
                    <a:gd name="T46" fmla="*/ 15 w 91"/>
                    <a:gd name="T47" fmla="*/ 3 h 87"/>
                    <a:gd name="T48" fmla="*/ 7 w 91"/>
                    <a:gd name="T49" fmla="*/ 6 h 87"/>
                    <a:gd name="T50" fmla="*/ 2 w 91"/>
                    <a:gd name="T51" fmla="*/ 13 h 87"/>
                    <a:gd name="T52" fmla="*/ 0 w 91"/>
                    <a:gd name="T53" fmla="*/ 23 h 87"/>
                    <a:gd name="T54" fmla="*/ 0 w 91"/>
                    <a:gd name="T55" fmla="*/ 23 h 87"/>
                    <a:gd name="T56" fmla="*/ 0 w 91"/>
                    <a:gd name="T57" fmla="*/ 23 h 87"/>
                    <a:gd name="T58" fmla="*/ 72 w 91"/>
                    <a:gd name="T59" fmla="*/ 23 h 87"/>
                    <a:gd name="T60" fmla="*/ 72 w 91"/>
                    <a:gd name="T61" fmla="*/ 49 h 87"/>
                    <a:gd name="T62" fmla="*/ 72 w 91"/>
                    <a:gd name="T63" fmla="*/ 49 h 87"/>
                    <a:gd name="T64" fmla="*/ 70 w 91"/>
                    <a:gd name="T65" fmla="*/ 54 h 87"/>
                    <a:gd name="T66" fmla="*/ 68 w 91"/>
                    <a:gd name="T67" fmla="*/ 54 h 87"/>
                    <a:gd name="T68" fmla="*/ 25 w 91"/>
                    <a:gd name="T69" fmla="*/ 54 h 87"/>
                    <a:gd name="T70" fmla="*/ 25 w 91"/>
                    <a:gd name="T71" fmla="*/ 54 h 87"/>
                    <a:gd name="T72" fmla="*/ 20 w 91"/>
                    <a:gd name="T73" fmla="*/ 54 h 87"/>
                    <a:gd name="T74" fmla="*/ 20 w 91"/>
                    <a:gd name="T75" fmla="*/ 49 h 87"/>
                    <a:gd name="T76" fmla="*/ 20 w 91"/>
                    <a:gd name="T77" fmla="*/ 23 h 87"/>
                    <a:gd name="T78" fmla="*/ 20 w 91"/>
                    <a:gd name="T79" fmla="*/ 23 h 87"/>
                    <a:gd name="T80" fmla="*/ 20 w 91"/>
                    <a:gd name="T81" fmla="*/ 21 h 87"/>
                    <a:gd name="T82" fmla="*/ 25 w 91"/>
                    <a:gd name="T83" fmla="*/ 20 h 87"/>
                    <a:gd name="T84" fmla="*/ 68 w 91"/>
                    <a:gd name="T85" fmla="*/ 20 h 87"/>
                    <a:gd name="T86" fmla="*/ 68 w 91"/>
                    <a:gd name="T87" fmla="*/ 20 h 87"/>
                    <a:gd name="T88" fmla="*/ 70 w 91"/>
                    <a:gd name="T89" fmla="*/ 21 h 87"/>
                    <a:gd name="T90" fmla="*/ 72 w 91"/>
                    <a:gd name="T91" fmla="*/ 23 h 87"/>
                    <a:gd name="T92" fmla="*/ 72 w 91"/>
                    <a:gd name="T93" fmla="*/ 23 h 87"/>
                    <a:gd name="T94" fmla="*/ 72 w 91"/>
                    <a:gd name="T95"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 h="87">
                      <a:moveTo>
                        <a:pt x="0" y="23"/>
                      </a:moveTo>
                      <a:lnTo>
                        <a:pt x="0" y="49"/>
                      </a:lnTo>
                      <a:lnTo>
                        <a:pt x="0" y="49"/>
                      </a:lnTo>
                      <a:lnTo>
                        <a:pt x="2" y="59"/>
                      </a:lnTo>
                      <a:lnTo>
                        <a:pt x="7" y="67"/>
                      </a:lnTo>
                      <a:lnTo>
                        <a:pt x="15" y="72"/>
                      </a:lnTo>
                      <a:lnTo>
                        <a:pt x="25" y="74"/>
                      </a:lnTo>
                      <a:lnTo>
                        <a:pt x="9" y="87"/>
                      </a:lnTo>
                      <a:lnTo>
                        <a:pt x="81" y="87"/>
                      </a:lnTo>
                      <a:lnTo>
                        <a:pt x="68" y="74"/>
                      </a:lnTo>
                      <a:lnTo>
                        <a:pt x="68" y="74"/>
                      </a:lnTo>
                      <a:lnTo>
                        <a:pt x="78" y="72"/>
                      </a:lnTo>
                      <a:lnTo>
                        <a:pt x="83" y="67"/>
                      </a:lnTo>
                      <a:lnTo>
                        <a:pt x="89" y="59"/>
                      </a:lnTo>
                      <a:lnTo>
                        <a:pt x="91" y="49"/>
                      </a:lnTo>
                      <a:lnTo>
                        <a:pt x="91" y="23"/>
                      </a:lnTo>
                      <a:lnTo>
                        <a:pt x="91" y="23"/>
                      </a:lnTo>
                      <a:lnTo>
                        <a:pt x="89" y="13"/>
                      </a:lnTo>
                      <a:lnTo>
                        <a:pt x="83" y="6"/>
                      </a:lnTo>
                      <a:lnTo>
                        <a:pt x="76" y="3"/>
                      </a:lnTo>
                      <a:lnTo>
                        <a:pt x="68" y="0"/>
                      </a:lnTo>
                      <a:lnTo>
                        <a:pt x="25" y="0"/>
                      </a:lnTo>
                      <a:lnTo>
                        <a:pt x="25" y="0"/>
                      </a:lnTo>
                      <a:lnTo>
                        <a:pt x="15" y="3"/>
                      </a:lnTo>
                      <a:lnTo>
                        <a:pt x="7" y="6"/>
                      </a:lnTo>
                      <a:lnTo>
                        <a:pt x="2" y="13"/>
                      </a:lnTo>
                      <a:lnTo>
                        <a:pt x="0" y="23"/>
                      </a:lnTo>
                      <a:lnTo>
                        <a:pt x="0" y="23"/>
                      </a:lnTo>
                      <a:lnTo>
                        <a:pt x="0" y="23"/>
                      </a:lnTo>
                      <a:close/>
                      <a:moveTo>
                        <a:pt x="72" y="23"/>
                      </a:moveTo>
                      <a:lnTo>
                        <a:pt x="72" y="49"/>
                      </a:lnTo>
                      <a:lnTo>
                        <a:pt x="72" y="49"/>
                      </a:lnTo>
                      <a:lnTo>
                        <a:pt x="70" y="54"/>
                      </a:lnTo>
                      <a:lnTo>
                        <a:pt x="68" y="54"/>
                      </a:lnTo>
                      <a:lnTo>
                        <a:pt x="25" y="54"/>
                      </a:lnTo>
                      <a:lnTo>
                        <a:pt x="25" y="54"/>
                      </a:lnTo>
                      <a:lnTo>
                        <a:pt x="20" y="54"/>
                      </a:lnTo>
                      <a:lnTo>
                        <a:pt x="20" y="49"/>
                      </a:lnTo>
                      <a:lnTo>
                        <a:pt x="20" y="23"/>
                      </a:lnTo>
                      <a:lnTo>
                        <a:pt x="20" y="23"/>
                      </a:lnTo>
                      <a:lnTo>
                        <a:pt x="20" y="21"/>
                      </a:lnTo>
                      <a:lnTo>
                        <a:pt x="25" y="20"/>
                      </a:lnTo>
                      <a:lnTo>
                        <a:pt x="68" y="20"/>
                      </a:lnTo>
                      <a:lnTo>
                        <a:pt x="68" y="20"/>
                      </a:lnTo>
                      <a:lnTo>
                        <a:pt x="70" y="21"/>
                      </a:lnTo>
                      <a:lnTo>
                        <a:pt x="72" y="23"/>
                      </a:lnTo>
                      <a:lnTo>
                        <a:pt x="72" y="23"/>
                      </a:lnTo>
                      <a:lnTo>
                        <a:pt x="7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93" name="Freeform 274"/>
                <p:cNvSpPr>
                  <a:spLocks noEditPoints="1"/>
                </p:cNvSpPr>
                <p:nvPr/>
              </p:nvSpPr>
              <p:spPr bwMode="auto">
                <a:xfrm>
                  <a:off x="3157715" y="1695032"/>
                  <a:ext cx="144463" cy="138113"/>
                </a:xfrm>
                <a:custGeom>
                  <a:avLst/>
                  <a:gdLst>
                    <a:gd name="T0" fmla="*/ 24 w 91"/>
                    <a:gd name="T1" fmla="*/ 74 h 87"/>
                    <a:gd name="T2" fmla="*/ 9 w 91"/>
                    <a:gd name="T3" fmla="*/ 87 h 87"/>
                    <a:gd name="T4" fmla="*/ 81 w 91"/>
                    <a:gd name="T5" fmla="*/ 87 h 87"/>
                    <a:gd name="T6" fmla="*/ 68 w 91"/>
                    <a:gd name="T7" fmla="*/ 74 h 87"/>
                    <a:gd name="T8" fmla="*/ 68 w 91"/>
                    <a:gd name="T9" fmla="*/ 74 h 87"/>
                    <a:gd name="T10" fmla="*/ 78 w 91"/>
                    <a:gd name="T11" fmla="*/ 72 h 87"/>
                    <a:gd name="T12" fmla="*/ 84 w 91"/>
                    <a:gd name="T13" fmla="*/ 67 h 87"/>
                    <a:gd name="T14" fmla="*/ 88 w 91"/>
                    <a:gd name="T15" fmla="*/ 59 h 87"/>
                    <a:gd name="T16" fmla="*/ 91 w 91"/>
                    <a:gd name="T17" fmla="*/ 49 h 87"/>
                    <a:gd name="T18" fmla="*/ 91 w 91"/>
                    <a:gd name="T19" fmla="*/ 23 h 87"/>
                    <a:gd name="T20" fmla="*/ 91 w 91"/>
                    <a:gd name="T21" fmla="*/ 23 h 87"/>
                    <a:gd name="T22" fmla="*/ 88 w 91"/>
                    <a:gd name="T23" fmla="*/ 13 h 87"/>
                    <a:gd name="T24" fmla="*/ 83 w 91"/>
                    <a:gd name="T25" fmla="*/ 6 h 87"/>
                    <a:gd name="T26" fmla="*/ 75 w 91"/>
                    <a:gd name="T27" fmla="*/ 3 h 87"/>
                    <a:gd name="T28" fmla="*/ 68 w 91"/>
                    <a:gd name="T29" fmla="*/ 0 h 87"/>
                    <a:gd name="T30" fmla="*/ 24 w 91"/>
                    <a:gd name="T31" fmla="*/ 0 h 87"/>
                    <a:gd name="T32" fmla="*/ 24 w 91"/>
                    <a:gd name="T33" fmla="*/ 0 h 87"/>
                    <a:gd name="T34" fmla="*/ 15 w 91"/>
                    <a:gd name="T35" fmla="*/ 3 h 87"/>
                    <a:gd name="T36" fmla="*/ 7 w 91"/>
                    <a:gd name="T37" fmla="*/ 6 h 87"/>
                    <a:gd name="T38" fmla="*/ 2 w 91"/>
                    <a:gd name="T39" fmla="*/ 13 h 87"/>
                    <a:gd name="T40" fmla="*/ 0 w 91"/>
                    <a:gd name="T41" fmla="*/ 23 h 87"/>
                    <a:gd name="T42" fmla="*/ 0 w 91"/>
                    <a:gd name="T43" fmla="*/ 49 h 87"/>
                    <a:gd name="T44" fmla="*/ 0 w 91"/>
                    <a:gd name="T45" fmla="*/ 49 h 87"/>
                    <a:gd name="T46" fmla="*/ 2 w 91"/>
                    <a:gd name="T47" fmla="*/ 59 h 87"/>
                    <a:gd name="T48" fmla="*/ 7 w 91"/>
                    <a:gd name="T49" fmla="*/ 67 h 87"/>
                    <a:gd name="T50" fmla="*/ 15 w 91"/>
                    <a:gd name="T51" fmla="*/ 72 h 87"/>
                    <a:gd name="T52" fmla="*/ 24 w 91"/>
                    <a:gd name="T53" fmla="*/ 74 h 87"/>
                    <a:gd name="T54" fmla="*/ 24 w 91"/>
                    <a:gd name="T55" fmla="*/ 74 h 87"/>
                    <a:gd name="T56" fmla="*/ 24 w 91"/>
                    <a:gd name="T57" fmla="*/ 74 h 87"/>
                    <a:gd name="T58" fmla="*/ 20 w 91"/>
                    <a:gd name="T59" fmla="*/ 23 h 87"/>
                    <a:gd name="T60" fmla="*/ 20 w 91"/>
                    <a:gd name="T61" fmla="*/ 23 h 87"/>
                    <a:gd name="T62" fmla="*/ 20 w 91"/>
                    <a:gd name="T63" fmla="*/ 21 h 87"/>
                    <a:gd name="T64" fmla="*/ 24 w 91"/>
                    <a:gd name="T65" fmla="*/ 20 h 87"/>
                    <a:gd name="T66" fmla="*/ 68 w 91"/>
                    <a:gd name="T67" fmla="*/ 20 h 87"/>
                    <a:gd name="T68" fmla="*/ 68 w 91"/>
                    <a:gd name="T69" fmla="*/ 20 h 87"/>
                    <a:gd name="T70" fmla="*/ 70 w 91"/>
                    <a:gd name="T71" fmla="*/ 21 h 87"/>
                    <a:gd name="T72" fmla="*/ 71 w 91"/>
                    <a:gd name="T73" fmla="*/ 23 h 87"/>
                    <a:gd name="T74" fmla="*/ 71 w 91"/>
                    <a:gd name="T75" fmla="*/ 49 h 87"/>
                    <a:gd name="T76" fmla="*/ 71 w 91"/>
                    <a:gd name="T77" fmla="*/ 49 h 87"/>
                    <a:gd name="T78" fmla="*/ 70 w 91"/>
                    <a:gd name="T79" fmla="*/ 54 h 87"/>
                    <a:gd name="T80" fmla="*/ 68 w 91"/>
                    <a:gd name="T81" fmla="*/ 54 h 87"/>
                    <a:gd name="T82" fmla="*/ 24 w 91"/>
                    <a:gd name="T83" fmla="*/ 54 h 87"/>
                    <a:gd name="T84" fmla="*/ 24 w 91"/>
                    <a:gd name="T85" fmla="*/ 54 h 87"/>
                    <a:gd name="T86" fmla="*/ 20 w 91"/>
                    <a:gd name="T87" fmla="*/ 54 h 87"/>
                    <a:gd name="T88" fmla="*/ 20 w 91"/>
                    <a:gd name="T89" fmla="*/ 49 h 87"/>
                    <a:gd name="T90" fmla="*/ 20 w 91"/>
                    <a:gd name="T91" fmla="*/ 23 h 87"/>
                    <a:gd name="T92" fmla="*/ 20 w 91"/>
                    <a:gd name="T93"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87">
                      <a:moveTo>
                        <a:pt x="24" y="74"/>
                      </a:moveTo>
                      <a:lnTo>
                        <a:pt x="9" y="87"/>
                      </a:lnTo>
                      <a:lnTo>
                        <a:pt x="81" y="87"/>
                      </a:lnTo>
                      <a:lnTo>
                        <a:pt x="68" y="74"/>
                      </a:lnTo>
                      <a:lnTo>
                        <a:pt x="68" y="74"/>
                      </a:lnTo>
                      <a:lnTo>
                        <a:pt x="78" y="72"/>
                      </a:lnTo>
                      <a:lnTo>
                        <a:pt x="84" y="67"/>
                      </a:lnTo>
                      <a:lnTo>
                        <a:pt x="88" y="59"/>
                      </a:lnTo>
                      <a:lnTo>
                        <a:pt x="91" y="49"/>
                      </a:lnTo>
                      <a:lnTo>
                        <a:pt x="91" y="23"/>
                      </a:lnTo>
                      <a:lnTo>
                        <a:pt x="91" y="23"/>
                      </a:lnTo>
                      <a:lnTo>
                        <a:pt x="88" y="13"/>
                      </a:lnTo>
                      <a:lnTo>
                        <a:pt x="83" y="6"/>
                      </a:lnTo>
                      <a:lnTo>
                        <a:pt x="75" y="3"/>
                      </a:lnTo>
                      <a:lnTo>
                        <a:pt x="68" y="0"/>
                      </a:lnTo>
                      <a:lnTo>
                        <a:pt x="24" y="0"/>
                      </a:lnTo>
                      <a:lnTo>
                        <a:pt x="24" y="0"/>
                      </a:lnTo>
                      <a:lnTo>
                        <a:pt x="15" y="3"/>
                      </a:lnTo>
                      <a:lnTo>
                        <a:pt x="7" y="6"/>
                      </a:lnTo>
                      <a:lnTo>
                        <a:pt x="2" y="13"/>
                      </a:lnTo>
                      <a:lnTo>
                        <a:pt x="0" y="23"/>
                      </a:lnTo>
                      <a:lnTo>
                        <a:pt x="0" y="49"/>
                      </a:lnTo>
                      <a:lnTo>
                        <a:pt x="0" y="49"/>
                      </a:lnTo>
                      <a:lnTo>
                        <a:pt x="2" y="59"/>
                      </a:lnTo>
                      <a:lnTo>
                        <a:pt x="7" y="67"/>
                      </a:lnTo>
                      <a:lnTo>
                        <a:pt x="15" y="72"/>
                      </a:lnTo>
                      <a:lnTo>
                        <a:pt x="24" y="74"/>
                      </a:lnTo>
                      <a:lnTo>
                        <a:pt x="24" y="74"/>
                      </a:lnTo>
                      <a:lnTo>
                        <a:pt x="24" y="74"/>
                      </a:lnTo>
                      <a:close/>
                      <a:moveTo>
                        <a:pt x="20" y="23"/>
                      </a:moveTo>
                      <a:lnTo>
                        <a:pt x="20" y="23"/>
                      </a:lnTo>
                      <a:lnTo>
                        <a:pt x="20" y="21"/>
                      </a:lnTo>
                      <a:lnTo>
                        <a:pt x="24" y="20"/>
                      </a:lnTo>
                      <a:lnTo>
                        <a:pt x="68" y="20"/>
                      </a:lnTo>
                      <a:lnTo>
                        <a:pt x="68" y="20"/>
                      </a:lnTo>
                      <a:lnTo>
                        <a:pt x="70" y="21"/>
                      </a:lnTo>
                      <a:lnTo>
                        <a:pt x="71" y="23"/>
                      </a:lnTo>
                      <a:lnTo>
                        <a:pt x="71" y="49"/>
                      </a:lnTo>
                      <a:lnTo>
                        <a:pt x="71" y="49"/>
                      </a:lnTo>
                      <a:lnTo>
                        <a:pt x="70" y="54"/>
                      </a:lnTo>
                      <a:lnTo>
                        <a:pt x="68" y="54"/>
                      </a:lnTo>
                      <a:lnTo>
                        <a:pt x="24" y="54"/>
                      </a:lnTo>
                      <a:lnTo>
                        <a:pt x="24" y="54"/>
                      </a:lnTo>
                      <a:lnTo>
                        <a:pt x="20" y="54"/>
                      </a:lnTo>
                      <a:lnTo>
                        <a:pt x="20" y="49"/>
                      </a:lnTo>
                      <a:lnTo>
                        <a:pt x="20" y="23"/>
                      </a:lnTo>
                      <a:lnTo>
                        <a:pt x="2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94" name="Freeform 275"/>
                <p:cNvSpPr>
                  <a:spLocks noEditPoints="1"/>
                </p:cNvSpPr>
                <p:nvPr/>
              </p:nvSpPr>
              <p:spPr bwMode="auto">
                <a:xfrm>
                  <a:off x="3262490" y="1534256"/>
                  <a:ext cx="144463" cy="141288"/>
                </a:xfrm>
                <a:custGeom>
                  <a:avLst/>
                  <a:gdLst>
                    <a:gd name="T0" fmla="*/ 22 w 91"/>
                    <a:gd name="T1" fmla="*/ 74 h 89"/>
                    <a:gd name="T2" fmla="*/ 9 w 91"/>
                    <a:gd name="T3" fmla="*/ 89 h 89"/>
                    <a:gd name="T4" fmla="*/ 81 w 91"/>
                    <a:gd name="T5" fmla="*/ 89 h 89"/>
                    <a:gd name="T6" fmla="*/ 66 w 91"/>
                    <a:gd name="T7" fmla="*/ 74 h 89"/>
                    <a:gd name="T8" fmla="*/ 66 w 91"/>
                    <a:gd name="T9" fmla="*/ 74 h 89"/>
                    <a:gd name="T10" fmla="*/ 76 w 91"/>
                    <a:gd name="T11" fmla="*/ 73 h 89"/>
                    <a:gd name="T12" fmla="*/ 83 w 91"/>
                    <a:gd name="T13" fmla="*/ 68 h 89"/>
                    <a:gd name="T14" fmla="*/ 89 w 91"/>
                    <a:gd name="T15" fmla="*/ 61 h 89"/>
                    <a:gd name="T16" fmla="*/ 91 w 91"/>
                    <a:gd name="T17" fmla="*/ 51 h 89"/>
                    <a:gd name="T18" fmla="*/ 91 w 91"/>
                    <a:gd name="T19" fmla="*/ 25 h 89"/>
                    <a:gd name="T20" fmla="*/ 91 w 91"/>
                    <a:gd name="T21" fmla="*/ 25 h 89"/>
                    <a:gd name="T22" fmla="*/ 89 w 91"/>
                    <a:gd name="T23" fmla="*/ 15 h 89"/>
                    <a:gd name="T24" fmla="*/ 83 w 91"/>
                    <a:gd name="T25" fmla="*/ 8 h 89"/>
                    <a:gd name="T26" fmla="*/ 76 w 91"/>
                    <a:gd name="T27" fmla="*/ 2 h 89"/>
                    <a:gd name="T28" fmla="*/ 66 w 91"/>
                    <a:gd name="T29" fmla="*/ 0 h 89"/>
                    <a:gd name="T30" fmla="*/ 22 w 91"/>
                    <a:gd name="T31" fmla="*/ 0 h 89"/>
                    <a:gd name="T32" fmla="*/ 22 w 91"/>
                    <a:gd name="T33" fmla="*/ 0 h 89"/>
                    <a:gd name="T34" fmla="*/ 13 w 91"/>
                    <a:gd name="T35" fmla="*/ 2 h 89"/>
                    <a:gd name="T36" fmla="*/ 5 w 91"/>
                    <a:gd name="T37" fmla="*/ 8 h 89"/>
                    <a:gd name="T38" fmla="*/ 2 w 91"/>
                    <a:gd name="T39" fmla="*/ 15 h 89"/>
                    <a:gd name="T40" fmla="*/ 0 w 91"/>
                    <a:gd name="T41" fmla="*/ 25 h 89"/>
                    <a:gd name="T42" fmla="*/ 0 w 91"/>
                    <a:gd name="T43" fmla="*/ 51 h 89"/>
                    <a:gd name="T44" fmla="*/ 0 w 91"/>
                    <a:gd name="T45" fmla="*/ 51 h 89"/>
                    <a:gd name="T46" fmla="*/ 2 w 91"/>
                    <a:gd name="T47" fmla="*/ 61 h 89"/>
                    <a:gd name="T48" fmla="*/ 5 w 91"/>
                    <a:gd name="T49" fmla="*/ 68 h 89"/>
                    <a:gd name="T50" fmla="*/ 13 w 91"/>
                    <a:gd name="T51" fmla="*/ 73 h 89"/>
                    <a:gd name="T52" fmla="*/ 22 w 91"/>
                    <a:gd name="T53" fmla="*/ 74 h 89"/>
                    <a:gd name="T54" fmla="*/ 22 w 91"/>
                    <a:gd name="T55" fmla="*/ 74 h 89"/>
                    <a:gd name="T56" fmla="*/ 22 w 91"/>
                    <a:gd name="T57" fmla="*/ 74 h 89"/>
                    <a:gd name="T58" fmla="*/ 19 w 91"/>
                    <a:gd name="T59" fmla="*/ 25 h 89"/>
                    <a:gd name="T60" fmla="*/ 19 w 91"/>
                    <a:gd name="T61" fmla="*/ 25 h 89"/>
                    <a:gd name="T62" fmla="*/ 20 w 91"/>
                    <a:gd name="T63" fmla="*/ 22 h 89"/>
                    <a:gd name="T64" fmla="*/ 22 w 91"/>
                    <a:gd name="T65" fmla="*/ 22 h 89"/>
                    <a:gd name="T66" fmla="*/ 66 w 91"/>
                    <a:gd name="T67" fmla="*/ 22 h 89"/>
                    <a:gd name="T68" fmla="*/ 66 w 91"/>
                    <a:gd name="T69" fmla="*/ 22 h 89"/>
                    <a:gd name="T70" fmla="*/ 69 w 91"/>
                    <a:gd name="T71" fmla="*/ 22 h 89"/>
                    <a:gd name="T72" fmla="*/ 69 w 91"/>
                    <a:gd name="T73" fmla="*/ 25 h 89"/>
                    <a:gd name="T74" fmla="*/ 69 w 91"/>
                    <a:gd name="T75" fmla="*/ 51 h 89"/>
                    <a:gd name="T76" fmla="*/ 69 w 91"/>
                    <a:gd name="T77" fmla="*/ 51 h 89"/>
                    <a:gd name="T78" fmla="*/ 69 w 91"/>
                    <a:gd name="T79" fmla="*/ 53 h 89"/>
                    <a:gd name="T80" fmla="*/ 66 w 91"/>
                    <a:gd name="T81" fmla="*/ 55 h 89"/>
                    <a:gd name="T82" fmla="*/ 22 w 91"/>
                    <a:gd name="T83" fmla="*/ 55 h 89"/>
                    <a:gd name="T84" fmla="*/ 22 w 91"/>
                    <a:gd name="T85" fmla="*/ 55 h 89"/>
                    <a:gd name="T86" fmla="*/ 20 w 91"/>
                    <a:gd name="T87" fmla="*/ 53 h 89"/>
                    <a:gd name="T88" fmla="*/ 19 w 91"/>
                    <a:gd name="T89" fmla="*/ 51 h 89"/>
                    <a:gd name="T90" fmla="*/ 19 w 91"/>
                    <a:gd name="T91" fmla="*/ 25 h 89"/>
                    <a:gd name="T92" fmla="*/ 19 w 91"/>
                    <a:gd name="T93" fmla="*/ 2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89">
                      <a:moveTo>
                        <a:pt x="22" y="74"/>
                      </a:moveTo>
                      <a:lnTo>
                        <a:pt x="9" y="89"/>
                      </a:lnTo>
                      <a:lnTo>
                        <a:pt x="81" y="89"/>
                      </a:lnTo>
                      <a:lnTo>
                        <a:pt x="66" y="74"/>
                      </a:lnTo>
                      <a:lnTo>
                        <a:pt x="66" y="74"/>
                      </a:lnTo>
                      <a:lnTo>
                        <a:pt x="76" y="73"/>
                      </a:lnTo>
                      <a:lnTo>
                        <a:pt x="83" y="68"/>
                      </a:lnTo>
                      <a:lnTo>
                        <a:pt x="89" y="61"/>
                      </a:lnTo>
                      <a:lnTo>
                        <a:pt x="91" y="51"/>
                      </a:lnTo>
                      <a:lnTo>
                        <a:pt x="91" y="25"/>
                      </a:lnTo>
                      <a:lnTo>
                        <a:pt x="91" y="25"/>
                      </a:lnTo>
                      <a:lnTo>
                        <a:pt x="89" y="15"/>
                      </a:lnTo>
                      <a:lnTo>
                        <a:pt x="83" y="8"/>
                      </a:lnTo>
                      <a:lnTo>
                        <a:pt x="76" y="2"/>
                      </a:lnTo>
                      <a:lnTo>
                        <a:pt x="66" y="0"/>
                      </a:lnTo>
                      <a:lnTo>
                        <a:pt x="22" y="0"/>
                      </a:lnTo>
                      <a:lnTo>
                        <a:pt x="22" y="0"/>
                      </a:lnTo>
                      <a:lnTo>
                        <a:pt x="13" y="2"/>
                      </a:lnTo>
                      <a:lnTo>
                        <a:pt x="5" y="8"/>
                      </a:lnTo>
                      <a:lnTo>
                        <a:pt x="2" y="15"/>
                      </a:lnTo>
                      <a:lnTo>
                        <a:pt x="0" y="25"/>
                      </a:lnTo>
                      <a:lnTo>
                        <a:pt x="0" y="51"/>
                      </a:lnTo>
                      <a:lnTo>
                        <a:pt x="0" y="51"/>
                      </a:lnTo>
                      <a:lnTo>
                        <a:pt x="2" y="61"/>
                      </a:lnTo>
                      <a:lnTo>
                        <a:pt x="5" y="68"/>
                      </a:lnTo>
                      <a:lnTo>
                        <a:pt x="13" y="73"/>
                      </a:lnTo>
                      <a:lnTo>
                        <a:pt x="22" y="74"/>
                      </a:lnTo>
                      <a:lnTo>
                        <a:pt x="22" y="74"/>
                      </a:lnTo>
                      <a:lnTo>
                        <a:pt x="22" y="74"/>
                      </a:lnTo>
                      <a:close/>
                      <a:moveTo>
                        <a:pt x="19" y="25"/>
                      </a:moveTo>
                      <a:lnTo>
                        <a:pt x="19" y="25"/>
                      </a:lnTo>
                      <a:lnTo>
                        <a:pt x="20" y="22"/>
                      </a:lnTo>
                      <a:lnTo>
                        <a:pt x="22" y="22"/>
                      </a:lnTo>
                      <a:lnTo>
                        <a:pt x="66" y="22"/>
                      </a:lnTo>
                      <a:lnTo>
                        <a:pt x="66" y="22"/>
                      </a:lnTo>
                      <a:lnTo>
                        <a:pt x="69" y="22"/>
                      </a:lnTo>
                      <a:lnTo>
                        <a:pt x="69" y="25"/>
                      </a:lnTo>
                      <a:lnTo>
                        <a:pt x="69" y="51"/>
                      </a:lnTo>
                      <a:lnTo>
                        <a:pt x="69" y="51"/>
                      </a:lnTo>
                      <a:lnTo>
                        <a:pt x="69" y="53"/>
                      </a:lnTo>
                      <a:lnTo>
                        <a:pt x="66" y="55"/>
                      </a:lnTo>
                      <a:lnTo>
                        <a:pt x="22" y="55"/>
                      </a:lnTo>
                      <a:lnTo>
                        <a:pt x="22" y="55"/>
                      </a:lnTo>
                      <a:lnTo>
                        <a:pt x="20" y="53"/>
                      </a:lnTo>
                      <a:lnTo>
                        <a:pt x="19" y="51"/>
                      </a:lnTo>
                      <a:lnTo>
                        <a:pt x="19" y="25"/>
                      </a:lnTo>
                      <a:lnTo>
                        <a:pt x="19"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95" name="Freeform 276"/>
                <p:cNvSpPr/>
                <p:nvPr/>
              </p:nvSpPr>
              <p:spPr bwMode="auto">
                <a:xfrm>
                  <a:off x="3229153" y="1643794"/>
                  <a:ext cx="219075" cy="53975"/>
                </a:xfrm>
                <a:custGeom>
                  <a:avLst/>
                  <a:gdLst>
                    <a:gd name="T0" fmla="*/ 4 w 138"/>
                    <a:gd name="T1" fmla="*/ 34 h 34"/>
                    <a:gd name="T2" fmla="*/ 4 w 138"/>
                    <a:gd name="T3" fmla="*/ 34 h 34"/>
                    <a:gd name="T4" fmla="*/ 5 w 138"/>
                    <a:gd name="T5" fmla="*/ 32 h 34"/>
                    <a:gd name="T6" fmla="*/ 8 w 138"/>
                    <a:gd name="T7" fmla="*/ 31 h 34"/>
                    <a:gd name="T8" fmla="*/ 8 w 138"/>
                    <a:gd name="T9" fmla="*/ 24 h 34"/>
                    <a:gd name="T10" fmla="*/ 130 w 138"/>
                    <a:gd name="T11" fmla="*/ 24 h 34"/>
                    <a:gd name="T12" fmla="*/ 130 w 138"/>
                    <a:gd name="T13" fmla="*/ 31 h 34"/>
                    <a:gd name="T14" fmla="*/ 130 w 138"/>
                    <a:gd name="T15" fmla="*/ 31 h 34"/>
                    <a:gd name="T16" fmla="*/ 130 w 138"/>
                    <a:gd name="T17" fmla="*/ 32 h 34"/>
                    <a:gd name="T18" fmla="*/ 135 w 138"/>
                    <a:gd name="T19" fmla="*/ 34 h 34"/>
                    <a:gd name="T20" fmla="*/ 135 w 138"/>
                    <a:gd name="T21" fmla="*/ 34 h 34"/>
                    <a:gd name="T22" fmla="*/ 136 w 138"/>
                    <a:gd name="T23" fmla="*/ 32 h 34"/>
                    <a:gd name="T24" fmla="*/ 138 w 138"/>
                    <a:gd name="T25" fmla="*/ 31 h 34"/>
                    <a:gd name="T26" fmla="*/ 138 w 138"/>
                    <a:gd name="T27" fmla="*/ 21 h 34"/>
                    <a:gd name="T28" fmla="*/ 138 w 138"/>
                    <a:gd name="T29" fmla="*/ 21 h 34"/>
                    <a:gd name="T30" fmla="*/ 136 w 138"/>
                    <a:gd name="T31" fmla="*/ 17 h 34"/>
                    <a:gd name="T32" fmla="*/ 136 w 138"/>
                    <a:gd name="T33" fmla="*/ 17 h 34"/>
                    <a:gd name="T34" fmla="*/ 135 w 138"/>
                    <a:gd name="T35" fmla="*/ 16 h 34"/>
                    <a:gd name="T36" fmla="*/ 72 w 138"/>
                    <a:gd name="T37" fmla="*/ 16 h 34"/>
                    <a:gd name="T38" fmla="*/ 72 w 138"/>
                    <a:gd name="T39" fmla="*/ 4 h 34"/>
                    <a:gd name="T40" fmla="*/ 72 w 138"/>
                    <a:gd name="T41" fmla="*/ 4 h 34"/>
                    <a:gd name="T42" fmla="*/ 72 w 138"/>
                    <a:gd name="T43" fmla="*/ 1 h 34"/>
                    <a:gd name="T44" fmla="*/ 68 w 138"/>
                    <a:gd name="T45" fmla="*/ 0 h 34"/>
                    <a:gd name="T46" fmla="*/ 68 w 138"/>
                    <a:gd name="T47" fmla="*/ 0 h 34"/>
                    <a:gd name="T48" fmla="*/ 66 w 138"/>
                    <a:gd name="T49" fmla="*/ 1 h 34"/>
                    <a:gd name="T50" fmla="*/ 64 w 138"/>
                    <a:gd name="T51" fmla="*/ 4 h 34"/>
                    <a:gd name="T52" fmla="*/ 64 w 138"/>
                    <a:gd name="T53" fmla="*/ 16 h 34"/>
                    <a:gd name="T54" fmla="*/ 4 w 138"/>
                    <a:gd name="T55" fmla="*/ 16 h 34"/>
                    <a:gd name="T56" fmla="*/ 4 w 138"/>
                    <a:gd name="T57" fmla="*/ 16 h 34"/>
                    <a:gd name="T58" fmla="*/ 0 w 138"/>
                    <a:gd name="T59" fmla="*/ 17 h 34"/>
                    <a:gd name="T60" fmla="*/ 0 w 138"/>
                    <a:gd name="T61" fmla="*/ 17 h 34"/>
                    <a:gd name="T62" fmla="*/ 0 w 138"/>
                    <a:gd name="T63" fmla="*/ 21 h 34"/>
                    <a:gd name="T64" fmla="*/ 0 w 138"/>
                    <a:gd name="T65" fmla="*/ 31 h 34"/>
                    <a:gd name="T66" fmla="*/ 0 w 138"/>
                    <a:gd name="T67" fmla="*/ 31 h 34"/>
                    <a:gd name="T68" fmla="*/ 0 w 138"/>
                    <a:gd name="T69" fmla="*/ 32 h 34"/>
                    <a:gd name="T70" fmla="*/ 4 w 138"/>
                    <a:gd name="T71" fmla="*/ 34 h 34"/>
                    <a:gd name="T72" fmla="*/ 4 w 138"/>
                    <a:gd name="T73" fmla="*/ 34 h 34"/>
                    <a:gd name="T74" fmla="*/ 4 w 138"/>
                    <a:gd name="T7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34">
                      <a:moveTo>
                        <a:pt x="4" y="34"/>
                      </a:moveTo>
                      <a:lnTo>
                        <a:pt x="4" y="34"/>
                      </a:lnTo>
                      <a:lnTo>
                        <a:pt x="5" y="32"/>
                      </a:lnTo>
                      <a:lnTo>
                        <a:pt x="8" y="31"/>
                      </a:lnTo>
                      <a:lnTo>
                        <a:pt x="8" y="24"/>
                      </a:lnTo>
                      <a:lnTo>
                        <a:pt x="130" y="24"/>
                      </a:lnTo>
                      <a:lnTo>
                        <a:pt x="130" y="31"/>
                      </a:lnTo>
                      <a:lnTo>
                        <a:pt x="130" y="31"/>
                      </a:lnTo>
                      <a:lnTo>
                        <a:pt x="130" y="32"/>
                      </a:lnTo>
                      <a:lnTo>
                        <a:pt x="135" y="34"/>
                      </a:lnTo>
                      <a:lnTo>
                        <a:pt x="135" y="34"/>
                      </a:lnTo>
                      <a:lnTo>
                        <a:pt x="136" y="32"/>
                      </a:lnTo>
                      <a:lnTo>
                        <a:pt x="138" y="31"/>
                      </a:lnTo>
                      <a:lnTo>
                        <a:pt x="138" y="21"/>
                      </a:lnTo>
                      <a:lnTo>
                        <a:pt x="138" y="21"/>
                      </a:lnTo>
                      <a:lnTo>
                        <a:pt x="136" y="17"/>
                      </a:lnTo>
                      <a:lnTo>
                        <a:pt x="136" y="17"/>
                      </a:lnTo>
                      <a:lnTo>
                        <a:pt x="135" y="16"/>
                      </a:lnTo>
                      <a:lnTo>
                        <a:pt x="72" y="16"/>
                      </a:lnTo>
                      <a:lnTo>
                        <a:pt x="72" y="4"/>
                      </a:lnTo>
                      <a:lnTo>
                        <a:pt x="72" y="4"/>
                      </a:lnTo>
                      <a:lnTo>
                        <a:pt x="72" y="1"/>
                      </a:lnTo>
                      <a:lnTo>
                        <a:pt x="68" y="0"/>
                      </a:lnTo>
                      <a:lnTo>
                        <a:pt x="68" y="0"/>
                      </a:lnTo>
                      <a:lnTo>
                        <a:pt x="66" y="1"/>
                      </a:lnTo>
                      <a:lnTo>
                        <a:pt x="64" y="4"/>
                      </a:lnTo>
                      <a:lnTo>
                        <a:pt x="64" y="16"/>
                      </a:lnTo>
                      <a:lnTo>
                        <a:pt x="4" y="16"/>
                      </a:lnTo>
                      <a:lnTo>
                        <a:pt x="4" y="16"/>
                      </a:lnTo>
                      <a:lnTo>
                        <a:pt x="0" y="17"/>
                      </a:lnTo>
                      <a:lnTo>
                        <a:pt x="0" y="17"/>
                      </a:lnTo>
                      <a:lnTo>
                        <a:pt x="0" y="21"/>
                      </a:lnTo>
                      <a:lnTo>
                        <a:pt x="0" y="31"/>
                      </a:lnTo>
                      <a:lnTo>
                        <a:pt x="0" y="31"/>
                      </a:lnTo>
                      <a:lnTo>
                        <a:pt x="0" y="32"/>
                      </a:lnTo>
                      <a:lnTo>
                        <a:pt x="4" y="34"/>
                      </a:lnTo>
                      <a:lnTo>
                        <a:pt x="4" y="34"/>
                      </a:lnTo>
                      <a:lnTo>
                        <a:pt x="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grpSp>
          <p:grpSp>
            <p:nvGrpSpPr>
              <p:cNvPr id="98354" name="组合 85"/>
              <p:cNvGrpSpPr/>
              <p:nvPr/>
            </p:nvGrpSpPr>
            <p:grpSpPr bwMode="auto">
              <a:xfrm>
                <a:off x="2881825" y="1593669"/>
                <a:ext cx="744582" cy="483326"/>
                <a:chOff x="15660203" y="585985"/>
                <a:chExt cx="1101935" cy="776146"/>
              </a:xfrm>
            </p:grpSpPr>
            <p:sp>
              <p:nvSpPr>
                <p:cNvPr id="180" name="Freeform 535"/>
                <p:cNvSpPr/>
                <p:nvPr/>
              </p:nvSpPr>
              <p:spPr bwMode="auto">
                <a:xfrm>
                  <a:off x="16055588" y="758772"/>
                  <a:ext cx="312465" cy="261597"/>
                </a:xfrm>
                <a:custGeom>
                  <a:avLst/>
                  <a:gdLst>
                    <a:gd name="T0" fmla="*/ 163 w 163"/>
                    <a:gd name="T1" fmla="*/ 116 h 136"/>
                    <a:gd name="T2" fmla="*/ 163 w 163"/>
                    <a:gd name="T3" fmla="*/ 116 h 136"/>
                    <a:gd name="T4" fmla="*/ 163 w 163"/>
                    <a:gd name="T5" fmla="*/ 120 h 136"/>
                    <a:gd name="T6" fmla="*/ 162 w 163"/>
                    <a:gd name="T7" fmla="*/ 123 h 136"/>
                    <a:gd name="T8" fmla="*/ 160 w 163"/>
                    <a:gd name="T9" fmla="*/ 127 h 136"/>
                    <a:gd name="T10" fmla="*/ 158 w 163"/>
                    <a:gd name="T11" fmla="*/ 130 h 136"/>
                    <a:gd name="T12" fmla="*/ 155 w 163"/>
                    <a:gd name="T13" fmla="*/ 133 h 136"/>
                    <a:gd name="T14" fmla="*/ 150 w 163"/>
                    <a:gd name="T15" fmla="*/ 134 h 136"/>
                    <a:gd name="T16" fmla="*/ 147 w 163"/>
                    <a:gd name="T17" fmla="*/ 135 h 136"/>
                    <a:gd name="T18" fmla="*/ 143 w 163"/>
                    <a:gd name="T19" fmla="*/ 136 h 136"/>
                    <a:gd name="T20" fmla="*/ 21 w 163"/>
                    <a:gd name="T21" fmla="*/ 136 h 136"/>
                    <a:gd name="T22" fmla="*/ 21 w 163"/>
                    <a:gd name="T23" fmla="*/ 136 h 136"/>
                    <a:gd name="T24" fmla="*/ 17 w 163"/>
                    <a:gd name="T25" fmla="*/ 135 h 136"/>
                    <a:gd name="T26" fmla="*/ 13 w 163"/>
                    <a:gd name="T27" fmla="*/ 134 h 136"/>
                    <a:gd name="T28" fmla="*/ 10 w 163"/>
                    <a:gd name="T29" fmla="*/ 133 h 136"/>
                    <a:gd name="T30" fmla="*/ 6 w 163"/>
                    <a:gd name="T31" fmla="*/ 130 h 136"/>
                    <a:gd name="T32" fmla="*/ 4 w 163"/>
                    <a:gd name="T33" fmla="*/ 127 h 136"/>
                    <a:gd name="T34" fmla="*/ 2 w 163"/>
                    <a:gd name="T35" fmla="*/ 123 h 136"/>
                    <a:gd name="T36" fmla="*/ 1 w 163"/>
                    <a:gd name="T37" fmla="*/ 120 h 136"/>
                    <a:gd name="T38" fmla="*/ 0 w 163"/>
                    <a:gd name="T39" fmla="*/ 116 h 136"/>
                    <a:gd name="T40" fmla="*/ 0 w 163"/>
                    <a:gd name="T41" fmla="*/ 20 h 136"/>
                    <a:gd name="T42" fmla="*/ 0 w 163"/>
                    <a:gd name="T43" fmla="*/ 20 h 136"/>
                    <a:gd name="T44" fmla="*/ 1 w 163"/>
                    <a:gd name="T45" fmla="*/ 16 h 136"/>
                    <a:gd name="T46" fmla="*/ 2 w 163"/>
                    <a:gd name="T47" fmla="*/ 11 h 136"/>
                    <a:gd name="T48" fmla="*/ 4 w 163"/>
                    <a:gd name="T49" fmla="*/ 8 h 136"/>
                    <a:gd name="T50" fmla="*/ 6 w 163"/>
                    <a:gd name="T51" fmla="*/ 6 h 136"/>
                    <a:gd name="T52" fmla="*/ 10 w 163"/>
                    <a:gd name="T53" fmla="*/ 3 h 136"/>
                    <a:gd name="T54" fmla="*/ 13 w 163"/>
                    <a:gd name="T55" fmla="*/ 2 h 136"/>
                    <a:gd name="T56" fmla="*/ 17 w 163"/>
                    <a:gd name="T57" fmla="*/ 0 h 136"/>
                    <a:gd name="T58" fmla="*/ 21 w 163"/>
                    <a:gd name="T59" fmla="*/ 0 h 136"/>
                    <a:gd name="T60" fmla="*/ 143 w 163"/>
                    <a:gd name="T61" fmla="*/ 0 h 136"/>
                    <a:gd name="T62" fmla="*/ 143 w 163"/>
                    <a:gd name="T63" fmla="*/ 0 h 136"/>
                    <a:gd name="T64" fmla="*/ 147 w 163"/>
                    <a:gd name="T65" fmla="*/ 0 h 136"/>
                    <a:gd name="T66" fmla="*/ 150 w 163"/>
                    <a:gd name="T67" fmla="*/ 2 h 136"/>
                    <a:gd name="T68" fmla="*/ 155 w 163"/>
                    <a:gd name="T69" fmla="*/ 3 h 136"/>
                    <a:gd name="T70" fmla="*/ 158 w 163"/>
                    <a:gd name="T71" fmla="*/ 6 h 136"/>
                    <a:gd name="T72" fmla="*/ 160 w 163"/>
                    <a:gd name="T73" fmla="*/ 8 h 136"/>
                    <a:gd name="T74" fmla="*/ 162 w 163"/>
                    <a:gd name="T75" fmla="*/ 11 h 136"/>
                    <a:gd name="T76" fmla="*/ 163 w 163"/>
                    <a:gd name="T77" fmla="*/ 16 h 136"/>
                    <a:gd name="T78" fmla="*/ 163 w 163"/>
                    <a:gd name="T79" fmla="*/ 20 h 136"/>
                    <a:gd name="T80" fmla="*/ 163 w 163"/>
                    <a:gd name="T81" fmla="*/ 1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136">
                      <a:moveTo>
                        <a:pt x="163" y="116"/>
                      </a:moveTo>
                      <a:lnTo>
                        <a:pt x="163" y="116"/>
                      </a:lnTo>
                      <a:lnTo>
                        <a:pt x="163" y="120"/>
                      </a:lnTo>
                      <a:lnTo>
                        <a:pt x="162" y="123"/>
                      </a:lnTo>
                      <a:lnTo>
                        <a:pt x="160" y="127"/>
                      </a:lnTo>
                      <a:lnTo>
                        <a:pt x="158" y="130"/>
                      </a:lnTo>
                      <a:lnTo>
                        <a:pt x="155" y="133"/>
                      </a:lnTo>
                      <a:lnTo>
                        <a:pt x="150" y="134"/>
                      </a:lnTo>
                      <a:lnTo>
                        <a:pt x="147" y="135"/>
                      </a:lnTo>
                      <a:lnTo>
                        <a:pt x="143" y="136"/>
                      </a:lnTo>
                      <a:lnTo>
                        <a:pt x="21" y="136"/>
                      </a:lnTo>
                      <a:lnTo>
                        <a:pt x="21" y="136"/>
                      </a:lnTo>
                      <a:lnTo>
                        <a:pt x="17" y="135"/>
                      </a:lnTo>
                      <a:lnTo>
                        <a:pt x="13" y="134"/>
                      </a:lnTo>
                      <a:lnTo>
                        <a:pt x="10" y="133"/>
                      </a:lnTo>
                      <a:lnTo>
                        <a:pt x="6" y="130"/>
                      </a:lnTo>
                      <a:lnTo>
                        <a:pt x="4" y="127"/>
                      </a:lnTo>
                      <a:lnTo>
                        <a:pt x="2" y="123"/>
                      </a:lnTo>
                      <a:lnTo>
                        <a:pt x="1" y="120"/>
                      </a:lnTo>
                      <a:lnTo>
                        <a:pt x="0" y="116"/>
                      </a:lnTo>
                      <a:lnTo>
                        <a:pt x="0" y="20"/>
                      </a:lnTo>
                      <a:lnTo>
                        <a:pt x="0" y="20"/>
                      </a:lnTo>
                      <a:lnTo>
                        <a:pt x="1" y="16"/>
                      </a:lnTo>
                      <a:lnTo>
                        <a:pt x="2" y="11"/>
                      </a:lnTo>
                      <a:lnTo>
                        <a:pt x="4" y="8"/>
                      </a:lnTo>
                      <a:lnTo>
                        <a:pt x="6" y="6"/>
                      </a:lnTo>
                      <a:lnTo>
                        <a:pt x="10" y="3"/>
                      </a:lnTo>
                      <a:lnTo>
                        <a:pt x="13" y="2"/>
                      </a:lnTo>
                      <a:lnTo>
                        <a:pt x="17" y="0"/>
                      </a:lnTo>
                      <a:lnTo>
                        <a:pt x="21" y="0"/>
                      </a:lnTo>
                      <a:lnTo>
                        <a:pt x="143" y="0"/>
                      </a:lnTo>
                      <a:lnTo>
                        <a:pt x="143" y="0"/>
                      </a:lnTo>
                      <a:lnTo>
                        <a:pt x="147" y="0"/>
                      </a:lnTo>
                      <a:lnTo>
                        <a:pt x="150" y="2"/>
                      </a:lnTo>
                      <a:lnTo>
                        <a:pt x="155" y="3"/>
                      </a:lnTo>
                      <a:lnTo>
                        <a:pt x="158" y="6"/>
                      </a:lnTo>
                      <a:lnTo>
                        <a:pt x="160" y="8"/>
                      </a:lnTo>
                      <a:lnTo>
                        <a:pt x="162" y="11"/>
                      </a:lnTo>
                      <a:lnTo>
                        <a:pt x="163" y="16"/>
                      </a:lnTo>
                      <a:lnTo>
                        <a:pt x="163" y="20"/>
                      </a:lnTo>
                      <a:lnTo>
                        <a:pt x="163" y="11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81" name="Freeform 536"/>
                <p:cNvSpPr/>
                <p:nvPr/>
              </p:nvSpPr>
              <p:spPr bwMode="auto">
                <a:xfrm>
                  <a:off x="16405643" y="594755"/>
                  <a:ext cx="357102" cy="477518"/>
                </a:xfrm>
                <a:custGeom>
                  <a:avLst/>
                  <a:gdLst>
                    <a:gd name="T0" fmla="*/ 21 w 186"/>
                    <a:gd name="T1" fmla="*/ 77 h 249"/>
                    <a:gd name="T2" fmla="*/ 21 w 186"/>
                    <a:gd name="T3" fmla="*/ 77 h 249"/>
                    <a:gd name="T4" fmla="*/ 15 w 186"/>
                    <a:gd name="T5" fmla="*/ 81 h 249"/>
                    <a:gd name="T6" fmla="*/ 11 w 186"/>
                    <a:gd name="T7" fmla="*/ 85 h 249"/>
                    <a:gd name="T8" fmla="*/ 8 w 186"/>
                    <a:gd name="T9" fmla="*/ 89 h 249"/>
                    <a:gd name="T10" fmla="*/ 5 w 186"/>
                    <a:gd name="T11" fmla="*/ 94 h 249"/>
                    <a:gd name="T12" fmla="*/ 1 w 186"/>
                    <a:gd name="T13" fmla="*/ 103 h 249"/>
                    <a:gd name="T14" fmla="*/ 0 w 186"/>
                    <a:gd name="T15" fmla="*/ 111 h 249"/>
                    <a:gd name="T16" fmla="*/ 0 w 186"/>
                    <a:gd name="T17" fmla="*/ 186 h 249"/>
                    <a:gd name="T18" fmla="*/ 0 w 186"/>
                    <a:gd name="T19" fmla="*/ 186 h 249"/>
                    <a:gd name="T20" fmla="*/ 0 w 186"/>
                    <a:gd name="T21" fmla="*/ 194 h 249"/>
                    <a:gd name="T22" fmla="*/ 1 w 186"/>
                    <a:gd name="T23" fmla="*/ 201 h 249"/>
                    <a:gd name="T24" fmla="*/ 4 w 186"/>
                    <a:gd name="T25" fmla="*/ 206 h 249"/>
                    <a:gd name="T26" fmla="*/ 7 w 186"/>
                    <a:gd name="T27" fmla="*/ 212 h 249"/>
                    <a:gd name="T28" fmla="*/ 11 w 186"/>
                    <a:gd name="T29" fmla="*/ 216 h 249"/>
                    <a:gd name="T30" fmla="*/ 15 w 186"/>
                    <a:gd name="T31" fmla="*/ 219 h 249"/>
                    <a:gd name="T32" fmla="*/ 20 w 186"/>
                    <a:gd name="T33" fmla="*/ 222 h 249"/>
                    <a:gd name="T34" fmla="*/ 26 w 186"/>
                    <a:gd name="T35" fmla="*/ 223 h 249"/>
                    <a:gd name="T36" fmla="*/ 161 w 186"/>
                    <a:gd name="T37" fmla="*/ 248 h 249"/>
                    <a:gd name="T38" fmla="*/ 161 w 186"/>
                    <a:gd name="T39" fmla="*/ 248 h 249"/>
                    <a:gd name="T40" fmla="*/ 172 w 186"/>
                    <a:gd name="T41" fmla="*/ 249 h 249"/>
                    <a:gd name="T42" fmla="*/ 176 w 186"/>
                    <a:gd name="T43" fmla="*/ 249 h 249"/>
                    <a:gd name="T44" fmla="*/ 180 w 186"/>
                    <a:gd name="T45" fmla="*/ 249 h 249"/>
                    <a:gd name="T46" fmla="*/ 183 w 186"/>
                    <a:gd name="T47" fmla="*/ 247 h 249"/>
                    <a:gd name="T48" fmla="*/ 185 w 186"/>
                    <a:gd name="T49" fmla="*/ 245 h 249"/>
                    <a:gd name="T50" fmla="*/ 186 w 186"/>
                    <a:gd name="T51" fmla="*/ 240 h 249"/>
                    <a:gd name="T52" fmla="*/ 186 w 186"/>
                    <a:gd name="T53" fmla="*/ 235 h 249"/>
                    <a:gd name="T54" fmla="*/ 186 w 186"/>
                    <a:gd name="T55" fmla="*/ 17 h 249"/>
                    <a:gd name="T56" fmla="*/ 186 w 186"/>
                    <a:gd name="T57" fmla="*/ 17 h 249"/>
                    <a:gd name="T58" fmla="*/ 186 w 186"/>
                    <a:gd name="T59" fmla="*/ 12 h 249"/>
                    <a:gd name="T60" fmla="*/ 185 w 186"/>
                    <a:gd name="T61" fmla="*/ 7 h 249"/>
                    <a:gd name="T62" fmla="*/ 182 w 186"/>
                    <a:gd name="T63" fmla="*/ 4 h 249"/>
                    <a:gd name="T64" fmla="*/ 179 w 186"/>
                    <a:gd name="T65" fmla="*/ 1 h 249"/>
                    <a:gd name="T66" fmla="*/ 175 w 186"/>
                    <a:gd name="T67" fmla="*/ 0 h 249"/>
                    <a:gd name="T68" fmla="*/ 171 w 186"/>
                    <a:gd name="T69" fmla="*/ 0 h 249"/>
                    <a:gd name="T70" fmla="*/ 166 w 186"/>
                    <a:gd name="T71" fmla="*/ 1 h 249"/>
                    <a:gd name="T72" fmla="*/ 160 w 186"/>
                    <a:gd name="T73" fmla="*/ 5 h 249"/>
                    <a:gd name="T74" fmla="*/ 21 w 186"/>
                    <a:gd name="T75" fmla="*/ 7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6" h="249">
                      <a:moveTo>
                        <a:pt x="21" y="77"/>
                      </a:moveTo>
                      <a:lnTo>
                        <a:pt x="21" y="77"/>
                      </a:lnTo>
                      <a:lnTo>
                        <a:pt x="15" y="81"/>
                      </a:lnTo>
                      <a:lnTo>
                        <a:pt x="11" y="85"/>
                      </a:lnTo>
                      <a:lnTo>
                        <a:pt x="8" y="89"/>
                      </a:lnTo>
                      <a:lnTo>
                        <a:pt x="5" y="94"/>
                      </a:lnTo>
                      <a:lnTo>
                        <a:pt x="1" y="103"/>
                      </a:lnTo>
                      <a:lnTo>
                        <a:pt x="0" y="111"/>
                      </a:lnTo>
                      <a:lnTo>
                        <a:pt x="0" y="186"/>
                      </a:lnTo>
                      <a:lnTo>
                        <a:pt x="0" y="186"/>
                      </a:lnTo>
                      <a:lnTo>
                        <a:pt x="0" y="194"/>
                      </a:lnTo>
                      <a:lnTo>
                        <a:pt x="1" y="201"/>
                      </a:lnTo>
                      <a:lnTo>
                        <a:pt x="4" y="206"/>
                      </a:lnTo>
                      <a:lnTo>
                        <a:pt x="7" y="212"/>
                      </a:lnTo>
                      <a:lnTo>
                        <a:pt x="11" y="216"/>
                      </a:lnTo>
                      <a:lnTo>
                        <a:pt x="15" y="219"/>
                      </a:lnTo>
                      <a:lnTo>
                        <a:pt x="20" y="222"/>
                      </a:lnTo>
                      <a:lnTo>
                        <a:pt x="26" y="223"/>
                      </a:lnTo>
                      <a:lnTo>
                        <a:pt x="161" y="248"/>
                      </a:lnTo>
                      <a:lnTo>
                        <a:pt x="161" y="248"/>
                      </a:lnTo>
                      <a:lnTo>
                        <a:pt x="172" y="249"/>
                      </a:lnTo>
                      <a:lnTo>
                        <a:pt x="176" y="249"/>
                      </a:lnTo>
                      <a:lnTo>
                        <a:pt x="180" y="249"/>
                      </a:lnTo>
                      <a:lnTo>
                        <a:pt x="183" y="247"/>
                      </a:lnTo>
                      <a:lnTo>
                        <a:pt x="185" y="245"/>
                      </a:lnTo>
                      <a:lnTo>
                        <a:pt x="186" y="240"/>
                      </a:lnTo>
                      <a:lnTo>
                        <a:pt x="186" y="235"/>
                      </a:lnTo>
                      <a:lnTo>
                        <a:pt x="186" y="17"/>
                      </a:lnTo>
                      <a:lnTo>
                        <a:pt x="186" y="17"/>
                      </a:lnTo>
                      <a:lnTo>
                        <a:pt x="186" y="12"/>
                      </a:lnTo>
                      <a:lnTo>
                        <a:pt x="185" y="7"/>
                      </a:lnTo>
                      <a:lnTo>
                        <a:pt x="182" y="4"/>
                      </a:lnTo>
                      <a:lnTo>
                        <a:pt x="179" y="1"/>
                      </a:lnTo>
                      <a:lnTo>
                        <a:pt x="175" y="0"/>
                      </a:lnTo>
                      <a:lnTo>
                        <a:pt x="171" y="0"/>
                      </a:lnTo>
                      <a:lnTo>
                        <a:pt x="166" y="1"/>
                      </a:lnTo>
                      <a:lnTo>
                        <a:pt x="160" y="5"/>
                      </a:lnTo>
                      <a:lnTo>
                        <a:pt x="21" y="7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82" name="Freeform 537"/>
                <p:cNvSpPr/>
                <p:nvPr/>
              </p:nvSpPr>
              <p:spPr bwMode="auto">
                <a:xfrm>
                  <a:off x="15660896" y="586451"/>
                  <a:ext cx="359452" cy="485823"/>
                </a:xfrm>
                <a:custGeom>
                  <a:avLst/>
                  <a:gdLst>
                    <a:gd name="T0" fmla="*/ 167 w 187"/>
                    <a:gd name="T1" fmla="*/ 81 h 253"/>
                    <a:gd name="T2" fmla="*/ 167 w 187"/>
                    <a:gd name="T3" fmla="*/ 81 h 253"/>
                    <a:gd name="T4" fmla="*/ 172 w 187"/>
                    <a:gd name="T5" fmla="*/ 85 h 253"/>
                    <a:gd name="T6" fmla="*/ 176 w 187"/>
                    <a:gd name="T7" fmla="*/ 89 h 253"/>
                    <a:gd name="T8" fmla="*/ 179 w 187"/>
                    <a:gd name="T9" fmla="*/ 93 h 253"/>
                    <a:gd name="T10" fmla="*/ 181 w 187"/>
                    <a:gd name="T11" fmla="*/ 98 h 253"/>
                    <a:gd name="T12" fmla="*/ 186 w 187"/>
                    <a:gd name="T13" fmla="*/ 107 h 253"/>
                    <a:gd name="T14" fmla="*/ 187 w 187"/>
                    <a:gd name="T15" fmla="*/ 115 h 253"/>
                    <a:gd name="T16" fmla="*/ 187 w 187"/>
                    <a:gd name="T17" fmla="*/ 190 h 253"/>
                    <a:gd name="T18" fmla="*/ 187 w 187"/>
                    <a:gd name="T19" fmla="*/ 190 h 253"/>
                    <a:gd name="T20" fmla="*/ 187 w 187"/>
                    <a:gd name="T21" fmla="*/ 198 h 253"/>
                    <a:gd name="T22" fmla="*/ 185 w 187"/>
                    <a:gd name="T23" fmla="*/ 205 h 253"/>
                    <a:gd name="T24" fmla="*/ 183 w 187"/>
                    <a:gd name="T25" fmla="*/ 210 h 253"/>
                    <a:gd name="T26" fmla="*/ 180 w 187"/>
                    <a:gd name="T27" fmla="*/ 216 h 253"/>
                    <a:gd name="T28" fmla="*/ 176 w 187"/>
                    <a:gd name="T29" fmla="*/ 220 h 253"/>
                    <a:gd name="T30" fmla="*/ 172 w 187"/>
                    <a:gd name="T31" fmla="*/ 223 h 253"/>
                    <a:gd name="T32" fmla="*/ 167 w 187"/>
                    <a:gd name="T33" fmla="*/ 226 h 253"/>
                    <a:gd name="T34" fmla="*/ 161 w 187"/>
                    <a:gd name="T35" fmla="*/ 227 h 253"/>
                    <a:gd name="T36" fmla="*/ 26 w 187"/>
                    <a:gd name="T37" fmla="*/ 252 h 253"/>
                    <a:gd name="T38" fmla="*/ 26 w 187"/>
                    <a:gd name="T39" fmla="*/ 252 h 253"/>
                    <a:gd name="T40" fmla="*/ 15 w 187"/>
                    <a:gd name="T41" fmla="*/ 253 h 253"/>
                    <a:gd name="T42" fmla="*/ 11 w 187"/>
                    <a:gd name="T43" fmla="*/ 253 h 253"/>
                    <a:gd name="T44" fmla="*/ 8 w 187"/>
                    <a:gd name="T45" fmla="*/ 253 h 253"/>
                    <a:gd name="T46" fmla="*/ 4 w 187"/>
                    <a:gd name="T47" fmla="*/ 251 h 253"/>
                    <a:gd name="T48" fmla="*/ 2 w 187"/>
                    <a:gd name="T49" fmla="*/ 249 h 253"/>
                    <a:gd name="T50" fmla="*/ 1 w 187"/>
                    <a:gd name="T51" fmla="*/ 244 h 253"/>
                    <a:gd name="T52" fmla="*/ 0 w 187"/>
                    <a:gd name="T53" fmla="*/ 239 h 253"/>
                    <a:gd name="T54" fmla="*/ 0 w 187"/>
                    <a:gd name="T55" fmla="*/ 17 h 253"/>
                    <a:gd name="T56" fmla="*/ 0 w 187"/>
                    <a:gd name="T57" fmla="*/ 17 h 253"/>
                    <a:gd name="T58" fmla="*/ 1 w 187"/>
                    <a:gd name="T59" fmla="*/ 12 h 253"/>
                    <a:gd name="T60" fmla="*/ 2 w 187"/>
                    <a:gd name="T61" fmla="*/ 8 h 253"/>
                    <a:gd name="T62" fmla="*/ 4 w 187"/>
                    <a:gd name="T63" fmla="*/ 4 h 253"/>
                    <a:gd name="T64" fmla="*/ 8 w 187"/>
                    <a:gd name="T65" fmla="*/ 2 h 253"/>
                    <a:gd name="T66" fmla="*/ 12 w 187"/>
                    <a:gd name="T67" fmla="*/ 0 h 253"/>
                    <a:gd name="T68" fmla="*/ 16 w 187"/>
                    <a:gd name="T69" fmla="*/ 1 h 253"/>
                    <a:gd name="T70" fmla="*/ 21 w 187"/>
                    <a:gd name="T71" fmla="*/ 2 h 253"/>
                    <a:gd name="T72" fmla="*/ 26 w 187"/>
                    <a:gd name="T73" fmla="*/ 4 h 253"/>
                    <a:gd name="T74" fmla="*/ 167 w 187"/>
                    <a:gd name="T75" fmla="*/ 8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7" h="253">
                      <a:moveTo>
                        <a:pt x="167" y="81"/>
                      </a:moveTo>
                      <a:lnTo>
                        <a:pt x="167" y="81"/>
                      </a:lnTo>
                      <a:lnTo>
                        <a:pt x="172" y="85"/>
                      </a:lnTo>
                      <a:lnTo>
                        <a:pt x="176" y="89"/>
                      </a:lnTo>
                      <a:lnTo>
                        <a:pt x="179" y="93"/>
                      </a:lnTo>
                      <a:lnTo>
                        <a:pt x="181" y="98"/>
                      </a:lnTo>
                      <a:lnTo>
                        <a:pt x="186" y="107"/>
                      </a:lnTo>
                      <a:lnTo>
                        <a:pt x="187" y="115"/>
                      </a:lnTo>
                      <a:lnTo>
                        <a:pt x="187" y="190"/>
                      </a:lnTo>
                      <a:lnTo>
                        <a:pt x="187" y="190"/>
                      </a:lnTo>
                      <a:lnTo>
                        <a:pt x="187" y="198"/>
                      </a:lnTo>
                      <a:lnTo>
                        <a:pt x="185" y="205"/>
                      </a:lnTo>
                      <a:lnTo>
                        <a:pt x="183" y="210"/>
                      </a:lnTo>
                      <a:lnTo>
                        <a:pt x="180" y="216"/>
                      </a:lnTo>
                      <a:lnTo>
                        <a:pt x="176" y="220"/>
                      </a:lnTo>
                      <a:lnTo>
                        <a:pt x="172" y="223"/>
                      </a:lnTo>
                      <a:lnTo>
                        <a:pt x="167" y="226"/>
                      </a:lnTo>
                      <a:lnTo>
                        <a:pt x="161" y="227"/>
                      </a:lnTo>
                      <a:lnTo>
                        <a:pt x="26" y="252"/>
                      </a:lnTo>
                      <a:lnTo>
                        <a:pt x="26" y="252"/>
                      </a:lnTo>
                      <a:lnTo>
                        <a:pt x="15" y="253"/>
                      </a:lnTo>
                      <a:lnTo>
                        <a:pt x="11" y="253"/>
                      </a:lnTo>
                      <a:lnTo>
                        <a:pt x="8" y="253"/>
                      </a:lnTo>
                      <a:lnTo>
                        <a:pt x="4" y="251"/>
                      </a:lnTo>
                      <a:lnTo>
                        <a:pt x="2" y="249"/>
                      </a:lnTo>
                      <a:lnTo>
                        <a:pt x="1" y="244"/>
                      </a:lnTo>
                      <a:lnTo>
                        <a:pt x="0" y="239"/>
                      </a:lnTo>
                      <a:lnTo>
                        <a:pt x="0" y="17"/>
                      </a:lnTo>
                      <a:lnTo>
                        <a:pt x="0" y="17"/>
                      </a:lnTo>
                      <a:lnTo>
                        <a:pt x="1" y="12"/>
                      </a:lnTo>
                      <a:lnTo>
                        <a:pt x="2" y="8"/>
                      </a:lnTo>
                      <a:lnTo>
                        <a:pt x="4" y="4"/>
                      </a:lnTo>
                      <a:lnTo>
                        <a:pt x="8" y="2"/>
                      </a:lnTo>
                      <a:lnTo>
                        <a:pt x="12" y="0"/>
                      </a:lnTo>
                      <a:lnTo>
                        <a:pt x="16" y="1"/>
                      </a:lnTo>
                      <a:lnTo>
                        <a:pt x="21" y="2"/>
                      </a:lnTo>
                      <a:lnTo>
                        <a:pt x="26" y="4"/>
                      </a:lnTo>
                      <a:lnTo>
                        <a:pt x="167" y="8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83" name="Freeform 538"/>
                <p:cNvSpPr/>
                <p:nvPr/>
              </p:nvSpPr>
              <p:spPr bwMode="auto">
                <a:xfrm>
                  <a:off x="16537206" y="864657"/>
                  <a:ext cx="30541" cy="60208"/>
                </a:xfrm>
                <a:custGeom>
                  <a:avLst/>
                  <a:gdLst>
                    <a:gd name="T0" fmla="*/ 16 w 16"/>
                    <a:gd name="T1" fmla="*/ 28 h 31"/>
                    <a:gd name="T2" fmla="*/ 16 w 16"/>
                    <a:gd name="T3" fmla="*/ 28 h 31"/>
                    <a:gd name="T4" fmla="*/ 15 w 16"/>
                    <a:gd name="T5" fmla="*/ 29 h 31"/>
                    <a:gd name="T6" fmla="*/ 12 w 16"/>
                    <a:gd name="T7" fmla="*/ 30 h 31"/>
                    <a:gd name="T8" fmla="*/ 3 w 16"/>
                    <a:gd name="T9" fmla="*/ 31 h 31"/>
                    <a:gd name="T10" fmla="*/ 3 w 16"/>
                    <a:gd name="T11" fmla="*/ 31 h 31"/>
                    <a:gd name="T12" fmla="*/ 1 w 16"/>
                    <a:gd name="T13" fmla="*/ 31 h 31"/>
                    <a:gd name="T14" fmla="*/ 0 w 16"/>
                    <a:gd name="T15" fmla="*/ 30 h 31"/>
                    <a:gd name="T16" fmla="*/ 0 w 16"/>
                    <a:gd name="T17" fmla="*/ 3 h 31"/>
                    <a:gd name="T18" fmla="*/ 0 w 16"/>
                    <a:gd name="T19" fmla="*/ 3 h 31"/>
                    <a:gd name="T20" fmla="*/ 1 w 16"/>
                    <a:gd name="T21" fmla="*/ 2 h 31"/>
                    <a:gd name="T22" fmla="*/ 3 w 16"/>
                    <a:gd name="T23" fmla="*/ 2 h 31"/>
                    <a:gd name="T24" fmla="*/ 12 w 16"/>
                    <a:gd name="T25" fmla="*/ 0 h 31"/>
                    <a:gd name="T26" fmla="*/ 12 w 16"/>
                    <a:gd name="T27" fmla="*/ 0 h 31"/>
                    <a:gd name="T28" fmla="*/ 15 w 16"/>
                    <a:gd name="T29" fmla="*/ 1 h 31"/>
                    <a:gd name="T30" fmla="*/ 16 w 16"/>
                    <a:gd name="T31" fmla="*/ 2 h 31"/>
                    <a:gd name="T32" fmla="*/ 16 w 16"/>
                    <a:gd name="T33"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1">
                      <a:moveTo>
                        <a:pt x="16" y="28"/>
                      </a:moveTo>
                      <a:lnTo>
                        <a:pt x="16" y="28"/>
                      </a:lnTo>
                      <a:lnTo>
                        <a:pt x="15" y="29"/>
                      </a:lnTo>
                      <a:lnTo>
                        <a:pt x="12" y="30"/>
                      </a:lnTo>
                      <a:lnTo>
                        <a:pt x="3" y="31"/>
                      </a:lnTo>
                      <a:lnTo>
                        <a:pt x="3" y="31"/>
                      </a:lnTo>
                      <a:lnTo>
                        <a:pt x="1" y="31"/>
                      </a:lnTo>
                      <a:lnTo>
                        <a:pt x="0" y="30"/>
                      </a:lnTo>
                      <a:lnTo>
                        <a:pt x="0" y="3"/>
                      </a:lnTo>
                      <a:lnTo>
                        <a:pt x="0" y="3"/>
                      </a:lnTo>
                      <a:lnTo>
                        <a:pt x="1" y="2"/>
                      </a:lnTo>
                      <a:lnTo>
                        <a:pt x="3" y="2"/>
                      </a:lnTo>
                      <a:lnTo>
                        <a:pt x="12" y="0"/>
                      </a:lnTo>
                      <a:lnTo>
                        <a:pt x="12" y="0"/>
                      </a:lnTo>
                      <a:lnTo>
                        <a:pt x="15" y="1"/>
                      </a:lnTo>
                      <a:lnTo>
                        <a:pt x="16" y="2"/>
                      </a:lnTo>
                      <a:lnTo>
                        <a:pt x="16" y="2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84" name="Freeform 539"/>
                <p:cNvSpPr/>
                <p:nvPr/>
              </p:nvSpPr>
              <p:spPr bwMode="auto">
                <a:xfrm>
                  <a:off x="16579495" y="779533"/>
                  <a:ext cx="30541" cy="139104"/>
                </a:xfrm>
                <a:custGeom>
                  <a:avLst/>
                  <a:gdLst>
                    <a:gd name="T0" fmla="*/ 16 w 16"/>
                    <a:gd name="T1" fmla="*/ 67 h 72"/>
                    <a:gd name="T2" fmla="*/ 16 w 16"/>
                    <a:gd name="T3" fmla="*/ 67 h 72"/>
                    <a:gd name="T4" fmla="*/ 15 w 16"/>
                    <a:gd name="T5" fmla="*/ 70 h 72"/>
                    <a:gd name="T6" fmla="*/ 13 w 16"/>
                    <a:gd name="T7" fmla="*/ 71 h 72"/>
                    <a:gd name="T8" fmla="*/ 3 w 16"/>
                    <a:gd name="T9" fmla="*/ 72 h 72"/>
                    <a:gd name="T10" fmla="*/ 3 w 16"/>
                    <a:gd name="T11" fmla="*/ 72 h 72"/>
                    <a:gd name="T12" fmla="*/ 1 w 16"/>
                    <a:gd name="T13" fmla="*/ 72 h 72"/>
                    <a:gd name="T14" fmla="*/ 0 w 16"/>
                    <a:gd name="T15" fmla="*/ 69 h 72"/>
                    <a:gd name="T16" fmla="*/ 0 w 16"/>
                    <a:gd name="T17" fmla="*/ 6 h 72"/>
                    <a:gd name="T18" fmla="*/ 0 w 16"/>
                    <a:gd name="T19" fmla="*/ 6 h 72"/>
                    <a:gd name="T20" fmla="*/ 1 w 16"/>
                    <a:gd name="T21" fmla="*/ 3 h 72"/>
                    <a:gd name="T22" fmla="*/ 3 w 16"/>
                    <a:gd name="T23" fmla="*/ 2 h 72"/>
                    <a:gd name="T24" fmla="*/ 13 w 16"/>
                    <a:gd name="T25" fmla="*/ 0 h 72"/>
                    <a:gd name="T26" fmla="*/ 13 w 16"/>
                    <a:gd name="T27" fmla="*/ 0 h 72"/>
                    <a:gd name="T28" fmla="*/ 15 w 16"/>
                    <a:gd name="T29" fmla="*/ 2 h 72"/>
                    <a:gd name="T30" fmla="*/ 16 w 16"/>
                    <a:gd name="T31" fmla="*/ 4 h 72"/>
                    <a:gd name="T32" fmla="*/ 16 w 16"/>
                    <a:gd name="T33" fmla="*/ 6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72">
                      <a:moveTo>
                        <a:pt x="16" y="67"/>
                      </a:moveTo>
                      <a:lnTo>
                        <a:pt x="16" y="67"/>
                      </a:lnTo>
                      <a:lnTo>
                        <a:pt x="15" y="70"/>
                      </a:lnTo>
                      <a:lnTo>
                        <a:pt x="13" y="71"/>
                      </a:lnTo>
                      <a:lnTo>
                        <a:pt x="3" y="72"/>
                      </a:lnTo>
                      <a:lnTo>
                        <a:pt x="3" y="72"/>
                      </a:lnTo>
                      <a:lnTo>
                        <a:pt x="1" y="72"/>
                      </a:lnTo>
                      <a:lnTo>
                        <a:pt x="0" y="69"/>
                      </a:lnTo>
                      <a:lnTo>
                        <a:pt x="0" y="6"/>
                      </a:lnTo>
                      <a:lnTo>
                        <a:pt x="0" y="6"/>
                      </a:lnTo>
                      <a:lnTo>
                        <a:pt x="1" y="3"/>
                      </a:lnTo>
                      <a:lnTo>
                        <a:pt x="3" y="2"/>
                      </a:lnTo>
                      <a:lnTo>
                        <a:pt x="13" y="0"/>
                      </a:lnTo>
                      <a:lnTo>
                        <a:pt x="13" y="0"/>
                      </a:lnTo>
                      <a:lnTo>
                        <a:pt x="15" y="2"/>
                      </a:lnTo>
                      <a:lnTo>
                        <a:pt x="16" y="4"/>
                      </a:lnTo>
                      <a:lnTo>
                        <a:pt x="16" y="6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85" name="Freeform 540"/>
                <p:cNvSpPr/>
                <p:nvPr/>
              </p:nvSpPr>
              <p:spPr bwMode="auto">
                <a:xfrm>
                  <a:off x="16621783" y="821057"/>
                  <a:ext cx="30541" cy="93428"/>
                </a:xfrm>
                <a:custGeom>
                  <a:avLst/>
                  <a:gdLst>
                    <a:gd name="T0" fmla="*/ 16 w 16"/>
                    <a:gd name="T1" fmla="*/ 44 h 49"/>
                    <a:gd name="T2" fmla="*/ 16 w 16"/>
                    <a:gd name="T3" fmla="*/ 44 h 49"/>
                    <a:gd name="T4" fmla="*/ 16 w 16"/>
                    <a:gd name="T5" fmla="*/ 47 h 49"/>
                    <a:gd name="T6" fmla="*/ 13 w 16"/>
                    <a:gd name="T7" fmla="*/ 48 h 49"/>
                    <a:gd name="T8" fmla="*/ 4 w 16"/>
                    <a:gd name="T9" fmla="*/ 49 h 49"/>
                    <a:gd name="T10" fmla="*/ 4 w 16"/>
                    <a:gd name="T11" fmla="*/ 49 h 49"/>
                    <a:gd name="T12" fmla="*/ 1 w 16"/>
                    <a:gd name="T13" fmla="*/ 48 h 49"/>
                    <a:gd name="T14" fmla="*/ 0 w 16"/>
                    <a:gd name="T15" fmla="*/ 47 h 49"/>
                    <a:gd name="T16" fmla="*/ 0 w 16"/>
                    <a:gd name="T17" fmla="*/ 4 h 49"/>
                    <a:gd name="T18" fmla="*/ 0 w 16"/>
                    <a:gd name="T19" fmla="*/ 4 h 49"/>
                    <a:gd name="T20" fmla="*/ 1 w 16"/>
                    <a:gd name="T21" fmla="*/ 2 h 49"/>
                    <a:gd name="T22" fmla="*/ 4 w 16"/>
                    <a:gd name="T23" fmla="*/ 1 h 49"/>
                    <a:gd name="T24" fmla="*/ 13 w 16"/>
                    <a:gd name="T25" fmla="*/ 0 h 49"/>
                    <a:gd name="T26" fmla="*/ 13 w 16"/>
                    <a:gd name="T27" fmla="*/ 0 h 49"/>
                    <a:gd name="T28" fmla="*/ 16 w 16"/>
                    <a:gd name="T29" fmla="*/ 1 h 49"/>
                    <a:gd name="T30" fmla="*/ 16 w 16"/>
                    <a:gd name="T31" fmla="*/ 2 h 49"/>
                    <a:gd name="T32" fmla="*/ 16 w 16"/>
                    <a:gd name="T33" fmla="*/ 4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49">
                      <a:moveTo>
                        <a:pt x="16" y="44"/>
                      </a:moveTo>
                      <a:lnTo>
                        <a:pt x="16" y="44"/>
                      </a:lnTo>
                      <a:lnTo>
                        <a:pt x="16" y="47"/>
                      </a:lnTo>
                      <a:lnTo>
                        <a:pt x="13" y="48"/>
                      </a:lnTo>
                      <a:lnTo>
                        <a:pt x="4" y="49"/>
                      </a:lnTo>
                      <a:lnTo>
                        <a:pt x="4" y="49"/>
                      </a:lnTo>
                      <a:lnTo>
                        <a:pt x="1" y="48"/>
                      </a:lnTo>
                      <a:lnTo>
                        <a:pt x="0" y="47"/>
                      </a:lnTo>
                      <a:lnTo>
                        <a:pt x="0" y="4"/>
                      </a:lnTo>
                      <a:lnTo>
                        <a:pt x="0" y="4"/>
                      </a:lnTo>
                      <a:lnTo>
                        <a:pt x="1" y="2"/>
                      </a:lnTo>
                      <a:lnTo>
                        <a:pt x="4" y="1"/>
                      </a:lnTo>
                      <a:lnTo>
                        <a:pt x="13" y="0"/>
                      </a:lnTo>
                      <a:lnTo>
                        <a:pt x="13" y="0"/>
                      </a:lnTo>
                      <a:lnTo>
                        <a:pt x="16" y="1"/>
                      </a:lnTo>
                      <a:lnTo>
                        <a:pt x="16" y="2"/>
                      </a:lnTo>
                      <a:lnTo>
                        <a:pt x="16" y="4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86" name="Freeform 541"/>
                <p:cNvSpPr/>
                <p:nvPr/>
              </p:nvSpPr>
              <p:spPr bwMode="auto">
                <a:xfrm>
                  <a:off x="15768966" y="767076"/>
                  <a:ext cx="39940" cy="164018"/>
                </a:xfrm>
                <a:custGeom>
                  <a:avLst/>
                  <a:gdLst>
                    <a:gd name="T0" fmla="*/ 21 w 21"/>
                    <a:gd name="T1" fmla="*/ 86 h 86"/>
                    <a:gd name="T2" fmla="*/ 0 w 21"/>
                    <a:gd name="T3" fmla="*/ 84 h 86"/>
                    <a:gd name="T4" fmla="*/ 0 w 21"/>
                    <a:gd name="T5" fmla="*/ 0 h 86"/>
                    <a:gd name="T6" fmla="*/ 21 w 21"/>
                    <a:gd name="T7" fmla="*/ 2 h 86"/>
                    <a:gd name="T8" fmla="*/ 21 w 21"/>
                    <a:gd name="T9" fmla="*/ 86 h 86"/>
                  </a:gdLst>
                  <a:ahLst/>
                  <a:cxnLst>
                    <a:cxn ang="0">
                      <a:pos x="T0" y="T1"/>
                    </a:cxn>
                    <a:cxn ang="0">
                      <a:pos x="T2" y="T3"/>
                    </a:cxn>
                    <a:cxn ang="0">
                      <a:pos x="T4" y="T5"/>
                    </a:cxn>
                    <a:cxn ang="0">
                      <a:pos x="T6" y="T7"/>
                    </a:cxn>
                    <a:cxn ang="0">
                      <a:pos x="T8" y="T9"/>
                    </a:cxn>
                  </a:cxnLst>
                  <a:rect l="0" t="0" r="r" b="b"/>
                  <a:pathLst>
                    <a:path w="21" h="86">
                      <a:moveTo>
                        <a:pt x="21" y="86"/>
                      </a:moveTo>
                      <a:lnTo>
                        <a:pt x="0" y="84"/>
                      </a:lnTo>
                      <a:lnTo>
                        <a:pt x="0" y="0"/>
                      </a:lnTo>
                      <a:lnTo>
                        <a:pt x="21" y="2"/>
                      </a:lnTo>
                      <a:lnTo>
                        <a:pt x="21" y="8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87" name="Freeform 542"/>
                <p:cNvSpPr/>
                <p:nvPr/>
              </p:nvSpPr>
              <p:spPr bwMode="auto">
                <a:xfrm>
                  <a:off x="15823002" y="816904"/>
                  <a:ext cx="39938" cy="118342"/>
                </a:xfrm>
                <a:custGeom>
                  <a:avLst/>
                  <a:gdLst>
                    <a:gd name="T0" fmla="*/ 21 w 22"/>
                    <a:gd name="T1" fmla="*/ 62 h 62"/>
                    <a:gd name="T2" fmla="*/ 0 w 22"/>
                    <a:gd name="T3" fmla="*/ 60 h 62"/>
                    <a:gd name="T4" fmla="*/ 0 w 22"/>
                    <a:gd name="T5" fmla="*/ 0 h 62"/>
                    <a:gd name="T6" fmla="*/ 22 w 22"/>
                    <a:gd name="T7" fmla="*/ 2 h 62"/>
                    <a:gd name="T8" fmla="*/ 21 w 22"/>
                    <a:gd name="T9" fmla="*/ 62 h 62"/>
                  </a:gdLst>
                  <a:ahLst/>
                  <a:cxnLst>
                    <a:cxn ang="0">
                      <a:pos x="T0" y="T1"/>
                    </a:cxn>
                    <a:cxn ang="0">
                      <a:pos x="T2" y="T3"/>
                    </a:cxn>
                    <a:cxn ang="0">
                      <a:pos x="T4" y="T5"/>
                    </a:cxn>
                    <a:cxn ang="0">
                      <a:pos x="T6" y="T7"/>
                    </a:cxn>
                    <a:cxn ang="0">
                      <a:pos x="T8" y="T9"/>
                    </a:cxn>
                  </a:cxnLst>
                  <a:rect l="0" t="0" r="r" b="b"/>
                  <a:pathLst>
                    <a:path w="22" h="62">
                      <a:moveTo>
                        <a:pt x="21" y="62"/>
                      </a:moveTo>
                      <a:lnTo>
                        <a:pt x="0" y="60"/>
                      </a:lnTo>
                      <a:lnTo>
                        <a:pt x="0" y="0"/>
                      </a:lnTo>
                      <a:lnTo>
                        <a:pt x="22" y="2"/>
                      </a:lnTo>
                      <a:lnTo>
                        <a:pt x="21" y="62"/>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88" name="Freeform 543"/>
                <p:cNvSpPr/>
                <p:nvPr/>
              </p:nvSpPr>
              <p:spPr bwMode="auto">
                <a:xfrm>
                  <a:off x="15874688" y="866732"/>
                  <a:ext cx="39938" cy="76819"/>
                </a:xfrm>
                <a:custGeom>
                  <a:avLst/>
                  <a:gdLst>
                    <a:gd name="T0" fmla="*/ 21 w 21"/>
                    <a:gd name="T1" fmla="*/ 40 h 40"/>
                    <a:gd name="T2" fmla="*/ 0 w 21"/>
                    <a:gd name="T3" fmla="*/ 38 h 40"/>
                    <a:gd name="T4" fmla="*/ 1 w 21"/>
                    <a:gd name="T5" fmla="*/ 0 h 40"/>
                    <a:gd name="T6" fmla="*/ 21 w 21"/>
                    <a:gd name="T7" fmla="*/ 2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38"/>
                      </a:lnTo>
                      <a:lnTo>
                        <a:pt x="1" y="0"/>
                      </a:lnTo>
                      <a:lnTo>
                        <a:pt x="21" y="2"/>
                      </a:lnTo>
                      <a:lnTo>
                        <a:pt x="21" y="4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89" name="Freeform 544"/>
                <p:cNvSpPr>
                  <a:spLocks noEditPoints="1"/>
                </p:cNvSpPr>
                <p:nvPr/>
              </p:nvSpPr>
              <p:spPr bwMode="auto">
                <a:xfrm>
                  <a:off x="16151912" y="862580"/>
                  <a:ext cx="124515" cy="72666"/>
                </a:xfrm>
                <a:custGeom>
                  <a:avLst/>
                  <a:gdLst>
                    <a:gd name="T0" fmla="*/ 18 w 65"/>
                    <a:gd name="T1" fmla="*/ 15 h 38"/>
                    <a:gd name="T2" fmla="*/ 18 w 65"/>
                    <a:gd name="T3" fmla="*/ 38 h 38"/>
                    <a:gd name="T4" fmla="*/ 29 w 65"/>
                    <a:gd name="T5" fmla="*/ 38 h 38"/>
                    <a:gd name="T6" fmla="*/ 29 w 65"/>
                    <a:gd name="T7" fmla="*/ 15 h 38"/>
                    <a:gd name="T8" fmla="*/ 24 w 65"/>
                    <a:gd name="T9" fmla="*/ 10 h 38"/>
                    <a:gd name="T10" fmla="*/ 18 w 65"/>
                    <a:gd name="T11" fmla="*/ 15 h 38"/>
                    <a:gd name="T12" fmla="*/ 0 w 65"/>
                    <a:gd name="T13" fmla="*/ 38 h 38"/>
                    <a:gd name="T14" fmla="*/ 11 w 65"/>
                    <a:gd name="T15" fmla="*/ 38 h 38"/>
                    <a:gd name="T16" fmla="*/ 11 w 65"/>
                    <a:gd name="T17" fmla="*/ 20 h 38"/>
                    <a:gd name="T18" fmla="*/ 0 w 65"/>
                    <a:gd name="T19" fmla="*/ 29 h 38"/>
                    <a:gd name="T20" fmla="*/ 0 w 65"/>
                    <a:gd name="T21" fmla="*/ 38 h 38"/>
                    <a:gd name="T22" fmla="*/ 54 w 65"/>
                    <a:gd name="T23" fmla="*/ 9 h 38"/>
                    <a:gd name="T24" fmla="*/ 54 w 65"/>
                    <a:gd name="T25" fmla="*/ 38 h 38"/>
                    <a:gd name="T26" fmla="*/ 65 w 65"/>
                    <a:gd name="T27" fmla="*/ 38 h 38"/>
                    <a:gd name="T28" fmla="*/ 65 w 65"/>
                    <a:gd name="T29" fmla="*/ 0 h 38"/>
                    <a:gd name="T30" fmla="*/ 54 w 65"/>
                    <a:gd name="T31" fmla="*/ 9 h 38"/>
                    <a:gd name="T32" fmla="*/ 36 w 65"/>
                    <a:gd name="T33" fmla="*/ 20 h 38"/>
                    <a:gd name="T34" fmla="*/ 36 w 65"/>
                    <a:gd name="T35" fmla="*/ 38 h 38"/>
                    <a:gd name="T36" fmla="*/ 47 w 65"/>
                    <a:gd name="T37" fmla="*/ 38 h 38"/>
                    <a:gd name="T38" fmla="*/ 47 w 65"/>
                    <a:gd name="T39" fmla="*/ 15 h 38"/>
                    <a:gd name="T40" fmla="*/ 38 w 65"/>
                    <a:gd name="T41" fmla="*/ 22 h 38"/>
                    <a:gd name="T42" fmla="*/ 36 w 65"/>
                    <a:gd name="T43"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38">
                      <a:moveTo>
                        <a:pt x="18" y="15"/>
                      </a:moveTo>
                      <a:lnTo>
                        <a:pt x="18" y="38"/>
                      </a:lnTo>
                      <a:lnTo>
                        <a:pt x="29" y="38"/>
                      </a:lnTo>
                      <a:lnTo>
                        <a:pt x="29" y="15"/>
                      </a:lnTo>
                      <a:lnTo>
                        <a:pt x="24" y="10"/>
                      </a:lnTo>
                      <a:lnTo>
                        <a:pt x="18" y="15"/>
                      </a:lnTo>
                      <a:close/>
                      <a:moveTo>
                        <a:pt x="0" y="38"/>
                      </a:moveTo>
                      <a:lnTo>
                        <a:pt x="11" y="38"/>
                      </a:lnTo>
                      <a:lnTo>
                        <a:pt x="11" y="20"/>
                      </a:lnTo>
                      <a:lnTo>
                        <a:pt x="0" y="29"/>
                      </a:lnTo>
                      <a:lnTo>
                        <a:pt x="0" y="38"/>
                      </a:lnTo>
                      <a:close/>
                      <a:moveTo>
                        <a:pt x="54" y="9"/>
                      </a:moveTo>
                      <a:lnTo>
                        <a:pt x="54" y="38"/>
                      </a:lnTo>
                      <a:lnTo>
                        <a:pt x="65" y="38"/>
                      </a:lnTo>
                      <a:lnTo>
                        <a:pt x="65" y="0"/>
                      </a:lnTo>
                      <a:lnTo>
                        <a:pt x="54" y="9"/>
                      </a:lnTo>
                      <a:close/>
                      <a:moveTo>
                        <a:pt x="36" y="20"/>
                      </a:moveTo>
                      <a:lnTo>
                        <a:pt x="36" y="38"/>
                      </a:lnTo>
                      <a:lnTo>
                        <a:pt x="47" y="38"/>
                      </a:lnTo>
                      <a:lnTo>
                        <a:pt x="47" y="15"/>
                      </a:lnTo>
                      <a:lnTo>
                        <a:pt x="38" y="22"/>
                      </a:lnTo>
                      <a:lnTo>
                        <a:pt x="36" y="2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90" name="Freeform 545"/>
                <p:cNvSpPr/>
                <p:nvPr/>
              </p:nvSpPr>
              <p:spPr bwMode="auto">
                <a:xfrm>
                  <a:off x="16151912" y="825209"/>
                  <a:ext cx="138611" cy="78894"/>
                </a:xfrm>
                <a:custGeom>
                  <a:avLst/>
                  <a:gdLst>
                    <a:gd name="T0" fmla="*/ 73 w 73"/>
                    <a:gd name="T1" fmla="*/ 0 h 41"/>
                    <a:gd name="T2" fmla="*/ 51 w 73"/>
                    <a:gd name="T3" fmla="*/ 0 h 41"/>
                    <a:gd name="T4" fmla="*/ 60 w 73"/>
                    <a:gd name="T5" fmla="*/ 8 h 41"/>
                    <a:gd name="T6" fmla="*/ 38 w 73"/>
                    <a:gd name="T7" fmla="*/ 27 h 41"/>
                    <a:gd name="T8" fmla="*/ 24 w 73"/>
                    <a:gd name="T9" fmla="*/ 14 h 41"/>
                    <a:gd name="T10" fmla="*/ 0 w 73"/>
                    <a:gd name="T11" fmla="*/ 33 h 41"/>
                    <a:gd name="T12" fmla="*/ 0 w 73"/>
                    <a:gd name="T13" fmla="*/ 41 h 41"/>
                    <a:gd name="T14" fmla="*/ 24 w 73"/>
                    <a:gd name="T15" fmla="*/ 22 h 41"/>
                    <a:gd name="T16" fmla="*/ 38 w 73"/>
                    <a:gd name="T17" fmla="*/ 35 h 41"/>
                    <a:gd name="T18" fmla="*/ 65 w 73"/>
                    <a:gd name="T19" fmla="*/ 13 h 41"/>
                    <a:gd name="T20" fmla="*/ 73 w 73"/>
                    <a:gd name="T21" fmla="*/ 19 h 41"/>
                    <a:gd name="T22" fmla="*/ 73 w 73"/>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41">
                      <a:moveTo>
                        <a:pt x="73" y="0"/>
                      </a:moveTo>
                      <a:lnTo>
                        <a:pt x="51" y="0"/>
                      </a:lnTo>
                      <a:lnTo>
                        <a:pt x="60" y="8"/>
                      </a:lnTo>
                      <a:lnTo>
                        <a:pt x="38" y="27"/>
                      </a:lnTo>
                      <a:lnTo>
                        <a:pt x="24" y="14"/>
                      </a:lnTo>
                      <a:lnTo>
                        <a:pt x="0" y="33"/>
                      </a:lnTo>
                      <a:lnTo>
                        <a:pt x="0" y="41"/>
                      </a:lnTo>
                      <a:lnTo>
                        <a:pt x="24" y="22"/>
                      </a:lnTo>
                      <a:lnTo>
                        <a:pt x="38" y="35"/>
                      </a:lnTo>
                      <a:lnTo>
                        <a:pt x="65" y="13"/>
                      </a:lnTo>
                      <a:lnTo>
                        <a:pt x="73" y="19"/>
                      </a:lnTo>
                      <a:lnTo>
                        <a:pt x="73"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191" name="Freeform 546"/>
                <p:cNvSpPr/>
                <p:nvPr/>
              </p:nvSpPr>
              <p:spPr bwMode="auto">
                <a:xfrm>
                  <a:off x="16060286" y="924865"/>
                  <a:ext cx="312465" cy="438072"/>
                </a:xfrm>
                <a:custGeom>
                  <a:avLst/>
                  <a:gdLst>
                    <a:gd name="T0" fmla="*/ 109 w 162"/>
                    <a:gd name="T1" fmla="*/ 85 h 229"/>
                    <a:gd name="T2" fmla="*/ 117 w 162"/>
                    <a:gd name="T3" fmla="*/ 78 h 229"/>
                    <a:gd name="T4" fmla="*/ 125 w 162"/>
                    <a:gd name="T5" fmla="*/ 69 h 229"/>
                    <a:gd name="T6" fmla="*/ 129 w 162"/>
                    <a:gd name="T7" fmla="*/ 59 h 229"/>
                    <a:gd name="T8" fmla="*/ 131 w 162"/>
                    <a:gd name="T9" fmla="*/ 46 h 229"/>
                    <a:gd name="T10" fmla="*/ 130 w 162"/>
                    <a:gd name="T11" fmla="*/ 37 h 229"/>
                    <a:gd name="T12" fmla="*/ 123 w 162"/>
                    <a:gd name="T13" fmla="*/ 20 h 229"/>
                    <a:gd name="T14" fmla="*/ 109 w 162"/>
                    <a:gd name="T15" fmla="*/ 8 h 229"/>
                    <a:gd name="T16" fmla="*/ 91 w 162"/>
                    <a:gd name="T17" fmla="*/ 1 h 229"/>
                    <a:gd name="T18" fmla="*/ 81 w 162"/>
                    <a:gd name="T19" fmla="*/ 0 h 229"/>
                    <a:gd name="T20" fmla="*/ 62 w 162"/>
                    <a:gd name="T21" fmla="*/ 3 h 229"/>
                    <a:gd name="T22" fmla="*/ 46 w 162"/>
                    <a:gd name="T23" fmla="*/ 14 h 229"/>
                    <a:gd name="T24" fmla="*/ 35 w 162"/>
                    <a:gd name="T25" fmla="*/ 29 h 229"/>
                    <a:gd name="T26" fmla="*/ 31 w 162"/>
                    <a:gd name="T27" fmla="*/ 46 h 229"/>
                    <a:gd name="T28" fmla="*/ 31 w 162"/>
                    <a:gd name="T29" fmla="*/ 52 h 229"/>
                    <a:gd name="T30" fmla="*/ 34 w 162"/>
                    <a:gd name="T31" fmla="*/ 64 h 229"/>
                    <a:gd name="T32" fmla="*/ 41 w 162"/>
                    <a:gd name="T33" fmla="*/ 74 h 229"/>
                    <a:gd name="T34" fmla="*/ 49 w 162"/>
                    <a:gd name="T35" fmla="*/ 82 h 229"/>
                    <a:gd name="T36" fmla="*/ 54 w 162"/>
                    <a:gd name="T37" fmla="*/ 85 h 229"/>
                    <a:gd name="T38" fmla="*/ 32 w 162"/>
                    <a:gd name="T39" fmla="*/ 98 h 229"/>
                    <a:gd name="T40" fmla="*/ 15 w 162"/>
                    <a:gd name="T41" fmla="*/ 118 h 229"/>
                    <a:gd name="T42" fmla="*/ 4 w 162"/>
                    <a:gd name="T43" fmla="*/ 143 h 229"/>
                    <a:gd name="T44" fmla="*/ 0 w 162"/>
                    <a:gd name="T45" fmla="*/ 172 h 229"/>
                    <a:gd name="T46" fmla="*/ 1 w 162"/>
                    <a:gd name="T47" fmla="*/ 181 h 229"/>
                    <a:gd name="T48" fmla="*/ 2 w 162"/>
                    <a:gd name="T49" fmla="*/ 190 h 229"/>
                    <a:gd name="T50" fmla="*/ 18 w 162"/>
                    <a:gd name="T51" fmla="*/ 206 h 229"/>
                    <a:gd name="T52" fmla="*/ 36 w 162"/>
                    <a:gd name="T53" fmla="*/ 219 h 229"/>
                    <a:gd name="T54" fmla="*/ 58 w 162"/>
                    <a:gd name="T55" fmla="*/ 226 h 229"/>
                    <a:gd name="T56" fmla="*/ 81 w 162"/>
                    <a:gd name="T57" fmla="*/ 229 h 229"/>
                    <a:gd name="T58" fmla="*/ 93 w 162"/>
                    <a:gd name="T59" fmla="*/ 228 h 229"/>
                    <a:gd name="T60" fmla="*/ 115 w 162"/>
                    <a:gd name="T61" fmla="*/ 223 h 229"/>
                    <a:gd name="T62" fmla="*/ 136 w 162"/>
                    <a:gd name="T63" fmla="*/ 212 h 229"/>
                    <a:gd name="T64" fmla="*/ 153 w 162"/>
                    <a:gd name="T65" fmla="*/ 198 h 229"/>
                    <a:gd name="T66" fmla="*/ 160 w 162"/>
                    <a:gd name="T67" fmla="*/ 190 h 229"/>
                    <a:gd name="T68" fmla="*/ 162 w 162"/>
                    <a:gd name="T69" fmla="*/ 172 h 229"/>
                    <a:gd name="T70" fmla="*/ 161 w 162"/>
                    <a:gd name="T71" fmla="*/ 157 h 229"/>
                    <a:gd name="T72" fmla="*/ 153 w 162"/>
                    <a:gd name="T73" fmla="*/ 130 h 229"/>
                    <a:gd name="T74" fmla="*/ 139 w 162"/>
                    <a:gd name="T75" fmla="*/ 108 h 229"/>
                    <a:gd name="T76" fmla="*/ 120 w 162"/>
                    <a:gd name="T77" fmla="*/ 91 h 229"/>
                    <a:gd name="T78" fmla="*/ 109 w 162"/>
                    <a:gd name="T79" fmla="*/ 8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229">
                      <a:moveTo>
                        <a:pt x="109" y="85"/>
                      </a:moveTo>
                      <a:lnTo>
                        <a:pt x="109" y="85"/>
                      </a:lnTo>
                      <a:lnTo>
                        <a:pt x="113" y="82"/>
                      </a:lnTo>
                      <a:lnTo>
                        <a:pt x="117" y="78"/>
                      </a:lnTo>
                      <a:lnTo>
                        <a:pt x="122" y="74"/>
                      </a:lnTo>
                      <a:lnTo>
                        <a:pt x="125" y="69"/>
                      </a:lnTo>
                      <a:lnTo>
                        <a:pt x="128" y="64"/>
                      </a:lnTo>
                      <a:lnTo>
                        <a:pt x="129" y="59"/>
                      </a:lnTo>
                      <a:lnTo>
                        <a:pt x="131" y="52"/>
                      </a:lnTo>
                      <a:lnTo>
                        <a:pt x="131" y="46"/>
                      </a:lnTo>
                      <a:lnTo>
                        <a:pt x="131" y="46"/>
                      </a:lnTo>
                      <a:lnTo>
                        <a:pt x="130" y="37"/>
                      </a:lnTo>
                      <a:lnTo>
                        <a:pt x="127" y="29"/>
                      </a:lnTo>
                      <a:lnTo>
                        <a:pt x="123" y="20"/>
                      </a:lnTo>
                      <a:lnTo>
                        <a:pt x="116" y="14"/>
                      </a:lnTo>
                      <a:lnTo>
                        <a:pt x="109" y="8"/>
                      </a:lnTo>
                      <a:lnTo>
                        <a:pt x="100" y="3"/>
                      </a:lnTo>
                      <a:lnTo>
                        <a:pt x="91" y="1"/>
                      </a:lnTo>
                      <a:lnTo>
                        <a:pt x="81" y="0"/>
                      </a:lnTo>
                      <a:lnTo>
                        <a:pt x="81" y="0"/>
                      </a:lnTo>
                      <a:lnTo>
                        <a:pt x="71" y="1"/>
                      </a:lnTo>
                      <a:lnTo>
                        <a:pt x="62" y="3"/>
                      </a:lnTo>
                      <a:lnTo>
                        <a:pt x="54" y="8"/>
                      </a:lnTo>
                      <a:lnTo>
                        <a:pt x="46" y="14"/>
                      </a:lnTo>
                      <a:lnTo>
                        <a:pt x="40" y="20"/>
                      </a:lnTo>
                      <a:lnTo>
                        <a:pt x="35" y="29"/>
                      </a:lnTo>
                      <a:lnTo>
                        <a:pt x="32" y="37"/>
                      </a:lnTo>
                      <a:lnTo>
                        <a:pt x="31" y="46"/>
                      </a:lnTo>
                      <a:lnTo>
                        <a:pt x="31" y="46"/>
                      </a:lnTo>
                      <a:lnTo>
                        <a:pt x="31" y="52"/>
                      </a:lnTo>
                      <a:lnTo>
                        <a:pt x="32" y="59"/>
                      </a:lnTo>
                      <a:lnTo>
                        <a:pt x="34" y="64"/>
                      </a:lnTo>
                      <a:lnTo>
                        <a:pt x="38" y="69"/>
                      </a:lnTo>
                      <a:lnTo>
                        <a:pt x="41" y="74"/>
                      </a:lnTo>
                      <a:lnTo>
                        <a:pt x="45" y="78"/>
                      </a:lnTo>
                      <a:lnTo>
                        <a:pt x="49" y="82"/>
                      </a:lnTo>
                      <a:lnTo>
                        <a:pt x="54" y="85"/>
                      </a:lnTo>
                      <a:lnTo>
                        <a:pt x="54" y="85"/>
                      </a:lnTo>
                      <a:lnTo>
                        <a:pt x="43" y="91"/>
                      </a:lnTo>
                      <a:lnTo>
                        <a:pt x="32" y="98"/>
                      </a:lnTo>
                      <a:lnTo>
                        <a:pt x="24" y="108"/>
                      </a:lnTo>
                      <a:lnTo>
                        <a:pt x="15" y="118"/>
                      </a:lnTo>
                      <a:lnTo>
                        <a:pt x="10" y="130"/>
                      </a:lnTo>
                      <a:lnTo>
                        <a:pt x="4" y="143"/>
                      </a:lnTo>
                      <a:lnTo>
                        <a:pt x="1" y="157"/>
                      </a:lnTo>
                      <a:lnTo>
                        <a:pt x="0" y="172"/>
                      </a:lnTo>
                      <a:lnTo>
                        <a:pt x="0" y="172"/>
                      </a:lnTo>
                      <a:lnTo>
                        <a:pt x="1" y="181"/>
                      </a:lnTo>
                      <a:lnTo>
                        <a:pt x="2" y="190"/>
                      </a:lnTo>
                      <a:lnTo>
                        <a:pt x="2" y="190"/>
                      </a:lnTo>
                      <a:lnTo>
                        <a:pt x="10" y="198"/>
                      </a:lnTo>
                      <a:lnTo>
                        <a:pt x="18" y="206"/>
                      </a:lnTo>
                      <a:lnTo>
                        <a:pt x="27" y="212"/>
                      </a:lnTo>
                      <a:lnTo>
                        <a:pt x="36" y="219"/>
                      </a:lnTo>
                      <a:lnTo>
                        <a:pt x="47" y="223"/>
                      </a:lnTo>
                      <a:lnTo>
                        <a:pt x="58" y="226"/>
                      </a:lnTo>
                      <a:lnTo>
                        <a:pt x="70" y="228"/>
                      </a:lnTo>
                      <a:lnTo>
                        <a:pt x="81" y="229"/>
                      </a:lnTo>
                      <a:lnTo>
                        <a:pt x="81" y="229"/>
                      </a:lnTo>
                      <a:lnTo>
                        <a:pt x="93" y="228"/>
                      </a:lnTo>
                      <a:lnTo>
                        <a:pt x="105" y="226"/>
                      </a:lnTo>
                      <a:lnTo>
                        <a:pt x="115" y="223"/>
                      </a:lnTo>
                      <a:lnTo>
                        <a:pt x="125" y="219"/>
                      </a:lnTo>
                      <a:lnTo>
                        <a:pt x="136" y="212"/>
                      </a:lnTo>
                      <a:lnTo>
                        <a:pt x="144" y="206"/>
                      </a:lnTo>
                      <a:lnTo>
                        <a:pt x="153" y="198"/>
                      </a:lnTo>
                      <a:lnTo>
                        <a:pt x="160" y="190"/>
                      </a:lnTo>
                      <a:lnTo>
                        <a:pt x="160" y="190"/>
                      </a:lnTo>
                      <a:lnTo>
                        <a:pt x="161" y="181"/>
                      </a:lnTo>
                      <a:lnTo>
                        <a:pt x="162" y="172"/>
                      </a:lnTo>
                      <a:lnTo>
                        <a:pt x="162" y="172"/>
                      </a:lnTo>
                      <a:lnTo>
                        <a:pt x="161" y="157"/>
                      </a:lnTo>
                      <a:lnTo>
                        <a:pt x="158" y="143"/>
                      </a:lnTo>
                      <a:lnTo>
                        <a:pt x="153" y="130"/>
                      </a:lnTo>
                      <a:lnTo>
                        <a:pt x="146" y="118"/>
                      </a:lnTo>
                      <a:lnTo>
                        <a:pt x="139" y="108"/>
                      </a:lnTo>
                      <a:lnTo>
                        <a:pt x="130" y="98"/>
                      </a:lnTo>
                      <a:lnTo>
                        <a:pt x="120" y="91"/>
                      </a:lnTo>
                      <a:lnTo>
                        <a:pt x="109" y="85"/>
                      </a:lnTo>
                      <a:lnTo>
                        <a:pt x="109" y="85"/>
                      </a:lnTo>
                      <a:close/>
                    </a:path>
                  </a:pathLst>
                </a:custGeom>
                <a:solidFill>
                  <a:schemeClr val="bg1">
                    <a:lumMod val="85000"/>
                  </a:schemeClr>
                </a:solidFill>
                <a:ln>
                  <a:solidFill>
                    <a:schemeClr val="bg1">
                      <a:lumMod val="95000"/>
                    </a:schemeClr>
                  </a:solidFill>
                </a:ln>
              </p:spPr>
              <p:txBody>
                <a:bodyPr/>
                <a:lstStyle/>
                <a:p>
                  <a:pPr eaLnBrk="1" fontAlgn="t" hangingPunct="1">
                    <a:defRPr/>
                  </a:pPr>
                  <a:endParaRPr lang="zh-CN" altLang="en-US">
                    <a:latin typeface="+mn-lt"/>
                    <a:ea typeface="+mn-ea"/>
                  </a:endParaRPr>
                </a:p>
              </p:txBody>
            </p:sp>
          </p:grpSp>
        </p:grpSp>
        <p:grpSp>
          <p:nvGrpSpPr>
            <p:cNvPr id="98334" name="组合 195"/>
            <p:cNvGrpSpPr/>
            <p:nvPr/>
          </p:nvGrpSpPr>
          <p:grpSpPr bwMode="auto">
            <a:xfrm>
              <a:off x="4236548" y="2487584"/>
              <a:ext cx="4313918" cy="984640"/>
              <a:chOff x="4289613" y="1122916"/>
              <a:chExt cx="4313918" cy="984640"/>
            </a:xfrm>
          </p:grpSpPr>
          <p:sp>
            <p:nvSpPr>
              <p:cNvPr id="197" name="Freeform 6"/>
              <p:cNvSpPr/>
              <p:nvPr/>
            </p:nvSpPr>
            <p:spPr bwMode="auto">
              <a:xfrm>
                <a:off x="4290379" y="1123349"/>
                <a:ext cx="4313152" cy="983883"/>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chemeClr val="bg1">
                  <a:lumMod val="65000"/>
                </a:schemeClr>
              </a:solidFill>
              <a:ln w="38100" cap="flat">
                <a:solidFill>
                  <a:schemeClr val="bg1">
                    <a:lumMod val="65000"/>
                  </a:schemeClr>
                </a:solidFill>
                <a:prstDash val="solid"/>
                <a:miter lim="800000"/>
              </a:ln>
            </p:spPr>
            <p:txBody>
              <a:bodyPr wrap="none" lIns="0" tIns="0" rIns="0" bIns="0"/>
              <a:lstStyle/>
              <a:p>
                <a:pPr defTabSz="767080" eaLnBrk="1" fontAlgn="auto" hangingPunct="1">
                  <a:spcBef>
                    <a:spcPts val="0"/>
                  </a:spcBef>
                  <a:spcAft>
                    <a:spcPts val="0"/>
                  </a:spcAft>
                  <a:buFont typeface="Wingdings" panose="05000000000000000000" pitchFamily="2" charset="2"/>
                  <a:buNone/>
                  <a:defRPr/>
                </a:pPr>
                <a:endParaRPr lang="zh-CN" altLang="en-US" kern="0" dirty="0">
                  <a:solidFill>
                    <a:prstClr val="white"/>
                  </a:solidFill>
                  <a:latin typeface="+mn-lt"/>
                  <a:ea typeface="+mn-ea"/>
                  <a:cs typeface="Calibri" panose="020F0502020204030204" pitchFamily="34" charset="0"/>
                </a:endParaRPr>
              </a:p>
            </p:txBody>
          </p:sp>
          <p:grpSp>
            <p:nvGrpSpPr>
              <p:cNvPr id="198" name="组合 99"/>
              <p:cNvGrpSpPr/>
              <p:nvPr/>
            </p:nvGrpSpPr>
            <p:grpSpPr>
              <a:xfrm>
                <a:off x="5053529" y="1502768"/>
                <a:ext cx="440658" cy="481263"/>
                <a:chOff x="12293076" y="2437234"/>
                <a:chExt cx="801058" cy="728235"/>
              </a:xfrm>
              <a:solidFill>
                <a:schemeClr val="bg1">
                  <a:lumMod val="95000"/>
                </a:schemeClr>
              </a:solidFill>
            </p:grpSpPr>
            <p:sp>
              <p:nvSpPr>
                <p:cNvPr id="215" name="Freeform 400"/>
                <p:cNvSpPr/>
                <p:nvPr/>
              </p:nvSpPr>
              <p:spPr bwMode="auto">
                <a:xfrm>
                  <a:off x="12448305" y="2437234"/>
                  <a:ext cx="475269" cy="728235"/>
                </a:xfrm>
                <a:custGeom>
                  <a:avLst/>
                  <a:gdLst>
                    <a:gd name="T0" fmla="*/ 137 w 248"/>
                    <a:gd name="T1" fmla="*/ 108 h 380"/>
                    <a:gd name="T2" fmla="*/ 136 w 248"/>
                    <a:gd name="T3" fmla="*/ 85 h 380"/>
                    <a:gd name="T4" fmla="*/ 132 w 248"/>
                    <a:gd name="T5" fmla="*/ 77 h 380"/>
                    <a:gd name="T6" fmla="*/ 119 w 248"/>
                    <a:gd name="T7" fmla="*/ 74 h 380"/>
                    <a:gd name="T8" fmla="*/ 111 w 248"/>
                    <a:gd name="T9" fmla="*/ 75 h 380"/>
                    <a:gd name="T10" fmla="*/ 103 w 248"/>
                    <a:gd name="T11" fmla="*/ 84 h 380"/>
                    <a:gd name="T12" fmla="*/ 101 w 248"/>
                    <a:gd name="T13" fmla="*/ 96 h 380"/>
                    <a:gd name="T14" fmla="*/ 106 w 248"/>
                    <a:gd name="T15" fmla="*/ 118 h 380"/>
                    <a:gd name="T16" fmla="*/ 117 w 248"/>
                    <a:gd name="T17" fmla="*/ 127 h 380"/>
                    <a:gd name="T18" fmla="*/ 164 w 248"/>
                    <a:gd name="T19" fmla="*/ 152 h 380"/>
                    <a:gd name="T20" fmla="*/ 215 w 248"/>
                    <a:gd name="T21" fmla="*/ 181 h 380"/>
                    <a:gd name="T22" fmla="*/ 236 w 248"/>
                    <a:gd name="T23" fmla="*/ 203 h 380"/>
                    <a:gd name="T24" fmla="*/ 246 w 248"/>
                    <a:gd name="T25" fmla="*/ 232 h 380"/>
                    <a:gd name="T26" fmla="*/ 248 w 248"/>
                    <a:gd name="T27" fmla="*/ 252 h 380"/>
                    <a:gd name="T28" fmla="*/ 245 w 248"/>
                    <a:gd name="T29" fmla="*/ 282 h 380"/>
                    <a:gd name="T30" fmla="*/ 234 w 248"/>
                    <a:gd name="T31" fmla="*/ 306 h 380"/>
                    <a:gd name="T32" fmla="*/ 223 w 248"/>
                    <a:gd name="T33" fmla="*/ 319 h 380"/>
                    <a:gd name="T34" fmla="*/ 200 w 248"/>
                    <a:gd name="T35" fmla="*/ 335 h 380"/>
                    <a:gd name="T36" fmla="*/ 170 w 248"/>
                    <a:gd name="T37" fmla="*/ 346 h 380"/>
                    <a:gd name="T38" fmla="*/ 146 w 248"/>
                    <a:gd name="T39" fmla="*/ 380 h 380"/>
                    <a:gd name="T40" fmla="*/ 101 w 248"/>
                    <a:gd name="T41" fmla="*/ 349 h 380"/>
                    <a:gd name="T42" fmla="*/ 55 w 248"/>
                    <a:gd name="T43" fmla="*/ 337 h 380"/>
                    <a:gd name="T44" fmla="*/ 31 w 248"/>
                    <a:gd name="T45" fmla="*/ 323 h 380"/>
                    <a:gd name="T46" fmla="*/ 18 w 248"/>
                    <a:gd name="T47" fmla="*/ 312 h 380"/>
                    <a:gd name="T48" fmla="*/ 6 w 248"/>
                    <a:gd name="T49" fmla="*/ 285 h 380"/>
                    <a:gd name="T50" fmla="*/ 2 w 248"/>
                    <a:gd name="T51" fmla="*/ 249 h 380"/>
                    <a:gd name="T52" fmla="*/ 101 w 248"/>
                    <a:gd name="T53" fmla="*/ 253 h 380"/>
                    <a:gd name="T54" fmla="*/ 102 w 248"/>
                    <a:gd name="T55" fmla="*/ 287 h 380"/>
                    <a:gd name="T56" fmla="*/ 105 w 248"/>
                    <a:gd name="T57" fmla="*/ 297 h 380"/>
                    <a:gd name="T58" fmla="*/ 118 w 248"/>
                    <a:gd name="T59" fmla="*/ 301 h 380"/>
                    <a:gd name="T60" fmla="*/ 128 w 248"/>
                    <a:gd name="T61" fmla="*/ 300 h 380"/>
                    <a:gd name="T62" fmla="*/ 135 w 248"/>
                    <a:gd name="T63" fmla="*/ 293 h 380"/>
                    <a:gd name="T64" fmla="*/ 138 w 248"/>
                    <a:gd name="T65" fmla="*/ 280 h 380"/>
                    <a:gd name="T66" fmla="*/ 137 w 248"/>
                    <a:gd name="T67" fmla="*/ 256 h 380"/>
                    <a:gd name="T68" fmla="*/ 134 w 248"/>
                    <a:gd name="T69" fmla="*/ 241 h 380"/>
                    <a:gd name="T70" fmla="*/ 114 w 248"/>
                    <a:gd name="T71" fmla="*/ 222 h 380"/>
                    <a:gd name="T72" fmla="*/ 82 w 248"/>
                    <a:gd name="T73" fmla="*/ 206 h 380"/>
                    <a:gd name="T74" fmla="*/ 38 w 248"/>
                    <a:gd name="T75" fmla="*/ 181 h 380"/>
                    <a:gd name="T76" fmla="*/ 21 w 248"/>
                    <a:gd name="T77" fmla="*/ 165 h 380"/>
                    <a:gd name="T78" fmla="*/ 8 w 248"/>
                    <a:gd name="T79" fmla="*/ 145 h 380"/>
                    <a:gd name="T80" fmla="*/ 1 w 248"/>
                    <a:gd name="T81" fmla="*/ 122 h 380"/>
                    <a:gd name="T82" fmla="*/ 0 w 248"/>
                    <a:gd name="T83" fmla="*/ 98 h 380"/>
                    <a:gd name="T84" fmla="*/ 5 w 248"/>
                    <a:gd name="T85" fmla="*/ 76 h 380"/>
                    <a:gd name="T86" fmla="*/ 19 w 248"/>
                    <a:gd name="T87" fmla="*/ 57 h 380"/>
                    <a:gd name="T88" fmla="*/ 32 w 248"/>
                    <a:gd name="T89" fmla="*/ 46 h 380"/>
                    <a:gd name="T90" fmla="*/ 56 w 248"/>
                    <a:gd name="T91" fmla="*/ 34 h 380"/>
                    <a:gd name="T92" fmla="*/ 101 w 248"/>
                    <a:gd name="T93" fmla="*/ 26 h 380"/>
                    <a:gd name="T94" fmla="*/ 146 w 248"/>
                    <a:gd name="T95" fmla="*/ 26 h 380"/>
                    <a:gd name="T96" fmla="*/ 180 w 248"/>
                    <a:gd name="T97" fmla="*/ 32 h 380"/>
                    <a:gd name="T98" fmla="*/ 210 w 248"/>
                    <a:gd name="T99" fmla="*/ 46 h 380"/>
                    <a:gd name="T100" fmla="*/ 226 w 248"/>
                    <a:gd name="T101" fmla="*/ 63 h 380"/>
                    <a:gd name="T102" fmla="*/ 235 w 248"/>
                    <a:gd name="T103" fmla="*/ 87 h 380"/>
                    <a:gd name="T104" fmla="*/ 238 w 248"/>
                    <a:gd name="T105" fmla="*/ 10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8" h="380">
                      <a:moveTo>
                        <a:pt x="236" y="121"/>
                      </a:moveTo>
                      <a:lnTo>
                        <a:pt x="137" y="121"/>
                      </a:lnTo>
                      <a:lnTo>
                        <a:pt x="137" y="108"/>
                      </a:lnTo>
                      <a:lnTo>
                        <a:pt x="137" y="108"/>
                      </a:lnTo>
                      <a:lnTo>
                        <a:pt x="137" y="90"/>
                      </a:lnTo>
                      <a:lnTo>
                        <a:pt x="136" y="85"/>
                      </a:lnTo>
                      <a:lnTo>
                        <a:pt x="134" y="80"/>
                      </a:lnTo>
                      <a:lnTo>
                        <a:pt x="134" y="80"/>
                      </a:lnTo>
                      <a:lnTo>
                        <a:pt x="132" y="77"/>
                      </a:lnTo>
                      <a:lnTo>
                        <a:pt x="129" y="75"/>
                      </a:lnTo>
                      <a:lnTo>
                        <a:pt x="125" y="74"/>
                      </a:lnTo>
                      <a:lnTo>
                        <a:pt x="119" y="74"/>
                      </a:lnTo>
                      <a:lnTo>
                        <a:pt x="119" y="74"/>
                      </a:lnTo>
                      <a:lnTo>
                        <a:pt x="115" y="74"/>
                      </a:lnTo>
                      <a:lnTo>
                        <a:pt x="111" y="75"/>
                      </a:lnTo>
                      <a:lnTo>
                        <a:pt x="107" y="77"/>
                      </a:lnTo>
                      <a:lnTo>
                        <a:pt x="105" y="80"/>
                      </a:lnTo>
                      <a:lnTo>
                        <a:pt x="103" y="84"/>
                      </a:lnTo>
                      <a:lnTo>
                        <a:pt x="102" y="87"/>
                      </a:lnTo>
                      <a:lnTo>
                        <a:pt x="101" y="96"/>
                      </a:lnTo>
                      <a:lnTo>
                        <a:pt x="101" y="96"/>
                      </a:lnTo>
                      <a:lnTo>
                        <a:pt x="102" y="105"/>
                      </a:lnTo>
                      <a:lnTo>
                        <a:pt x="103" y="112"/>
                      </a:lnTo>
                      <a:lnTo>
                        <a:pt x="106" y="118"/>
                      </a:lnTo>
                      <a:lnTo>
                        <a:pt x="111" y="123"/>
                      </a:lnTo>
                      <a:lnTo>
                        <a:pt x="111" y="123"/>
                      </a:lnTo>
                      <a:lnTo>
                        <a:pt x="117" y="127"/>
                      </a:lnTo>
                      <a:lnTo>
                        <a:pt x="129" y="134"/>
                      </a:lnTo>
                      <a:lnTo>
                        <a:pt x="164" y="152"/>
                      </a:lnTo>
                      <a:lnTo>
                        <a:pt x="164" y="152"/>
                      </a:lnTo>
                      <a:lnTo>
                        <a:pt x="196" y="168"/>
                      </a:lnTo>
                      <a:lnTo>
                        <a:pt x="215" y="181"/>
                      </a:lnTo>
                      <a:lnTo>
                        <a:pt x="215" y="181"/>
                      </a:lnTo>
                      <a:lnTo>
                        <a:pt x="224" y="187"/>
                      </a:lnTo>
                      <a:lnTo>
                        <a:pt x="230" y="194"/>
                      </a:lnTo>
                      <a:lnTo>
                        <a:pt x="236" y="203"/>
                      </a:lnTo>
                      <a:lnTo>
                        <a:pt x="241" y="211"/>
                      </a:lnTo>
                      <a:lnTo>
                        <a:pt x="244" y="221"/>
                      </a:lnTo>
                      <a:lnTo>
                        <a:pt x="246" y="232"/>
                      </a:lnTo>
                      <a:lnTo>
                        <a:pt x="248" y="241"/>
                      </a:lnTo>
                      <a:lnTo>
                        <a:pt x="248" y="252"/>
                      </a:lnTo>
                      <a:lnTo>
                        <a:pt x="248" y="252"/>
                      </a:lnTo>
                      <a:lnTo>
                        <a:pt x="248" y="263"/>
                      </a:lnTo>
                      <a:lnTo>
                        <a:pt x="247" y="272"/>
                      </a:lnTo>
                      <a:lnTo>
                        <a:pt x="245" y="282"/>
                      </a:lnTo>
                      <a:lnTo>
                        <a:pt x="242" y="290"/>
                      </a:lnTo>
                      <a:lnTo>
                        <a:pt x="239" y="299"/>
                      </a:lnTo>
                      <a:lnTo>
                        <a:pt x="234" y="306"/>
                      </a:lnTo>
                      <a:lnTo>
                        <a:pt x="229" y="313"/>
                      </a:lnTo>
                      <a:lnTo>
                        <a:pt x="223" y="319"/>
                      </a:lnTo>
                      <a:lnTo>
                        <a:pt x="223" y="319"/>
                      </a:lnTo>
                      <a:lnTo>
                        <a:pt x="216" y="326"/>
                      </a:lnTo>
                      <a:lnTo>
                        <a:pt x="209" y="331"/>
                      </a:lnTo>
                      <a:lnTo>
                        <a:pt x="200" y="335"/>
                      </a:lnTo>
                      <a:lnTo>
                        <a:pt x="191" y="339"/>
                      </a:lnTo>
                      <a:lnTo>
                        <a:pt x="181" y="343"/>
                      </a:lnTo>
                      <a:lnTo>
                        <a:pt x="170" y="346"/>
                      </a:lnTo>
                      <a:lnTo>
                        <a:pt x="159" y="348"/>
                      </a:lnTo>
                      <a:lnTo>
                        <a:pt x="146" y="350"/>
                      </a:lnTo>
                      <a:lnTo>
                        <a:pt x="146" y="380"/>
                      </a:lnTo>
                      <a:lnTo>
                        <a:pt x="101" y="380"/>
                      </a:lnTo>
                      <a:lnTo>
                        <a:pt x="101" y="349"/>
                      </a:lnTo>
                      <a:lnTo>
                        <a:pt x="101" y="349"/>
                      </a:lnTo>
                      <a:lnTo>
                        <a:pt x="82" y="346"/>
                      </a:lnTo>
                      <a:lnTo>
                        <a:pt x="64" y="341"/>
                      </a:lnTo>
                      <a:lnTo>
                        <a:pt x="55" y="337"/>
                      </a:lnTo>
                      <a:lnTo>
                        <a:pt x="47" y="333"/>
                      </a:lnTo>
                      <a:lnTo>
                        <a:pt x="39" y="329"/>
                      </a:lnTo>
                      <a:lnTo>
                        <a:pt x="31" y="323"/>
                      </a:lnTo>
                      <a:lnTo>
                        <a:pt x="31" y="323"/>
                      </a:lnTo>
                      <a:lnTo>
                        <a:pt x="24" y="318"/>
                      </a:lnTo>
                      <a:lnTo>
                        <a:pt x="18" y="312"/>
                      </a:lnTo>
                      <a:lnTo>
                        <a:pt x="14" y="303"/>
                      </a:lnTo>
                      <a:lnTo>
                        <a:pt x="9" y="295"/>
                      </a:lnTo>
                      <a:lnTo>
                        <a:pt x="6" y="285"/>
                      </a:lnTo>
                      <a:lnTo>
                        <a:pt x="3" y="273"/>
                      </a:lnTo>
                      <a:lnTo>
                        <a:pt x="2" y="262"/>
                      </a:lnTo>
                      <a:lnTo>
                        <a:pt x="2" y="249"/>
                      </a:lnTo>
                      <a:lnTo>
                        <a:pt x="2" y="234"/>
                      </a:lnTo>
                      <a:lnTo>
                        <a:pt x="101" y="234"/>
                      </a:lnTo>
                      <a:lnTo>
                        <a:pt x="101" y="253"/>
                      </a:lnTo>
                      <a:lnTo>
                        <a:pt x="101" y="253"/>
                      </a:lnTo>
                      <a:lnTo>
                        <a:pt x="101" y="279"/>
                      </a:lnTo>
                      <a:lnTo>
                        <a:pt x="102" y="287"/>
                      </a:lnTo>
                      <a:lnTo>
                        <a:pt x="103" y="293"/>
                      </a:lnTo>
                      <a:lnTo>
                        <a:pt x="103" y="293"/>
                      </a:lnTo>
                      <a:lnTo>
                        <a:pt x="105" y="297"/>
                      </a:lnTo>
                      <a:lnTo>
                        <a:pt x="109" y="299"/>
                      </a:lnTo>
                      <a:lnTo>
                        <a:pt x="113" y="300"/>
                      </a:lnTo>
                      <a:lnTo>
                        <a:pt x="118" y="301"/>
                      </a:lnTo>
                      <a:lnTo>
                        <a:pt x="118" y="301"/>
                      </a:lnTo>
                      <a:lnTo>
                        <a:pt x="123" y="301"/>
                      </a:lnTo>
                      <a:lnTo>
                        <a:pt x="128" y="300"/>
                      </a:lnTo>
                      <a:lnTo>
                        <a:pt x="131" y="298"/>
                      </a:lnTo>
                      <a:lnTo>
                        <a:pt x="133" y="296"/>
                      </a:lnTo>
                      <a:lnTo>
                        <a:pt x="135" y="293"/>
                      </a:lnTo>
                      <a:lnTo>
                        <a:pt x="137" y="288"/>
                      </a:lnTo>
                      <a:lnTo>
                        <a:pt x="138" y="284"/>
                      </a:lnTo>
                      <a:lnTo>
                        <a:pt x="138" y="280"/>
                      </a:lnTo>
                      <a:lnTo>
                        <a:pt x="138" y="280"/>
                      </a:lnTo>
                      <a:lnTo>
                        <a:pt x="138" y="267"/>
                      </a:lnTo>
                      <a:lnTo>
                        <a:pt x="137" y="256"/>
                      </a:lnTo>
                      <a:lnTo>
                        <a:pt x="136" y="248"/>
                      </a:lnTo>
                      <a:lnTo>
                        <a:pt x="134" y="241"/>
                      </a:lnTo>
                      <a:lnTo>
                        <a:pt x="134" y="241"/>
                      </a:lnTo>
                      <a:lnTo>
                        <a:pt x="130" y="235"/>
                      </a:lnTo>
                      <a:lnTo>
                        <a:pt x="123" y="229"/>
                      </a:lnTo>
                      <a:lnTo>
                        <a:pt x="114" y="222"/>
                      </a:lnTo>
                      <a:lnTo>
                        <a:pt x="102" y="216"/>
                      </a:lnTo>
                      <a:lnTo>
                        <a:pt x="102" y="216"/>
                      </a:lnTo>
                      <a:lnTo>
                        <a:pt x="82" y="206"/>
                      </a:lnTo>
                      <a:lnTo>
                        <a:pt x="59" y="193"/>
                      </a:lnTo>
                      <a:lnTo>
                        <a:pt x="49" y="187"/>
                      </a:lnTo>
                      <a:lnTo>
                        <a:pt x="38" y="181"/>
                      </a:lnTo>
                      <a:lnTo>
                        <a:pt x="30" y="173"/>
                      </a:lnTo>
                      <a:lnTo>
                        <a:pt x="21" y="165"/>
                      </a:lnTo>
                      <a:lnTo>
                        <a:pt x="21" y="165"/>
                      </a:lnTo>
                      <a:lnTo>
                        <a:pt x="17" y="158"/>
                      </a:lnTo>
                      <a:lnTo>
                        <a:pt x="13" y="152"/>
                      </a:lnTo>
                      <a:lnTo>
                        <a:pt x="8" y="145"/>
                      </a:lnTo>
                      <a:lnTo>
                        <a:pt x="6" y="138"/>
                      </a:lnTo>
                      <a:lnTo>
                        <a:pt x="3" y="130"/>
                      </a:lnTo>
                      <a:lnTo>
                        <a:pt x="1" y="122"/>
                      </a:lnTo>
                      <a:lnTo>
                        <a:pt x="0" y="114"/>
                      </a:lnTo>
                      <a:lnTo>
                        <a:pt x="0" y="107"/>
                      </a:lnTo>
                      <a:lnTo>
                        <a:pt x="0" y="98"/>
                      </a:lnTo>
                      <a:lnTo>
                        <a:pt x="1" y="91"/>
                      </a:lnTo>
                      <a:lnTo>
                        <a:pt x="3" y="84"/>
                      </a:lnTo>
                      <a:lnTo>
                        <a:pt x="5" y="76"/>
                      </a:lnTo>
                      <a:lnTo>
                        <a:pt x="9" y="70"/>
                      </a:lnTo>
                      <a:lnTo>
                        <a:pt x="14" y="63"/>
                      </a:lnTo>
                      <a:lnTo>
                        <a:pt x="19" y="57"/>
                      </a:lnTo>
                      <a:lnTo>
                        <a:pt x="25" y="50"/>
                      </a:lnTo>
                      <a:lnTo>
                        <a:pt x="25" y="50"/>
                      </a:lnTo>
                      <a:lnTo>
                        <a:pt x="32" y="46"/>
                      </a:lnTo>
                      <a:lnTo>
                        <a:pt x="39" y="42"/>
                      </a:lnTo>
                      <a:lnTo>
                        <a:pt x="48" y="38"/>
                      </a:lnTo>
                      <a:lnTo>
                        <a:pt x="56" y="34"/>
                      </a:lnTo>
                      <a:lnTo>
                        <a:pt x="67" y="31"/>
                      </a:lnTo>
                      <a:lnTo>
                        <a:pt x="77" y="29"/>
                      </a:lnTo>
                      <a:lnTo>
                        <a:pt x="101" y="26"/>
                      </a:lnTo>
                      <a:lnTo>
                        <a:pt x="101" y="0"/>
                      </a:lnTo>
                      <a:lnTo>
                        <a:pt x="146" y="0"/>
                      </a:lnTo>
                      <a:lnTo>
                        <a:pt x="146" y="26"/>
                      </a:lnTo>
                      <a:lnTo>
                        <a:pt x="146" y="26"/>
                      </a:lnTo>
                      <a:lnTo>
                        <a:pt x="164" y="28"/>
                      </a:lnTo>
                      <a:lnTo>
                        <a:pt x="180" y="32"/>
                      </a:lnTo>
                      <a:lnTo>
                        <a:pt x="196" y="38"/>
                      </a:lnTo>
                      <a:lnTo>
                        <a:pt x="202" y="42"/>
                      </a:lnTo>
                      <a:lnTo>
                        <a:pt x="210" y="46"/>
                      </a:lnTo>
                      <a:lnTo>
                        <a:pt x="215" y="52"/>
                      </a:lnTo>
                      <a:lnTo>
                        <a:pt x="222" y="57"/>
                      </a:lnTo>
                      <a:lnTo>
                        <a:pt x="226" y="63"/>
                      </a:lnTo>
                      <a:lnTo>
                        <a:pt x="230" y="70"/>
                      </a:lnTo>
                      <a:lnTo>
                        <a:pt x="233" y="78"/>
                      </a:lnTo>
                      <a:lnTo>
                        <a:pt x="235" y="87"/>
                      </a:lnTo>
                      <a:lnTo>
                        <a:pt x="238" y="96"/>
                      </a:lnTo>
                      <a:lnTo>
                        <a:pt x="238" y="106"/>
                      </a:lnTo>
                      <a:lnTo>
                        <a:pt x="238" y="106"/>
                      </a:lnTo>
                      <a:lnTo>
                        <a:pt x="236" y="121"/>
                      </a:lnTo>
                      <a:lnTo>
                        <a:pt x="236"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16" name="Freeform 401"/>
                <p:cNvSpPr/>
                <p:nvPr/>
              </p:nvSpPr>
              <p:spPr bwMode="auto">
                <a:xfrm>
                  <a:off x="12306491" y="2644206"/>
                  <a:ext cx="772311" cy="450356"/>
                </a:xfrm>
                <a:custGeom>
                  <a:avLst/>
                  <a:gdLst>
                    <a:gd name="T0" fmla="*/ 21 w 403"/>
                    <a:gd name="T1" fmla="*/ 235 h 235"/>
                    <a:gd name="T2" fmla="*/ 19 w 403"/>
                    <a:gd name="T3" fmla="*/ 231 h 235"/>
                    <a:gd name="T4" fmla="*/ 3 w 403"/>
                    <a:gd name="T5" fmla="*/ 212 h 235"/>
                    <a:gd name="T6" fmla="*/ 0 w 403"/>
                    <a:gd name="T7" fmla="*/ 208 h 235"/>
                    <a:gd name="T8" fmla="*/ 3 w 403"/>
                    <a:gd name="T9" fmla="*/ 205 h 235"/>
                    <a:gd name="T10" fmla="*/ 130 w 403"/>
                    <a:gd name="T11" fmla="*/ 103 h 235"/>
                    <a:gd name="T12" fmla="*/ 130 w 403"/>
                    <a:gd name="T13" fmla="*/ 102 h 235"/>
                    <a:gd name="T14" fmla="*/ 131 w 403"/>
                    <a:gd name="T15" fmla="*/ 102 h 235"/>
                    <a:gd name="T16" fmla="*/ 141 w 403"/>
                    <a:gd name="T17" fmla="*/ 97 h 235"/>
                    <a:gd name="T18" fmla="*/ 143 w 403"/>
                    <a:gd name="T19" fmla="*/ 96 h 235"/>
                    <a:gd name="T20" fmla="*/ 146 w 403"/>
                    <a:gd name="T21" fmla="*/ 97 h 235"/>
                    <a:gd name="T22" fmla="*/ 156 w 403"/>
                    <a:gd name="T23" fmla="*/ 102 h 235"/>
                    <a:gd name="T24" fmla="*/ 157 w 403"/>
                    <a:gd name="T25" fmla="*/ 103 h 235"/>
                    <a:gd name="T26" fmla="*/ 157 w 403"/>
                    <a:gd name="T27" fmla="*/ 103 h 235"/>
                    <a:gd name="T28" fmla="*/ 200 w 403"/>
                    <a:gd name="T29" fmla="*/ 135 h 235"/>
                    <a:gd name="T30" fmla="*/ 340 w 403"/>
                    <a:gd name="T31" fmla="*/ 27 h 235"/>
                    <a:gd name="T32" fmla="*/ 329 w 403"/>
                    <a:gd name="T33" fmla="*/ 11 h 235"/>
                    <a:gd name="T34" fmla="*/ 323 w 403"/>
                    <a:gd name="T35" fmla="*/ 3 h 235"/>
                    <a:gd name="T36" fmla="*/ 333 w 403"/>
                    <a:gd name="T37" fmla="*/ 3 h 235"/>
                    <a:gd name="T38" fmla="*/ 396 w 403"/>
                    <a:gd name="T39" fmla="*/ 0 h 235"/>
                    <a:gd name="T40" fmla="*/ 403 w 403"/>
                    <a:gd name="T41" fmla="*/ 0 h 235"/>
                    <a:gd name="T42" fmla="*/ 401 w 403"/>
                    <a:gd name="T43" fmla="*/ 7 h 235"/>
                    <a:gd name="T44" fmla="*/ 374 w 403"/>
                    <a:gd name="T45" fmla="*/ 66 h 235"/>
                    <a:gd name="T46" fmla="*/ 371 w 403"/>
                    <a:gd name="T47" fmla="*/ 75 h 235"/>
                    <a:gd name="T48" fmla="*/ 366 w 403"/>
                    <a:gd name="T49" fmla="*/ 66 h 235"/>
                    <a:gd name="T50" fmla="*/ 360 w 403"/>
                    <a:gd name="T51" fmla="*/ 54 h 235"/>
                    <a:gd name="T52" fmla="*/ 213 w 403"/>
                    <a:gd name="T53" fmla="*/ 166 h 235"/>
                    <a:gd name="T54" fmla="*/ 213 w 403"/>
                    <a:gd name="T55" fmla="*/ 166 h 235"/>
                    <a:gd name="T56" fmla="*/ 213 w 403"/>
                    <a:gd name="T57" fmla="*/ 166 h 235"/>
                    <a:gd name="T58" fmla="*/ 203 w 403"/>
                    <a:gd name="T59" fmla="*/ 173 h 235"/>
                    <a:gd name="T60" fmla="*/ 201 w 403"/>
                    <a:gd name="T61" fmla="*/ 174 h 235"/>
                    <a:gd name="T62" fmla="*/ 199 w 403"/>
                    <a:gd name="T63" fmla="*/ 173 h 235"/>
                    <a:gd name="T64" fmla="*/ 187 w 403"/>
                    <a:gd name="T65" fmla="*/ 166 h 235"/>
                    <a:gd name="T66" fmla="*/ 187 w 403"/>
                    <a:gd name="T67" fmla="*/ 166 h 235"/>
                    <a:gd name="T68" fmla="*/ 187 w 403"/>
                    <a:gd name="T69" fmla="*/ 166 h 235"/>
                    <a:gd name="T70" fmla="*/ 144 w 403"/>
                    <a:gd name="T71" fmla="*/ 133 h 235"/>
                    <a:gd name="T72" fmla="*/ 26 w 403"/>
                    <a:gd name="T73" fmla="*/ 231 h 235"/>
                    <a:gd name="T74" fmla="*/ 21 w 403"/>
                    <a:gd name="T75" fmla="*/ 235 h 235"/>
                    <a:gd name="T76" fmla="*/ 21 w 403"/>
                    <a:gd name="T7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3" h="235">
                      <a:moveTo>
                        <a:pt x="21" y="235"/>
                      </a:moveTo>
                      <a:lnTo>
                        <a:pt x="19" y="231"/>
                      </a:lnTo>
                      <a:lnTo>
                        <a:pt x="3" y="212"/>
                      </a:lnTo>
                      <a:lnTo>
                        <a:pt x="0" y="208"/>
                      </a:lnTo>
                      <a:lnTo>
                        <a:pt x="3" y="205"/>
                      </a:lnTo>
                      <a:lnTo>
                        <a:pt x="130" y="103"/>
                      </a:lnTo>
                      <a:lnTo>
                        <a:pt x="130" y="102"/>
                      </a:lnTo>
                      <a:lnTo>
                        <a:pt x="131" y="102"/>
                      </a:lnTo>
                      <a:lnTo>
                        <a:pt x="141" y="97"/>
                      </a:lnTo>
                      <a:lnTo>
                        <a:pt x="143" y="96"/>
                      </a:lnTo>
                      <a:lnTo>
                        <a:pt x="146" y="97"/>
                      </a:lnTo>
                      <a:lnTo>
                        <a:pt x="156" y="102"/>
                      </a:lnTo>
                      <a:lnTo>
                        <a:pt x="157" y="103"/>
                      </a:lnTo>
                      <a:lnTo>
                        <a:pt x="157" y="103"/>
                      </a:lnTo>
                      <a:lnTo>
                        <a:pt x="200" y="135"/>
                      </a:lnTo>
                      <a:lnTo>
                        <a:pt x="340" y="27"/>
                      </a:lnTo>
                      <a:lnTo>
                        <a:pt x="329" y="11"/>
                      </a:lnTo>
                      <a:lnTo>
                        <a:pt x="323" y="3"/>
                      </a:lnTo>
                      <a:lnTo>
                        <a:pt x="333" y="3"/>
                      </a:lnTo>
                      <a:lnTo>
                        <a:pt x="396" y="0"/>
                      </a:lnTo>
                      <a:lnTo>
                        <a:pt x="403" y="0"/>
                      </a:lnTo>
                      <a:lnTo>
                        <a:pt x="401" y="7"/>
                      </a:lnTo>
                      <a:lnTo>
                        <a:pt x="374" y="66"/>
                      </a:lnTo>
                      <a:lnTo>
                        <a:pt x="371" y="75"/>
                      </a:lnTo>
                      <a:lnTo>
                        <a:pt x="366" y="66"/>
                      </a:lnTo>
                      <a:lnTo>
                        <a:pt x="360" y="54"/>
                      </a:lnTo>
                      <a:lnTo>
                        <a:pt x="213" y="166"/>
                      </a:lnTo>
                      <a:lnTo>
                        <a:pt x="213" y="166"/>
                      </a:lnTo>
                      <a:lnTo>
                        <a:pt x="213" y="166"/>
                      </a:lnTo>
                      <a:lnTo>
                        <a:pt x="203" y="173"/>
                      </a:lnTo>
                      <a:lnTo>
                        <a:pt x="201" y="174"/>
                      </a:lnTo>
                      <a:lnTo>
                        <a:pt x="199" y="173"/>
                      </a:lnTo>
                      <a:lnTo>
                        <a:pt x="187" y="166"/>
                      </a:lnTo>
                      <a:lnTo>
                        <a:pt x="187" y="166"/>
                      </a:lnTo>
                      <a:lnTo>
                        <a:pt x="187" y="166"/>
                      </a:lnTo>
                      <a:lnTo>
                        <a:pt x="144" y="133"/>
                      </a:lnTo>
                      <a:lnTo>
                        <a:pt x="26" y="231"/>
                      </a:lnTo>
                      <a:lnTo>
                        <a:pt x="21" y="235"/>
                      </a:lnTo>
                      <a:lnTo>
                        <a:pt x="21"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17" name="Freeform 402"/>
                <p:cNvSpPr>
                  <a:spLocks noEditPoints="1"/>
                </p:cNvSpPr>
                <p:nvPr/>
              </p:nvSpPr>
              <p:spPr bwMode="auto">
                <a:xfrm>
                  <a:off x="12293076" y="2634624"/>
                  <a:ext cx="801058" cy="471436"/>
                </a:xfrm>
                <a:custGeom>
                  <a:avLst/>
                  <a:gdLst>
                    <a:gd name="T0" fmla="*/ 403 w 418"/>
                    <a:gd name="T1" fmla="*/ 10 h 246"/>
                    <a:gd name="T2" fmla="*/ 377 w 418"/>
                    <a:gd name="T3" fmla="*/ 69 h 246"/>
                    <a:gd name="T4" fmla="*/ 368 w 418"/>
                    <a:gd name="T5" fmla="*/ 52 h 246"/>
                    <a:gd name="T6" fmla="*/ 218 w 418"/>
                    <a:gd name="T7" fmla="*/ 167 h 246"/>
                    <a:gd name="T8" fmla="*/ 208 w 418"/>
                    <a:gd name="T9" fmla="*/ 174 h 246"/>
                    <a:gd name="T10" fmla="*/ 197 w 418"/>
                    <a:gd name="T11" fmla="*/ 167 h 246"/>
                    <a:gd name="T12" fmla="*/ 150 w 418"/>
                    <a:gd name="T13" fmla="*/ 132 h 246"/>
                    <a:gd name="T14" fmla="*/ 30 w 418"/>
                    <a:gd name="T15" fmla="*/ 233 h 246"/>
                    <a:gd name="T16" fmla="*/ 14 w 418"/>
                    <a:gd name="T17" fmla="*/ 214 h 246"/>
                    <a:gd name="T18" fmla="*/ 140 w 418"/>
                    <a:gd name="T19" fmla="*/ 112 h 246"/>
                    <a:gd name="T20" fmla="*/ 150 w 418"/>
                    <a:gd name="T21" fmla="*/ 106 h 246"/>
                    <a:gd name="T22" fmla="*/ 161 w 418"/>
                    <a:gd name="T23" fmla="*/ 112 h 246"/>
                    <a:gd name="T24" fmla="*/ 207 w 418"/>
                    <a:gd name="T25" fmla="*/ 147 h 246"/>
                    <a:gd name="T26" fmla="*/ 354 w 418"/>
                    <a:gd name="T27" fmla="*/ 33 h 246"/>
                    <a:gd name="T28" fmla="*/ 340 w 418"/>
                    <a:gd name="T29" fmla="*/ 12 h 246"/>
                    <a:gd name="T30" fmla="*/ 403 w 418"/>
                    <a:gd name="T31" fmla="*/ 10 h 246"/>
                    <a:gd name="T32" fmla="*/ 418 w 418"/>
                    <a:gd name="T33" fmla="*/ 0 h 246"/>
                    <a:gd name="T34" fmla="*/ 403 w 418"/>
                    <a:gd name="T35" fmla="*/ 1 h 246"/>
                    <a:gd name="T36" fmla="*/ 339 w 418"/>
                    <a:gd name="T37" fmla="*/ 3 h 246"/>
                    <a:gd name="T38" fmla="*/ 321 w 418"/>
                    <a:gd name="T39" fmla="*/ 4 h 246"/>
                    <a:gd name="T40" fmla="*/ 331 w 418"/>
                    <a:gd name="T41" fmla="*/ 18 h 246"/>
                    <a:gd name="T42" fmla="*/ 341 w 418"/>
                    <a:gd name="T43" fmla="*/ 31 h 246"/>
                    <a:gd name="T44" fmla="*/ 207 w 418"/>
                    <a:gd name="T45" fmla="*/ 134 h 246"/>
                    <a:gd name="T46" fmla="*/ 167 w 418"/>
                    <a:gd name="T47" fmla="*/ 104 h 246"/>
                    <a:gd name="T48" fmla="*/ 166 w 418"/>
                    <a:gd name="T49" fmla="*/ 104 h 246"/>
                    <a:gd name="T50" fmla="*/ 166 w 418"/>
                    <a:gd name="T51" fmla="*/ 103 h 246"/>
                    <a:gd name="T52" fmla="*/ 155 w 418"/>
                    <a:gd name="T53" fmla="*/ 98 h 246"/>
                    <a:gd name="T54" fmla="*/ 150 w 418"/>
                    <a:gd name="T55" fmla="*/ 95 h 246"/>
                    <a:gd name="T56" fmla="*/ 146 w 418"/>
                    <a:gd name="T57" fmla="*/ 98 h 246"/>
                    <a:gd name="T58" fmla="*/ 136 w 418"/>
                    <a:gd name="T59" fmla="*/ 103 h 246"/>
                    <a:gd name="T60" fmla="*/ 135 w 418"/>
                    <a:gd name="T61" fmla="*/ 104 h 246"/>
                    <a:gd name="T62" fmla="*/ 134 w 418"/>
                    <a:gd name="T63" fmla="*/ 104 h 246"/>
                    <a:gd name="T64" fmla="*/ 7 w 418"/>
                    <a:gd name="T65" fmla="*/ 207 h 246"/>
                    <a:gd name="T66" fmla="*/ 0 w 418"/>
                    <a:gd name="T67" fmla="*/ 213 h 246"/>
                    <a:gd name="T68" fmla="*/ 6 w 418"/>
                    <a:gd name="T69" fmla="*/ 220 h 246"/>
                    <a:gd name="T70" fmla="*/ 22 w 418"/>
                    <a:gd name="T71" fmla="*/ 239 h 246"/>
                    <a:gd name="T72" fmla="*/ 28 w 418"/>
                    <a:gd name="T73" fmla="*/ 246 h 246"/>
                    <a:gd name="T74" fmla="*/ 36 w 418"/>
                    <a:gd name="T75" fmla="*/ 241 h 246"/>
                    <a:gd name="T76" fmla="*/ 151 w 418"/>
                    <a:gd name="T77" fmla="*/ 145 h 246"/>
                    <a:gd name="T78" fmla="*/ 191 w 418"/>
                    <a:gd name="T79" fmla="*/ 176 h 246"/>
                    <a:gd name="T80" fmla="*/ 192 w 418"/>
                    <a:gd name="T81" fmla="*/ 176 h 246"/>
                    <a:gd name="T82" fmla="*/ 192 w 418"/>
                    <a:gd name="T83" fmla="*/ 176 h 246"/>
                    <a:gd name="T84" fmla="*/ 202 w 418"/>
                    <a:gd name="T85" fmla="*/ 182 h 246"/>
                    <a:gd name="T86" fmla="*/ 208 w 418"/>
                    <a:gd name="T87" fmla="*/ 185 h 246"/>
                    <a:gd name="T88" fmla="*/ 213 w 418"/>
                    <a:gd name="T89" fmla="*/ 182 h 246"/>
                    <a:gd name="T90" fmla="*/ 223 w 418"/>
                    <a:gd name="T91" fmla="*/ 176 h 246"/>
                    <a:gd name="T92" fmla="*/ 224 w 418"/>
                    <a:gd name="T93" fmla="*/ 175 h 246"/>
                    <a:gd name="T94" fmla="*/ 224 w 418"/>
                    <a:gd name="T95" fmla="*/ 175 h 246"/>
                    <a:gd name="T96" fmla="*/ 365 w 418"/>
                    <a:gd name="T97" fmla="*/ 67 h 246"/>
                    <a:gd name="T98" fmla="*/ 369 w 418"/>
                    <a:gd name="T99" fmla="*/ 74 h 246"/>
                    <a:gd name="T100" fmla="*/ 379 w 418"/>
                    <a:gd name="T101" fmla="*/ 90 h 246"/>
                    <a:gd name="T102" fmla="*/ 387 w 418"/>
                    <a:gd name="T103" fmla="*/ 73 h 246"/>
                    <a:gd name="T104" fmla="*/ 412 w 418"/>
                    <a:gd name="T105" fmla="*/ 14 h 246"/>
                    <a:gd name="T106" fmla="*/ 418 w 418"/>
                    <a:gd name="T107" fmla="*/ 0 h 246"/>
                    <a:gd name="T108" fmla="*/ 418 w 418"/>
                    <a:gd name="T10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8" h="246">
                      <a:moveTo>
                        <a:pt x="403" y="10"/>
                      </a:moveTo>
                      <a:lnTo>
                        <a:pt x="377" y="69"/>
                      </a:lnTo>
                      <a:lnTo>
                        <a:pt x="368" y="52"/>
                      </a:lnTo>
                      <a:lnTo>
                        <a:pt x="218" y="167"/>
                      </a:lnTo>
                      <a:lnTo>
                        <a:pt x="208" y="174"/>
                      </a:lnTo>
                      <a:lnTo>
                        <a:pt x="197" y="167"/>
                      </a:lnTo>
                      <a:lnTo>
                        <a:pt x="150" y="132"/>
                      </a:lnTo>
                      <a:lnTo>
                        <a:pt x="30" y="233"/>
                      </a:lnTo>
                      <a:lnTo>
                        <a:pt x="14" y="214"/>
                      </a:lnTo>
                      <a:lnTo>
                        <a:pt x="140" y="112"/>
                      </a:lnTo>
                      <a:lnTo>
                        <a:pt x="150" y="106"/>
                      </a:lnTo>
                      <a:lnTo>
                        <a:pt x="161" y="112"/>
                      </a:lnTo>
                      <a:lnTo>
                        <a:pt x="207" y="147"/>
                      </a:lnTo>
                      <a:lnTo>
                        <a:pt x="354" y="33"/>
                      </a:lnTo>
                      <a:lnTo>
                        <a:pt x="340" y="12"/>
                      </a:lnTo>
                      <a:lnTo>
                        <a:pt x="403" y="10"/>
                      </a:lnTo>
                      <a:close/>
                      <a:moveTo>
                        <a:pt x="418" y="0"/>
                      </a:moveTo>
                      <a:lnTo>
                        <a:pt x="403" y="1"/>
                      </a:lnTo>
                      <a:lnTo>
                        <a:pt x="339" y="3"/>
                      </a:lnTo>
                      <a:lnTo>
                        <a:pt x="321" y="4"/>
                      </a:lnTo>
                      <a:lnTo>
                        <a:pt x="331" y="18"/>
                      </a:lnTo>
                      <a:lnTo>
                        <a:pt x="341" y="31"/>
                      </a:lnTo>
                      <a:lnTo>
                        <a:pt x="207" y="134"/>
                      </a:lnTo>
                      <a:lnTo>
                        <a:pt x="167" y="104"/>
                      </a:lnTo>
                      <a:lnTo>
                        <a:pt x="166" y="104"/>
                      </a:lnTo>
                      <a:lnTo>
                        <a:pt x="166" y="103"/>
                      </a:lnTo>
                      <a:lnTo>
                        <a:pt x="155" y="98"/>
                      </a:lnTo>
                      <a:lnTo>
                        <a:pt x="150" y="95"/>
                      </a:lnTo>
                      <a:lnTo>
                        <a:pt x="146" y="98"/>
                      </a:lnTo>
                      <a:lnTo>
                        <a:pt x="136" y="103"/>
                      </a:lnTo>
                      <a:lnTo>
                        <a:pt x="135" y="104"/>
                      </a:lnTo>
                      <a:lnTo>
                        <a:pt x="134" y="104"/>
                      </a:lnTo>
                      <a:lnTo>
                        <a:pt x="7" y="207"/>
                      </a:lnTo>
                      <a:lnTo>
                        <a:pt x="0" y="213"/>
                      </a:lnTo>
                      <a:lnTo>
                        <a:pt x="6" y="220"/>
                      </a:lnTo>
                      <a:lnTo>
                        <a:pt x="22" y="239"/>
                      </a:lnTo>
                      <a:lnTo>
                        <a:pt x="28" y="246"/>
                      </a:lnTo>
                      <a:lnTo>
                        <a:pt x="36" y="241"/>
                      </a:lnTo>
                      <a:lnTo>
                        <a:pt x="151" y="145"/>
                      </a:lnTo>
                      <a:lnTo>
                        <a:pt x="191" y="176"/>
                      </a:lnTo>
                      <a:lnTo>
                        <a:pt x="192" y="176"/>
                      </a:lnTo>
                      <a:lnTo>
                        <a:pt x="192" y="176"/>
                      </a:lnTo>
                      <a:lnTo>
                        <a:pt x="202" y="182"/>
                      </a:lnTo>
                      <a:lnTo>
                        <a:pt x="208" y="185"/>
                      </a:lnTo>
                      <a:lnTo>
                        <a:pt x="213" y="182"/>
                      </a:lnTo>
                      <a:lnTo>
                        <a:pt x="223" y="176"/>
                      </a:lnTo>
                      <a:lnTo>
                        <a:pt x="224" y="175"/>
                      </a:lnTo>
                      <a:lnTo>
                        <a:pt x="224" y="175"/>
                      </a:lnTo>
                      <a:lnTo>
                        <a:pt x="365" y="67"/>
                      </a:lnTo>
                      <a:lnTo>
                        <a:pt x="369" y="74"/>
                      </a:lnTo>
                      <a:lnTo>
                        <a:pt x="379" y="90"/>
                      </a:lnTo>
                      <a:lnTo>
                        <a:pt x="387" y="73"/>
                      </a:lnTo>
                      <a:lnTo>
                        <a:pt x="412" y="14"/>
                      </a:lnTo>
                      <a:lnTo>
                        <a:pt x="418" y="0"/>
                      </a:lnTo>
                      <a:lnTo>
                        <a:pt x="4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18" name="Freeform 403"/>
                <p:cNvSpPr/>
                <p:nvPr/>
              </p:nvSpPr>
              <p:spPr bwMode="auto">
                <a:xfrm>
                  <a:off x="12319906" y="2653788"/>
                  <a:ext cx="745482" cy="427359"/>
                </a:xfrm>
                <a:custGeom>
                  <a:avLst/>
                  <a:gdLst>
                    <a:gd name="T0" fmla="*/ 389 w 389"/>
                    <a:gd name="T1" fmla="*/ 0 h 223"/>
                    <a:gd name="T2" fmla="*/ 363 w 389"/>
                    <a:gd name="T3" fmla="*/ 59 h 223"/>
                    <a:gd name="T4" fmla="*/ 354 w 389"/>
                    <a:gd name="T5" fmla="*/ 42 h 223"/>
                    <a:gd name="T6" fmla="*/ 204 w 389"/>
                    <a:gd name="T7" fmla="*/ 157 h 223"/>
                    <a:gd name="T8" fmla="*/ 194 w 389"/>
                    <a:gd name="T9" fmla="*/ 164 h 223"/>
                    <a:gd name="T10" fmla="*/ 183 w 389"/>
                    <a:gd name="T11" fmla="*/ 157 h 223"/>
                    <a:gd name="T12" fmla="*/ 136 w 389"/>
                    <a:gd name="T13" fmla="*/ 122 h 223"/>
                    <a:gd name="T14" fmla="*/ 16 w 389"/>
                    <a:gd name="T15" fmla="*/ 223 h 223"/>
                    <a:gd name="T16" fmla="*/ 0 w 389"/>
                    <a:gd name="T17" fmla="*/ 204 h 223"/>
                    <a:gd name="T18" fmla="*/ 126 w 389"/>
                    <a:gd name="T19" fmla="*/ 102 h 223"/>
                    <a:gd name="T20" fmla="*/ 136 w 389"/>
                    <a:gd name="T21" fmla="*/ 96 h 223"/>
                    <a:gd name="T22" fmla="*/ 147 w 389"/>
                    <a:gd name="T23" fmla="*/ 102 h 223"/>
                    <a:gd name="T24" fmla="*/ 193 w 389"/>
                    <a:gd name="T25" fmla="*/ 137 h 223"/>
                    <a:gd name="T26" fmla="*/ 340 w 389"/>
                    <a:gd name="T27" fmla="*/ 23 h 223"/>
                    <a:gd name="T28" fmla="*/ 326 w 389"/>
                    <a:gd name="T29" fmla="*/ 2 h 223"/>
                    <a:gd name="T30" fmla="*/ 389 w 389"/>
                    <a:gd name="T3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223">
                      <a:moveTo>
                        <a:pt x="389" y="0"/>
                      </a:moveTo>
                      <a:lnTo>
                        <a:pt x="363" y="59"/>
                      </a:lnTo>
                      <a:lnTo>
                        <a:pt x="354" y="42"/>
                      </a:lnTo>
                      <a:lnTo>
                        <a:pt x="204" y="157"/>
                      </a:lnTo>
                      <a:lnTo>
                        <a:pt x="194" y="164"/>
                      </a:lnTo>
                      <a:lnTo>
                        <a:pt x="183" y="157"/>
                      </a:lnTo>
                      <a:lnTo>
                        <a:pt x="136" y="122"/>
                      </a:lnTo>
                      <a:lnTo>
                        <a:pt x="16" y="223"/>
                      </a:lnTo>
                      <a:lnTo>
                        <a:pt x="0" y="204"/>
                      </a:lnTo>
                      <a:lnTo>
                        <a:pt x="126" y="102"/>
                      </a:lnTo>
                      <a:lnTo>
                        <a:pt x="136" y="96"/>
                      </a:lnTo>
                      <a:lnTo>
                        <a:pt x="147" y="102"/>
                      </a:lnTo>
                      <a:lnTo>
                        <a:pt x="193" y="137"/>
                      </a:lnTo>
                      <a:lnTo>
                        <a:pt x="340" y="23"/>
                      </a:lnTo>
                      <a:lnTo>
                        <a:pt x="326" y="2"/>
                      </a:lnTo>
                      <a:lnTo>
                        <a:pt x="38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19" name="Freeform 404"/>
                <p:cNvSpPr/>
                <p:nvPr/>
              </p:nvSpPr>
              <p:spPr bwMode="auto">
                <a:xfrm>
                  <a:off x="12293076" y="2634624"/>
                  <a:ext cx="801058" cy="471436"/>
                </a:xfrm>
                <a:custGeom>
                  <a:avLst/>
                  <a:gdLst>
                    <a:gd name="T0" fmla="*/ 418 w 418"/>
                    <a:gd name="T1" fmla="*/ 0 h 246"/>
                    <a:gd name="T2" fmla="*/ 403 w 418"/>
                    <a:gd name="T3" fmla="*/ 1 h 246"/>
                    <a:gd name="T4" fmla="*/ 339 w 418"/>
                    <a:gd name="T5" fmla="*/ 3 h 246"/>
                    <a:gd name="T6" fmla="*/ 321 w 418"/>
                    <a:gd name="T7" fmla="*/ 4 h 246"/>
                    <a:gd name="T8" fmla="*/ 331 w 418"/>
                    <a:gd name="T9" fmla="*/ 18 h 246"/>
                    <a:gd name="T10" fmla="*/ 341 w 418"/>
                    <a:gd name="T11" fmla="*/ 31 h 246"/>
                    <a:gd name="T12" fmla="*/ 207 w 418"/>
                    <a:gd name="T13" fmla="*/ 134 h 246"/>
                    <a:gd name="T14" fmla="*/ 167 w 418"/>
                    <a:gd name="T15" fmla="*/ 104 h 246"/>
                    <a:gd name="T16" fmla="*/ 166 w 418"/>
                    <a:gd name="T17" fmla="*/ 104 h 246"/>
                    <a:gd name="T18" fmla="*/ 166 w 418"/>
                    <a:gd name="T19" fmla="*/ 103 h 246"/>
                    <a:gd name="T20" fmla="*/ 155 w 418"/>
                    <a:gd name="T21" fmla="*/ 98 h 246"/>
                    <a:gd name="T22" fmla="*/ 150 w 418"/>
                    <a:gd name="T23" fmla="*/ 95 h 246"/>
                    <a:gd name="T24" fmla="*/ 146 w 418"/>
                    <a:gd name="T25" fmla="*/ 98 h 246"/>
                    <a:gd name="T26" fmla="*/ 136 w 418"/>
                    <a:gd name="T27" fmla="*/ 103 h 246"/>
                    <a:gd name="T28" fmla="*/ 135 w 418"/>
                    <a:gd name="T29" fmla="*/ 104 h 246"/>
                    <a:gd name="T30" fmla="*/ 134 w 418"/>
                    <a:gd name="T31" fmla="*/ 104 h 246"/>
                    <a:gd name="T32" fmla="*/ 7 w 418"/>
                    <a:gd name="T33" fmla="*/ 207 h 246"/>
                    <a:gd name="T34" fmla="*/ 0 w 418"/>
                    <a:gd name="T35" fmla="*/ 213 h 246"/>
                    <a:gd name="T36" fmla="*/ 6 w 418"/>
                    <a:gd name="T37" fmla="*/ 220 h 246"/>
                    <a:gd name="T38" fmla="*/ 22 w 418"/>
                    <a:gd name="T39" fmla="*/ 239 h 246"/>
                    <a:gd name="T40" fmla="*/ 28 w 418"/>
                    <a:gd name="T41" fmla="*/ 246 h 246"/>
                    <a:gd name="T42" fmla="*/ 36 w 418"/>
                    <a:gd name="T43" fmla="*/ 241 h 246"/>
                    <a:gd name="T44" fmla="*/ 151 w 418"/>
                    <a:gd name="T45" fmla="*/ 145 h 246"/>
                    <a:gd name="T46" fmla="*/ 191 w 418"/>
                    <a:gd name="T47" fmla="*/ 176 h 246"/>
                    <a:gd name="T48" fmla="*/ 192 w 418"/>
                    <a:gd name="T49" fmla="*/ 176 h 246"/>
                    <a:gd name="T50" fmla="*/ 192 w 418"/>
                    <a:gd name="T51" fmla="*/ 176 h 246"/>
                    <a:gd name="T52" fmla="*/ 202 w 418"/>
                    <a:gd name="T53" fmla="*/ 182 h 246"/>
                    <a:gd name="T54" fmla="*/ 208 w 418"/>
                    <a:gd name="T55" fmla="*/ 185 h 246"/>
                    <a:gd name="T56" fmla="*/ 213 w 418"/>
                    <a:gd name="T57" fmla="*/ 182 h 246"/>
                    <a:gd name="T58" fmla="*/ 223 w 418"/>
                    <a:gd name="T59" fmla="*/ 176 h 246"/>
                    <a:gd name="T60" fmla="*/ 224 w 418"/>
                    <a:gd name="T61" fmla="*/ 175 h 246"/>
                    <a:gd name="T62" fmla="*/ 224 w 418"/>
                    <a:gd name="T63" fmla="*/ 175 h 246"/>
                    <a:gd name="T64" fmla="*/ 365 w 418"/>
                    <a:gd name="T65" fmla="*/ 67 h 246"/>
                    <a:gd name="T66" fmla="*/ 369 w 418"/>
                    <a:gd name="T67" fmla="*/ 74 h 246"/>
                    <a:gd name="T68" fmla="*/ 379 w 418"/>
                    <a:gd name="T69" fmla="*/ 90 h 246"/>
                    <a:gd name="T70" fmla="*/ 387 w 418"/>
                    <a:gd name="T71" fmla="*/ 73 h 246"/>
                    <a:gd name="T72" fmla="*/ 412 w 418"/>
                    <a:gd name="T73" fmla="*/ 14 h 246"/>
                    <a:gd name="T74" fmla="*/ 418 w 418"/>
                    <a:gd name="T75" fmla="*/ 0 h 246"/>
                    <a:gd name="T76" fmla="*/ 418 w 418"/>
                    <a:gd name="T7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8" h="246">
                      <a:moveTo>
                        <a:pt x="418" y="0"/>
                      </a:moveTo>
                      <a:lnTo>
                        <a:pt x="403" y="1"/>
                      </a:lnTo>
                      <a:lnTo>
                        <a:pt x="339" y="3"/>
                      </a:lnTo>
                      <a:lnTo>
                        <a:pt x="321" y="4"/>
                      </a:lnTo>
                      <a:lnTo>
                        <a:pt x="331" y="18"/>
                      </a:lnTo>
                      <a:lnTo>
                        <a:pt x="341" y="31"/>
                      </a:lnTo>
                      <a:lnTo>
                        <a:pt x="207" y="134"/>
                      </a:lnTo>
                      <a:lnTo>
                        <a:pt x="167" y="104"/>
                      </a:lnTo>
                      <a:lnTo>
                        <a:pt x="166" y="104"/>
                      </a:lnTo>
                      <a:lnTo>
                        <a:pt x="166" y="103"/>
                      </a:lnTo>
                      <a:lnTo>
                        <a:pt x="155" y="98"/>
                      </a:lnTo>
                      <a:lnTo>
                        <a:pt x="150" y="95"/>
                      </a:lnTo>
                      <a:lnTo>
                        <a:pt x="146" y="98"/>
                      </a:lnTo>
                      <a:lnTo>
                        <a:pt x="136" y="103"/>
                      </a:lnTo>
                      <a:lnTo>
                        <a:pt x="135" y="104"/>
                      </a:lnTo>
                      <a:lnTo>
                        <a:pt x="134" y="104"/>
                      </a:lnTo>
                      <a:lnTo>
                        <a:pt x="7" y="207"/>
                      </a:lnTo>
                      <a:lnTo>
                        <a:pt x="0" y="213"/>
                      </a:lnTo>
                      <a:lnTo>
                        <a:pt x="6" y="220"/>
                      </a:lnTo>
                      <a:lnTo>
                        <a:pt x="22" y="239"/>
                      </a:lnTo>
                      <a:lnTo>
                        <a:pt x="28" y="246"/>
                      </a:lnTo>
                      <a:lnTo>
                        <a:pt x="36" y="241"/>
                      </a:lnTo>
                      <a:lnTo>
                        <a:pt x="151" y="145"/>
                      </a:lnTo>
                      <a:lnTo>
                        <a:pt x="191" y="176"/>
                      </a:lnTo>
                      <a:lnTo>
                        <a:pt x="192" y="176"/>
                      </a:lnTo>
                      <a:lnTo>
                        <a:pt x="192" y="176"/>
                      </a:lnTo>
                      <a:lnTo>
                        <a:pt x="202" y="182"/>
                      </a:lnTo>
                      <a:lnTo>
                        <a:pt x="208" y="185"/>
                      </a:lnTo>
                      <a:lnTo>
                        <a:pt x="213" y="182"/>
                      </a:lnTo>
                      <a:lnTo>
                        <a:pt x="223" y="176"/>
                      </a:lnTo>
                      <a:lnTo>
                        <a:pt x="224" y="175"/>
                      </a:lnTo>
                      <a:lnTo>
                        <a:pt x="224" y="175"/>
                      </a:lnTo>
                      <a:lnTo>
                        <a:pt x="365" y="67"/>
                      </a:lnTo>
                      <a:lnTo>
                        <a:pt x="369" y="74"/>
                      </a:lnTo>
                      <a:lnTo>
                        <a:pt x="379" y="90"/>
                      </a:lnTo>
                      <a:lnTo>
                        <a:pt x="387" y="73"/>
                      </a:lnTo>
                      <a:lnTo>
                        <a:pt x="412" y="14"/>
                      </a:lnTo>
                      <a:lnTo>
                        <a:pt x="418" y="0"/>
                      </a:lnTo>
                      <a:lnTo>
                        <a:pt x="418" y="0"/>
                      </a:lnTo>
                    </a:path>
                  </a:pathLst>
                </a:custGeom>
                <a:solidFill>
                  <a:schemeClr val="bg1">
                    <a:lumMod val="75000"/>
                  </a:schemeClr>
                </a:solidFill>
                <a:ln>
                  <a:solidFill>
                    <a:schemeClr val="bg1">
                      <a:lumMod val="95000"/>
                    </a:schemeClr>
                  </a:solidFill>
                </a:ln>
              </p:spPr>
              <p:txBody>
                <a:bodyPr/>
                <a:lstStyle/>
                <a:p>
                  <a:pPr eaLnBrk="1" fontAlgn="t" hangingPunct="1">
                    <a:defRPr/>
                  </a:pPr>
                  <a:endParaRPr lang="zh-CN" altLang="en-US">
                    <a:latin typeface="+mn-lt"/>
                    <a:ea typeface="+mn-ea"/>
                  </a:endParaRPr>
                </a:p>
              </p:txBody>
            </p:sp>
          </p:grpSp>
          <p:grpSp>
            <p:nvGrpSpPr>
              <p:cNvPr id="98337" name="组合 105"/>
              <p:cNvGrpSpPr/>
              <p:nvPr/>
            </p:nvGrpSpPr>
            <p:grpSpPr bwMode="auto">
              <a:xfrm>
                <a:off x="5685840" y="1268390"/>
                <a:ext cx="912210" cy="758897"/>
                <a:chOff x="14479696" y="610898"/>
                <a:chExt cx="912210" cy="758897"/>
              </a:xfrm>
            </p:grpSpPr>
            <p:sp>
              <p:nvSpPr>
                <p:cNvPr id="211" name="Freeform 313"/>
                <p:cNvSpPr>
                  <a:spLocks noEditPoints="1"/>
                </p:cNvSpPr>
                <p:nvPr/>
              </p:nvSpPr>
              <p:spPr bwMode="auto">
                <a:xfrm>
                  <a:off x="14716152" y="610660"/>
                  <a:ext cx="546089" cy="668420"/>
                </a:xfrm>
                <a:custGeom>
                  <a:avLst/>
                  <a:gdLst>
                    <a:gd name="T0" fmla="*/ 229 w 285"/>
                    <a:gd name="T1" fmla="*/ 349 h 349"/>
                    <a:gd name="T2" fmla="*/ 47 w 285"/>
                    <a:gd name="T3" fmla="*/ 334 h 349"/>
                    <a:gd name="T4" fmla="*/ 47 w 285"/>
                    <a:gd name="T5" fmla="*/ 349 h 349"/>
                    <a:gd name="T6" fmla="*/ 99 w 285"/>
                    <a:gd name="T7" fmla="*/ 76 h 349"/>
                    <a:gd name="T8" fmla="*/ 45 w 285"/>
                    <a:gd name="T9" fmla="*/ 70 h 349"/>
                    <a:gd name="T10" fmla="*/ 45 w 285"/>
                    <a:gd name="T11" fmla="*/ 76 h 349"/>
                    <a:gd name="T12" fmla="*/ 45 w 285"/>
                    <a:gd name="T13" fmla="*/ 54 h 349"/>
                    <a:gd name="T14" fmla="*/ 99 w 285"/>
                    <a:gd name="T15" fmla="*/ 61 h 349"/>
                    <a:gd name="T16" fmla="*/ 99 w 285"/>
                    <a:gd name="T17" fmla="*/ 54 h 349"/>
                    <a:gd name="T18" fmla="*/ 32 w 285"/>
                    <a:gd name="T19" fmla="*/ 0 h 349"/>
                    <a:gd name="T20" fmla="*/ 26 w 285"/>
                    <a:gd name="T21" fmla="*/ 1 h 349"/>
                    <a:gd name="T22" fmla="*/ 14 w 285"/>
                    <a:gd name="T23" fmla="*/ 5 h 349"/>
                    <a:gd name="T24" fmla="*/ 6 w 285"/>
                    <a:gd name="T25" fmla="*/ 15 h 349"/>
                    <a:gd name="T26" fmla="*/ 2 w 285"/>
                    <a:gd name="T27" fmla="*/ 27 h 349"/>
                    <a:gd name="T28" fmla="*/ 0 w 285"/>
                    <a:gd name="T29" fmla="*/ 201 h 349"/>
                    <a:gd name="T30" fmla="*/ 18 w 285"/>
                    <a:gd name="T31" fmla="*/ 35 h 349"/>
                    <a:gd name="T32" fmla="*/ 18 w 285"/>
                    <a:gd name="T33" fmla="*/ 32 h 349"/>
                    <a:gd name="T34" fmla="*/ 21 w 285"/>
                    <a:gd name="T35" fmla="*/ 26 h 349"/>
                    <a:gd name="T36" fmla="*/ 25 w 285"/>
                    <a:gd name="T37" fmla="*/ 20 h 349"/>
                    <a:gd name="T38" fmla="*/ 31 w 285"/>
                    <a:gd name="T39" fmla="*/ 17 h 349"/>
                    <a:gd name="T40" fmla="*/ 163 w 285"/>
                    <a:gd name="T41" fmla="*/ 17 h 349"/>
                    <a:gd name="T42" fmla="*/ 163 w 285"/>
                    <a:gd name="T43" fmla="*/ 103 h 349"/>
                    <a:gd name="T44" fmla="*/ 165 w 285"/>
                    <a:gd name="T45" fmla="*/ 111 h 349"/>
                    <a:gd name="T46" fmla="*/ 168 w 285"/>
                    <a:gd name="T47" fmla="*/ 117 h 349"/>
                    <a:gd name="T48" fmla="*/ 174 w 285"/>
                    <a:gd name="T49" fmla="*/ 121 h 349"/>
                    <a:gd name="T50" fmla="*/ 181 w 285"/>
                    <a:gd name="T51" fmla="*/ 123 h 349"/>
                    <a:gd name="T52" fmla="*/ 270 w 285"/>
                    <a:gd name="T53" fmla="*/ 217 h 349"/>
                    <a:gd name="T54" fmla="*/ 285 w 285"/>
                    <a:gd name="T55" fmla="*/ 123 h 349"/>
                    <a:gd name="T56" fmla="*/ 164 w 285"/>
                    <a:gd name="T57" fmla="*/ 0 h 349"/>
                    <a:gd name="T58" fmla="*/ 243 w 285"/>
                    <a:gd name="T59" fmla="*/ 180 h 349"/>
                    <a:gd name="T60" fmla="*/ 91 w 285"/>
                    <a:gd name="T61" fmla="*/ 172 h 349"/>
                    <a:gd name="T62" fmla="*/ 91 w 285"/>
                    <a:gd name="T63" fmla="*/ 180 h 349"/>
                    <a:gd name="T64" fmla="*/ 243 w 285"/>
                    <a:gd name="T65" fmla="*/ 212 h 349"/>
                    <a:gd name="T66" fmla="*/ 91 w 285"/>
                    <a:gd name="T67" fmla="*/ 204 h 349"/>
                    <a:gd name="T68" fmla="*/ 91 w 285"/>
                    <a:gd name="T69" fmla="*/ 21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5" h="349">
                      <a:moveTo>
                        <a:pt x="47" y="349"/>
                      </a:moveTo>
                      <a:lnTo>
                        <a:pt x="229" y="349"/>
                      </a:lnTo>
                      <a:lnTo>
                        <a:pt x="229" y="334"/>
                      </a:lnTo>
                      <a:lnTo>
                        <a:pt x="47" y="334"/>
                      </a:lnTo>
                      <a:lnTo>
                        <a:pt x="47" y="349"/>
                      </a:lnTo>
                      <a:lnTo>
                        <a:pt x="47" y="349"/>
                      </a:lnTo>
                      <a:close/>
                      <a:moveTo>
                        <a:pt x="45" y="76"/>
                      </a:moveTo>
                      <a:lnTo>
                        <a:pt x="99" y="76"/>
                      </a:lnTo>
                      <a:lnTo>
                        <a:pt x="99" y="70"/>
                      </a:lnTo>
                      <a:lnTo>
                        <a:pt x="45" y="70"/>
                      </a:lnTo>
                      <a:lnTo>
                        <a:pt x="45" y="76"/>
                      </a:lnTo>
                      <a:lnTo>
                        <a:pt x="45" y="76"/>
                      </a:lnTo>
                      <a:close/>
                      <a:moveTo>
                        <a:pt x="99" y="54"/>
                      </a:moveTo>
                      <a:lnTo>
                        <a:pt x="45" y="54"/>
                      </a:lnTo>
                      <a:lnTo>
                        <a:pt x="45" y="61"/>
                      </a:lnTo>
                      <a:lnTo>
                        <a:pt x="99" y="61"/>
                      </a:lnTo>
                      <a:lnTo>
                        <a:pt x="99" y="54"/>
                      </a:lnTo>
                      <a:lnTo>
                        <a:pt x="99" y="54"/>
                      </a:lnTo>
                      <a:close/>
                      <a:moveTo>
                        <a:pt x="164" y="0"/>
                      </a:moveTo>
                      <a:lnTo>
                        <a:pt x="32" y="0"/>
                      </a:lnTo>
                      <a:lnTo>
                        <a:pt x="32" y="0"/>
                      </a:lnTo>
                      <a:lnTo>
                        <a:pt x="26" y="1"/>
                      </a:lnTo>
                      <a:lnTo>
                        <a:pt x="20" y="3"/>
                      </a:lnTo>
                      <a:lnTo>
                        <a:pt x="14" y="5"/>
                      </a:lnTo>
                      <a:lnTo>
                        <a:pt x="10" y="10"/>
                      </a:lnTo>
                      <a:lnTo>
                        <a:pt x="6" y="15"/>
                      </a:lnTo>
                      <a:lnTo>
                        <a:pt x="4" y="20"/>
                      </a:lnTo>
                      <a:lnTo>
                        <a:pt x="2" y="27"/>
                      </a:lnTo>
                      <a:lnTo>
                        <a:pt x="0" y="33"/>
                      </a:lnTo>
                      <a:lnTo>
                        <a:pt x="0" y="201"/>
                      </a:lnTo>
                      <a:lnTo>
                        <a:pt x="18" y="201"/>
                      </a:lnTo>
                      <a:lnTo>
                        <a:pt x="18" y="35"/>
                      </a:lnTo>
                      <a:lnTo>
                        <a:pt x="18" y="35"/>
                      </a:lnTo>
                      <a:lnTo>
                        <a:pt x="18" y="32"/>
                      </a:lnTo>
                      <a:lnTo>
                        <a:pt x="19" y="28"/>
                      </a:lnTo>
                      <a:lnTo>
                        <a:pt x="21" y="26"/>
                      </a:lnTo>
                      <a:lnTo>
                        <a:pt x="23" y="22"/>
                      </a:lnTo>
                      <a:lnTo>
                        <a:pt x="25" y="20"/>
                      </a:lnTo>
                      <a:lnTo>
                        <a:pt x="28" y="18"/>
                      </a:lnTo>
                      <a:lnTo>
                        <a:pt x="31" y="17"/>
                      </a:lnTo>
                      <a:lnTo>
                        <a:pt x="36" y="17"/>
                      </a:lnTo>
                      <a:lnTo>
                        <a:pt x="163" y="17"/>
                      </a:lnTo>
                      <a:lnTo>
                        <a:pt x="163" y="103"/>
                      </a:lnTo>
                      <a:lnTo>
                        <a:pt x="163" y="103"/>
                      </a:lnTo>
                      <a:lnTo>
                        <a:pt x="164" y="108"/>
                      </a:lnTo>
                      <a:lnTo>
                        <a:pt x="165" y="111"/>
                      </a:lnTo>
                      <a:lnTo>
                        <a:pt x="166" y="114"/>
                      </a:lnTo>
                      <a:lnTo>
                        <a:pt x="168" y="117"/>
                      </a:lnTo>
                      <a:lnTo>
                        <a:pt x="171" y="119"/>
                      </a:lnTo>
                      <a:lnTo>
                        <a:pt x="174" y="121"/>
                      </a:lnTo>
                      <a:lnTo>
                        <a:pt x="178" y="123"/>
                      </a:lnTo>
                      <a:lnTo>
                        <a:pt x="181" y="123"/>
                      </a:lnTo>
                      <a:lnTo>
                        <a:pt x="270" y="123"/>
                      </a:lnTo>
                      <a:lnTo>
                        <a:pt x="270" y="217"/>
                      </a:lnTo>
                      <a:lnTo>
                        <a:pt x="285" y="217"/>
                      </a:lnTo>
                      <a:lnTo>
                        <a:pt x="285" y="123"/>
                      </a:lnTo>
                      <a:lnTo>
                        <a:pt x="164" y="0"/>
                      </a:lnTo>
                      <a:lnTo>
                        <a:pt x="164" y="0"/>
                      </a:lnTo>
                      <a:close/>
                      <a:moveTo>
                        <a:pt x="91" y="180"/>
                      </a:moveTo>
                      <a:lnTo>
                        <a:pt x="243" y="180"/>
                      </a:lnTo>
                      <a:lnTo>
                        <a:pt x="243" y="172"/>
                      </a:lnTo>
                      <a:lnTo>
                        <a:pt x="91" y="172"/>
                      </a:lnTo>
                      <a:lnTo>
                        <a:pt x="91" y="180"/>
                      </a:lnTo>
                      <a:lnTo>
                        <a:pt x="91" y="180"/>
                      </a:lnTo>
                      <a:close/>
                      <a:moveTo>
                        <a:pt x="91" y="212"/>
                      </a:moveTo>
                      <a:lnTo>
                        <a:pt x="243" y="212"/>
                      </a:lnTo>
                      <a:lnTo>
                        <a:pt x="243" y="204"/>
                      </a:lnTo>
                      <a:lnTo>
                        <a:pt x="91" y="204"/>
                      </a:lnTo>
                      <a:lnTo>
                        <a:pt x="91" y="212"/>
                      </a:lnTo>
                      <a:lnTo>
                        <a:pt x="91" y="21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12" name="Freeform 314"/>
                <p:cNvSpPr/>
                <p:nvPr/>
              </p:nvSpPr>
              <p:spPr bwMode="auto">
                <a:xfrm>
                  <a:off x="15119369" y="971374"/>
                  <a:ext cx="273045" cy="311585"/>
                </a:xfrm>
                <a:custGeom>
                  <a:avLst/>
                  <a:gdLst>
                    <a:gd name="T0" fmla="*/ 135 w 142"/>
                    <a:gd name="T1" fmla="*/ 0 h 163"/>
                    <a:gd name="T2" fmla="*/ 58 w 142"/>
                    <a:gd name="T3" fmla="*/ 90 h 163"/>
                    <a:gd name="T4" fmla="*/ 49 w 142"/>
                    <a:gd name="T5" fmla="*/ 63 h 163"/>
                    <a:gd name="T6" fmla="*/ 0 w 142"/>
                    <a:gd name="T7" fmla="*/ 84 h 163"/>
                    <a:gd name="T8" fmla="*/ 51 w 142"/>
                    <a:gd name="T9" fmla="*/ 163 h 163"/>
                    <a:gd name="T10" fmla="*/ 142 w 142"/>
                    <a:gd name="T11" fmla="*/ 6 h 163"/>
                    <a:gd name="T12" fmla="*/ 135 w 142"/>
                    <a:gd name="T13" fmla="*/ 0 h 163"/>
                    <a:gd name="T14" fmla="*/ 135 w 142"/>
                    <a:gd name="T15" fmla="*/ 0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63">
                      <a:moveTo>
                        <a:pt x="135" y="0"/>
                      </a:moveTo>
                      <a:lnTo>
                        <a:pt x="58" y="90"/>
                      </a:lnTo>
                      <a:lnTo>
                        <a:pt x="49" y="63"/>
                      </a:lnTo>
                      <a:lnTo>
                        <a:pt x="0" y="84"/>
                      </a:lnTo>
                      <a:lnTo>
                        <a:pt x="51" y="163"/>
                      </a:lnTo>
                      <a:lnTo>
                        <a:pt x="142" y="6"/>
                      </a:lnTo>
                      <a:lnTo>
                        <a:pt x="135" y="0"/>
                      </a:lnTo>
                      <a:lnTo>
                        <a:pt x="135"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13" name="Freeform 315"/>
                <p:cNvSpPr/>
                <p:nvPr/>
              </p:nvSpPr>
              <p:spPr bwMode="auto">
                <a:xfrm>
                  <a:off x="14505019" y="955859"/>
                  <a:ext cx="411155" cy="413722"/>
                </a:xfrm>
                <a:custGeom>
                  <a:avLst/>
                  <a:gdLst>
                    <a:gd name="T0" fmla="*/ 83 w 215"/>
                    <a:gd name="T1" fmla="*/ 2 h 216"/>
                    <a:gd name="T2" fmla="*/ 108 w 215"/>
                    <a:gd name="T3" fmla="*/ 100 h 216"/>
                    <a:gd name="T4" fmla="*/ 5 w 215"/>
                    <a:gd name="T5" fmla="*/ 73 h 216"/>
                    <a:gd name="T6" fmla="*/ 5 w 215"/>
                    <a:gd name="T7" fmla="*/ 73 h 216"/>
                    <a:gd name="T8" fmla="*/ 3 w 215"/>
                    <a:gd name="T9" fmla="*/ 80 h 216"/>
                    <a:gd name="T10" fmla="*/ 3 w 215"/>
                    <a:gd name="T11" fmla="*/ 80 h 216"/>
                    <a:gd name="T12" fmla="*/ 1 w 215"/>
                    <a:gd name="T13" fmla="*/ 91 h 216"/>
                    <a:gd name="T14" fmla="*/ 0 w 215"/>
                    <a:gd name="T15" fmla="*/ 101 h 216"/>
                    <a:gd name="T16" fmla="*/ 0 w 215"/>
                    <a:gd name="T17" fmla="*/ 112 h 216"/>
                    <a:gd name="T18" fmla="*/ 0 w 215"/>
                    <a:gd name="T19" fmla="*/ 123 h 216"/>
                    <a:gd name="T20" fmla="*/ 2 w 215"/>
                    <a:gd name="T21" fmla="*/ 132 h 216"/>
                    <a:gd name="T22" fmla="*/ 5 w 215"/>
                    <a:gd name="T23" fmla="*/ 143 h 216"/>
                    <a:gd name="T24" fmla="*/ 9 w 215"/>
                    <a:gd name="T25" fmla="*/ 153 h 216"/>
                    <a:gd name="T26" fmla="*/ 13 w 215"/>
                    <a:gd name="T27" fmla="*/ 161 h 216"/>
                    <a:gd name="T28" fmla="*/ 19 w 215"/>
                    <a:gd name="T29" fmla="*/ 171 h 216"/>
                    <a:gd name="T30" fmla="*/ 25 w 215"/>
                    <a:gd name="T31" fmla="*/ 178 h 216"/>
                    <a:gd name="T32" fmla="*/ 33 w 215"/>
                    <a:gd name="T33" fmla="*/ 186 h 216"/>
                    <a:gd name="T34" fmla="*/ 40 w 215"/>
                    <a:gd name="T35" fmla="*/ 193 h 216"/>
                    <a:gd name="T36" fmla="*/ 50 w 215"/>
                    <a:gd name="T37" fmla="*/ 199 h 216"/>
                    <a:gd name="T38" fmla="*/ 58 w 215"/>
                    <a:gd name="T39" fmla="*/ 204 h 216"/>
                    <a:gd name="T40" fmla="*/ 69 w 215"/>
                    <a:gd name="T41" fmla="*/ 208 h 216"/>
                    <a:gd name="T42" fmla="*/ 78 w 215"/>
                    <a:gd name="T43" fmla="*/ 212 h 216"/>
                    <a:gd name="T44" fmla="*/ 78 w 215"/>
                    <a:gd name="T45" fmla="*/ 212 h 216"/>
                    <a:gd name="T46" fmla="*/ 90 w 215"/>
                    <a:gd name="T47" fmla="*/ 215 h 216"/>
                    <a:gd name="T48" fmla="*/ 101 w 215"/>
                    <a:gd name="T49" fmla="*/ 216 h 216"/>
                    <a:gd name="T50" fmla="*/ 112 w 215"/>
                    <a:gd name="T51" fmla="*/ 216 h 216"/>
                    <a:gd name="T52" fmla="*/ 122 w 215"/>
                    <a:gd name="T53" fmla="*/ 215 h 216"/>
                    <a:gd name="T54" fmla="*/ 132 w 215"/>
                    <a:gd name="T55" fmla="*/ 212 h 216"/>
                    <a:gd name="T56" fmla="*/ 142 w 215"/>
                    <a:gd name="T57" fmla="*/ 209 h 216"/>
                    <a:gd name="T58" fmla="*/ 152 w 215"/>
                    <a:gd name="T59" fmla="*/ 206 h 216"/>
                    <a:gd name="T60" fmla="*/ 161 w 215"/>
                    <a:gd name="T61" fmla="*/ 201 h 216"/>
                    <a:gd name="T62" fmla="*/ 169 w 215"/>
                    <a:gd name="T63" fmla="*/ 195 h 216"/>
                    <a:gd name="T64" fmla="*/ 178 w 215"/>
                    <a:gd name="T65" fmla="*/ 189 h 216"/>
                    <a:gd name="T66" fmla="*/ 185 w 215"/>
                    <a:gd name="T67" fmla="*/ 181 h 216"/>
                    <a:gd name="T68" fmla="*/ 192 w 215"/>
                    <a:gd name="T69" fmla="*/ 174 h 216"/>
                    <a:gd name="T70" fmla="*/ 198 w 215"/>
                    <a:gd name="T71" fmla="*/ 165 h 216"/>
                    <a:gd name="T72" fmla="*/ 203 w 215"/>
                    <a:gd name="T73" fmla="*/ 156 h 216"/>
                    <a:gd name="T74" fmla="*/ 208 w 215"/>
                    <a:gd name="T75" fmla="*/ 146 h 216"/>
                    <a:gd name="T76" fmla="*/ 211 w 215"/>
                    <a:gd name="T77" fmla="*/ 136 h 216"/>
                    <a:gd name="T78" fmla="*/ 211 w 215"/>
                    <a:gd name="T79" fmla="*/ 136 h 216"/>
                    <a:gd name="T80" fmla="*/ 214 w 215"/>
                    <a:gd name="T81" fmla="*/ 125 h 216"/>
                    <a:gd name="T82" fmla="*/ 215 w 215"/>
                    <a:gd name="T83" fmla="*/ 114 h 216"/>
                    <a:gd name="T84" fmla="*/ 215 w 215"/>
                    <a:gd name="T85" fmla="*/ 104 h 216"/>
                    <a:gd name="T86" fmla="*/ 214 w 215"/>
                    <a:gd name="T87" fmla="*/ 93 h 216"/>
                    <a:gd name="T88" fmla="*/ 212 w 215"/>
                    <a:gd name="T89" fmla="*/ 82 h 216"/>
                    <a:gd name="T90" fmla="*/ 209 w 215"/>
                    <a:gd name="T91" fmla="*/ 73 h 216"/>
                    <a:gd name="T92" fmla="*/ 205 w 215"/>
                    <a:gd name="T93" fmla="*/ 63 h 216"/>
                    <a:gd name="T94" fmla="*/ 200 w 215"/>
                    <a:gd name="T95" fmla="*/ 53 h 216"/>
                    <a:gd name="T96" fmla="*/ 195 w 215"/>
                    <a:gd name="T97" fmla="*/ 45 h 216"/>
                    <a:gd name="T98" fmla="*/ 188 w 215"/>
                    <a:gd name="T99" fmla="*/ 36 h 216"/>
                    <a:gd name="T100" fmla="*/ 181 w 215"/>
                    <a:gd name="T101" fmla="*/ 29 h 216"/>
                    <a:gd name="T102" fmla="*/ 173 w 215"/>
                    <a:gd name="T103" fmla="*/ 23 h 216"/>
                    <a:gd name="T104" fmla="*/ 165 w 215"/>
                    <a:gd name="T105" fmla="*/ 16 h 216"/>
                    <a:gd name="T106" fmla="*/ 155 w 215"/>
                    <a:gd name="T107" fmla="*/ 11 h 216"/>
                    <a:gd name="T108" fmla="*/ 146 w 215"/>
                    <a:gd name="T109" fmla="*/ 7 h 216"/>
                    <a:gd name="T110" fmla="*/ 135 w 215"/>
                    <a:gd name="T111" fmla="*/ 3 h 216"/>
                    <a:gd name="T112" fmla="*/ 135 w 215"/>
                    <a:gd name="T113" fmla="*/ 3 h 216"/>
                    <a:gd name="T114" fmla="*/ 121 w 215"/>
                    <a:gd name="T115" fmla="*/ 1 h 216"/>
                    <a:gd name="T116" fmla="*/ 108 w 215"/>
                    <a:gd name="T117" fmla="*/ 0 h 216"/>
                    <a:gd name="T118" fmla="*/ 96 w 215"/>
                    <a:gd name="T119" fmla="*/ 0 h 216"/>
                    <a:gd name="T120" fmla="*/ 83 w 215"/>
                    <a:gd name="T121" fmla="*/ 2 h 216"/>
                    <a:gd name="T122" fmla="*/ 83 w 215"/>
                    <a:gd name="T123" fmla="*/ 2 h 216"/>
                    <a:gd name="T124" fmla="*/ 83 w 215"/>
                    <a:gd name="T125" fmla="*/ 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 h="216">
                      <a:moveTo>
                        <a:pt x="83" y="2"/>
                      </a:moveTo>
                      <a:lnTo>
                        <a:pt x="108" y="100"/>
                      </a:lnTo>
                      <a:lnTo>
                        <a:pt x="5" y="73"/>
                      </a:lnTo>
                      <a:lnTo>
                        <a:pt x="5" y="73"/>
                      </a:lnTo>
                      <a:lnTo>
                        <a:pt x="3" y="80"/>
                      </a:lnTo>
                      <a:lnTo>
                        <a:pt x="3" y="80"/>
                      </a:lnTo>
                      <a:lnTo>
                        <a:pt x="1" y="91"/>
                      </a:lnTo>
                      <a:lnTo>
                        <a:pt x="0" y="101"/>
                      </a:lnTo>
                      <a:lnTo>
                        <a:pt x="0" y="112"/>
                      </a:lnTo>
                      <a:lnTo>
                        <a:pt x="0" y="123"/>
                      </a:lnTo>
                      <a:lnTo>
                        <a:pt x="2" y="132"/>
                      </a:lnTo>
                      <a:lnTo>
                        <a:pt x="5" y="143"/>
                      </a:lnTo>
                      <a:lnTo>
                        <a:pt x="9" y="153"/>
                      </a:lnTo>
                      <a:lnTo>
                        <a:pt x="13" y="161"/>
                      </a:lnTo>
                      <a:lnTo>
                        <a:pt x="19" y="171"/>
                      </a:lnTo>
                      <a:lnTo>
                        <a:pt x="25" y="178"/>
                      </a:lnTo>
                      <a:lnTo>
                        <a:pt x="33" y="186"/>
                      </a:lnTo>
                      <a:lnTo>
                        <a:pt x="40" y="193"/>
                      </a:lnTo>
                      <a:lnTo>
                        <a:pt x="50" y="199"/>
                      </a:lnTo>
                      <a:lnTo>
                        <a:pt x="58" y="204"/>
                      </a:lnTo>
                      <a:lnTo>
                        <a:pt x="69" y="208"/>
                      </a:lnTo>
                      <a:lnTo>
                        <a:pt x="78" y="212"/>
                      </a:lnTo>
                      <a:lnTo>
                        <a:pt x="78" y="212"/>
                      </a:lnTo>
                      <a:lnTo>
                        <a:pt x="90" y="215"/>
                      </a:lnTo>
                      <a:lnTo>
                        <a:pt x="101" y="216"/>
                      </a:lnTo>
                      <a:lnTo>
                        <a:pt x="112" y="216"/>
                      </a:lnTo>
                      <a:lnTo>
                        <a:pt x="122" y="215"/>
                      </a:lnTo>
                      <a:lnTo>
                        <a:pt x="132" y="212"/>
                      </a:lnTo>
                      <a:lnTo>
                        <a:pt x="142" y="209"/>
                      </a:lnTo>
                      <a:lnTo>
                        <a:pt x="152" y="206"/>
                      </a:lnTo>
                      <a:lnTo>
                        <a:pt x="161" y="201"/>
                      </a:lnTo>
                      <a:lnTo>
                        <a:pt x="169" y="195"/>
                      </a:lnTo>
                      <a:lnTo>
                        <a:pt x="178" y="189"/>
                      </a:lnTo>
                      <a:lnTo>
                        <a:pt x="185" y="181"/>
                      </a:lnTo>
                      <a:lnTo>
                        <a:pt x="192" y="174"/>
                      </a:lnTo>
                      <a:lnTo>
                        <a:pt x="198" y="165"/>
                      </a:lnTo>
                      <a:lnTo>
                        <a:pt x="203" y="156"/>
                      </a:lnTo>
                      <a:lnTo>
                        <a:pt x="208" y="146"/>
                      </a:lnTo>
                      <a:lnTo>
                        <a:pt x="211" y="136"/>
                      </a:lnTo>
                      <a:lnTo>
                        <a:pt x="211" y="136"/>
                      </a:lnTo>
                      <a:lnTo>
                        <a:pt x="214" y="125"/>
                      </a:lnTo>
                      <a:lnTo>
                        <a:pt x="215" y="114"/>
                      </a:lnTo>
                      <a:lnTo>
                        <a:pt x="215" y="104"/>
                      </a:lnTo>
                      <a:lnTo>
                        <a:pt x="214" y="93"/>
                      </a:lnTo>
                      <a:lnTo>
                        <a:pt x="212" y="82"/>
                      </a:lnTo>
                      <a:lnTo>
                        <a:pt x="209" y="73"/>
                      </a:lnTo>
                      <a:lnTo>
                        <a:pt x="205" y="63"/>
                      </a:lnTo>
                      <a:lnTo>
                        <a:pt x="200" y="53"/>
                      </a:lnTo>
                      <a:lnTo>
                        <a:pt x="195" y="45"/>
                      </a:lnTo>
                      <a:lnTo>
                        <a:pt x="188" y="36"/>
                      </a:lnTo>
                      <a:lnTo>
                        <a:pt x="181" y="29"/>
                      </a:lnTo>
                      <a:lnTo>
                        <a:pt x="173" y="23"/>
                      </a:lnTo>
                      <a:lnTo>
                        <a:pt x="165" y="16"/>
                      </a:lnTo>
                      <a:lnTo>
                        <a:pt x="155" y="11"/>
                      </a:lnTo>
                      <a:lnTo>
                        <a:pt x="146" y="7"/>
                      </a:lnTo>
                      <a:lnTo>
                        <a:pt x="135" y="3"/>
                      </a:lnTo>
                      <a:lnTo>
                        <a:pt x="135" y="3"/>
                      </a:lnTo>
                      <a:lnTo>
                        <a:pt x="121" y="1"/>
                      </a:lnTo>
                      <a:lnTo>
                        <a:pt x="108" y="0"/>
                      </a:lnTo>
                      <a:lnTo>
                        <a:pt x="96" y="0"/>
                      </a:lnTo>
                      <a:lnTo>
                        <a:pt x="83" y="2"/>
                      </a:lnTo>
                      <a:lnTo>
                        <a:pt x="83" y="2"/>
                      </a:lnTo>
                      <a:lnTo>
                        <a:pt x="83" y="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14" name="Freeform 316"/>
                <p:cNvSpPr/>
                <p:nvPr/>
              </p:nvSpPr>
              <p:spPr bwMode="auto">
                <a:xfrm>
                  <a:off x="14479619" y="927416"/>
                  <a:ext cx="196846" cy="187468"/>
                </a:xfrm>
                <a:custGeom>
                  <a:avLst/>
                  <a:gdLst>
                    <a:gd name="T0" fmla="*/ 0 w 103"/>
                    <a:gd name="T1" fmla="*/ 71 h 98"/>
                    <a:gd name="T2" fmla="*/ 103 w 103"/>
                    <a:gd name="T3" fmla="*/ 98 h 98"/>
                    <a:gd name="T4" fmla="*/ 78 w 103"/>
                    <a:gd name="T5" fmla="*/ 0 h 98"/>
                    <a:gd name="T6" fmla="*/ 78 w 103"/>
                    <a:gd name="T7" fmla="*/ 0 h 98"/>
                    <a:gd name="T8" fmla="*/ 65 w 103"/>
                    <a:gd name="T9" fmla="*/ 4 h 98"/>
                    <a:gd name="T10" fmla="*/ 52 w 103"/>
                    <a:gd name="T11" fmla="*/ 10 h 98"/>
                    <a:gd name="T12" fmla="*/ 40 w 103"/>
                    <a:gd name="T13" fmla="*/ 17 h 98"/>
                    <a:gd name="T14" fmla="*/ 31 w 103"/>
                    <a:gd name="T15" fmla="*/ 25 h 98"/>
                    <a:gd name="T16" fmla="*/ 21 w 103"/>
                    <a:gd name="T17" fmla="*/ 34 h 98"/>
                    <a:gd name="T18" fmla="*/ 13 w 103"/>
                    <a:gd name="T19" fmla="*/ 46 h 98"/>
                    <a:gd name="T20" fmla="*/ 5 w 103"/>
                    <a:gd name="T21" fmla="*/ 58 h 98"/>
                    <a:gd name="T22" fmla="*/ 0 w 103"/>
                    <a:gd name="T23" fmla="*/ 71 h 98"/>
                    <a:gd name="T24" fmla="*/ 0 w 103"/>
                    <a:gd name="T25" fmla="*/ 71 h 98"/>
                    <a:gd name="T26" fmla="*/ 0 w 103"/>
                    <a:gd name="T27" fmla="*/ 7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8">
                      <a:moveTo>
                        <a:pt x="0" y="71"/>
                      </a:moveTo>
                      <a:lnTo>
                        <a:pt x="103" y="98"/>
                      </a:lnTo>
                      <a:lnTo>
                        <a:pt x="78" y="0"/>
                      </a:lnTo>
                      <a:lnTo>
                        <a:pt x="78" y="0"/>
                      </a:lnTo>
                      <a:lnTo>
                        <a:pt x="65" y="4"/>
                      </a:lnTo>
                      <a:lnTo>
                        <a:pt x="52" y="10"/>
                      </a:lnTo>
                      <a:lnTo>
                        <a:pt x="40" y="17"/>
                      </a:lnTo>
                      <a:lnTo>
                        <a:pt x="31" y="25"/>
                      </a:lnTo>
                      <a:lnTo>
                        <a:pt x="21" y="34"/>
                      </a:lnTo>
                      <a:lnTo>
                        <a:pt x="13" y="46"/>
                      </a:lnTo>
                      <a:lnTo>
                        <a:pt x="5" y="58"/>
                      </a:lnTo>
                      <a:lnTo>
                        <a:pt x="0" y="71"/>
                      </a:lnTo>
                      <a:lnTo>
                        <a:pt x="0" y="71"/>
                      </a:lnTo>
                      <a:lnTo>
                        <a:pt x="0" y="71"/>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grpSp>
          <p:grpSp>
            <p:nvGrpSpPr>
              <p:cNvPr id="200" name="组合 110"/>
              <p:cNvGrpSpPr/>
              <p:nvPr/>
            </p:nvGrpSpPr>
            <p:grpSpPr>
              <a:xfrm>
                <a:off x="7515796" y="1457901"/>
                <a:ext cx="524995" cy="523818"/>
                <a:chOff x="15911253" y="2214931"/>
                <a:chExt cx="854718" cy="852802"/>
              </a:xfrm>
              <a:solidFill>
                <a:schemeClr val="bg1">
                  <a:lumMod val="95000"/>
                </a:schemeClr>
              </a:solidFill>
            </p:grpSpPr>
            <p:sp>
              <p:nvSpPr>
                <p:cNvPr id="208" name="Freeform 572"/>
                <p:cNvSpPr>
                  <a:spLocks noEditPoints="1"/>
                </p:cNvSpPr>
                <p:nvPr/>
              </p:nvSpPr>
              <p:spPr bwMode="auto">
                <a:xfrm>
                  <a:off x="15911253" y="2214931"/>
                  <a:ext cx="854718" cy="852802"/>
                </a:xfrm>
                <a:custGeom>
                  <a:avLst/>
                  <a:gdLst>
                    <a:gd name="T0" fmla="*/ 137 w 446"/>
                    <a:gd name="T1" fmla="*/ 17 h 445"/>
                    <a:gd name="T2" fmla="*/ 39 w 446"/>
                    <a:gd name="T3" fmla="*/ 98 h 445"/>
                    <a:gd name="T4" fmla="*/ 0 w 446"/>
                    <a:gd name="T5" fmla="*/ 223 h 445"/>
                    <a:gd name="T6" fmla="*/ 27 w 446"/>
                    <a:gd name="T7" fmla="*/ 329 h 445"/>
                    <a:gd name="T8" fmla="*/ 118 w 446"/>
                    <a:gd name="T9" fmla="*/ 418 h 445"/>
                    <a:gd name="T10" fmla="*/ 223 w 446"/>
                    <a:gd name="T11" fmla="*/ 445 h 445"/>
                    <a:gd name="T12" fmla="*/ 348 w 446"/>
                    <a:gd name="T13" fmla="*/ 407 h 445"/>
                    <a:gd name="T14" fmla="*/ 429 w 446"/>
                    <a:gd name="T15" fmla="*/ 309 h 445"/>
                    <a:gd name="T16" fmla="*/ 445 w 446"/>
                    <a:gd name="T17" fmla="*/ 200 h 445"/>
                    <a:gd name="T18" fmla="*/ 395 w 446"/>
                    <a:gd name="T19" fmla="*/ 81 h 445"/>
                    <a:gd name="T20" fmla="*/ 289 w 446"/>
                    <a:gd name="T21" fmla="*/ 10 h 445"/>
                    <a:gd name="T22" fmla="*/ 223 w 446"/>
                    <a:gd name="T23" fmla="*/ 419 h 445"/>
                    <a:gd name="T24" fmla="*/ 113 w 446"/>
                    <a:gd name="T25" fmla="*/ 386 h 445"/>
                    <a:gd name="T26" fmla="*/ 42 w 446"/>
                    <a:gd name="T27" fmla="*/ 299 h 445"/>
                    <a:gd name="T28" fmla="*/ 28 w 446"/>
                    <a:gd name="T29" fmla="*/ 203 h 445"/>
                    <a:gd name="T30" fmla="*/ 72 w 446"/>
                    <a:gd name="T31" fmla="*/ 98 h 445"/>
                    <a:gd name="T32" fmla="*/ 165 w 446"/>
                    <a:gd name="T33" fmla="*/ 35 h 445"/>
                    <a:gd name="T34" fmla="*/ 263 w 446"/>
                    <a:gd name="T35" fmla="*/ 30 h 445"/>
                    <a:gd name="T36" fmla="*/ 363 w 446"/>
                    <a:gd name="T37" fmla="*/ 83 h 445"/>
                    <a:gd name="T38" fmla="*/ 416 w 446"/>
                    <a:gd name="T39" fmla="*/ 184 h 445"/>
                    <a:gd name="T40" fmla="*/ 411 w 446"/>
                    <a:gd name="T41" fmla="*/ 282 h 445"/>
                    <a:gd name="T42" fmla="*/ 348 w 446"/>
                    <a:gd name="T43" fmla="*/ 374 h 445"/>
                    <a:gd name="T44" fmla="*/ 243 w 446"/>
                    <a:gd name="T45" fmla="*/ 418 h 445"/>
                    <a:gd name="T46" fmla="*/ 301 w 446"/>
                    <a:gd name="T47" fmla="*/ 62 h 445"/>
                    <a:gd name="T48" fmla="*/ 200 w 446"/>
                    <a:gd name="T49" fmla="*/ 46 h 445"/>
                    <a:gd name="T50" fmla="*/ 121 w 446"/>
                    <a:gd name="T51" fmla="*/ 77 h 445"/>
                    <a:gd name="T52" fmla="*/ 62 w 446"/>
                    <a:gd name="T53" fmla="*/ 145 h 445"/>
                    <a:gd name="T54" fmla="*/ 46 w 446"/>
                    <a:gd name="T55" fmla="*/ 246 h 445"/>
                    <a:gd name="T56" fmla="*/ 63 w 446"/>
                    <a:gd name="T57" fmla="*/ 303 h 445"/>
                    <a:gd name="T58" fmla="*/ 97 w 446"/>
                    <a:gd name="T59" fmla="*/ 321 h 445"/>
                    <a:gd name="T60" fmla="*/ 85 w 446"/>
                    <a:gd name="T61" fmla="*/ 326 h 445"/>
                    <a:gd name="T62" fmla="*/ 78 w 446"/>
                    <a:gd name="T63" fmla="*/ 285 h 445"/>
                    <a:gd name="T64" fmla="*/ 63 w 446"/>
                    <a:gd name="T65" fmla="*/ 287 h 445"/>
                    <a:gd name="T66" fmla="*/ 68 w 446"/>
                    <a:gd name="T67" fmla="*/ 243 h 445"/>
                    <a:gd name="T68" fmla="*/ 50 w 446"/>
                    <a:gd name="T69" fmla="*/ 223 h 445"/>
                    <a:gd name="T70" fmla="*/ 68 w 446"/>
                    <a:gd name="T71" fmla="*/ 202 h 445"/>
                    <a:gd name="T72" fmla="*/ 63 w 446"/>
                    <a:gd name="T73" fmla="*/ 158 h 445"/>
                    <a:gd name="T74" fmla="*/ 78 w 446"/>
                    <a:gd name="T75" fmla="*/ 161 h 445"/>
                    <a:gd name="T76" fmla="*/ 95 w 446"/>
                    <a:gd name="T77" fmla="*/ 127 h 445"/>
                    <a:gd name="T78" fmla="*/ 97 w 446"/>
                    <a:gd name="T79" fmla="*/ 124 h 445"/>
                    <a:gd name="T80" fmla="*/ 125 w 446"/>
                    <a:gd name="T81" fmla="*/ 97 h 445"/>
                    <a:gd name="T82" fmla="*/ 120 w 446"/>
                    <a:gd name="T83" fmla="*/ 84 h 445"/>
                    <a:gd name="T84" fmla="*/ 161 w 446"/>
                    <a:gd name="T85" fmla="*/ 77 h 445"/>
                    <a:gd name="T86" fmla="*/ 159 w 446"/>
                    <a:gd name="T87" fmla="*/ 62 h 445"/>
                    <a:gd name="T88" fmla="*/ 203 w 446"/>
                    <a:gd name="T89" fmla="*/ 66 h 445"/>
                    <a:gd name="T90" fmla="*/ 223 w 446"/>
                    <a:gd name="T91" fmla="*/ 50 h 445"/>
                    <a:gd name="T92" fmla="*/ 243 w 446"/>
                    <a:gd name="T93" fmla="*/ 66 h 445"/>
                    <a:gd name="T94" fmla="*/ 287 w 446"/>
                    <a:gd name="T95" fmla="*/ 62 h 445"/>
                    <a:gd name="T96" fmla="*/ 285 w 446"/>
                    <a:gd name="T97" fmla="*/ 77 h 445"/>
                    <a:gd name="T98" fmla="*/ 327 w 446"/>
                    <a:gd name="T99" fmla="*/ 84 h 445"/>
                    <a:gd name="T100" fmla="*/ 321 w 446"/>
                    <a:gd name="T101" fmla="*/ 98 h 445"/>
                    <a:gd name="T102" fmla="*/ 349 w 446"/>
                    <a:gd name="T103" fmla="*/ 124 h 445"/>
                    <a:gd name="T104" fmla="*/ 351 w 446"/>
                    <a:gd name="T105" fmla="*/ 127 h 445"/>
                    <a:gd name="T106" fmla="*/ 370 w 446"/>
                    <a:gd name="T107" fmla="*/ 160 h 445"/>
                    <a:gd name="T108" fmla="*/ 384 w 446"/>
                    <a:gd name="T109" fmla="*/ 158 h 445"/>
                    <a:gd name="T110" fmla="*/ 383 w 446"/>
                    <a:gd name="T111" fmla="*/ 144 h 445"/>
                    <a:gd name="T112" fmla="*/ 332 w 446"/>
                    <a:gd name="T113" fmla="*/ 8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6" h="445">
                      <a:moveTo>
                        <a:pt x="223" y="0"/>
                      </a:moveTo>
                      <a:lnTo>
                        <a:pt x="223" y="0"/>
                      </a:lnTo>
                      <a:lnTo>
                        <a:pt x="201" y="1"/>
                      </a:lnTo>
                      <a:lnTo>
                        <a:pt x="178" y="4"/>
                      </a:lnTo>
                      <a:lnTo>
                        <a:pt x="157" y="10"/>
                      </a:lnTo>
                      <a:lnTo>
                        <a:pt x="137" y="17"/>
                      </a:lnTo>
                      <a:lnTo>
                        <a:pt x="118" y="27"/>
                      </a:lnTo>
                      <a:lnTo>
                        <a:pt x="98" y="38"/>
                      </a:lnTo>
                      <a:lnTo>
                        <a:pt x="81" y="51"/>
                      </a:lnTo>
                      <a:lnTo>
                        <a:pt x="66" y="65"/>
                      </a:lnTo>
                      <a:lnTo>
                        <a:pt x="52" y="81"/>
                      </a:lnTo>
                      <a:lnTo>
                        <a:pt x="39" y="98"/>
                      </a:lnTo>
                      <a:lnTo>
                        <a:pt x="27" y="116"/>
                      </a:lnTo>
                      <a:lnTo>
                        <a:pt x="18" y="136"/>
                      </a:lnTo>
                      <a:lnTo>
                        <a:pt x="11" y="157"/>
                      </a:lnTo>
                      <a:lnTo>
                        <a:pt x="5" y="178"/>
                      </a:lnTo>
                      <a:lnTo>
                        <a:pt x="1" y="200"/>
                      </a:lnTo>
                      <a:lnTo>
                        <a:pt x="0" y="223"/>
                      </a:lnTo>
                      <a:lnTo>
                        <a:pt x="0" y="223"/>
                      </a:lnTo>
                      <a:lnTo>
                        <a:pt x="1" y="245"/>
                      </a:lnTo>
                      <a:lnTo>
                        <a:pt x="5" y="268"/>
                      </a:lnTo>
                      <a:lnTo>
                        <a:pt x="11" y="289"/>
                      </a:lnTo>
                      <a:lnTo>
                        <a:pt x="18" y="309"/>
                      </a:lnTo>
                      <a:lnTo>
                        <a:pt x="27" y="329"/>
                      </a:lnTo>
                      <a:lnTo>
                        <a:pt x="39" y="347"/>
                      </a:lnTo>
                      <a:lnTo>
                        <a:pt x="52" y="364"/>
                      </a:lnTo>
                      <a:lnTo>
                        <a:pt x="66" y="380"/>
                      </a:lnTo>
                      <a:lnTo>
                        <a:pt x="81" y="395"/>
                      </a:lnTo>
                      <a:lnTo>
                        <a:pt x="98" y="407"/>
                      </a:lnTo>
                      <a:lnTo>
                        <a:pt x="118" y="418"/>
                      </a:lnTo>
                      <a:lnTo>
                        <a:pt x="137" y="428"/>
                      </a:lnTo>
                      <a:lnTo>
                        <a:pt x="157" y="435"/>
                      </a:lnTo>
                      <a:lnTo>
                        <a:pt x="178" y="441"/>
                      </a:lnTo>
                      <a:lnTo>
                        <a:pt x="201" y="444"/>
                      </a:lnTo>
                      <a:lnTo>
                        <a:pt x="223" y="445"/>
                      </a:lnTo>
                      <a:lnTo>
                        <a:pt x="223" y="445"/>
                      </a:lnTo>
                      <a:lnTo>
                        <a:pt x="246" y="444"/>
                      </a:lnTo>
                      <a:lnTo>
                        <a:pt x="268" y="441"/>
                      </a:lnTo>
                      <a:lnTo>
                        <a:pt x="289" y="435"/>
                      </a:lnTo>
                      <a:lnTo>
                        <a:pt x="310" y="428"/>
                      </a:lnTo>
                      <a:lnTo>
                        <a:pt x="330" y="418"/>
                      </a:lnTo>
                      <a:lnTo>
                        <a:pt x="348" y="407"/>
                      </a:lnTo>
                      <a:lnTo>
                        <a:pt x="365" y="395"/>
                      </a:lnTo>
                      <a:lnTo>
                        <a:pt x="381" y="380"/>
                      </a:lnTo>
                      <a:lnTo>
                        <a:pt x="395" y="364"/>
                      </a:lnTo>
                      <a:lnTo>
                        <a:pt x="408" y="347"/>
                      </a:lnTo>
                      <a:lnTo>
                        <a:pt x="419" y="329"/>
                      </a:lnTo>
                      <a:lnTo>
                        <a:pt x="429" y="309"/>
                      </a:lnTo>
                      <a:lnTo>
                        <a:pt x="437" y="289"/>
                      </a:lnTo>
                      <a:lnTo>
                        <a:pt x="442" y="268"/>
                      </a:lnTo>
                      <a:lnTo>
                        <a:pt x="445" y="245"/>
                      </a:lnTo>
                      <a:lnTo>
                        <a:pt x="446" y="223"/>
                      </a:lnTo>
                      <a:lnTo>
                        <a:pt x="446" y="223"/>
                      </a:lnTo>
                      <a:lnTo>
                        <a:pt x="445" y="200"/>
                      </a:lnTo>
                      <a:lnTo>
                        <a:pt x="442" y="178"/>
                      </a:lnTo>
                      <a:lnTo>
                        <a:pt x="437" y="157"/>
                      </a:lnTo>
                      <a:lnTo>
                        <a:pt x="429" y="136"/>
                      </a:lnTo>
                      <a:lnTo>
                        <a:pt x="419" y="116"/>
                      </a:lnTo>
                      <a:lnTo>
                        <a:pt x="408" y="98"/>
                      </a:lnTo>
                      <a:lnTo>
                        <a:pt x="395" y="81"/>
                      </a:lnTo>
                      <a:lnTo>
                        <a:pt x="381" y="65"/>
                      </a:lnTo>
                      <a:lnTo>
                        <a:pt x="365" y="51"/>
                      </a:lnTo>
                      <a:lnTo>
                        <a:pt x="348" y="38"/>
                      </a:lnTo>
                      <a:lnTo>
                        <a:pt x="330" y="27"/>
                      </a:lnTo>
                      <a:lnTo>
                        <a:pt x="310" y="17"/>
                      </a:lnTo>
                      <a:lnTo>
                        <a:pt x="289" y="10"/>
                      </a:lnTo>
                      <a:lnTo>
                        <a:pt x="268" y="4"/>
                      </a:lnTo>
                      <a:lnTo>
                        <a:pt x="246" y="1"/>
                      </a:lnTo>
                      <a:lnTo>
                        <a:pt x="223" y="0"/>
                      </a:lnTo>
                      <a:lnTo>
                        <a:pt x="223" y="0"/>
                      </a:lnTo>
                      <a:close/>
                      <a:moveTo>
                        <a:pt x="223" y="419"/>
                      </a:moveTo>
                      <a:lnTo>
                        <a:pt x="223" y="419"/>
                      </a:lnTo>
                      <a:lnTo>
                        <a:pt x="203" y="418"/>
                      </a:lnTo>
                      <a:lnTo>
                        <a:pt x="184" y="415"/>
                      </a:lnTo>
                      <a:lnTo>
                        <a:pt x="165" y="411"/>
                      </a:lnTo>
                      <a:lnTo>
                        <a:pt x="146" y="404"/>
                      </a:lnTo>
                      <a:lnTo>
                        <a:pt x="129" y="396"/>
                      </a:lnTo>
                      <a:lnTo>
                        <a:pt x="113" y="386"/>
                      </a:lnTo>
                      <a:lnTo>
                        <a:pt x="98" y="374"/>
                      </a:lnTo>
                      <a:lnTo>
                        <a:pt x="85" y="362"/>
                      </a:lnTo>
                      <a:lnTo>
                        <a:pt x="72" y="348"/>
                      </a:lnTo>
                      <a:lnTo>
                        <a:pt x="60" y="333"/>
                      </a:lnTo>
                      <a:lnTo>
                        <a:pt x="50" y="317"/>
                      </a:lnTo>
                      <a:lnTo>
                        <a:pt x="42" y="299"/>
                      </a:lnTo>
                      <a:lnTo>
                        <a:pt x="36" y="282"/>
                      </a:lnTo>
                      <a:lnTo>
                        <a:pt x="30" y="262"/>
                      </a:lnTo>
                      <a:lnTo>
                        <a:pt x="28" y="243"/>
                      </a:lnTo>
                      <a:lnTo>
                        <a:pt x="27" y="223"/>
                      </a:lnTo>
                      <a:lnTo>
                        <a:pt x="27" y="223"/>
                      </a:lnTo>
                      <a:lnTo>
                        <a:pt x="28" y="203"/>
                      </a:lnTo>
                      <a:lnTo>
                        <a:pt x="30" y="184"/>
                      </a:lnTo>
                      <a:lnTo>
                        <a:pt x="36" y="164"/>
                      </a:lnTo>
                      <a:lnTo>
                        <a:pt x="42" y="146"/>
                      </a:lnTo>
                      <a:lnTo>
                        <a:pt x="50" y="129"/>
                      </a:lnTo>
                      <a:lnTo>
                        <a:pt x="60" y="113"/>
                      </a:lnTo>
                      <a:lnTo>
                        <a:pt x="72" y="98"/>
                      </a:lnTo>
                      <a:lnTo>
                        <a:pt x="85" y="83"/>
                      </a:lnTo>
                      <a:lnTo>
                        <a:pt x="98" y="72"/>
                      </a:lnTo>
                      <a:lnTo>
                        <a:pt x="113" y="60"/>
                      </a:lnTo>
                      <a:lnTo>
                        <a:pt x="129" y="50"/>
                      </a:lnTo>
                      <a:lnTo>
                        <a:pt x="146" y="42"/>
                      </a:lnTo>
                      <a:lnTo>
                        <a:pt x="165" y="35"/>
                      </a:lnTo>
                      <a:lnTo>
                        <a:pt x="184" y="30"/>
                      </a:lnTo>
                      <a:lnTo>
                        <a:pt x="203" y="27"/>
                      </a:lnTo>
                      <a:lnTo>
                        <a:pt x="223" y="26"/>
                      </a:lnTo>
                      <a:lnTo>
                        <a:pt x="223" y="26"/>
                      </a:lnTo>
                      <a:lnTo>
                        <a:pt x="243" y="27"/>
                      </a:lnTo>
                      <a:lnTo>
                        <a:pt x="263" y="30"/>
                      </a:lnTo>
                      <a:lnTo>
                        <a:pt x="282" y="35"/>
                      </a:lnTo>
                      <a:lnTo>
                        <a:pt x="300" y="42"/>
                      </a:lnTo>
                      <a:lnTo>
                        <a:pt x="317" y="50"/>
                      </a:lnTo>
                      <a:lnTo>
                        <a:pt x="333" y="60"/>
                      </a:lnTo>
                      <a:lnTo>
                        <a:pt x="348" y="72"/>
                      </a:lnTo>
                      <a:lnTo>
                        <a:pt x="363" y="83"/>
                      </a:lnTo>
                      <a:lnTo>
                        <a:pt x="375" y="98"/>
                      </a:lnTo>
                      <a:lnTo>
                        <a:pt x="386" y="113"/>
                      </a:lnTo>
                      <a:lnTo>
                        <a:pt x="396" y="129"/>
                      </a:lnTo>
                      <a:lnTo>
                        <a:pt x="405" y="146"/>
                      </a:lnTo>
                      <a:lnTo>
                        <a:pt x="411" y="164"/>
                      </a:lnTo>
                      <a:lnTo>
                        <a:pt x="416" y="184"/>
                      </a:lnTo>
                      <a:lnTo>
                        <a:pt x="419" y="203"/>
                      </a:lnTo>
                      <a:lnTo>
                        <a:pt x="421" y="223"/>
                      </a:lnTo>
                      <a:lnTo>
                        <a:pt x="421" y="223"/>
                      </a:lnTo>
                      <a:lnTo>
                        <a:pt x="419" y="243"/>
                      </a:lnTo>
                      <a:lnTo>
                        <a:pt x="416" y="262"/>
                      </a:lnTo>
                      <a:lnTo>
                        <a:pt x="411" y="282"/>
                      </a:lnTo>
                      <a:lnTo>
                        <a:pt x="405" y="299"/>
                      </a:lnTo>
                      <a:lnTo>
                        <a:pt x="396" y="317"/>
                      </a:lnTo>
                      <a:lnTo>
                        <a:pt x="386" y="333"/>
                      </a:lnTo>
                      <a:lnTo>
                        <a:pt x="375" y="348"/>
                      </a:lnTo>
                      <a:lnTo>
                        <a:pt x="363" y="362"/>
                      </a:lnTo>
                      <a:lnTo>
                        <a:pt x="348" y="374"/>
                      </a:lnTo>
                      <a:lnTo>
                        <a:pt x="333" y="386"/>
                      </a:lnTo>
                      <a:lnTo>
                        <a:pt x="317" y="396"/>
                      </a:lnTo>
                      <a:lnTo>
                        <a:pt x="300" y="404"/>
                      </a:lnTo>
                      <a:lnTo>
                        <a:pt x="282" y="411"/>
                      </a:lnTo>
                      <a:lnTo>
                        <a:pt x="263" y="415"/>
                      </a:lnTo>
                      <a:lnTo>
                        <a:pt x="243" y="418"/>
                      </a:lnTo>
                      <a:lnTo>
                        <a:pt x="223" y="419"/>
                      </a:lnTo>
                      <a:lnTo>
                        <a:pt x="223" y="419"/>
                      </a:lnTo>
                      <a:close/>
                      <a:moveTo>
                        <a:pt x="332" y="81"/>
                      </a:moveTo>
                      <a:lnTo>
                        <a:pt x="332" y="81"/>
                      </a:lnTo>
                      <a:lnTo>
                        <a:pt x="317" y="70"/>
                      </a:lnTo>
                      <a:lnTo>
                        <a:pt x="301" y="62"/>
                      </a:lnTo>
                      <a:lnTo>
                        <a:pt x="285" y="56"/>
                      </a:lnTo>
                      <a:lnTo>
                        <a:pt x="268" y="50"/>
                      </a:lnTo>
                      <a:lnTo>
                        <a:pt x="251" y="46"/>
                      </a:lnTo>
                      <a:lnTo>
                        <a:pt x="234" y="45"/>
                      </a:lnTo>
                      <a:lnTo>
                        <a:pt x="217" y="44"/>
                      </a:lnTo>
                      <a:lnTo>
                        <a:pt x="200" y="46"/>
                      </a:lnTo>
                      <a:lnTo>
                        <a:pt x="200" y="46"/>
                      </a:lnTo>
                      <a:lnTo>
                        <a:pt x="183" y="49"/>
                      </a:lnTo>
                      <a:lnTo>
                        <a:pt x="167" y="53"/>
                      </a:lnTo>
                      <a:lnTo>
                        <a:pt x="151" y="60"/>
                      </a:lnTo>
                      <a:lnTo>
                        <a:pt x="135" y="67"/>
                      </a:lnTo>
                      <a:lnTo>
                        <a:pt x="121" y="77"/>
                      </a:lnTo>
                      <a:lnTo>
                        <a:pt x="107" y="88"/>
                      </a:lnTo>
                      <a:lnTo>
                        <a:pt x="93" y="100"/>
                      </a:lnTo>
                      <a:lnTo>
                        <a:pt x="81" y="114"/>
                      </a:lnTo>
                      <a:lnTo>
                        <a:pt x="81" y="114"/>
                      </a:lnTo>
                      <a:lnTo>
                        <a:pt x="72" y="129"/>
                      </a:lnTo>
                      <a:lnTo>
                        <a:pt x="62" y="145"/>
                      </a:lnTo>
                      <a:lnTo>
                        <a:pt x="56" y="161"/>
                      </a:lnTo>
                      <a:lnTo>
                        <a:pt x="50" y="178"/>
                      </a:lnTo>
                      <a:lnTo>
                        <a:pt x="47" y="194"/>
                      </a:lnTo>
                      <a:lnTo>
                        <a:pt x="45" y="211"/>
                      </a:lnTo>
                      <a:lnTo>
                        <a:pt x="45" y="229"/>
                      </a:lnTo>
                      <a:lnTo>
                        <a:pt x="46" y="246"/>
                      </a:lnTo>
                      <a:lnTo>
                        <a:pt x="46" y="246"/>
                      </a:lnTo>
                      <a:lnTo>
                        <a:pt x="48" y="258"/>
                      </a:lnTo>
                      <a:lnTo>
                        <a:pt x="50" y="269"/>
                      </a:lnTo>
                      <a:lnTo>
                        <a:pt x="55" y="281"/>
                      </a:lnTo>
                      <a:lnTo>
                        <a:pt x="59" y="291"/>
                      </a:lnTo>
                      <a:lnTo>
                        <a:pt x="63" y="303"/>
                      </a:lnTo>
                      <a:lnTo>
                        <a:pt x="70" y="313"/>
                      </a:lnTo>
                      <a:lnTo>
                        <a:pt x="76" y="323"/>
                      </a:lnTo>
                      <a:lnTo>
                        <a:pt x="82" y="333"/>
                      </a:lnTo>
                      <a:lnTo>
                        <a:pt x="88" y="330"/>
                      </a:lnTo>
                      <a:lnTo>
                        <a:pt x="97" y="321"/>
                      </a:lnTo>
                      <a:lnTo>
                        <a:pt x="97" y="321"/>
                      </a:lnTo>
                      <a:lnTo>
                        <a:pt x="98" y="320"/>
                      </a:lnTo>
                      <a:lnTo>
                        <a:pt x="98" y="319"/>
                      </a:lnTo>
                      <a:lnTo>
                        <a:pt x="98" y="319"/>
                      </a:lnTo>
                      <a:lnTo>
                        <a:pt x="97" y="318"/>
                      </a:lnTo>
                      <a:lnTo>
                        <a:pt x="95" y="318"/>
                      </a:lnTo>
                      <a:lnTo>
                        <a:pt x="85" y="326"/>
                      </a:lnTo>
                      <a:lnTo>
                        <a:pt x="85" y="326"/>
                      </a:lnTo>
                      <a:lnTo>
                        <a:pt x="74" y="309"/>
                      </a:lnTo>
                      <a:lnTo>
                        <a:pt x="64" y="290"/>
                      </a:lnTo>
                      <a:lnTo>
                        <a:pt x="77" y="286"/>
                      </a:lnTo>
                      <a:lnTo>
                        <a:pt x="77" y="286"/>
                      </a:lnTo>
                      <a:lnTo>
                        <a:pt x="78" y="285"/>
                      </a:lnTo>
                      <a:lnTo>
                        <a:pt x="78" y="283"/>
                      </a:lnTo>
                      <a:lnTo>
                        <a:pt x="78" y="283"/>
                      </a:lnTo>
                      <a:lnTo>
                        <a:pt x="77" y="282"/>
                      </a:lnTo>
                      <a:lnTo>
                        <a:pt x="75" y="282"/>
                      </a:lnTo>
                      <a:lnTo>
                        <a:pt x="63" y="287"/>
                      </a:lnTo>
                      <a:lnTo>
                        <a:pt x="63" y="287"/>
                      </a:lnTo>
                      <a:lnTo>
                        <a:pt x="57" y="268"/>
                      </a:lnTo>
                      <a:lnTo>
                        <a:pt x="53" y="247"/>
                      </a:lnTo>
                      <a:lnTo>
                        <a:pt x="65" y="245"/>
                      </a:lnTo>
                      <a:lnTo>
                        <a:pt x="65" y="245"/>
                      </a:lnTo>
                      <a:lnTo>
                        <a:pt x="66" y="244"/>
                      </a:lnTo>
                      <a:lnTo>
                        <a:pt x="68" y="243"/>
                      </a:lnTo>
                      <a:lnTo>
                        <a:pt x="68" y="243"/>
                      </a:lnTo>
                      <a:lnTo>
                        <a:pt x="66" y="242"/>
                      </a:lnTo>
                      <a:lnTo>
                        <a:pt x="64" y="241"/>
                      </a:lnTo>
                      <a:lnTo>
                        <a:pt x="52" y="243"/>
                      </a:lnTo>
                      <a:lnTo>
                        <a:pt x="52" y="243"/>
                      </a:lnTo>
                      <a:lnTo>
                        <a:pt x="50" y="223"/>
                      </a:lnTo>
                      <a:lnTo>
                        <a:pt x="52" y="202"/>
                      </a:lnTo>
                      <a:lnTo>
                        <a:pt x="64" y="204"/>
                      </a:lnTo>
                      <a:lnTo>
                        <a:pt x="64" y="204"/>
                      </a:lnTo>
                      <a:lnTo>
                        <a:pt x="66" y="204"/>
                      </a:lnTo>
                      <a:lnTo>
                        <a:pt x="68" y="202"/>
                      </a:lnTo>
                      <a:lnTo>
                        <a:pt x="68" y="202"/>
                      </a:lnTo>
                      <a:lnTo>
                        <a:pt x="66" y="201"/>
                      </a:lnTo>
                      <a:lnTo>
                        <a:pt x="65" y="200"/>
                      </a:lnTo>
                      <a:lnTo>
                        <a:pt x="53" y="198"/>
                      </a:lnTo>
                      <a:lnTo>
                        <a:pt x="53" y="198"/>
                      </a:lnTo>
                      <a:lnTo>
                        <a:pt x="57" y="178"/>
                      </a:lnTo>
                      <a:lnTo>
                        <a:pt x="63" y="158"/>
                      </a:lnTo>
                      <a:lnTo>
                        <a:pt x="75" y="163"/>
                      </a:lnTo>
                      <a:lnTo>
                        <a:pt x="75" y="163"/>
                      </a:lnTo>
                      <a:lnTo>
                        <a:pt x="77" y="163"/>
                      </a:lnTo>
                      <a:lnTo>
                        <a:pt x="78" y="162"/>
                      </a:lnTo>
                      <a:lnTo>
                        <a:pt x="78" y="162"/>
                      </a:lnTo>
                      <a:lnTo>
                        <a:pt x="78" y="161"/>
                      </a:lnTo>
                      <a:lnTo>
                        <a:pt x="77" y="160"/>
                      </a:lnTo>
                      <a:lnTo>
                        <a:pt x="64" y="155"/>
                      </a:lnTo>
                      <a:lnTo>
                        <a:pt x="64" y="155"/>
                      </a:lnTo>
                      <a:lnTo>
                        <a:pt x="74" y="137"/>
                      </a:lnTo>
                      <a:lnTo>
                        <a:pt x="86" y="120"/>
                      </a:lnTo>
                      <a:lnTo>
                        <a:pt x="95" y="127"/>
                      </a:lnTo>
                      <a:lnTo>
                        <a:pt x="95" y="127"/>
                      </a:lnTo>
                      <a:lnTo>
                        <a:pt x="97" y="127"/>
                      </a:lnTo>
                      <a:lnTo>
                        <a:pt x="98" y="127"/>
                      </a:lnTo>
                      <a:lnTo>
                        <a:pt x="98" y="127"/>
                      </a:lnTo>
                      <a:lnTo>
                        <a:pt x="98" y="125"/>
                      </a:lnTo>
                      <a:lnTo>
                        <a:pt x="97" y="124"/>
                      </a:lnTo>
                      <a:lnTo>
                        <a:pt x="88" y="116"/>
                      </a:lnTo>
                      <a:lnTo>
                        <a:pt x="88" y="116"/>
                      </a:lnTo>
                      <a:lnTo>
                        <a:pt x="102" y="100"/>
                      </a:lnTo>
                      <a:lnTo>
                        <a:pt x="117" y="86"/>
                      </a:lnTo>
                      <a:lnTo>
                        <a:pt x="125" y="97"/>
                      </a:lnTo>
                      <a:lnTo>
                        <a:pt x="125" y="97"/>
                      </a:lnTo>
                      <a:lnTo>
                        <a:pt x="126" y="98"/>
                      </a:lnTo>
                      <a:lnTo>
                        <a:pt x="127" y="97"/>
                      </a:lnTo>
                      <a:lnTo>
                        <a:pt x="127" y="97"/>
                      </a:lnTo>
                      <a:lnTo>
                        <a:pt x="128" y="96"/>
                      </a:lnTo>
                      <a:lnTo>
                        <a:pt x="127" y="95"/>
                      </a:lnTo>
                      <a:lnTo>
                        <a:pt x="120" y="84"/>
                      </a:lnTo>
                      <a:lnTo>
                        <a:pt x="120" y="84"/>
                      </a:lnTo>
                      <a:lnTo>
                        <a:pt x="137" y="73"/>
                      </a:lnTo>
                      <a:lnTo>
                        <a:pt x="155" y="64"/>
                      </a:lnTo>
                      <a:lnTo>
                        <a:pt x="160" y="76"/>
                      </a:lnTo>
                      <a:lnTo>
                        <a:pt x="160" y="76"/>
                      </a:lnTo>
                      <a:lnTo>
                        <a:pt x="161" y="77"/>
                      </a:lnTo>
                      <a:lnTo>
                        <a:pt x="163" y="77"/>
                      </a:lnTo>
                      <a:lnTo>
                        <a:pt x="163" y="77"/>
                      </a:lnTo>
                      <a:lnTo>
                        <a:pt x="165" y="76"/>
                      </a:lnTo>
                      <a:lnTo>
                        <a:pt x="165" y="75"/>
                      </a:lnTo>
                      <a:lnTo>
                        <a:pt x="159" y="62"/>
                      </a:lnTo>
                      <a:lnTo>
                        <a:pt x="159" y="62"/>
                      </a:lnTo>
                      <a:lnTo>
                        <a:pt x="178" y="56"/>
                      </a:lnTo>
                      <a:lnTo>
                        <a:pt x="199" y="51"/>
                      </a:lnTo>
                      <a:lnTo>
                        <a:pt x="201" y="65"/>
                      </a:lnTo>
                      <a:lnTo>
                        <a:pt x="201" y="65"/>
                      </a:lnTo>
                      <a:lnTo>
                        <a:pt x="202" y="66"/>
                      </a:lnTo>
                      <a:lnTo>
                        <a:pt x="203" y="66"/>
                      </a:lnTo>
                      <a:lnTo>
                        <a:pt x="203" y="66"/>
                      </a:lnTo>
                      <a:lnTo>
                        <a:pt x="204" y="65"/>
                      </a:lnTo>
                      <a:lnTo>
                        <a:pt x="204" y="64"/>
                      </a:lnTo>
                      <a:lnTo>
                        <a:pt x="203" y="51"/>
                      </a:lnTo>
                      <a:lnTo>
                        <a:pt x="203" y="51"/>
                      </a:lnTo>
                      <a:lnTo>
                        <a:pt x="223" y="50"/>
                      </a:lnTo>
                      <a:lnTo>
                        <a:pt x="243" y="51"/>
                      </a:lnTo>
                      <a:lnTo>
                        <a:pt x="242" y="64"/>
                      </a:lnTo>
                      <a:lnTo>
                        <a:pt x="242" y="64"/>
                      </a:lnTo>
                      <a:lnTo>
                        <a:pt x="242" y="65"/>
                      </a:lnTo>
                      <a:lnTo>
                        <a:pt x="243" y="66"/>
                      </a:lnTo>
                      <a:lnTo>
                        <a:pt x="243" y="66"/>
                      </a:lnTo>
                      <a:lnTo>
                        <a:pt x="246" y="66"/>
                      </a:lnTo>
                      <a:lnTo>
                        <a:pt x="247" y="65"/>
                      </a:lnTo>
                      <a:lnTo>
                        <a:pt x="248" y="51"/>
                      </a:lnTo>
                      <a:lnTo>
                        <a:pt x="248" y="51"/>
                      </a:lnTo>
                      <a:lnTo>
                        <a:pt x="268" y="56"/>
                      </a:lnTo>
                      <a:lnTo>
                        <a:pt x="287" y="62"/>
                      </a:lnTo>
                      <a:lnTo>
                        <a:pt x="283" y="75"/>
                      </a:lnTo>
                      <a:lnTo>
                        <a:pt x="283" y="75"/>
                      </a:lnTo>
                      <a:lnTo>
                        <a:pt x="283" y="76"/>
                      </a:lnTo>
                      <a:lnTo>
                        <a:pt x="284" y="77"/>
                      </a:lnTo>
                      <a:lnTo>
                        <a:pt x="284" y="77"/>
                      </a:lnTo>
                      <a:lnTo>
                        <a:pt x="285" y="77"/>
                      </a:lnTo>
                      <a:lnTo>
                        <a:pt x="286" y="76"/>
                      </a:lnTo>
                      <a:lnTo>
                        <a:pt x="291" y="64"/>
                      </a:lnTo>
                      <a:lnTo>
                        <a:pt x="291" y="64"/>
                      </a:lnTo>
                      <a:lnTo>
                        <a:pt x="310" y="73"/>
                      </a:lnTo>
                      <a:lnTo>
                        <a:pt x="318" y="78"/>
                      </a:lnTo>
                      <a:lnTo>
                        <a:pt x="327" y="84"/>
                      </a:lnTo>
                      <a:lnTo>
                        <a:pt x="319" y="95"/>
                      </a:lnTo>
                      <a:lnTo>
                        <a:pt x="319" y="95"/>
                      </a:lnTo>
                      <a:lnTo>
                        <a:pt x="318" y="96"/>
                      </a:lnTo>
                      <a:lnTo>
                        <a:pt x="319" y="97"/>
                      </a:lnTo>
                      <a:lnTo>
                        <a:pt x="319" y="97"/>
                      </a:lnTo>
                      <a:lnTo>
                        <a:pt x="321" y="98"/>
                      </a:lnTo>
                      <a:lnTo>
                        <a:pt x="322" y="97"/>
                      </a:lnTo>
                      <a:lnTo>
                        <a:pt x="330" y="86"/>
                      </a:lnTo>
                      <a:lnTo>
                        <a:pt x="330" y="86"/>
                      </a:lnTo>
                      <a:lnTo>
                        <a:pt x="346" y="100"/>
                      </a:lnTo>
                      <a:lnTo>
                        <a:pt x="360" y="116"/>
                      </a:lnTo>
                      <a:lnTo>
                        <a:pt x="349" y="124"/>
                      </a:lnTo>
                      <a:lnTo>
                        <a:pt x="349" y="124"/>
                      </a:lnTo>
                      <a:lnTo>
                        <a:pt x="348" y="125"/>
                      </a:lnTo>
                      <a:lnTo>
                        <a:pt x="348" y="127"/>
                      </a:lnTo>
                      <a:lnTo>
                        <a:pt x="348" y="127"/>
                      </a:lnTo>
                      <a:lnTo>
                        <a:pt x="350" y="127"/>
                      </a:lnTo>
                      <a:lnTo>
                        <a:pt x="351" y="127"/>
                      </a:lnTo>
                      <a:lnTo>
                        <a:pt x="362" y="120"/>
                      </a:lnTo>
                      <a:lnTo>
                        <a:pt x="362" y="120"/>
                      </a:lnTo>
                      <a:lnTo>
                        <a:pt x="374" y="137"/>
                      </a:lnTo>
                      <a:lnTo>
                        <a:pt x="382" y="155"/>
                      </a:lnTo>
                      <a:lnTo>
                        <a:pt x="370" y="160"/>
                      </a:lnTo>
                      <a:lnTo>
                        <a:pt x="370" y="160"/>
                      </a:lnTo>
                      <a:lnTo>
                        <a:pt x="369" y="161"/>
                      </a:lnTo>
                      <a:lnTo>
                        <a:pt x="369" y="162"/>
                      </a:lnTo>
                      <a:lnTo>
                        <a:pt x="369" y="162"/>
                      </a:lnTo>
                      <a:lnTo>
                        <a:pt x="370" y="163"/>
                      </a:lnTo>
                      <a:lnTo>
                        <a:pt x="371" y="163"/>
                      </a:lnTo>
                      <a:lnTo>
                        <a:pt x="384" y="158"/>
                      </a:lnTo>
                      <a:lnTo>
                        <a:pt x="384" y="158"/>
                      </a:lnTo>
                      <a:lnTo>
                        <a:pt x="387" y="170"/>
                      </a:lnTo>
                      <a:lnTo>
                        <a:pt x="394" y="168"/>
                      </a:lnTo>
                      <a:lnTo>
                        <a:pt x="394" y="168"/>
                      </a:lnTo>
                      <a:lnTo>
                        <a:pt x="389" y="156"/>
                      </a:lnTo>
                      <a:lnTo>
                        <a:pt x="383" y="144"/>
                      </a:lnTo>
                      <a:lnTo>
                        <a:pt x="377" y="132"/>
                      </a:lnTo>
                      <a:lnTo>
                        <a:pt x="370" y="121"/>
                      </a:lnTo>
                      <a:lnTo>
                        <a:pt x="362" y="110"/>
                      </a:lnTo>
                      <a:lnTo>
                        <a:pt x="353" y="99"/>
                      </a:lnTo>
                      <a:lnTo>
                        <a:pt x="343" y="90"/>
                      </a:lnTo>
                      <a:lnTo>
                        <a:pt x="332" y="81"/>
                      </a:lnTo>
                      <a:lnTo>
                        <a:pt x="332"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09" name="Freeform 573"/>
                <p:cNvSpPr/>
                <p:nvPr/>
              </p:nvSpPr>
              <p:spPr bwMode="auto">
                <a:xfrm>
                  <a:off x="16315614" y="2621209"/>
                  <a:ext cx="53659" cy="53659"/>
                </a:xfrm>
                <a:custGeom>
                  <a:avLst/>
                  <a:gdLst>
                    <a:gd name="T0" fmla="*/ 24 w 28"/>
                    <a:gd name="T1" fmla="*/ 5 h 28"/>
                    <a:gd name="T2" fmla="*/ 24 w 28"/>
                    <a:gd name="T3" fmla="*/ 5 h 28"/>
                    <a:gd name="T4" fmla="*/ 27 w 28"/>
                    <a:gd name="T5" fmla="*/ 10 h 28"/>
                    <a:gd name="T6" fmla="*/ 28 w 28"/>
                    <a:gd name="T7" fmla="*/ 14 h 28"/>
                    <a:gd name="T8" fmla="*/ 27 w 28"/>
                    <a:gd name="T9" fmla="*/ 19 h 28"/>
                    <a:gd name="T10" fmla="*/ 24 w 28"/>
                    <a:gd name="T11" fmla="*/ 25 h 28"/>
                    <a:gd name="T12" fmla="*/ 24 w 28"/>
                    <a:gd name="T13" fmla="*/ 25 h 28"/>
                    <a:gd name="T14" fmla="*/ 20 w 28"/>
                    <a:gd name="T15" fmla="*/ 27 h 28"/>
                    <a:gd name="T16" fmla="*/ 14 w 28"/>
                    <a:gd name="T17" fmla="*/ 28 h 28"/>
                    <a:gd name="T18" fmla="*/ 9 w 28"/>
                    <a:gd name="T19" fmla="*/ 27 h 28"/>
                    <a:gd name="T20" fmla="*/ 5 w 28"/>
                    <a:gd name="T21" fmla="*/ 24 h 28"/>
                    <a:gd name="T22" fmla="*/ 5 w 28"/>
                    <a:gd name="T23" fmla="*/ 24 h 28"/>
                    <a:gd name="T24" fmla="*/ 2 w 28"/>
                    <a:gd name="T25" fmla="*/ 19 h 28"/>
                    <a:gd name="T26" fmla="*/ 0 w 28"/>
                    <a:gd name="T27" fmla="*/ 14 h 28"/>
                    <a:gd name="T28" fmla="*/ 2 w 28"/>
                    <a:gd name="T29" fmla="*/ 9 h 28"/>
                    <a:gd name="T30" fmla="*/ 5 w 28"/>
                    <a:gd name="T31" fmla="*/ 5 h 28"/>
                    <a:gd name="T32" fmla="*/ 5 w 28"/>
                    <a:gd name="T33" fmla="*/ 5 h 28"/>
                    <a:gd name="T34" fmla="*/ 9 w 28"/>
                    <a:gd name="T35" fmla="*/ 1 h 28"/>
                    <a:gd name="T36" fmla="*/ 14 w 28"/>
                    <a:gd name="T37" fmla="*/ 0 h 28"/>
                    <a:gd name="T38" fmla="*/ 20 w 28"/>
                    <a:gd name="T39" fmla="*/ 1 h 28"/>
                    <a:gd name="T40" fmla="*/ 24 w 28"/>
                    <a:gd name="T41" fmla="*/ 5 h 28"/>
                    <a:gd name="T42" fmla="*/ 24 w 28"/>
                    <a:gd name="T4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8">
                      <a:moveTo>
                        <a:pt x="24" y="5"/>
                      </a:moveTo>
                      <a:lnTo>
                        <a:pt x="24" y="5"/>
                      </a:lnTo>
                      <a:lnTo>
                        <a:pt x="27" y="10"/>
                      </a:lnTo>
                      <a:lnTo>
                        <a:pt x="28" y="14"/>
                      </a:lnTo>
                      <a:lnTo>
                        <a:pt x="27" y="19"/>
                      </a:lnTo>
                      <a:lnTo>
                        <a:pt x="24" y="25"/>
                      </a:lnTo>
                      <a:lnTo>
                        <a:pt x="24" y="25"/>
                      </a:lnTo>
                      <a:lnTo>
                        <a:pt x="20" y="27"/>
                      </a:lnTo>
                      <a:lnTo>
                        <a:pt x="14" y="28"/>
                      </a:lnTo>
                      <a:lnTo>
                        <a:pt x="9" y="27"/>
                      </a:lnTo>
                      <a:lnTo>
                        <a:pt x="5" y="24"/>
                      </a:lnTo>
                      <a:lnTo>
                        <a:pt x="5" y="24"/>
                      </a:lnTo>
                      <a:lnTo>
                        <a:pt x="2" y="19"/>
                      </a:lnTo>
                      <a:lnTo>
                        <a:pt x="0" y="14"/>
                      </a:lnTo>
                      <a:lnTo>
                        <a:pt x="2" y="9"/>
                      </a:lnTo>
                      <a:lnTo>
                        <a:pt x="5" y="5"/>
                      </a:lnTo>
                      <a:lnTo>
                        <a:pt x="5" y="5"/>
                      </a:lnTo>
                      <a:lnTo>
                        <a:pt x="9" y="1"/>
                      </a:lnTo>
                      <a:lnTo>
                        <a:pt x="14" y="0"/>
                      </a:lnTo>
                      <a:lnTo>
                        <a:pt x="20" y="1"/>
                      </a:lnTo>
                      <a:lnTo>
                        <a:pt x="24" y="5"/>
                      </a:lnTo>
                      <a:lnTo>
                        <a:pt x="2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10" name="Freeform 574"/>
                <p:cNvSpPr>
                  <a:spLocks noEditPoints="1"/>
                </p:cNvSpPr>
                <p:nvPr/>
              </p:nvSpPr>
              <p:spPr bwMode="auto">
                <a:xfrm>
                  <a:off x="16033903" y="2429569"/>
                  <a:ext cx="647746" cy="481019"/>
                </a:xfrm>
                <a:custGeom>
                  <a:avLst/>
                  <a:gdLst>
                    <a:gd name="T0" fmla="*/ 317 w 338"/>
                    <a:gd name="T1" fmla="*/ 88 h 251"/>
                    <a:gd name="T2" fmla="*/ 332 w 338"/>
                    <a:gd name="T3" fmla="*/ 111 h 251"/>
                    <a:gd name="T4" fmla="*/ 317 w 338"/>
                    <a:gd name="T5" fmla="*/ 133 h 251"/>
                    <a:gd name="T6" fmla="*/ 305 w 338"/>
                    <a:gd name="T7" fmla="*/ 171 h 251"/>
                    <a:gd name="T8" fmla="*/ 287 w 338"/>
                    <a:gd name="T9" fmla="*/ 206 h 251"/>
                    <a:gd name="T10" fmla="*/ 300 w 338"/>
                    <a:gd name="T11" fmla="*/ 221 h 251"/>
                    <a:gd name="T12" fmla="*/ 332 w 338"/>
                    <a:gd name="T13" fmla="*/ 156 h 251"/>
                    <a:gd name="T14" fmla="*/ 150 w 338"/>
                    <a:gd name="T15" fmla="*/ 141 h 251"/>
                    <a:gd name="T16" fmla="*/ 213 w 338"/>
                    <a:gd name="T17" fmla="*/ 158 h 251"/>
                    <a:gd name="T18" fmla="*/ 187 w 338"/>
                    <a:gd name="T19" fmla="*/ 102 h 251"/>
                    <a:gd name="T20" fmla="*/ 159 w 338"/>
                    <a:gd name="T21" fmla="*/ 86 h 251"/>
                    <a:gd name="T22" fmla="*/ 136 w 338"/>
                    <a:gd name="T23" fmla="*/ 105 h 251"/>
                    <a:gd name="T24" fmla="*/ 145 w 338"/>
                    <a:gd name="T25" fmla="*/ 138 h 251"/>
                    <a:gd name="T26" fmla="*/ 201 w 338"/>
                    <a:gd name="T27" fmla="*/ 41 h 251"/>
                    <a:gd name="T28" fmla="*/ 204 w 338"/>
                    <a:gd name="T29" fmla="*/ 27 h 251"/>
                    <a:gd name="T30" fmla="*/ 197 w 338"/>
                    <a:gd name="T31" fmla="*/ 19 h 251"/>
                    <a:gd name="T32" fmla="*/ 192 w 338"/>
                    <a:gd name="T33" fmla="*/ 43 h 251"/>
                    <a:gd name="T34" fmla="*/ 194 w 338"/>
                    <a:gd name="T35" fmla="*/ 24 h 251"/>
                    <a:gd name="T36" fmla="*/ 199 w 338"/>
                    <a:gd name="T37" fmla="*/ 31 h 251"/>
                    <a:gd name="T38" fmla="*/ 173 w 338"/>
                    <a:gd name="T39" fmla="*/ 38 h 251"/>
                    <a:gd name="T40" fmla="*/ 169 w 338"/>
                    <a:gd name="T41" fmla="*/ 26 h 251"/>
                    <a:gd name="T42" fmla="*/ 137 w 338"/>
                    <a:gd name="T43" fmla="*/ 42 h 251"/>
                    <a:gd name="T44" fmla="*/ 154 w 338"/>
                    <a:gd name="T45" fmla="*/ 40 h 251"/>
                    <a:gd name="T46" fmla="*/ 154 w 338"/>
                    <a:gd name="T47" fmla="*/ 22 h 251"/>
                    <a:gd name="T48" fmla="*/ 137 w 338"/>
                    <a:gd name="T49" fmla="*/ 20 h 251"/>
                    <a:gd name="T50" fmla="*/ 133 w 338"/>
                    <a:gd name="T51" fmla="*/ 31 h 251"/>
                    <a:gd name="T52" fmla="*/ 140 w 338"/>
                    <a:gd name="T53" fmla="*/ 25 h 251"/>
                    <a:gd name="T54" fmla="*/ 149 w 338"/>
                    <a:gd name="T55" fmla="*/ 25 h 251"/>
                    <a:gd name="T56" fmla="*/ 151 w 338"/>
                    <a:gd name="T57" fmla="*/ 31 h 251"/>
                    <a:gd name="T58" fmla="*/ 149 w 338"/>
                    <a:gd name="T59" fmla="*/ 37 h 251"/>
                    <a:gd name="T60" fmla="*/ 140 w 338"/>
                    <a:gd name="T61" fmla="*/ 37 h 251"/>
                    <a:gd name="T62" fmla="*/ 130 w 338"/>
                    <a:gd name="T63" fmla="*/ 38 h 251"/>
                    <a:gd name="T64" fmla="*/ 80 w 338"/>
                    <a:gd name="T65" fmla="*/ 211 h 251"/>
                    <a:gd name="T66" fmla="*/ 233 w 338"/>
                    <a:gd name="T67" fmla="*/ 251 h 251"/>
                    <a:gd name="T68" fmla="*/ 233 w 338"/>
                    <a:gd name="T69" fmla="*/ 211 h 251"/>
                    <a:gd name="T70" fmla="*/ 94 w 338"/>
                    <a:gd name="T71" fmla="*/ 244 h 251"/>
                    <a:gd name="T72" fmla="*/ 90 w 338"/>
                    <a:gd name="T73" fmla="*/ 219 h 251"/>
                    <a:gd name="T74" fmla="*/ 115 w 338"/>
                    <a:gd name="T75" fmla="*/ 222 h 251"/>
                    <a:gd name="T76" fmla="*/ 130 w 338"/>
                    <a:gd name="T77" fmla="*/ 244 h 251"/>
                    <a:gd name="T78" fmla="*/ 126 w 338"/>
                    <a:gd name="T79" fmla="*/ 221 h 251"/>
                    <a:gd name="T80" fmla="*/ 152 w 338"/>
                    <a:gd name="T81" fmla="*/ 221 h 251"/>
                    <a:gd name="T82" fmla="*/ 183 w 338"/>
                    <a:gd name="T83" fmla="*/ 244 h 251"/>
                    <a:gd name="T84" fmla="*/ 162 w 338"/>
                    <a:gd name="T85" fmla="*/ 222 h 251"/>
                    <a:gd name="T86" fmla="*/ 187 w 338"/>
                    <a:gd name="T87" fmla="*/ 219 h 251"/>
                    <a:gd name="T88" fmla="*/ 221 w 338"/>
                    <a:gd name="T89" fmla="*/ 243 h 251"/>
                    <a:gd name="T90" fmla="*/ 199 w 338"/>
                    <a:gd name="T91" fmla="*/ 222 h 251"/>
                    <a:gd name="T92" fmla="*/ 221 w 338"/>
                    <a:gd name="T93" fmla="*/ 218 h 251"/>
                    <a:gd name="T94" fmla="*/ 205 w 338"/>
                    <a:gd name="T95" fmla="*/ 220 h 251"/>
                    <a:gd name="T96" fmla="*/ 218 w 338"/>
                    <a:gd name="T97" fmla="*/ 242 h 251"/>
                    <a:gd name="T98" fmla="*/ 134 w 338"/>
                    <a:gd name="T99" fmla="*/ 220 h 251"/>
                    <a:gd name="T100" fmla="*/ 143 w 338"/>
                    <a:gd name="T101" fmla="*/ 242 h 251"/>
                    <a:gd name="T102" fmla="*/ 143 w 338"/>
                    <a:gd name="T103" fmla="*/ 220 h 251"/>
                    <a:gd name="T104" fmla="*/ 169 w 338"/>
                    <a:gd name="T105" fmla="*/ 242 h 251"/>
                    <a:gd name="T106" fmla="*/ 181 w 338"/>
                    <a:gd name="T107" fmla="*/ 220 h 251"/>
                    <a:gd name="T108" fmla="*/ 95 w 338"/>
                    <a:gd name="T109" fmla="*/ 241 h 251"/>
                    <a:gd name="T110" fmla="*/ 109 w 338"/>
                    <a:gd name="T111" fmla="*/ 22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251">
                      <a:moveTo>
                        <a:pt x="336" y="88"/>
                      </a:moveTo>
                      <a:lnTo>
                        <a:pt x="336" y="88"/>
                      </a:lnTo>
                      <a:lnTo>
                        <a:pt x="333" y="66"/>
                      </a:lnTo>
                      <a:lnTo>
                        <a:pt x="327" y="68"/>
                      </a:lnTo>
                      <a:lnTo>
                        <a:pt x="327" y="68"/>
                      </a:lnTo>
                      <a:lnTo>
                        <a:pt x="331" y="86"/>
                      </a:lnTo>
                      <a:lnTo>
                        <a:pt x="317" y="88"/>
                      </a:lnTo>
                      <a:lnTo>
                        <a:pt x="317" y="88"/>
                      </a:lnTo>
                      <a:lnTo>
                        <a:pt x="316" y="89"/>
                      </a:lnTo>
                      <a:lnTo>
                        <a:pt x="316" y="90"/>
                      </a:lnTo>
                      <a:lnTo>
                        <a:pt x="316" y="90"/>
                      </a:lnTo>
                      <a:lnTo>
                        <a:pt x="317" y="92"/>
                      </a:lnTo>
                      <a:lnTo>
                        <a:pt x="318" y="92"/>
                      </a:lnTo>
                      <a:lnTo>
                        <a:pt x="331" y="90"/>
                      </a:lnTo>
                      <a:lnTo>
                        <a:pt x="331" y="90"/>
                      </a:lnTo>
                      <a:lnTo>
                        <a:pt x="332" y="111"/>
                      </a:lnTo>
                      <a:lnTo>
                        <a:pt x="331" y="131"/>
                      </a:lnTo>
                      <a:lnTo>
                        <a:pt x="318" y="129"/>
                      </a:lnTo>
                      <a:lnTo>
                        <a:pt x="318" y="129"/>
                      </a:lnTo>
                      <a:lnTo>
                        <a:pt x="317" y="130"/>
                      </a:lnTo>
                      <a:lnTo>
                        <a:pt x="316" y="131"/>
                      </a:lnTo>
                      <a:lnTo>
                        <a:pt x="316" y="131"/>
                      </a:lnTo>
                      <a:lnTo>
                        <a:pt x="316" y="132"/>
                      </a:lnTo>
                      <a:lnTo>
                        <a:pt x="317" y="133"/>
                      </a:lnTo>
                      <a:lnTo>
                        <a:pt x="331" y="135"/>
                      </a:lnTo>
                      <a:lnTo>
                        <a:pt x="331" y="135"/>
                      </a:lnTo>
                      <a:lnTo>
                        <a:pt x="327" y="156"/>
                      </a:lnTo>
                      <a:lnTo>
                        <a:pt x="320" y="175"/>
                      </a:lnTo>
                      <a:lnTo>
                        <a:pt x="307" y="170"/>
                      </a:lnTo>
                      <a:lnTo>
                        <a:pt x="307" y="170"/>
                      </a:lnTo>
                      <a:lnTo>
                        <a:pt x="306" y="170"/>
                      </a:lnTo>
                      <a:lnTo>
                        <a:pt x="305" y="171"/>
                      </a:lnTo>
                      <a:lnTo>
                        <a:pt x="305" y="171"/>
                      </a:lnTo>
                      <a:lnTo>
                        <a:pt x="305" y="173"/>
                      </a:lnTo>
                      <a:lnTo>
                        <a:pt x="306" y="174"/>
                      </a:lnTo>
                      <a:lnTo>
                        <a:pt x="318" y="178"/>
                      </a:lnTo>
                      <a:lnTo>
                        <a:pt x="318" y="178"/>
                      </a:lnTo>
                      <a:lnTo>
                        <a:pt x="310" y="197"/>
                      </a:lnTo>
                      <a:lnTo>
                        <a:pt x="298" y="214"/>
                      </a:lnTo>
                      <a:lnTo>
                        <a:pt x="287" y="206"/>
                      </a:lnTo>
                      <a:lnTo>
                        <a:pt x="287" y="206"/>
                      </a:lnTo>
                      <a:lnTo>
                        <a:pt x="286" y="206"/>
                      </a:lnTo>
                      <a:lnTo>
                        <a:pt x="285" y="207"/>
                      </a:lnTo>
                      <a:lnTo>
                        <a:pt x="285" y="207"/>
                      </a:lnTo>
                      <a:lnTo>
                        <a:pt x="284" y="208"/>
                      </a:lnTo>
                      <a:lnTo>
                        <a:pt x="285" y="209"/>
                      </a:lnTo>
                      <a:lnTo>
                        <a:pt x="296" y="218"/>
                      </a:lnTo>
                      <a:lnTo>
                        <a:pt x="300" y="221"/>
                      </a:lnTo>
                      <a:lnTo>
                        <a:pt x="300" y="221"/>
                      </a:lnTo>
                      <a:lnTo>
                        <a:pt x="301" y="221"/>
                      </a:lnTo>
                      <a:lnTo>
                        <a:pt x="301" y="220"/>
                      </a:lnTo>
                      <a:lnTo>
                        <a:pt x="301" y="220"/>
                      </a:lnTo>
                      <a:lnTo>
                        <a:pt x="312" y="205"/>
                      </a:lnTo>
                      <a:lnTo>
                        <a:pt x="320" y="189"/>
                      </a:lnTo>
                      <a:lnTo>
                        <a:pt x="327" y="173"/>
                      </a:lnTo>
                      <a:lnTo>
                        <a:pt x="332" y="156"/>
                      </a:lnTo>
                      <a:lnTo>
                        <a:pt x="336" y="139"/>
                      </a:lnTo>
                      <a:lnTo>
                        <a:pt x="337" y="122"/>
                      </a:lnTo>
                      <a:lnTo>
                        <a:pt x="338" y="105"/>
                      </a:lnTo>
                      <a:lnTo>
                        <a:pt x="336" y="88"/>
                      </a:lnTo>
                      <a:lnTo>
                        <a:pt x="336" y="88"/>
                      </a:lnTo>
                      <a:close/>
                      <a:moveTo>
                        <a:pt x="145" y="138"/>
                      </a:moveTo>
                      <a:lnTo>
                        <a:pt x="145" y="138"/>
                      </a:lnTo>
                      <a:lnTo>
                        <a:pt x="150" y="141"/>
                      </a:lnTo>
                      <a:lnTo>
                        <a:pt x="155" y="142"/>
                      </a:lnTo>
                      <a:lnTo>
                        <a:pt x="159" y="143"/>
                      </a:lnTo>
                      <a:lnTo>
                        <a:pt x="163" y="143"/>
                      </a:lnTo>
                      <a:lnTo>
                        <a:pt x="168" y="142"/>
                      </a:lnTo>
                      <a:lnTo>
                        <a:pt x="173" y="141"/>
                      </a:lnTo>
                      <a:lnTo>
                        <a:pt x="176" y="139"/>
                      </a:lnTo>
                      <a:lnTo>
                        <a:pt x="181" y="137"/>
                      </a:lnTo>
                      <a:lnTo>
                        <a:pt x="213" y="158"/>
                      </a:lnTo>
                      <a:lnTo>
                        <a:pt x="220" y="147"/>
                      </a:lnTo>
                      <a:lnTo>
                        <a:pt x="188" y="125"/>
                      </a:lnTo>
                      <a:lnTo>
                        <a:pt x="188" y="125"/>
                      </a:lnTo>
                      <a:lnTo>
                        <a:pt x="189" y="121"/>
                      </a:lnTo>
                      <a:lnTo>
                        <a:pt x="190" y="116"/>
                      </a:lnTo>
                      <a:lnTo>
                        <a:pt x="190" y="111"/>
                      </a:lnTo>
                      <a:lnTo>
                        <a:pt x="189" y="107"/>
                      </a:lnTo>
                      <a:lnTo>
                        <a:pt x="187" y="102"/>
                      </a:lnTo>
                      <a:lnTo>
                        <a:pt x="185" y="99"/>
                      </a:lnTo>
                      <a:lnTo>
                        <a:pt x="182" y="95"/>
                      </a:lnTo>
                      <a:lnTo>
                        <a:pt x="177" y="92"/>
                      </a:lnTo>
                      <a:lnTo>
                        <a:pt x="177" y="92"/>
                      </a:lnTo>
                      <a:lnTo>
                        <a:pt x="173" y="90"/>
                      </a:lnTo>
                      <a:lnTo>
                        <a:pt x="169" y="88"/>
                      </a:lnTo>
                      <a:lnTo>
                        <a:pt x="165" y="88"/>
                      </a:lnTo>
                      <a:lnTo>
                        <a:pt x="159" y="86"/>
                      </a:lnTo>
                      <a:lnTo>
                        <a:pt x="155" y="88"/>
                      </a:lnTo>
                      <a:lnTo>
                        <a:pt x="151" y="89"/>
                      </a:lnTo>
                      <a:lnTo>
                        <a:pt x="146" y="91"/>
                      </a:lnTo>
                      <a:lnTo>
                        <a:pt x="143" y="94"/>
                      </a:lnTo>
                      <a:lnTo>
                        <a:pt x="8" y="0"/>
                      </a:lnTo>
                      <a:lnTo>
                        <a:pt x="0" y="11"/>
                      </a:lnTo>
                      <a:lnTo>
                        <a:pt x="136" y="105"/>
                      </a:lnTo>
                      <a:lnTo>
                        <a:pt x="136" y="105"/>
                      </a:lnTo>
                      <a:lnTo>
                        <a:pt x="134" y="109"/>
                      </a:lnTo>
                      <a:lnTo>
                        <a:pt x="134" y="114"/>
                      </a:lnTo>
                      <a:lnTo>
                        <a:pt x="134" y="118"/>
                      </a:lnTo>
                      <a:lnTo>
                        <a:pt x="135" y="123"/>
                      </a:lnTo>
                      <a:lnTo>
                        <a:pt x="137" y="127"/>
                      </a:lnTo>
                      <a:lnTo>
                        <a:pt x="139" y="131"/>
                      </a:lnTo>
                      <a:lnTo>
                        <a:pt x="142" y="134"/>
                      </a:lnTo>
                      <a:lnTo>
                        <a:pt x="145" y="138"/>
                      </a:lnTo>
                      <a:lnTo>
                        <a:pt x="145" y="138"/>
                      </a:lnTo>
                      <a:close/>
                      <a:moveTo>
                        <a:pt x="194" y="43"/>
                      </a:moveTo>
                      <a:lnTo>
                        <a:pt x="194" y="43"/>
                      </a:lnTo>
                      <a:lnTo>
                        <a:pt x="197" y="43"/>
                      </a:lnTo>
                      <a:lnTo>
                        <a:pt x="197" y="43"/>
                      </a:lnTo>
                      <a:lnTo>
                        <a:pt x="199" y="42"/>
                      </a:lnTo>
                      <a:lnTo>
                        <a:pt x="199" y="42"/>
                      </a:lnTo>
                      <a:lnTo>
                        <a:pt x="201" y="41"/>
                      </a:lnTo>
                      <a:lnTo>
                        <a:pt x="201" y="41"/>
                      </a:lnTo>
                      <a:lnTo>
                        <a:pt x="203" y="38"/>
                      </a:lnTo>
                      <a:lnTo>
                        <a:pt x="203" y="38"/>
                      </a:lnTo>
                      <a:lnTo>
                        <a:pt x="204" y="35"/>
                      </a:lnTo>
                      <a:lnTo>
                        <a:pt x="204" y="35"/>
                      </a:lnTo>
                      <a:lnTo>
                        <a:pt x="205" y="31"/>
                      </a:lnTo>
                      <a:lnTo>
                        <a:pt x="205" y="31"/>
                      </a:lnTo>
                      <a:lnTo>
                        <a:pt x="204" y="27"/>
                      </a:lnTo>
                      <a:lnTo>
                        <a:pt x="204" y="27"/>
                      </a:lnTo>
                      <a:lnTo>
                        <a:pt x="203" y="24"/>
                      </a:lnTo>
                      <a:lnTo>
                        <a:pt x="203" y="24"/>
                      </a:lnTo>
                      <a:lnTo>
                        <a:pt x="201" y="21"/>
                      </a:lnTo>
                      <a:lnTo>
                        <a:pt x="201" y="21"/>
                      </a:lnTo>
                      <a:lnTo>
                        <a:pt x="199" y="20"/>
                      </a:lnTo>
                      <a:lnTo>
                        <a:pt x="199" y="20"/>
                      </a:lnTo>
                      <a:lnTo>
                        <a:pt x="197" y="19"/>
                      </a:lnTo>
                      <a:lnTo>
                        <a:pt x="197" y="19"/>
                      </a:lnTo>
                      <a:lnTo>
                        <a:pt x="194" y="19"/>
                      </a:lnTo>
                      <a:lnTo>
                        <a:pt x="194" y="19"/>
                      </a:lnTo>
                      <a:lnTo>
                        <a:pt x="193" y="19"/>
                      </a:lnTo>
                      <a:lnTo>
                        <a:pt x="183" y="19"/>
                      </a:lnTo>
                      <a:lnTo>
                        <a:pt x="183" y="43"/>
                      </a:lnTo>
                      <a:lnTo>
                        <a:pt x="192" y="43"/>
                      </a:lnTo>
                      <a:lnTo>
                        <a:pt x="192" y="43"/>
                      </a:lnTo>
                      <a:lnTo>
                        <a:pt x="194" y="43"/>
                      </a:lnTo>
                      <a:lnTo>
                        <a:pt x="194" y="43"/>
                      </a:lnTo>
                      <a:close/>
                      <a:moveTo>
                        <a:pt x="189" y="38"/>
                      </a:moveTo>
                      <a:lnTo>
                        <a:pt x="189" y="24"/>
                      </a:lnTo>
                      <a:lnTo>
                        <a:pt x="192" y="24"/>
                      </a:lnTo>
                      <a:lnTo>
                        <a:pt x="192" y="24"/>
                      </a:lnTo>
                      <a:lnTo>
                        <a:pt x="194" y="24"/>
                      </a:lnTo>
                      <a:lnTo>
                        <a:pt x="194" y="24"/>
                      </a:lnTo>
                      <a:lnTo>
                        <a:pt x="195" y="25"/>
                      </a:lnTo>
                      <a:lnTo>
                        <a:pt x="195" y="25"/>
                      </a:lnTo>
                      <a:lnTo>
                        <a:pt x="198" y="26"/>
                      </a:lnTo>
                      <a:lnTo>
                        <a:pt x="198" y="26"/>
                      </a:lnTo>
                      <a:lnTo>
                        <a:pt x="199" y="28"/>
                      </a:lnTo>
                      <a:lnTo>
                        <a:pt x="199" y="28"/>
                      </a:lnTo>
                      <a:lnTo>
                        <a:pt x="199" y="31"/>
                      </a:lnTo>
                      <a:lnTo>
                        <a:pt x="199" y="31"/>
                      </a:lnTo>
                      <a:lnTo>
                        <a:pt x="199" y="34"/>
                      </a:lnTo>
                      <a:lnTo>
                        <a:pt x="197" y="36"/>
                      </a:lnTo>
                      <a:lnTo>
                        <a:pt x="197" y="36"/>
                      </a:lnTo>
                      <a:lnTo>
                        <a:pt x="195" y="37"/>
                      </a:lnTo>
                      <a:lnTo>
                        <a:pt x="192" y="38"/>
                      </a:lnTo>
                      <a:lnTo>
                        <a:pt x="189" y="38"/>
                      </a:lnTo>
                      <a:close/>
                      <a:moveTo>
                        <a:pt x="165" y="38"/>
                      </a:moveTo>
                      <a:lnTo>
                        <a:pt x="173" y="38"/>
                      </a:lnTo>
                      <a:lnTo>
                        <a:pt x="175" y="43"/>
                      </a:lnTo>
                      <a:lnTo>
                        <a:pt x="181" y="43"/>
                      </a:lnTo>
                      <a:lnTo>
                        <a:pt x="172" y="19"/>
                      </a:lnTo>
                      <a:lnTo>
                        <a:pt x="167" y="19"/>
                      </a:lnTo>
                      <a:lnTo>
                        <a:pt x="157" y="43"/>
                      </a:lnTo>
                      <a:lnTo>
                        <a:pt x="163" y="43"/>
                      </a:lnTo>
                      <a:lnTo>
                        <a:pt x="165" y="38"/>
                      </a:lnTo>
                      <a:close/>
                      <a:moveTo>
                        <a:pt x="169" y="26"/>
                      </a:moveTo>
                      <a:lnTo>
                        <a:pt x="172" y="34"/>
                      </a:lnTo>
                      <a:lnTo>
                        <a:pt x="166" y="34"/>
                      </a:lnTo>
                      <a:lnTo>
                        <a:pt x="169" y="26"/>
                      </a:lnTo>
                      <a:close/>
                      <a:moveTo>
                        <a:pt x="134" y="36"/>
                      </a:moveTo>
                      <a:lnTo>
                        <a:pt x="134" y="36"/>
                      </a:lnTo>
                      <a:lnTo>
                        <a:pt x="135" y="40"/>
                      </a:lnTo>
                      <a:lnTo>
                        <a:pt x="135" y="40"/>
                      </a:lnTo>
                      <a:lnTo>
                        <a:pt x="137" y="42"/>
                      </a:lnTo>
                      <a:lnTo>
                        <a:pt x="137" y="42"/>
                      </a:lnTo>
                      <a:lnTo>
                        <a:pt x="140" y="43"/>
                      </a:lnTo>
                      <a:lnTo>
                        <a:pt x="140" y="43"/>
                      </a:lnTo>
                      <a:lnTo>
                        <a:pt x="144" y="44"/>
                      </a:lnTo>
                      <a:lnTo>
                        <a:pt x="144" y="44"/>
                      </a:lnTo>
                      <a:lnTo>
                        <a:pt x="150" y="43"/>
                      </a:lnTo>
                      <a:lnTo>
                        <a:pt x="150" y="43"/>
                      </a:lnTo>
                      <a:lnTo>
                        <a:pt x="154" y="40"/>
                      </a:lnTo>
                      <a:lnTo>
                        <a:pt x="154" y="40"/>
                      </a:lnTo>
                      <a:lnTo>
                        <a:pt x="156" y="36"/>
                      </a:lnTo>
                      <a:lnTo>
                        <a:pt x="156" y="36"/>
                      </a:lnTo>
                      <a:lnTo>
                        <a:pt x="156" y="31"/>
                      </a:lnTo>
                      <a:lnTo>
                        <a:pt x="156" y="31"/>
                      </a:lnTo>
                      <a:lnTo>
                        <a:pt x="156" y="26"/>
                      </a:lnTo>
                      <a:lnTo>
                        <a:pt x="156" y="26"/>
                      </a:lnTo>
                      <a:lnTo>
                        <a:pt x="154" y="22"/>
                      </a:lnTo>
                      <a:lnTo>
                        <a:pt x="154" y="22"/>
                      </a:lnTo>
                      <a:lnTo>
                        <a:pt x="150" y="19"/>
                      </a:lnTo>
                      <a:lnTo>
                        <a:pt x="150" y="19"/>
                      </a:lnTo>
                      <a:lnTo>
                        <a:pt x="144" y="18"/>
                      </a:lnTo>
                      <a:lnTo>
                        <a:pt x="144" y="18"/>
                      </a:lnTo>
                      <a:lnTo>
                        <a:pt x="140" y="19"/>
                      </a:lnTo>
                      <a:lnTo>
                        <a:pt x="140" y="19"/>
                      </a:lnTo>
                      <a:lnTo>
                        <a:pt x="137" y="20"/>
                      </a:lnTo>
                      <a:lnTo>
                        <a:pt x="137" y="20"/>
                      </a:lnTo>
                      <a:lnTo>
                        <a:pt x="135" y="22"/>
                      </a:lnTo>
                      <a:lnTo>
                        <a:pt x="135" y="22"/>
                      </a:lnTo>
                      <a:lnTo>
                        <a:pt x="134" y="26"/>
                      </a:lnTo>
                      <a:lnTo>
                        <a:pt x="134" y="26"/>
                      </a:lnTo>
                      <a:lnTo>
                        <a:pt x="133" y="28"/>
                      </a:lnTo>
                      <a:lnTo>
                        <a:pt x="133" y="28"/>
                      </a:lnTo>
                      <a:lnTo>
                        <a:pt x="133" y="31"/>
                      </a:lnTo>
                      <a:lnTo>
                        <a:pt x="133" y="31"/>
                      </a:lnTo>
                      <a:lnTo>
                        <a:pt x="133" y="34"/>
                      </a:lnTo>
                      <a:lnTo>
                        <a:pt x="133" y="34"/>
                      </a:lnTo>
                      <a:lnTo>
                        <a:pt x="134" y="36"/>
                      </a:lnTo>
                      <a:lnTo>
                        <a:pt x="134" y="36"/>
                      </a:lnTo>
                      <a:close/>
                      <a:moveTo>
                        <a:pt x="139" y="27"/>
                      </a:moveTo>
                      <a:lnTo>
                        <a:pt x="139" y="27"/>
                      </a:lnTo>
                      <a:lnTo>
                        <a:pt x="140" y="25"/>
                      </a:lnTo>
                      <a:lnTo>
                        <a:pt x="140" y="25"/>
                      </a:lnTo>
                      <a:lnTo>
                        <a:pt x="142" y="24"/>
                      </a:lnTo>
                      <a:lnTo>
                        <a:pt x="142" y="24"/>
                      </a:lnTo>
                      <a:lnTo>
                        <a:pt x="144" y="24"/>
                      </a:lnTo>
                      <a:lnTo>
                        <a:pt x="144" y="24"/>
                      </a:lnTo>
                      <a:lnTo>
                        <a:pt x="146" y="24"/>
                      </a:lnTo>
                      <a:lnTo>
                        <a:pt x="146" y="24"/>
                      </a:lnTo>
                      <a:lnTo>
                        <a:pt x="149" y="25"/>
                      </a:lnTo>
                      <a:lnTo>
                        <a:pt x="149" y="25"/>
                      </a:lnTo>
                      <a:lnTo>
                        <a:pt x="150" y="27"/>
                      </a:lnTo>
                      <a:lnTo>
                        <a:pt x="150" y="27"/>
                      </a:lnTo>
                      <a:lnTo>
                        <a:pt x="150" y="28"/>
                      </a:lnTo>
                      <a:lnTo>
                        <a:pt x="150" y="28"/>
                      </a:lnTo>
                      <a:lnTo>
                        <a:pt x="151" y="30"/>
                      </a:lnTo>
                      <a:lnTo>
                        <a:pt x="151" y="30"/>
                      </a:lnTo>
                      <a:lnTo>
                        <a:pt x="151" y="31"/>
                      </a:lnTo>
                      <a:lnTo>
                        <a:pt x="151" y="31"/>
                      </a:lnTo>
                      <a:lnTo>
                        <a:pt x="151" y="32"/>
                      </a:lnTo>
                      <a:lnTo>
                        <a:pt x="151" y="32"/>
                      </a:lnTo>
                      <a:lnTo>
                        <a:pt x="150" y="34"/>
                      </a:lnTo>
                      <a:lnTo>
                        <a:pt x="150" y="34"/>
                      </a:lnTo>
                      <a:lnTo>
                        <a:pt x="150" y="35"/>
                      </a:lnTo>
                      <a:lnTo>
                        <a:pt x="150" y="35"/>
                      </a:lnTo>
                      <a:lnTo>
                        <a:pt x="149" y="37"/>
                      </a:lnTo>
                      <a:lnTo>
                        <a:pt x="149" y="37"/>
                      </a:lnTo>
                      <a:lnTo>
                        <a:pt x="146" y="38"/>
                      </a:lnTo>
                      <a:lnTo>
                        <a:pt x="146" y="38"/>
                      </a:lnTo>
                      <a:lnTo>
                        <a:pt x="144" y="38"/>
                      </a:lnTo>
                      <a:lnTo>
                        <a:pt x="144" y="38"/>
                      </a:lnTo>
                      <a:lnTo>
                        <a:pt x="142" y="38"/>
                      </a:lnTo>
                      <a:lnTo>
                        <a:pt x="142" y="38"/>
                      </a:lnTo>
                      <a:lnTo>
                        <a:pt x="140" y="37"/>
                      </a:lnTo>
                      <a:lnTo>
                        <a:pt x="140" y="37"/>
                      </a:lnTo>
                      <a:lnTo>
                        <a:pt x="139" y="35"/>
                      </a:lnTo>
                      <a:lnTo>
                        <a:pt x="139" y="35"/>
                      </a:lnTo>
                      <a:lnTo>
                        <a:pt x="139" y="31"/>
                      </a:lnTo>
                      <a:lnTo>
                        <a:pt x="139" y="31"/>
                      </a:lnTo>
                      <a:lnTo>
                        <a:pt x="139" y="27"/>
                      </a:lnTo>
                      <a:lnTo>
                        <a:pt x="139" y="27"/>
                      </a:lnTo>
                      <a:close/>
                      <a:moveTo>
                        <a:pt x="130" y="38"/>
                      </a:moveTo>
                      <a:lnTo>
                        <a:pt x="120" y="38"/>
                      </a:lnTo>
                      <a:lnTo>
                        <a:pt x="120" y="19"/>
                      </a:lnTo>
                      <a:lnTo>
                        <a:pt x="114" y="19"/>
                      </a:lnTo>
                      <a:lnTo>
                        <a:pt x="114" y="43"/>
                      </a:lnTo>
                      <a:lnTo>
                        <a:pt x="130" y="43"/>
                      </a:lnTo>
                      <a:lnTo>
                        <a:pt x="130" y="38"/>
                      </a:lnTo>
                      <a:close/>
                      <a:moveTo>
                        <a:pt x="233" y="211"/>
                      </a:moveTo>
                      <a:lnTo>
                        <a:pt x="80" y="211"/>
                      </a:lnTo>
                      <a:lnTo>
                        <a:pt x="80" y="211"/>
                      </a:lnTo>
                      <a:lnTo>
                        <a:pt x="78" y="211"/>
                      </a:lnTo>
                      <a:lnTo>
                        <a:pt x="77" y="213"/>
                      </a:lnTo>
                      <a:lnTo>
                        <a:pt x="77" y="249"/>
                      </a:lnTo>
                      <a:lnTo>
                        <a:pt x="77" y="249"/>
                      </a:lnTo>
                      <a:lnTo>
                        <a:pt x="78" y="250"/>
                      </a:lnTo>
                      <a:lnTo>
                        <a:pt x="80" y="251"/>
                      </a:lnTo>
                      <a:lnTo>
                        <a:pt x="233" y="251"/>
                      </a:lnTo>
                      <a:lnTo>
                        <a:pt x="233" y="251"/>
                      </a:lnTo>
                      <a:lnTo>
                        <a:pt x="235" y="250"/>
                      </a:lnTo>
                      <a:lnTo>
                        <a:pt x="236" y="249"/>
                      </a:lnTo>
                      <a:lnTo>
                        <a:pt x="236" y="213"/>
                      </a:lnTo>
                      <a:lnTo>
                        <a:pt x="236" y="213"/>
                      </a:lnTo>
                      <a:lnTo>
                        <a:pt x="235" y="211"/>
                      </a:lnTo>
                      <a:lnTo>
                        <a:pt x="233" y="211"/>
                      </a:lnTo>
                      <a:lnTo>
                        <a:pt x="233" y="211"/>
                      </a:lnTo>
                      <a:close/>
                      <a:moveTo>
                        <a:pt x="115" y="239"/>
                      </a:moveTo>
                      <a:lnTo>
                        <a:pt x="115" y="239"/>
                      </a:lnTo>
                      <a:lnTo>
                        <a:pt x="114" y="241"/>
                      </a:lnTo>
                      <a:lnTo>
                        <a:pt x="114" y="243"/>
                      </a:lnTo>
                      <a:lnTo>
                        <a:pt x="112" y="243"/>
                      </a:lnTo>
                      <a:lnTo>
                        <a:pt x="110" y="244"/>
                      </a:lnTo>
                      <a:lnTo>
                        <a:pt x="94" y="244"/>
                      </a:lnTo>
                      <a:lnTo>
                        <a:pt x="94" y="244"/>
                      </a:lnTo>
                      <a:lnTo>
                        <a:pt x="92" y="243"/>
                      </a:lnTo>
                      <a:lnTo>
                        <a:pt x="90" y="243"/>
                      </a:lnTo>
                      <a:lnTo>
                        <a:pt x="90" y="241"/>
                      </a:lnTo>
                      <a:lnTo>
                        <a:pt x="89" y="239"/>
                      </a:lnTo>
                      <a:lnTo>
                        <a:pt x="89" y="222"/>
                      </a:lnTo>
                      <a:lnTo>
                        <a:pt x="89" y="222"/>
                      </a:lnTo>
                      <a:lnTo>
                        <a:pt x="90" y="221"/>
                      </a:lnTo>
                      <a:lnTo>
                        <a:pt x="90" y="219"/>
                      </a:lnTo>
                      <a:lnTo>
                        <a:pt x="92" y="218"/>
                      </a:lnTo>
                      <a:lnTo>
                        <a:pt x="94" y="218"/>
                      </a:lnTo>
                      <a:lnTo>
                        <a:pt x="110" y="218"/>
                      </a:lnTo>
                      <a:lnTo>
                        <a:pt x="110" y="218"/>
                      </a:lnTo>
                      <a:lnTo>
                        <a:pt x="112" y="218"/>
                      </a:lnTo>
                      <a:lnTo>
                        <a:pt x="114" y="219"/>
                      </a:lnTo>
                      <a:lnTo>
                        <a:pt x="114" y="221"/>
                      </a:lnTo>
                      <a:lnTo>
                        <a:pt x="115" y="222"/>
                      </a:lnTo>
                      <a:lnTo>
                        <a:pt x="115" y="239"/>
                      </a:lnTo>
                      <a:close/>
                      <a:moveTo>
                        <a:pt x="152" y="239"/>
                      </a:moveTo>
                      <a:lnTo>
                        <a:pt x="152" y="239"/>
                      </a:lnTo>
                      <a:lnTo>
                        <a:pt x="152" y="241"/>
                      </a:lnTo>
                      <a:lnTo>
                        <a:pt x="151" y="243"/>
                      </a:lnTo>
                      <a:lnTo>
                        <a:pt x="149" y="243"/>
                      </a:lnTo>
                      <a:lnTo>
                        <a:pt x="146" y="244"/>
                      </a:lnTo>
                      <a:lnTo>
                        <a:pt x="130" y="244"/>
                      </a:lnTo>
                      <a:lnTo>
                        <a:pt x="130" y="244"/>
                      </a:lnTo>
                      <a:lnTo>
                        <a:pt x="128" y="243"/>
                      </a:lnTo>
                      <a:lnTo>
                        <a:pt x="127" y="243"/>
                      </a:lnTo>
                      <a:lnTo>
                        <a:pt x="126" y="241"/>
                      </a:lnTo>
                      <a:lnTo>
                        <a:pt x="125" y="239"/>
                      </a:lnTo>
                      <a:lnTo>
                        <a:pt x="125" y="222"/>
                      </a:lnTo>
                      <a:lnTo>
                        <a:pt x="125" y="222"/>
                      </a:lnTo>
                      <a:lnTo>
                        <a:pt x="126" y="221"/>
                      </a:lnTo>
                      <a:lnTo>
                        <a:pt x="127" y="219"/>
                      </a:lnTo>
                      <a:lnTo>
                        <a:pt x="128" y="218"/>
                      </a:lnTo>
                      <a:lnTo>
                        <a:pt x="130" y="218"/>
                      </a:lnTo>
                      <a:lnTo>
                        <a:pt x="146" y="218"/>
                      </a:lnTo>
                      <a:lnTo>
                        <a:pt x="146" y="218"/>
                      </a:lnTo>
                      <a:lnTo>
                        <a:pt x="149" y="218"/>
                      </a:lnTo>
                      <a:lnTo>
                        <a:pt x="151" y="219"/>
                      </a:lnTo>
                      <a:lnTo>
                        <a:pt x="152" y="221"/>
                      </a:lnTo>
                      <a:lnTo>
                        <a:pt x="152" y="222"/>
                      </a:lnTo>
                      <a:lnTo>
                        <a:pt x="152" y="239"/>
                      </a:lnTo>
                      <a:close/>
                      <a:moveTo>
                        <a:pt x="188" y="239"/>
                      </a:moveTo>
                      <a:lnTo>
                        <a:pt x="188" y="239"/>
                      </a:lnTo>
                      <a:lnTo>
                        <a:pt x="188" y="241"/>
                      </a:lnTo>
                      <a:lnTo>
                        <a:pt x="187" y="243"/>
                      </a:lnTo>
                      <a:lnTo>
                        <a:pt x="185" y="243"/>
                      </a:lnTo>
                      <a:lnTo>
                        <a:pt x="183" y="244"/>
                      </a:lnTo>
                      <a:lnTo>
                        <a:pt x="167" y="244"/>
                      </a:lnTo>
                      <a:lnTo>
                        <a:pt x="167" y="244"/>
                      </a:lnTo>
                      <a:lnTo>
                        <a:pt x="165" y="243"/>
                      </a:lnTo>
                      <a:lnTo>
                        <a:pt x="163" y="243"/>
                      </a:lnTo>
                      <a:lnTo>
                        <a:pt x="162" y="241"/>
                      </a:lnTo>
                      <a:lnTo>
                        <a:pt x="162" y="239"/>
                      </a:lnTo>
                      <a:lnTo>
                        <a:pt x="162" y="222"/>
                      </a:lnTo>
                      <a:lnTo>
                        <a:pt x="162" y="222"/>
                      </a:lnTo>
                      <a:lnTo>
                        <a:pt x="162" y="221"/>
                      </a:lnTo>
                      <a:lnTo>
                        <a:pt x="163" y="219"/>
                      </a:lnTo>
                      <a:lnTo>
                        <a:pt x="165" y="218"/>
                      </a:lnTo>
                      <a:lnTo>
                        <a:pt x="167" y="218"/>
                      </a:lnTo>
                      <a:lnTo>
                        <a:pt x="183" y="218"/>
                      </a:lnTo>
                      <a:lnTo>
                        <a:pt x="183" y="218"/>
                      </a:lnTo>
                      <a:lnTo>
                        <a:pt x="185" y="218"/>
                      </a:lnTo>
                      <a:lnTo>
                        <a:pt x="187" y="219"/>
                      </a:lnTo>
                      <a:lnTo>
                        <a:pt x="188" y="221"/>
                      </a:lnTo>
                      <a:lnTo>
                        <a:pt x="188" y="222"/>
                      </a:lnTo>
                      <a:lnTo>
                        <a:pt x="188" y="239"/>
                      </a:lnTo>
                      <a:close/>
                      <a:moveTo>
                        <a:pt x="224" y="239"/>
                      </a:moveTo>
                      <a:lnTo>
                        <a:pt x="224" y="239"/>
                      </a:lnTo>
                      <a:lnTo>
                        <a:pt x="224" y="241"/>
                      </a:lnTo>
                      <a:lnTo>
                        <a:pt x="223" y="243"/>
                      </a:lnTo>
                      <a:lnTo>
                        <a:pt x="221" y="243"/>
                      </a:lnTo>
                      <a:lnTo>
                        <a:pt x="220" y="244"/>
                      </a:lnTo>
                      <a:lnTo>
                        <a:pt x="203" y="244"/>
                      </a:lnTo>
                      <a:lnTo>
                        <a:pt x="203" y="244"/>
                      </a:lnTo>
                      <a:lnTo>
                        <a:pt x="201" y="243"/>
                      </a:lnTo>
                      <a:lnTo>
                        <a:pt x="200" y="243"/>
                      </a:lnTo>
                      <a:lnTo>
                        <a:pt x="199" y="241"/>
                      </a:lnTo>
                      <a:lnTo>
                        <a:pt x="199" y="239"/>
                      </a:lnTo>
                      <a:lnTo>
                        <a:pt x="199" y="222"/>
                      </a:lnTo>
                      <a:lnTo>
                        <a:pt x="199" y="222"/>
                      </a:lnTo>
                      <a:lnTo>
                        <a:pt x="199" y="221"/>
                      </a:lnTo>
                      <a:lnTo>
                        <a:pt x="200" y="219"/>
                      </a:lnTo>
                      <a:lnTo>
                        <a:pt x="201" y="218"/>
                      </a:lnTo>
                      <a:lnTo>
                        <a:pt x="203" y="218"/>
                      </a:lnTo>
                      <a:lnTo>
                        <a:pt x="220" y="218"/>
                      </a:lnTo>
                      <a:lnTo>
                        <a:pt x="220" y="218"/>
                      </a:lnTo>
                      <a:lnTo>
                        <a:pt x="221" y="218"/>
                      </a:lnTo>
                      <a:lnTo>
                        <a:pt x="223" y="219"/>
                      </a:lnTo>
                      <a:lnTo>
                        <a:pt x="224" y="221"/>
                      </a:lnTo>
                      <a:lnTo>
                        <a:pt x="224" y="222"/>
                      </a:lnTo>
                      <a:lnTo>
                        <a:pt x="224" y="239"/>
                      </a:lnTo>
                      <a:close/>
                      <a:moveTo>
                        <a:pt x="217" y="220"/>
                      </a:moveTo>
                      <a:lnTo>
                        <a:pt x="206" y="220"/>
                      </a:lnTo>
                      <a:lnTo>
                        <a:pt x="206" y="220"/>
                      </a:lnTo>
                      <a:lnTo>
                        <a:pt x="205" y="220"/>
                      </a:lnTo>
                      <a:lnTo>
                        <a:pt x="205" y="220"/>
                      </a:lnTo>
                      <a:lnTo>
                        <a:pt x="205" y="241"/>
                      </a:lnTo>
                      <a:lnTo>
                        <a:pt x="205" y="241"/>
                      </a:lnTo>
                      <a:lnTo>
                        <a:pt x="205" y="242"/>
                      </a:lnTo>
                      <a:lnTo>
                        <a:pt x="206" y="242"/>
                      </a:lnTo>
                      <a:lnTo>
                        <a:pt x="217" y="242"/>
                      </a:lnTo>
                      <a:lnTo>
                        <a:pt x="217" y="242"/>
                      </a:lnTo>
                      <a:lnTo>
                        <a:pt x="218" y="242"/>
                      </a:lnTo>
                      <a:lnTo>
                        <a:pt x="218" y="241"/>
                      </a:lnTo>
                      <a:lnTo>
                        <a:pt x="218" y="220"/>
                      </a:lnTo>
                      <a:lnTo>
                        <a:pt x="218" y="220"/>
                      </a:lnTo>
                      <a:lnTo>
                        <a:pt x="218" y="220"/>
                      </a:lnTo>
                      <a:lnTo>
                        <a:pt x="217" y="220"/>
                      </a:lnTo>
                      <a:lnTo>
                        <a:pt x="217" y="220"/>
                      </a:lnTo>
                      <a:close/>
                      <a:moveTo>
                        <a:pt x="143" y="220"/>
                      </a:moveTo>
                      <a:lnTo>
                        <a:pt x="134" y="220"/>
                      </a:lnTo>
                      <a:lnTo>
                        <a:pt x="134" y="220"/>
                      </a:lnTo>
                      <a:lnTo>
                        <a:pt x="133" y="220"/>
                      </a:lnTo>
                      <a:lnTo>
                        <a:pt x="133" y="220"/>
                      </a:lnTo>
                      <a:lnTo>
                        <a:pt x="133" y="241"/>
                      </a:lnTo>
                      <a:lnTo>
                        <a:pt x="133" y="241"/>
                      </a:lnTo>
                      <a:lnTo>
                        <a:pt x="133" y="242"/>
                      </a:lnTo>
                      <a:lnTo>
                        <a:pt x="134" y="242"/>
                      </a:lnTo>
                      <a:lnTo>
                        <a:pt x="143" y="242"/>
                      </a:lnTo>
                      <a:lnTo>
                        <a:pt x="143" y="242"/>
                      </a:lnTo>
                      <a:lnTo>
                        <a:pt x="144" y="242"/>
                      </a:lnTo>
                      <a:lnTo>
                        <a:pt x="145" y="241"/>
                      </a:lnTo>
                      <a:lnTo>
                        <a:pt x="145" y="220"/>
                      </a:lnTo>
                      <a:lnTo>
                        <a:pt x="145" y="220"/>
                      </a:lnTo>
                      <a:lnTo>
                        <a:pt x="144" y="220"/>
                      </a:lnTo>
                      <a:lnTo>
                        <a:pt x="143" y="220"/>
                      </a:lnTo>
                      <a:lnTo>
                        <a:pt x="143" y="220"/>
                      </a:lnTo>
                      <a:close/>
                      <a:moveTo>
                        <a:pt x="179" y="220"/>
                      </a:moveTo>
                      <a:lnTo>
                        <a:pt x="170" y="220"/>
                      </a:lnTo>
                      <a:lnTo>
                        <a:pt x="170" y="220"/>
                      </a:lnTo>
                      <a:lnTo>
                        <a:pt x="169" y="220"/>
                      </a:lnTo>
                      <a:lnTo>
                        <a:pt x="169" y="220"/>
                      </a:lnTo>
                      <a:lnTo>
                        <a:pt x="169" y="241"/>
                      </a:lnTo>
                      <a:lnTo>
                        <a:pt x="169" y="241"/>
                      </a:lnTo>
                      <a:lnTo>
                        <a:pt x="169" y="242"/>
                      </a:lnTo>
                      <a:lnTo>
                        <a:pt x="170" y="242"/>
                      </a:lnTo>
                      <a:lnTo>
                        <a:pt x="179" y="242"/>
                      </a:lnTo>
                      <a:lnTo>
                        <a:pt x="179" y="242"/>
                      </a:lnTo>
                      <a:lnTo>
                        <a:pt x="181" y="242"/>
                      </a:lnTo>
                      <a:lnTo>
                        <a:pt x="182" y="241"/>
                      </a:lnTo>
                      <a:lnTo>
                        <a:pt x="182" y="220"/>
                      </a:lnTo>
                      <a:lnTo>
                        <a:pt x="182" y="220"/>
                      </a:lnTo>
                      <a:lnTo>
                        <a:pt x="181" y="220"/>
                      </a:lnTo>
                      <a:lnTo>
                        <a:pt x="179" y="220"/>
                      </a:lnTo>
                      <a:lnTo>
                        <a:pt x="179" y="220"/>
                      </a:lnTo>
                      <a:close/>
                      <a:moveTo>
                        <a:pt x="107" y="220"/>
                      </a:moveTo>
                      <a:lnTo>
                        <a:pt x="97" y="220"/>
                      </a:lnTo>
                      <a:lnTo>
                        <a:pt x="97" y="220"/>
                      </a:lnTo>
                      <a:lnTo>
                        <a:pt x="96" y="220"/>
                      </a:lnTo>
                      <a:lnTo>
                        <a:pt x="95" y="220"/>
                      </a:lnTo>
                      <a:lnTo>
                        <a:pt x="95" y="241"/>
                      </a:lnTo>
                      <a:lnTo>
                        <a:pt x="95" y="241"/>
                      </a:lnTo>
                      <a:lnTo>
                        <a:pt x="96" y="242"/>
                      </a:lnTo>
                      <a:lnTo>
                        <a:pt x="97" y="242"/>
                      </a:lnTo>
                      <a:lnTo>
                        <a:pt x="107" y="242"/>
                      </a:lnTo>
                      <a:lnTo>
                        <a:pt x="107" y="242"/>
                      </a:lnTo>
                      <a:lnTo>
                        <a:pt x="108" y="242"/>
                      </a:lnTo>
                      <a:lnTo>
                        <a:pt x="109" y="241"/>
                      </a:lnTo>
                      <a:lnTo>
                        <a:pt x="109" y="220"/>
                      </a:lnTo>
                      <a:lnTo>
                        <a:pt x="109" y="220"/>
                      </a:lnTo>
                      <a:lnTo>
                        <a:pt x="108" y="220"/>
                      </a:lnTo>
                      <a:lnTo>
                        <a:pt x="107" y="220"/>
                      </a:lnTo>
                      <a:lnTo>
                        <a:pt x="107" y="2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grpSp>
          <p:grpSp>
            <p:nvGrpSpPr>
              <p:cNvPr id="98339" name="组合 114"/>
              <p:cNvGrpSpPr/>
              <p:nvPr/>
            </p:nvGrpSpPr>
            <p:grpSpPr bwMode="auto">
              <a:xfrm>
                <a:off x="6865848" y="1556278"/>
                <a:ext cx="392863" cy="363160"/>
                <a:chOff x="11078074" y="5698959"/>
                <a:chExt cx="785726" cy="726319"/>
              </a:xfrm>
            </p:grpSpPr>
            <p:sp>
              <p:nvSpPr>
                <p:cNvPr id="202" name="Freeform 575"/>
                <p:cNvSpPr/>
                <p:nvPr/>
              </p:nvSpPr>
              <p:spPr bwMode="auto">
                <a:xfrm>
                  <a:off x="11099108" y="5699332"/>
                  <a:ext cx="444491" cy="491294"/>
                </a:xfrm>
                <a:custGeom>
                  <a:avLst/>
                  <a:gdLst>
                    <a:gd name="T0" fmla="*/ 189 w 243"/>
                    <a:gd name="T1" fmla="*/ 0 h 256"/>
                    <a:gd name="T2" fmla="*/ 159 w 243"/>
                    <a:gd name="T3" fmla="*/ 2 h 256"/>
                    <a:gd name="T4" fmla="*/ 130 w 243"/>
                    <a:gd name="T5" fmla="*/ 10 h 256"/>
                    <a:gd name="T6" fmla="*/ 104 w 243"/>
                    <a:gd name="T7" fmla="*/ 21 h 256"/>
                    <a:gd name="T8" fmla="*/ 79 w 243"/>
                    <a:gd name="T9" fmla="*/ 36 h 256"/>
                    <a:gd name="T10" fmla="*/ 78 w 243"/>
                    <a:gd name="T11" fmla="*/ 47 h 256"/>
                    <a:gd name="T12" fmla="*/ 81 w 243"/>
                    <a:gd name="T13" fmla="*/ 50 h 256"/>
                    <a:gd name="T14" fmla="*/ 102 w 243"/>
                    <a:gd name="T15" fmla="*/ 49 h 256"/>
                    <a:gd name="T16" fmla="*/ 100 w 243"/>
                    <a:gd name="T17" fmla="*/ 88 h 256"/>
                    <a:gd name="T18" fmla="*/ 99 w 243"/>
                    <a:gd name="T19" fmla="*/ 93 h 256"/>
                    <a:gd name="T20" fmla="*/ 111 w 243"/>
                    <a:gd name="T21" fmla="*/ 108 h 256"/>
                    <a:gd name="T22" fmla="*/ 76 w 243"/>
                    <a:gd name="T23" fmla="*/ 126 h 256"/>
                    <a:gd name="T24" fmla="*/ 72 w 243"/>
                    <a:gd name="T25" fmla="*/ 129 h 256"/>
                    <a:gd name="T26" fmla="*/ 64 w 243"/>
                    <a:gd name="T27" fmla="*/ 146 h 256"/>
                    <a:gd name="T28" fmla="*/ 30 w 243"/>
                    <a:gd name="T29" fmla="*/ 127 h 256"/>
                    <a:gd name="T30" fmla="*/ 25 w 243"/>
                    <a:gd name="T31" fmla="*/ 124 h 256"/>
                    <a:gd name="T32" fmla="*/ 19 w 243"/>
                    <a:gd name="T33" fmla="*/ 120 h 256"/>
                    <a:gd name="T34" fmla="*/ 12 w 243"/>
                    <a:gd name="T35" fmla="*/ 123 h 256"/>
                    <a:gd name="T36" fmla="*/ 3 w 243"/>
                    <a:gd name="T37" fmla="*/ 155 h 256"/>
                    <a:gd name="T38" fmla="*/ 0 w 243"/>
                    <a:gd name="T39" fmla="*/ 189 h 256"/>
                    <a:gd name="T40" fmla="*/ 1 w 243"/>
                    <a:gd name="T41" fmla="*/ 206 h 256"/>
                    <a:gd name="T42" fmla="*/ 8 w 243"/>
                    <a:gd name="T43" fmla="*/ 240 h 256"/>
                    <a:gd name="T44" fmla="*/ 28 w 243"/>
                    <a:gd name="T45" fmla="*/ 250 h 256"/>
                    <a:gd name="T46" fmla="*/ 99 w 243"/>
                    <a:gd name="T47" fmla="*/ 215 h 256"/>
                    <a:gd name="T48" fmla="*/ 95 w 243"/>
                    <a:gd name="T49" fmla="*/ 189 h 256"/>
                    <a:gd name="T50" fmla="*/ 96 w 243"/>
                    <a:gd name="T51" fmla="*/ 180 h 256"/>
                    <a:gd name="T52" fmla="*/ 99 w 243"/>
                    <a:gd name="T53" fmla="*/ 161 h 256"/>
                    <a:gd name="T54" fmla="*/ 107 w 243"/>
                    <a:gd name="T55" fmla="*/ 144 h 256"/>
                    <a:gd name="T56" fmla="*/ 116 w 243"/>
                    <a:gd name="T57" fmla="*/ 129 h 256"/>
                    <a:gd name="T58" fmla="*/ 129 w 243"/>
                    <a:gd name="T59" fmla="*/ 118 h 256"/>
                    <a:gd name="T60" fmla="*/ 144 w 243"/>
                    <a:gd name="T61" fmla="*/ 107 h 256"/>
                    <a:gd name="T62" fmla="*/ 161 w 243"/>
                    <a:gd name="T63" fmla="*/ 100 h 256"/>
                    <a:gd name="T64" fmla="*/ 179 w 243"/>
                    <a:gd name="T65" fmla="*/ 96 h 256"/>
                    <a:gd name="T66" fmla="*/ 189 w 243"/>
                    <a:gd name="T67" fmla="*/ 96 h 256"/>
                    <a:gd name="T68" fmla="*/ 212 w 243"/>
                    <a:gd name="T69" fmla="*/ 98 h 256"/>
                    <a:gd name="T70" fmla="*/ 243 w 243"/>
                    <a:gd name="T71" fmla="*/ 9 h 256"/>
                    <a:gd name="T72" fmla="*/ 202 w 243"/>
                    <a:gd name="T73" fmla="*/ 1 h 256"/>
                    <a:gd name="T74" fmla="*/ 189 w 243"/>
                    <a:gd name="T7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 h="256">
                      <a:moveTo>
                        <a:pt x="189" y="0"/>
                      </a:moveTo>
                      <a:lnTo>
                        <a:pt x="189" y="0"/>
                      </a:lnTo>
                      <a:lnTo>
                        <a:pt x="174" y="1"/>
                      </a:lnTo>
                      <a:lnTo>
                        <a:pt x="159" y="2"/>
                      </a:lnTo>
                      <a:lnTo>
                        <a:pt x="144" y="6"/>
                      </a:lnTo>
                      <a:lnTo>
                        <a:pt x="130" y="10"/>
                      </a:lnTo>
                      <a:lnTo>
                        <a:pt x="116" y="15"/>
                      </a:lnTo>
                      <a:lnTo>
                        <a:pt x="104" y="21"/>
                      </a:lnTo>
                      <a:lnTo>
                        <a:pt x="91" y="28"/>
                      </a:lnTo>
                      <a:lnTo>
                        <a:pt x="79" y="36"/>
                      </a:lnTo>
                      <a:lnTo>
                        <a:pt x="78" y="47"/>
                      </a:lnTo>
                      <a:lnTo>
                        <a:pt x="78" y="47"/>
                      </a:lnTo>
                      <a:lnTo>
                        <a:pt x="81" y="50"/>
                      </a:lnTo>
                      <a:lnTo>
                        <a:pt x="81" y="50"/>
                      </a:lnTo>
                      <a:lnTo>
                        <a:pt x="87" y="55"/>
                      </a:lnTo>
                      <a:lnTo>
                        <a:pt x="102" y="49"/>
                      </a:lnTo>
                      <a:lnTo>
                        <a:pt x="115" y="81"/>
                      </a:lnTo>
                      <a:lnTo>
                        <a:pt x="100" y="88"/>
                      </a:lnTo>
                      <a:lnTo>
                        <a:pt x="100" y="88"/>
                      </a:lnTo>
                      <a:lnTo>
                        <a:pt x="99" y="93"/>
                      </a:lnTo>
                      <a:lnTo>
                        <a:pt x="98" y="98"/>
                      </a:lnTo>
                      <a:lnTo>
                        <a:pt x="111" y="108"/>
                      </a:lnTo>
                      <a:lnTo>
                        <a:pt x="90" y="137"/>
                      </a:lnTo>
                      <a:lnTo>
                        <a:pt x="76" y="126"/>
                      </a:lnTo>
                      <a:lnTo>
                        <a:pt x="76" y="126"/>
                      </a:lnTo>
                      <a:lnTo>
                        <a:pt x="72" y="129"/>
                      </a:lnTo>
                      <a:lnTo>
                        <a:pt x="65" y="132"/>
                      </a:lnTo>
                      <a:lnTo>
                        <a:pt x="64" y="146"/>
                      </a:lnTo>
                      <a:lnTo>
                        <a:pt x="28" y="142"/>
                      </a:lnTo>
                      <a:lnTo>
                        <a:pt x="30" y="127"/>
                      </a:lnTo>
                      <a:lnTo>
                        <a:pt x="30" y="127"/>
                      </a:lnTo>
                      <a:lnTo>
                        <a:pt x="25" y="124"/>
                      </a:lnTo>
                      <a:lnTo>
                        <a:pt x="25" y="124"/>
                      </a:lnTo>
                      <a:lnTo>
                        <a:pt x="19" y="120"/>
                      </a:lnTo>
                      <a:lnTo>
                        <a:pt x="12" y="123"/>
                      </a:lnTo>
                      <a:lnTo>
                        <a:pt x="12" y="123"/>
                      </a:lnTo>
                      <a:lnTo>
                        <a:pt x="8" y="138"/>
                      </a:lnTo>
                      <a:lnTo>
                        <a:pt x="3" y="155"/>
                      </a:lnTo>
                      <a:lnTo>
                        <a:pt x="1" y="172"/>
                      </a:lnTo>
                      <a:lnTo>
                        <a:pt x="0" y="189"/>
                      </a:lnTo>
                      <a:lnTo>
                        <a:pt x="0" y="189"/>
                      </a:lnTo>
                      <a:lnTo>
                        <a:pt x="1" y="206"/>
                      </a:lnTo>
                      <a:lnTo>
                        <a:pt x="3" y="223"/>
                      </a:lnTo>
                      <a:lnTo>
                        <a:pt x="8" y="240"/>
                      </a:lnTo>
                      <a:lnTo>
                        <a:pt x="12" y="256"/>
                      </a:lnTo>
                      <a:lnTo>
                        <a:pt x="28" y="250"/>
                      </a:lnTo>
                      <a:lnTo>
                        <a:pt x="99" y="215"/>
                      </a:lnTo>
                      <a:lnTo>
                        <a:pt x="99" y="215"/>
                      </a:lnTo>
                      <a:lnTo>
                        <a:pt x="96" y="202"/>
                      </a:lnTo>
                      <a:lnTo>
                        <a:pt x="95" y="189"/>
                      </a:lnTo>
                      <a:lnTo>
                        <a:pt x="95" y="189"/>
                      </a:lnTo>
                      <a:lnTo>
                        <a:pt x="96" y="180"/>
                      </a:lnTo>
                      <a:lnTo>
                        <a:pt x="97" y="170"/>
                      </a:lnTo>
                      <a:lnTo>
                        <a:pt x="99" y="161"/>
                      </a:lnTo>
                      <a:lnTo>
                        <a:pt x="103" y="153"/>
                      </a:lnTo>
                      <a:lnTo>
                        <a:pt x="107" y="144"/>
                      </a:lnTo>
                      <a:lnTo>
                        <a:pt x="111" y="137"/>
                      </a:lnTo>
                      <a:lnTo>
                        <a:pt x="116" y="129"/>
                      </a:lnTo>
                      <a:lnTo>
                        <a:pt x="123" y="123"/>
                      </a:lnTo>
                      <a:lnTo>
                        <a:pt x="129" y="118"/>
                      </a:lnTo>
                      <a:lnTo>
                        <a:pt x="137" y="111"/>
                      </a:lnTo>
                      <a:lnTo>
                        <a:pt x="144" y="107"/>
                      </a:lnTo>
                      <a:lnTo>
                        <a:pt x="153" y="103"/>
                      </a:lnTo>
                      <a:lnTo>
                        <a:pt x="161" y="100"/>
                      </a:lnTo>
                      <a:lnTo>
                        <a:pt x="170" y="97"/>
                      </a:lnTo>
                      <a:lnTo>
                        <a:pt x="179" y="96"/>
                      </a:lnTo>
                      <a:lnTo>
                        <a:pt x="189" y="96"/>
                      </a:lnTo>
                      <a:lnTo>
                        <a:pt x="189" y="96"/>
                      </a:lnTo>
                      <a:lnTo>
                        <a:pt x="201" y="96"/>
                      </a:lnTo>
                      <a:lnTo>
                        <a:pt x="212" y="98"/>
                      </a:lnTo>
                      <a:lnTo>
                        <a:pt x="243" y="9"/>
                      </a:lnTo>
                      <a:lnTo>
                        <a:pt x="243" y="9"/>
                      </a:lnTo>
                      <a:lnTo>
                        <a:pt x="216" y="4"/>
                      </a:lnTo>
                      <a:lnTo>
                        <a:pt x="202" y="1"/>
                      </a:lnTo>
                      <a:lnTo>
                        <a:pt x="189" y="0"/>
                      </a:lnTo>
                      <a:lnTo>
                        <a:pt x="18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03" name="Freeform 576"/>
                <p:cNvSpPr>
                  <a:spLocks noEditPoints="1"/>
                </p:cNvSpPr>
                <p:nvPr/>
              </p:nvSpPr>
              <p:spPr bwMode="auto">
                <a:xfrm>
                  <a:off x="11102284" y="5771733"/>
                  <a:ext cx="184146" cy="188761"/>
                </a:xfrm>
                <a:custGeom>
                  <a:avLst/>
                  <a:gdLst>
                    <a:gd name="T0" fmla="*/ 75 w 103"/>
                    <a:gd name="T1" fmla="*/ 19 h 98"/>
                    <a:gd name="T2" fmla="*/ 73 w 103"/>
                    <a:gd name="T3" fmla="*/ 4 h 98"/>
                    <a:gd name="T4" fmla="*/ 42 w 103"/>
                    <a:gd name="T5" fmla="*/ 11 h 98"/>
                    <a:gd name="T6" fmla="*/ 37 w 103"/>
                    <a:gd name="T7" fmla="*/ 14 h 98"/>
                    <a:gd name="T8" fmla="*/ 23 w 103"/>
                    <a:gd name="T9" fmla="*/ 8 h 98"/>
                    <a:gd name="T10" fmla="*/ 14 w 103"/>
                    <a:gd name="T11" fmla="*/ 38 h 98"/>
                    <a:gd name="T12" fmla="*/ 13 w 103"/>
                    <a:gd name="T13" fmla="*/ 43 h 98"/>
                    <a:gd name="T14" fmla="*/ 0 w 103"/>
                    <a:gd name="T15" fmla="*/ 54 h 98"/>
                    <a:gd name="T16" fmla="*/ 24 w 103"/>
                    <a:gd name="T17" fmla="*/ 75 h 98"/>
                    <a:gd name="T18" fmla="*/ 28 w 103"/>
                    <a:gd name="T19" fmla="*/ 80 h 98"/>
                    <a:gd name="T20" fmla="*/ 32 w 103"/>
                    <a:gd name="T21" fmla="*/ 82 h 98"/>
                    <a:gd name="T22" fmla="*/ 60 w 103"/>
                    <a:gd name="T23" fmla="*/ 98 h 98"/>
                    <a:gd name="T24" fmla="*/ 62 w 103"/>
                    <a:gd name="T25" fmla="*/ 85 h 98"/>
                    <a:gd name="T26" fmla="*/ 81 w 103"/>
                    <a:gd name="T27" fmla="*/ 90 h 98"/>
                    <a:gd name="T28" fmla="*/ 89 w 103"/>
                    <a:gd name="T29" fmla="*/ 58 h 98"/>
                    <a:gd name="T30" fmla="*/ 90 w 103"/>
                    <a:gd name="T31" fmla="*/ 50 h 98"/>
                    <a:gd name="T32" fmla="*/ 91 w 103"/>
                    <a:gd name="T33" fmla="*/ 18 h 98"/>
                    <a:gd name="T34" fmla="*/ 79 w 103"/>
                    <a:gd name="T35" fmla="*/ 22 h 98"/>
                    <a:gd name="T36" fmla="*/ 75 w 103"/>
                    <a:gd name="T37" fmla="*/ 19 h 98"/>
                    <a:gd name="T38" fmla="*/ 64 w 103"/>
                    <a:gd name="T39" fmla="*/ 58 h 98"/>
                    <a:gd name="T40" fmla="*/ 59 w 103"/>
                    <a:gd name="T41" fmla="*/ 63 h 98"/>
                    <a:gd name="T42" fmla="*/ 47 w 103"/>
                    <a:gd name="T43" fmla="*/ 64 h 98"/>
                    <a:gd name="T44" fmla="*/ 42 w 103"/>
                    <a:gd name="T45" fmla="*/ 62 h 98"/>
                    <a:gd name="T46" fmla="*/ 39 w 103"/>
                    <a:gd name="T47" fmla="*/ 59 h 98"/>
                    <a:gd name="T48" fmla="*/ 36 w 103"/>
                    <a:gd name="T49" fmla="*/ 51 h 98"/>
                    <a:gd name="T50" fmla="*/ 37 w 103"/>
                    <a:gd name="T51" fmla="*/ 42 h 98"/>
                    <a:gd name="T52" fmla="*/ 39 w 103"/>
                    <a:gd name="T53" fmla="*/ 39 h 98"/>
                    <a:gd name="T54" fmla="*/ 43 w 103"/>
                    <a:gd name="T55" fmla="*/ 35 h 98"/>
                    <a:gd name="T56" fmla="*/ 55 w 103"/>
                    <a:gd name="T57" fmla="*/ 34 h 98"/>
                    <a:gd name="T58" fmla="*/ 61 w 103"/>
                    <a:gd name="T59" fmla="*/ 36 h 98"/>
                    <a:gd name="T60" fmla="*/ 63 w 103"/>
                    <a:gd name="T61" fmla="*/ 38 h 98"/>
                    <a:gd name="T62" fmla="*/ 66 w 103"/>
                    <a:gd name="T63" fmla="*/ 47 h 98"/>
                    <a:gd name="T64" fmla="*/ 65 w 103"/>
                    <a:gd name="T65" fmla="*/ 55 h 98"/>
                    <a:gd name="T66" fmla="*/ 64 w 103"/>
                    <a:gd name="T67"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98">
                      <a:moveTo>
                        <a:pt x="75" y="19"/>
                      </a:moveTo>
                      <a:lnTo>
                        <a:pt x="75" y="19"/>
                      </a:lnTo>
                      <a:lnTo>
                        <a:pt x="72" y="17"/>
                      </a:lnTo>
                      <a:lnTo>
                        <a:pt x="73" y="4"/>
                      </a:lnTo>
                      <a:lnTo>
                        <a:pt x="44" y="0"/>
                      </a:lnTo>
                      <a:lnTo>
                        <a:pt x="42" y="11"/>
                      </a:lnTo>
                      <a:lnTo>
                        <a:pt x="42" y="11"/>
                      </a:lnTo>
                      <a:lnTo>
                        <a:pt x="37" y="14"/>
                      </a:lnTo>
                      <a:lnTo>
                        <a:pt x="32" y="16"/>
                      </a:lnTo>
                      <a:lnTo>
                        <a:pt x="23" y="8"/>
                      </a:lnTo>
                      <a:lnTo>
                        <a:pt x="5" y="32"/>
                      </a:lnTo>
                      <a:lnTo>
                        <a:pt x="14" y="38"/>
                      </a:lnTo>
                      <a:lnTo>
                        <a:pt x="14" y="38"/>
                      </a:lnTo>
                      <a:lnTo>
                        <a:pt x="13" y="43"/>
                      </a:lnTo>
                      <a:lnTo>
                        <a:pt x="12" y="49"/>
                      </a:lnTo>
                      <a:lnTo>
                        <a:pt x="0" y="54"/>
                      </a:lnTo>
                      <a:lnTo>
                        <a:pt x="12" y="81"/>
                      </a:lnTo>
                      <a:lnTo>
                        <a:pt x="24" y="75"/>
                      </a:lnTo>
                      <a:lnTo>
                        <a:pt x="24" y="75"/>
                      </a:lnTo>
                      <a:lnTo>
                        <a:pt x="28" y="80"/>
                      </a:lnTo>
                      <a:lnTo>
                        <a:pt x="28" y="80"/>
                      </a:lnTo>
                      <a:lnTo>
                        <a:pt x="32" y="82"/>
                      </a:lnTo>
                      <a:lnTo>
                        <a:pt x="30" y="95"/>
                      </a:lnTo>
                      <a:lnTo>
                        <a:pt x="60" y="98"/>
                      </a:lnTo>
                      <a:lnTo>
                        <a:pt x="62" y="85"/>
                      </a:lnTo>
                      <a:lnTo>
                        <a:pt x="62" y="85"/>
                      </a:lnTo>
                      <a:lnTo>
                        <a:pt x="71" y="82"/>
                      </a:lnTo>
                      <a:lnTo>
                        <a:pt x="81" y="90"/>
                      </a:lnTo>
                      <a:lnTo>
                        <a:pt x="100" y="67"/>
                      </a:lnTo>
                      <a:lnTo>
                        <a:pt x="89" y="58"/>
                      </a:lnTo>
                      <a:lnTo>
                        <a:pt x="89" y="58"/>
                      </a:lnTo>
                      <a:lnTo>
                        <a:pt x="90" y="50"/>
                      </a:lnTo>
                      <a:lnTo>
                        <a:pt x="103" y="44"/>
                      </a:lnTo>
                      <a:lnTo>
                        <a:pt x="91" y="18"/>
                      </a:lnTo>
                      <a:lnTo>
                        <a:pt x="79" y="22"/>
                      </a:lnTo>
                      <a:lnTo>
                        <a:pt x="79" y="22"/>
                      </a:lnTo>
                      <a:lnTo>
                        <a:pt x="75" y="19"/>
                      </a:lnTo>
                      <a:lnTo>
                        <a:pt x="75" y="19"/>
                      </a:lnTo>
                      <a:close/>
                      <a:moveTo>
                        <a:pt x="64" y="58"/>
                      </a:moveTo>
                      <a:lnTo>
                        <a:pt x="64" y="58"/>
                      </a:lnTo>
                      <a:lnTo>
                        <a:pt x="62" y="60"/>
                      </a:lnTo>
                      <a:lnTo>
                        <a:pt x="59" y="63"/>
                      </a:lnTo>
                      <a:lnTo>
                        <a:pt x="54" y="65"/>
                      </a:lnTo>
                      <a:lnTo>
                        <a:pt x="47" y="64"/>
                      </a:lnTo>
                      <a:lnTo>
                        <a:pt x="44" y="63"/>
                      </a:lnTo>
                      <a:lnTo>
                        <a:pt x="42" y="62"/>
                      </a:lnTo>
                      <a:lnTo>
                        <a:pt x="42" y="62"/>
                      </a:lnTo>
                      <a:lnTo>
                        <a:pt x="39" y="59"/>
                      </a:lnTo>
                      <a:lnTo>
                        <a:pt x="38" y="56"/>
                      </a:lnTo>
                      <a:lnTo>
                        <a:pt x="36" y="51"/>
                      </a:lnTo>
                      <a:lnTo>
                        <a:pt x="36" y="46"/>
                      </a:lnTo>
                      <a:lnTo>
                        <a:pt x="37" y="42"/>
                      </a:lnTo>
                      <a:lnTo>
                        <a:pt x="39" y="39"/>
                      </a:lnTo>
                      <a:lnTo>
                        <a:pt x="39" y="39"/>
                      </a:lnTo>
                      <a:lnTo>
                        <a:pt x="41" y="37"/>
                      </a:lnTo>
                      <a:lnTo>
                        <a:pt x="43" y="35"/>
                      </a:lnTo>
                      <a:lnTo>
                        <a:pt x="49" y="34"/>
                      </a:lnTo>
                      <a:lnTo>
                        <a:pt x="55" y="34"/>
                      </a:lnTo>
                      <a:lnTo>
                        <a:pt x="58" y="35"/>
                      </a:lnTo>
                      <a:lnTo>
                        <a:pt x="61" y="36"/>
                      </a:lnTo>
                      <a:lnTo>
                        <a:pt x="61" y="36"/>
                      </a:lnTo>
                      <a:lnTo>
                        <a:pt x="63" y="38"/>
                      </a:lnTo>
                      <a:lnTo>
                        <a:pt x="65" y="41"/>
                      </a:lnTo>
                      <a:lnTo>
                        <a:pt x="66" y="47"/>
                      </a:lnTo>
                      <a:lnTo>
                        <a:pt x="66" y="53"/>
                      </a:lnTo>
                      <a:lnTo>
                        <a:pt x="65" y="55"/>
                      </a:lnTo>
                      <a:lnTo>
                        <a:pt x="64" y="58"/>
                      </a:lnTo>
                      <a:lnTo>
                        <a:pt x="64" y="5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04" name="Freeform 577"/>
                <p:cNvSpPr/>
                <p:nvPr/>
              </p:nvSpPr>
              <p:spPr bwMode="auto">
                <a:xfrm>
                  <a:off x="11137207" y="6141498"/>
                  <a:ext cx="454017" cy="281847"/>
                </a:xfrm>
                <a:custGeom>
                  <a:avLst/>
                  <a:gdLst>
                    <a:gd name="T0" fmla="*/ 204 w 247"/>
                    <a:gd name="T1" fmla="*/ 46 h 148"/>
                    <a:gd name="T2" fmla="*/ 204 w 247"/>
                    <a:gd name="T3" fmla="*/ 46 h 148"/>
                    <a:gd name="T4" fmla="*/ 197 w 247"/>
                    <a:gd name="T5" fmla="*/ 49 h 148"/>
                    <a:gd name="T6" fmla="*/ 187 w 247"/>
                    <a:gd name="T7" fmla="*/ 51 h 148"/>
                    <a:gd name="T8" fmla="*/ 179 w 247"/>
                    <a:gd name="T9" fmla="*/ 52 h 148"/>
                    <a:gd name="T10" fmla="*/ 169 w 247"/>
                    <a:gd name="T11" fmla="*/ 53 h 148"/>
                    <a:gd name="T12" fmla="*/ 169 w 247"/>
                    <a:gd name="T13" fmla="*/ 53 h 148"/>
                    <a:gd name="T14" fmla="*/ 156 w 247"/>
                    <a:gd name="T15" fmla="*/ 52 h 148"/>
                    <a:gd name="T16" fmla="*/ 143 w 247"/>
                    <a:gd name="T17" fmla="*/ 49 h 148"/>
                    <a:gd name="T18" fmla="*/ 132 w 247"/>
                    <a:gd name="T19" fmla="*/ 44 h 148"/>
                    <a:gd name="T20" fmla="*/ 120 w 247"/>
                    <a:gd name="T21" fmla="*/ 39 h 148"/>
                    <a:gd name="T22" fmla="*/ 110 w 247"/>
                    <a:gd name="T23" fmla="*/ 32 h 148"/>
                    <a:gd name="T24" fmla="*/ 101 w 247"/>
                    <a:gd name="T25" fmla="*/ 23 h 148"/>
                    <a:gd name="T26" fmla="*/ 93 w 247"/>
                    <a:gd name="T27" fmla="*/ 14 h 148"/>
                    <a:gd name="T28" fmla="*/ 86 w 247"/>
                    <a:gd name="T29" fmla="*/ 3 h 148"/>
                    <a:gd name="T30" fmla="*/ 86 w 247"/>
                    <a:gd name="T31" fmla="*/ 3 h 148"/>
                    <a:gd name="T32" fmla="*/ 85 w 247"/>
                    <a:gd name="T33" fmla="*/ 0 h 148"/>
                    <a:gd name="T34" fmla="*/ 0 w 247"/>
                    <a:gd name="T35" fmla="*/ 41 h 148"/>
                    <a:gd name="T36" fmla="*/ 0 w 247"/>
                    <a:gd name="T37" fmla="*/ 41 h 148"/>
                    <a:gd name="T38" fmla="*/ 10 w 247"/>
                    <a:gd name="T39" fmla="*/ 57 h 148"/>
                    <a:gd name="T40" fmla="*/ 20 w 247"/>
                    <a:gd name="T41" fmla="*/ 72 h 148"/>
                    <a:gd name="T42" fmla="*/ 32 w 247"/>
                    <a:gd name="T43" fmla="*/ 86 h 148"/>
                    <a:gd name="T44" fmla="*/ 45 w 247"/>
                    <a:gd name="T45" fmla="*/ 99 h 148"/>
                    <a:gd name="T46" fmla="*/ 45 w 247"/>
                    <a:gd name="T47" fmla="*/ 99 h 148"/>
                    <a:gd name="T48" fmla="*/ 46 w 247"/>
                    <a:gd name="T49" fmla="*/ 96 h 148"/>
                    <a:gd name="T50" fmla="*/ 36 w 247"/>
                    <a:gd name="T51" fmla="*/ 88 h 148"/>
                    <a:gd name="T52" fmla="*/ 55 w 247"/>
                    <a:gd name="T53" fmla="*/ 64 h 148"/>
                    <a:gd name="T54" fmla="*/ 66 w 247"/>
                    <a:gd name="T55" fmla="*/ 71 h 148"/>
                    <a:gd name="T56" fmla="*/ 66 w 247"/>
                    <a:gd name="T57" fmla="*/ 71 h 148"/>
                    <a:gd name="T58" fmla="*/ 71 w 247"/>
                    <a:gd name="T59" fmla="*/ 69 h 148"/>
                    <a:gd name="T60" fmla="*/ 76 w 247"/>
                    <a:gd name="T61" fmla="*/ 67 h 148"/>
                    <a:gd name="T62" fmla="*/ 77 w 247"/>
                    <a:gd name="T63" fmla="*/ 54 h 148"/>
                    <a:gd name="T64" fmla="*/ 109 w 247"/>
                    <a:gd name="T65" fmla="*/ 58 h 148"/>
                    <a:gd name="T66" fmla="*/ 107 w 247"/>
                    <a:gd name="T67" fmla="*/ 72 h 148"/>
                    <a:gd name="T68" fmla="*/ 107 w 247"/>
                    <a:gd name="T69" fmla="*/ 72 h 148"/>
                    <a:gd name="T70" fmla="*/ 110 w 247"/>
                    <a:gd name="T71" fmla="*/ 74 h 148"/>
                    <a:gd name="T72" fmla="*/ 110 w 247"/>
                    <a:gd name="T73" fmla="*/ 74 h 148"/>
                    <a:gd name="T74" fmla="*/ 116 w 247"/>
                    <a:gd name="T75" fmla="*/ 79 h 148"/>
                    <a:gd name="T76" fmla="*/ 128 w 247"/>
                    <a:gd name="T77" fmla="*/ 73 h 148"/>
                    <a:gd name="T78" fmla="*/ 140 w 247"/>
                    <a:gd name="T79" fmla="*/ 102 h 148"/>
                    <a:gd name="T80" fmla="*/ 126 w 247"/>
                    <a:gd name="T81" fmla="*/ 107 h 148"/>
                    <a:gd name="T82" fmla="*/ 126 w 247"/>
                    <a:gd name="T83" fmla="*/ 107 h 148"/>
                    <a:gd name="T84" fmla="*/ 125 w 247"/>
                    <a:gd name="T85" fmla="*/ 117 h 148"/>
                    <a:gd name="T86" fmla="*/ 137 w 247"/>
                    <a:gd name="T87" fmla="*/ 125 h 148"/>
                    <a:gd name="T88" fmla="*/ 123 w 247"/>
                    <a:gd name="T89" fmla="*/ 143 h 148"/>
                    <a:gd name="T90" fmla="*/ 123 w 247"/>
                    <a:gd name="T91" fmla="*/ 143 h 148"/>
                    <a:gd name="T92" fmla="*/ 135 w 247"/>
                    <a:gd name="T93" fmla="*/ 145 h 148"/>
                    <a:gd name="T94" fmla="*/ 146 w 247"/>
                    <a:gd name="T95" fmla="*/ 147 h 148"/>
                    <a:gd name="T96" fmla="*/ 157 w 247"/>
                    <a:gd name="T97" fmla="*/ 148 h 148"/>
                    <a:gd name="T98" fmla="*/ 169 w 247"/>
                    <a:gd name="T99" fmla="*/ 148 h 148"/>
                    <a:gd name="T100" fmla="*/ 169 w 247"/>
                    <a:gd name="T101" fmla="*/ 148 h 148"/>
                    <a:gd name="T102" fmla="*/ 179 w 247"/>
                    <a:gd name="T103" fmla="*/ 148 h 148"/>
                    <a:gd name="T104" fmla="*/ 189 w 247"/>
                    <a:gd name="T105" fmla="*/ 147 h 148"/>
                    <a:gd name="T106" fmla="*/ 210 w 247"/>
                    <a:gd name="T107" fmla="*/ 143 h 148"/>
                    <a:gd name="T108" fmla="*/ 229 w 247"/>
                    <a:gd name="T109" fmla="*/ 137 h 148"/>
                    <a:gd name="T110" fmla="*/ 247 w 247"/>
                    <a:gd name="T111" fmla="*/ 131 h 148"/>
                    <a:gd name="T112" fmla="*/ 204 w 247"/>
                    <a:gd name="T113" fmla="*/ 4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148">
                      <a:moveTo>
                        <a:pt x="204" y="46"/>
                      </a:moveTo>
                      <a:lnTo>
                        <a:pt x="204" y="46"/>
                      </a:lnTo>
                      <a:lnTo>
                        <a:pt x="197" y="49"/>
                      </a:lnTo>
                      <a:lnTo>
                        <a:pt x="187" y="51"/>
                      </a:lnTo>
                      <a:lnTo>
                        <a:pt x="179" y="52"/>
                      </a:lnTo>
                      <a:lnTo>
                        <a:pt x="169" y="53"/>
                      </a:lnTo>
                      <a:lnTo>
                        <a:pt x="169" y="53"/>
                      </a:lnTo>
                      <a:lnTo>
                        <a:pt x="156" y="52"/>
                      </a:lnTo>
                      <a:lnTo>
                        <a:pt x="143" y="49"/>
                      </a:lnTo>
                      <a:lnTo>
                        <a:pt x="132" y="44"/>
                      </a:lnTo>
                      <a:lnTo>
                        <a:pt x="120" y="39"/>
                      </a:lnTo>
                      <a:lnTo>
                        <a:pt x="110" y="32"/>
                      </a:lnTo>
                      <a:lnTo>
                        <a:pt x="101" y="23"/>
                      </a:lnTo>
                      <a:lnTo>
                        <a:pt x="93" y="14"/>
                      </a:lnTo>
                      <a:lnTo>
                        <a:pt x="86" y="3"/>
                      </a:lnTo>
                      <a:lnTo>
                        <a:pt x="86" y="3"/>
                      </a:lnTo>
                      <a:lnTo>
                        <a:pt x="85" y="0"/>
                      </a:lnTo>
                      <a:lnTo>
                        <a:pt x="0" y="41"/>
                      </a:lnTo>
                      <a:lnTo>
                        <a:pt x="0" y="41"/>
                      </a:lnTo>
                      <a:lnTo>
                        <a:pt x="10" y="57"/>
                      </a:lnTo>
                      <a:lnTo>
                        <a:pt x="20" y="72"/>
                      </a:lnTo>
                      <a:lnTo>
                        <a:pt x="32" y="86"/>
                      </a:lnTo>
                      <a:lnTo>
                        <a:pt x="45" y="99"/>
                      </a:lnTo>
                      <a:lnTo>
                        <a:pt x="45" y="99"/>
                      </a:lnTo>
                      <a:lnTo>
                        <a:pt x="46" y="96"/>
                      </a:lnTo>
                      <a:lnTo>
                        <a:pt x="36" y="88"/>
                      </a:lnTo>
                      <a:lnTo>
                        <a:pt x="55" y="64"/>
                      </a:lnTo>
                      <a:lnTo>
                        <a:pt x="66" y="71"/>
                      </a:lnTo>
                      <a:lnTo>
                        <a:pt x="66" y="71"/>
                      </a:lnTo>
                      <a:lnTo>
                        <a:pt x="71" y="69"/>
                      </a:lnTo>
                      <a:lnTo>
                        <a:pt x="76" y="67"/>
                      </a:lnTo>
                      <a:lnTo>
                        <a:pt x="77" y="54"/>
                      </a:lnTo>
                      <a:lnTo>
                        <a:pt x="109" y="58"/>
                      </a:lnTo>
                      <a:lnTo>
                        <a:pt x="107" y="72"/>
                      </a:lnTo>
                      <a:lnTo>
                        <a:pt x="107" y="72"/>
                      </a:lnTo>
                      <a:lnTo>
                        <a:pt x="110" y="74"/>
                      </a:lnTo>
                      <a:lnTo>
                        <a:pt x="110" y="74"/>
                      </a:lnTo>
                      <a:lnTo>
                        <a:pt x="116" y="79"/>
                      </a:lnTo>
                      <a:lnTo>
                        <a:pt x="128" y="73"/>
                      </a:lnTo>
                      <a:lnTo>
                        <a:pt x="140" y="102"/>
                      </a:lnTo>
                      <a:lnTo>
                        <a:pt x="126" y="107"/>
                      </a:lnTo>
                      <a:lnTo>
                        <a:pt x="126" y="107"/>
                      </a:lnTo>
                      <a:lnTo>
                        <a:pt x="125" y="117"/>
                      </a:lnTo>
                      <a:lnTo>
                        <a:pt x="137" y="125"/>
                      </a:lnTo>
                      <a:lnTo>
                        <a:pt x="123" y="143"/>
                      </a:lnTo>
                      <a:lnTo>
                        <a:pt x="123" y="143"/>
                      </a:lnTo>
                      <a:lnTo>
                        <a:pt x="135" y="145"/>
                      </a:lnTo>
                      <a:lnTo>
                        <a:pt x="146" y="147"/>
                      </a:lnTo>
                      <a:lnTo>
                        <a:pt x="157" y="148"/>
                      </a:lnTo>
                      <a:lnTo>
                        <a:pt x="169" y="148"/>
                      </a:lnTo>
                      <a:lnTo>
                        <a:pt x="169" y="148"/>
                      </a:lnTo>
                      <a:lnTo>
                        <a:pt x="179" y="148"/>
                      </a:lnTo>
                      <a:lnTo>
                        <a:pt x="189" y="147"/>
                      </a:lnTo>
                      <a:lnTo>
                        <a:pt x="210" y="143"/>
                      </a:lnTo>
                      <a:lnTo>
                        <a:pt x="229" y="137"/>
                      </a:lnTo>
                      <a:lnTo>
                        <a:pt x="247" y="131"/>
                      </a:lnTo>
                      <a:lnTo>
                        <a:pt x="204" y="4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98343" name="Freeform 578"/>
                <p:cNvSpPr>
                  <a:spLocks noEditPoints="1"/>
                </p:cNvSpPr>
                <p:nvPr/>
              </p:nvSpPr>
              <p:spPr bwMode="auto">
                <a:xfrm>
                  <a:off x="11210231" y="6263028"/>
                  <a:ext cx="158747" cy="162904"/>
                </a:xfrm>
                <a:custGeom>
                  <a:avLst/>
                  <a:gdLst>
                    <a:gd name="T0" fmla="*/ 235047011 w 89"/>
                    <a:gd name="T1" fmla="*/ 58762934 h 85"/>
                    <a:gd name="T2" fmla="*/ 235047011 w 89"/>
                    <a:gd name="T3" fmla="*/ 58762934 h 85"/>
                    <a:gd name="T4" fmla="*/ 227701433 w 89"/>
                    <a:gd name="T5" fmla="*/ 51417328 h 85"/>
                    <a:gd name="T6" fmla="*/ 231373264 w 89"/>
                    <a:gd name="T7" fmla="*/ 11017451 h 85"/>
                    <a:gd name="T8" fmla="*/ 135886493 w 89"/>
                    <a:gd name="T9" fmla="*/ 0 h 85"/>
                    <a:gd name="T10" fmla="*/ 128540915 w 89"/>
                    <a:gd name="T11" fmla="*/ 36726115 h 85"/>
                    <a:gd name="T12" fmla="*/ 128540915 w 89"/>
                    <a:gd name="T13" fmla="*/ 36726115 h 85"/>
                    <a:gd name="T14" fmla="*/ 99160518 w 89"/>
                    <a:gd name="T15" fmla="*/ 51417328 h 85"/>
                    <a:gd name="T16" fmla="*/ 66106373 w 89"/>
                    <a:gd name="T17" fmla="*/ 25708664 h 85"/>
                    <a:gd name="T18" fmla="*/ 7345578 w 89"/>
                    <a:gd name="T19" fmla="*/ 99160894 h 85"/>
                    <a:gd name="T20" fmla="*/ 40397807 w 89"/>
                    <a:gd name="T21" fmla="*/ 121197713 h 85"/>
                    <a:gd name="T22" fmla="*/ 40397807 w 89"/>
                    <a:gd name="T23" fmla="*/ 121197713 h 85"/>
                    <a:gd name="T24" fmla="*/ 36725976 w 89"/>
                    <a:gd name="T25" fmla="*/ 139560770 h 85"/>
                    <a:gd name="T26" fmla="*/ 36725976 w 89"/>
                    <a:gd name="T27" fmla="*/ 154250067 h 85"/>
                    <a:gd name="T28" fmla="*/ 0 w 89"/>
                    <a:gd name="T29" fmla="*/ 172613124 h 85"/>
                    <a:gd name="T30" fmla="*/ 36725976 w 89"/>
                    <a:gd name="T31" fmla="*/ 257084722 h 85"/>
                    <a:gd name="T32" fmla="*/ 69780120 w 89"/>
                    <a:gd name="T33" fmla="*/ 242393509 h 85"/>
                    <a:gd name="T34" fmla="*/ 69780120 w 89"/>
                    <a:gd name="T35" fmla="*/ 242393509 h 85"/>
                    <a:gd name="T36" fmla="*/ 88143108 w 89"/>
                    <a:gd name="T37" fmla="*/ 253410960 h 85"/>
                    <a:gd name="T38" fmla="*/ 88143108 w 89"/>
                    <a:gd name="T39" fmla="*/ 253410960 h 85"/>
                    <a:gd name="T40" fmla="*/ 99160518 w 89"/>
                    <a:gd name="T41" fmla="*/ 260756567 h 85"/>
                    <a:gd name="T42" fmla="*/ 95488687 w 89"/>
                    <a:gd name="T43" fmla="*/ 304828288 h 85"/>
                    <a:gd name="T44" fmla="*/ 187303626 w 89"/>
                    <a:gd name="T45" fmla="*/ 312173894 h 85"/>
                    <a:gd name="T46" fmla="*/ 194647288 w 89"/>
                    <a:gd name="T47" fmla="*/ 271774018 h 85"/>
                    <a:gd name="T48" fmla="*/ 194647288 w 89"/>
                    <a:gd name="T49" fmla="*/ 271774018 h 85"/>
                    <a:gd name="T50" fmla="*/ 224029602 w 89"/>
                    <a:gd name="T51" fmla="*/ 260756567 h 85"/>
                    <a:gd name="T52" fmla="*/ 257081830 w 89"/>
                    <a:gd name="T53" fmla="*/ 290138992 h 85"/>
                    <a:gd name="T54" fmla="*/ 315844541 w 89"/>
                    <a:gd name="T55" fmla="*/ 213013000 h 85"/>
                    <a:gd name="T56" fmla="*/ 282790396 w 89"/>
                    <a:gd name="T57" fmla="*/ 187304337 h 85"/>
                    <a:gd name="T58" fmla="*/ 282790396 w 89"/>
                    <a:gd name="T59" fmla="*/ 187304337 h 85"/>
                    <a:gd name="T60" fmla="*/ 286464144 w 89"/>
                    <a:gd name="T61" fmla="*/ 157923828 h 85"/>
                    <a:gd name="T62" fmla="*/ 326861951 w 89"/>
                    <a:gd name="T63" fmla="*/ 139560770 h 85"/>
                    <a:gd name="T64" fmla="*/ 290135975 w 89"/>
                    <a:gd name="T65" fmla="*/ 55089173 h 85"/>
                    <a:gd name="T66" fmla="*/ 249738168 w 89"/>
                    <a:gd name="T67" fmla="*/ 69780385 h 85"/>
                    <a:gd name="T68" fmla="*/ 249738168 w 89"/>
                    <a:gd name="T69" fmla="*/ 69780385 h 85"/>
                    <a:gd name="T70" fmla="*/ 235047011 w 89"/>
                    <a:gd name="T71" fmla="*/ 58762934 h 85"/>
                    <a:gd name="T72" fmla="*/ 235047011 w 89"/>
                    <a:gd name="T73" fmla="*/ 58762934 h 85"/>
                    <a:gd name="T74" fmla="*/ 198321036 w 89"/>
                    <a:gd name="T75" fmla="*/ 187304337 h 85"/>
                    <a:gd name="T76" fmla="*/ 198321036 w 89"/>
                    <a:gd name="T77" fmla="*/ 187304337 h 85"/>
                    <a:gd name="T78" fmla="*/ 187303626 w 89"/>
                    <a:gd name="T79" fmla="*/ 198321788 h 85"/>
                    <a:gd name="T80" fmla="*/ 168940638 w 89"/>
                    <a:gd name="T81" fmla="*/ 205667394 h 85"/>
                    <a:gd name="T82" fmla="*/ 150577650 w 89"/>
                    <a:gd name="T83" fmla="*/ 201995549 h 85"/>
                    <a:gd name="T84" fmla="*/ 128540915 w 89"/>
                    <a:gd name="T85" fmla="*/ 194649943 h 85"/>
                    <a:gd name="T86" fmla="*/ 128540915 w 89"/>
                    <a:gd name="T87" fmla="*/ 194649943 h 85"/>
                    <a:gd name="T88" fmla="*/ 117523506 w 89"/>
                    <a:gd name="T89" fmla="*/ 179958730 h 85"/>
                    <a:gd name="T90" fmla="*/ 110177927 w 89"/>
                    <a:gd name="T91" fmla="*/ 161595673 h 85"/>
                    <a:gd name="T92" fmla="*/ 110177927 w 89"/>
                    <a:gd name="T93" fmla="*/ 143232615 h 85"/>
                    <a:gd name="T94" fmla="*/ 117523506 w 89"/>
                    <a:gd name="T95" fmla="*/ 124869558 h 85"/>
                    <a:gd name="T96" fmla="*/ 117523506 w 89"/>
                    <a:gd name="T97" fmla="*/ 124869558 h 85"/>
                    <a:gd name="T98" fmla="*/ 132214662 w 89"/>
                    <a:gd name="T99" fmla="*/ 113852107 h 85"/>
                    <a:gd name="T100" fmla="*/ 154249481 w 89"/>
                    <a:gd name="T101" fmla="*/ 102834655 h 85"/>
                    <a:gd name="T102" fmla="*/ 172612469 w 89"/>
                    <a:gd name="T103" fmla="*/ 106506500 h 85"/>
                    <a:gd name="T104" fmla="*/ 190975457 w 89"/>
                    <a:gd name="T105" fmla="*/ 117523951 h 85"/>
                    <a:gd name="T106" fmla="*/ 190975457 w 89"/>
                    <a:gd name="T107" fmla="*/ 117523951 h 85"/>
                    <a:gd name="T108" fmla="*/ 205666614 w 89"/>
                    <a:gd name="T109" fmla="*/ 132215164 h 85"/>
                    <a:gd name="T110" fmla="*/ 213010276 w 89"/>
                    <a:gd name="T111" fmla="*/ 146904460 h 85"/>
                    <a:gd name="T112" fmla="*/ 213010276 w 89"/>
                    <a:gd name="T113" fmla="*/ 165269434 h 85"/>
                    <a:gd name="T114" fmla="*/ 198321036 w 89"/>
                    <a:gd name="T115" fmla="*/ 187304337 h 85"/>
                    <a:gd name="T116" fmla="*/ 198321036 w 89"/>
                    <a:gd name="T117" fmla="*/ 187304337 h 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9" h="85">
                      <a:moveTo>
                        <a:pt x="64" y="16"/>
                      </a:moveTo>
                      <a:lnTo>
                        <a:pt x="64" y="16"/>
                      </a:lnTo>
                      <a:lnTo>
                        <a:pt x="62" y="14"/>
                      </a:lnTo>
                      <a:lnTo>
                        <a:pt x="63" y="3"/>
                      </a:lnTo>
                      <a:lnTo>
                        <a:pt x="37" y="0"/>
                      </a:lnTo>
                      <a:lnTo>
                        <a:pt x="35" y="10"/>
                      </a:lnTo>
                      <a:lnTo>
                        <a:pt x="27" y="14"/>
                      </a:lnTo>
                      <a:lnTo>
                        <a:pt x="18" y="7"/>
                      </a:lnTo>
                      <a:lnTo>
                        <a:pt x="2" y="27"/>
                      </a:lnTo>
                      <a:lnTo>
                        <a:pt x="11" y="33"/>
                      </a:lnTo>
                      <a:lnTo>
                        <a:pt x="10" y="38"/>
                      </a:lnTo>
                      <a:lnTo>
                        <a:pt x="10" y="42"/>
                      </a:lnTo>
                      <a:lnTo>
                        <a:pt x="0" y="47"/>
                      </a:lnTo>
                      <a:lnTo>
                        <a:pt x="10" y="70"/>
                      </a:lnTo>
                      <a:lnTo>
                        <a:pt x="19" y="66"/>
                      </a:lnTo>
                      <a:lnTo>
                        <a:pt x="24" y="69"/>
                      </a:lnTo>
                      <a:lnTo>
                        <a:pt x="27" y="71"/>
                      </a:lnTo>
                      <a:lnTo>
                        <a:pt x="26" y="83"/>
                      </a:lnTo>
                      <a:lnTo>
                        <a:pt x="51" y="85"/>
                      </a:lnTo>
                      <a:lnTo>
                        <a:pt x="53" y="74"/>
                      </a:lnTo>
                      <a:lnTo>
                        <a:pt x="61" y="71"/>
                      </a:lnTo>
                      <a:lnTo>
                        <a:pt x="70" y="79"/>
                      </a:lnTo>
                      <a:lnTo>
                        <a:pt x="86" y="58"/>
                      </a:lnTo>
                      <a:lnTo>
                        <a:pt x="77" y="51"/>
                      </a:lnTo>
                      <a:lnTo>
                        <a:pt x="78" y="43"/>
                      </a:lnTo>
                      <a:lnTo>
                        <a:pt x="89" y="38"/>
                      </a:lnTo>
                      <a:lnTo>
                        <a:pt x="79" y="15"/>
                      </a:lnTo>
                      <a:lnTo>
                        <a:pt x="68" y="19"/>
                      </a:lnTo>
                      <a:lnTo>
                        <a:pt x="64" y="16"/>
                      </a:lnTo>
                      <a:close/>
                      <a:moveTo>
                        <a:pt x="54" y="51"/>
                      </a:moveTo>
                      <a:lnTo>
                        <a:pt x="54" y="51"/>
                      </a:lnTo>
                      <a:lnTo>
                        <a:pt x="51" y="54"/>
                      </a:lnTo>
                      <a:lnTo>
                        <a:pt x="46" y="56"/>
                      </a:lnTo>
                      <a:lnTo>
                        <a:pt x="41" y="55"/>
                      </a:lnTo>
                      <a:lnTo>
                        <a:pt x="35" y="53"/>
                      </a:lnTo>
                      <a:lnTo>
                        <a:pt x="32" y="49"/>
                      </a:lnTo>
                      <a:lnTo>
                        <a:pt x="30" y="44"/>
                      </a:lnTo>
                      <a:lnTo>
                        <a:pt x="30" y="39"/>
                      </a:lnTo>
                      <a:lnTo>
                        <a:pt x="32" y="34"/>
                      </a:lnTo>
                      <a:lnTo>
                        <a:pt x="36" y="31"/>
                      </a:lnTo>
                      <a:lnTo>
                        <a:pt x="42" y="28"/>
                      </a:lnTo>
                      <a:lnTo>
                        <a:pt x="47" y="29"/>
                      </a:lnTo>
                      <a:lnTo>
                        <a:pt x="52" y="32"/>
                      </a:lnTo>
                      <a:lnTo>
                        <a:pt x="56" y="36"/>
                      </a:lnTo>
                      <a:lnTo>
                        <a:pt x="58" y="40"/>
                      </a:lnTo>
                      <a:lnTo>
                        <a:pt x="58" y="45"/>
                      </a:lnTo>
                      <a:lnTo>
                        <a:pt x="54" y="51"/>
                      </a:lnTo>
                      <a:close/>
                    </a:path>
                  </a:pathLst>
                </a:cu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a:latin typeface="+mn-lt"/>
                    <a:ea typeface="+mn-ea"/>
                  </a:endParaRPr>
                </a:p>
              </p:txBody>
            </p:sp>
            <p:sp>
              <p:nvSpPr>
                <p:cNvPr id="206" name="Freeform 579"/>
                <p:cNvSpPr/>
                <p:nvPr/>
              </p:nvSpPr>
              <p:spPr bwMode="auto">
                <a:xfrm>
                  <a:off x="11515025" y="5725190"/>
                  <a:ext cx="269869" cy="651611"/>
                </a:xfrm>
                <a:custGeom>
                  <a:avLst/>
                  <a:gdLst>
                    <a:gd name="T0" fmla="*/ 110 w 142"/>
                    <a:gd name="T1" fmla="*/ 136 h 340"/>
                    <a:gd name="T2" fmla="*/ 110 w 142"/>
                    <a:gd name="T3" fmla="*/ 136 h 340"/>
                    <a:gd name="T4" fmla="*/ 116 w 142"/>
                    <a:gd name="T5" fmla="*/ 133 h 340"/>
                    <a:gd name="T6" fmla="*/ 122 w 142"/>
                    <a:gd name="T7" fmla="*/ 131 h 340"/>
                    <a:gd name="T8" fmla="*/ 123 w 142"/>
                    <a:gd name="T9" fmla="*/ 117 h 340"/>
                    <a:gd name="T10" fmla="*/ 142 w 142"/>
                    <a:gd name="T11" fmla="*/ 120 h 340"/>
                    <a:gd name="T12" fmla="*/ 142 w 142"/>
                    <a:gd name="T13" fmla="*/ 120 h 340"/>
                    <a:gd name="T14" fmla="*/ 136 w 142"/>
                    <a:gd name="T15" fmla="*/ 99 h 340"/>
                    <a:gd name="T16" fmla="*/ 126 w 142"/>
                    <a:gd name="T17" fmla="*/ 80 h 340"/>
                    <a:gd name="T18" fmla="*/ 114 w 142"/>
                    <a:gd name="T19" fmla="*/ 63 h 340"/>
                    <a:gd name="T20" fmla="*/ 102 w 142"/>
                    <a:gd name="T21" fmla="*/ 47 h 340"/>
                    <a:gd name="T22" fmla="*/ 86 w 142"/>
                    <a:gd name="T23" fmla="*/ 32 h 340"/>
                    <a:gd name="T24" fmla="*/ 70 w 142"/>
                    <a:gd name="T25" fmla="*/ 20 h 340"/>
                    <a:gd name="T26" fmla="*/ 50 w 142"/>
                    <a:gd name="T27" fmla="*/ 10 h 340"/>
                    <a:gd name="T28" fmla="*/ 31 w 142"/>
                    <a:gd name="T29" fmla="*/ 0 h 340"/>
                    <a:gd name="T30" fmla="*/ 0 w 142"/>
                    <a:gd name="T31" fmla="*/ 91 h 340"/>
                    <a:gd name="T32" fmla="*/ 0 w 142"/>
                    <a:gd name="T33" fmla="*/ 91 h 340"/>
                    <a:gd name="T34" fmla="*/ 1 w 142"/>
                    <a:gd name="T35" fmla="*/ 92 h 340"/>
                    <a:gd name="T36" fmla="*/ 1 w 142"/>
                    <a:gd name="T37" fmla="*/ 92 h 340"/>
                    <a:gd name="T38" fmla="*/ 12 w 142"/>
                    <a:gd name="T39" fmla="*/ 98 h 340"/>
                    <a:gd name="T40" fmla="*/ 23 w 142"/>
                    <a:gd name="T41" fmla="*/ 106 h 340"/>
                    <a:gd name="T42" fmla="*/ 32 w 142"/>
                    <a:gd name="T43" fmla="*/ 115 h 340"/>
                    <a:gd name="T44" fmla="*/ 40 w 142"/>
                    <a:gd name="T45" fmla="*/ 125 h 340"/>
                    <a:gd name="T46" fmla="*/ 46 w 142"/>
                    <a:gd name="T47" fmla="*/ 137 h 340"/>
                    <a:gd name="T48" fmla="*/ 52 w 142"/>
                    <a:gd name="T49" fmla="*/ 149 h 340"/>
                    <a:gd name="T50" fmla="*/ 55 w 142"/>
                    <a:gd name="T51" fmla="*/ 162 h 340"/>
                    <a:gd name="T52" fmla="*/ 56 w 142"/>
                    <a:gd name="T53" fmla="*/ 176 h 340"/>
                    <a:gd name="T54" fmla="*/ 56 w 142"/>
                    <a:gd name="T55" fmla="*/ 176 h 340"/>
                    <a:gd name="T56" fmla="*/ 55 w 142"/>
                    <a:gd name="T57" fmla="*/ 189 h 340"/>
                    <a:gd name="T58" fmla="*/ 53 w 142"/>
                    <a:gd name="T59" fmla="*/ 201 h 340"/>
                    <a:gd name="T60" fmla="*/ 48 w 142"/>
                    <a:gd name="T61" fmla="*/ 211 h 340"/>
                    <a:gd name="T62" fmla="*/ 43 w 142"/>
                    <a:gd name="T63" fmla="*/ 222 h 340"/>
                    <a:gd name="T64" fmla="*/ 37 w 142"/>
                    <a:gd name="T65" fmla="*/ 232 h 340"/>
                    <a:gd name="T66" fmla="*/ 29 w 142"/>
                    <a:gd name="T67" fmla="*/ 240 h 340"/>
                    <a:gd name="T68" fmla="*/ 22 w 142"/>
                    <a:gd name="T69" fmla="*/ 249 h 340"/>
                    <a:gd name="T70" fmla="*/ 12 w 142"/>
                    <a:gd name="T71" fmla="*/ 255 h 340"/>
                    <a:gd name="T72" fmla="*/ 54 w 142"/>
                    <a:gd name="T73" fmla="*/ 340 h 340"/>
                    <a:gd name="T74" fmla="*/ 54 w 142"/>
                    <a:gd name="T75" fmla="*/ 340 h 340"/>
                    <a:gd name="T76" fmla="*/ 70 w 142"/>
                    <a:gd name="T77" fmla="*/ 332 h 340"/>
                    <a:gd name="T78" fmla="*/ 84 w 142"/>
                    <a:gd name="T79" fmla="*/ 320 h 340"/>
                    <a:gd name="T80" fmla="*/ 96 w 142"/>
                    <a:gd name="T81" fmla="*/ 308 h 340"/>
                    <a:gd name="T82" fmla="*/ 108 w 142"/>
                    <a:gd name="T83" fmla="*/ 296 h 340"/>
                    <a:gd name="T84" fmla="*/ 119 w 142"/>
                    <a:gd name="T85" fmla="*/ 281 h 340"/>
                    <a:gd name="T86" fmla="*/ 128 w 142"/>
                    <a:gd name="T87" fmla="*/ 266 h 340"/>
                    <a:gd name="T88" fmla="*/ 136 w 142"/>
                    <a:gd name="T89" fmla="*/ 250 h 340"/>
                    <a:gd name="T90" fmla="*/ 142 w 142"/>
                    <a:gd name="T91" fmla="*/ 233 h 340"/>
                    <a:gd name="T92" fmla="*/ 108 w 142"/>
                    <a:gd name="T93" fmla="*/ 228 h 340"/>
                    <a:gd name="T94" fmla="*/ 110 w 142"/>
                    <a:gd name="T95" fmla="*/ 213 h 340"/>
                    <a:gd name="T96" fmla="*/ 110 w 142"/>
                    <a:gd name="T97" fmla="*/ 213 h 340"/>
                    <a:gd name="T98" fmla="*/ 105 w 142"/>
                    <a:gd name="T99" fmla="*/ 210 h 340"/>
                    <a:gd name="T100" fmla="*/ 105 w 142"/>
                    <a:gd name="T101" fmla="*/ 210 h 340"/>
                    <a:gd name="T102" fmla="*/ 101 w 142"/>
                    <a:gd name="T103" fmla="*/ 206 h 340"/>
                    <a:gd name="T104" fmla="*/ 87 w 142"/>
                    <a:gd name="T105" fmla="*/ 212 h 340"/>
                    <a:gd name="T106" fmla="*/ 73 w 142"/>
                    <a:gd name="T107" fmla="*/ 180 h 340"/>
                    <a:gd name="T108" fmla="*/ 87 w 142"/>
                    <a:gd name="T109" fmla="*/ 175 h 340"/>
                    <a:gd name="T110" fmla="*/ 87 w 142"/>
                    <a:gd name="T111" fmla="*/ 175 h 340"/>
                    <a:gd name="T112" fmla="*/ 87 w 142"/>
                    <a:gd name="T113" fmla="*/ 169 h 340"/>
                    <a:gd name="T114" fmla="*/ 88 w 142"/>
                    <a:gd name="T115" fmla="*/ 162 h 340"/>
                    <a:gd name="T116" fmla="*/ 77 w 142"/>
                    <a:gd name="T117" fmla="*/ 155 h 340"/>
                    <a:gd name="T118" fmla="*/ 98 w 142"/>
                    <a:gd name="T119" fmla="*/ 127 h 340"/>
                    <a:gd name="T120" fmla="*/ 110 w 142"/>
                    <a:gd name="T121" fmla="*/ 13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 h="340">
                      <a:moveTo>
                        <a:pt x="110" y="136"/>
                      </a:moveTo>
                      <a:lnTo>
                        <a:pt x="110" y="136"/>
                      </a:lnTo>
                      <a:lnTo>
                        <a:pt x="116" y="133"/>
                      </a:lnTo>
                      <a:lnTo>
                        <a:pt x="122" y="131"/>
                      </a:lnTo>
                      <a:lnTo>
                        <a:pt x="123" y="117"/>
                      </a:lnTo>
                      <a:lnTo>
                        <a:pt x="142" y="120"/>
                      </a:lnTo>
                      <a:lnTo>
                        <a:pt x="142" y="120"/>
                      </a:lnTo>
                      <a:lnTo>
                        <a:pt x="136" y="99"/>
                      </a:lnTo>
                      <a:lnTo>
                        <a:pt x="126" y="80"/>
                      </a:lnTo>
                      <a:lnTo>
                        <a:pt x="114" y="63"/>
                      </a:lnTo>
                      <a:lnTo>
                        <a:pt x="102" y="47"/>
                      </a:lnTo>
                      <a:lnTo>
                        <a:pt x="86" y="32"/>
                      </a:lnTo>
                      <a:lnTo>
                        <a:pt x="70" y="20"/>
                      </a:lnTo>
                      <a:lnTo>
                        <a:pt x="50" y="10"/>
                      </a:lnTo>
                      <a:lnTo>
                        <a:pt x="31" y="0"/>
                      </a:lnTo>
                      <a:lnTo>
                        <a:pt x="0" y="91"/>
                      </a:lnTo>
                      <a:lnTo>
                        <a:pt x="0" y="91"/>
                      </a:lnTo>
                      <a:lnTo>
                        <a:pt x="1" y="92"/>
                      </a:lnTo>
                      <a:lnTo>
                        <a:pt x="1" y="92"/>
                      </a:lnTo>
                      <a:lnTo>
                        <a:pt x="12" y="98"/>
                      </a:lnTo>
                      <a:lnTo>
                        <a:pt x="23" y="106"/>
                      </a:lnTo>
                      <a:lnTo>
                        <a:pt x="32" y="115"/>
                      </a:lnTo>
                      <a:lnTo>
                        <a:pt x="40" y="125"/>
                      </a:lnTo>
                      <a:lnTo>
                        <a:pt x="46" y="137"/>
                      </a:lnTo>
                      <a:lnTo>
                        <a:pt x="52" y="149"/>
                      </a:lnTo>
                      <a:lnTo>
                        <a:pt x="55" y="162"/>
                      </a:lnTo>
                      <a:lnTo>
                        <a:pt x="56" y="176"/>
                      </a:lnTo>
                      <a:lnTo>
                        <a:pt x="56" y="176"/>
                      </a:lnTo>
                      <a:lnTo>
                        <a:pt x="55" y="189"/>
                      </a:lnTo>
                      <a:lnTo>
                        <a:pt x="53" y="201"/>
                      </a:lnTo>
                      <a:lnTo>
                        <a:pt x="48" y="211"/>
                      </a:lnTo>
                      <a:lnTo>
                        <a:pt x="43" y="222"/>
                      </a:lnTo>
                      <a:lnTo>
                        <a:pt x="37" y="232"/>
                      </a:lnTo>
                      <a:lnTo>
                        <a:pt x="29" y="240"/>
                      </a:lnTo>
                      <a:lnTo>
                        <a:pt x="22" y="249"/>
                      </a:lnTo>
                      <a:lnTo>
                        <a:pt x="12" y="255"/>
                      </a:lnTo>
                      <a:lnTo>
                        <a:pt x="54" y="340"/>
                      </a:lnTo>
                      <a:lnTo>
                        <a:pt x="54" y="340"/>
                      </a:lnTo>
                      <a:lnTo>
                        <a:pt x="70" y="332"/>
                      </a:lnTo>
                      <a:lnTo>
                        <a:pt x="84" y="320"/>
                      </a:lnTo>
                      <a:lnTo>
                        <a:pt x="96" y="308"/>
                      </a:lnTo>
                      <a:lnTo>
                        <a:pt x="108" y="296"/>
                      </a:lnTo>
                      <a:lnTo>
                        <a:pt x="119" y="281"/>
                      </a:lnTo>
                      <a:lnTo>
                        <a:pt x="128" y="266"/>
                      </a:lnTo>
                      <a:lnTo>
                        <a:pt x="136" y="250"/>
                      </a:lnTo>
                      <a:lnTo>
                        <a:pt x="142" y="233"/>
                      </a:lnTo>
                      <a:lnTo>
                        <a:pt x="108" y="228"/>
                      </a:lnTo>
                      <a:lnTo>
                        <a:pt x="110" y="213"/>
                      </a:lnTo>
                      <a:lnTo>
                        <a:pt x="110" y="213"/>
                      </a:lnTo>
                      <a:lnTo>
                        <a:pt x="105" y="210"/>
                      </a:lnTo>
                      <a:lnTo>
                        <a:pt x="105" y="210"/>
                      </a:lnTo>
                      <a:lnTo>
                        <a:pt x="101" y="206"/>
                      </a:lnTo>
                      <a:lnTo>
                        <a:pt x="87" y="212"/>
                      </a:lnTo>
                      <a:lnTo>
                        <a:pt x="73" y="180"/>
                      </a:lnTo>
                      <a:lnTo>
                        <a:pt x="87" y="175"/>
                      </a:lnTo>
                      <a:lnTo>
                        <a:pt x="87" y="175"/>
                      </a:lnTo>
                      <a:lnTo>
                        <a:pt x="87" y="169"/>
                      </a:lnTo>
                      <a:lnTo>
                        <a:pt x="88" y="162"/>
                      </a:lnTo>
                      <a:lnTo>
                        <a:pt x="77" y="155"/>
                      </a:lnTo>
                      <a:lnTo>
                        <a:pt x="98" y="127"/>
                      </a:lnTo>
                      <a:lnTo>
                        <a:pt x="110" y="13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sp>
              <p:nvSpPr>
                <p:cNvPr id="207" name="Freeform 580"/>
                <p:cNvSpPr>
                  <a:spLocks noEditPoints="1"/>
                </p:cNvSpPr>
                <p:nvPr/>
              </p:nvSpPr>
              <p:spPr bwMode="auto">
                <a:xfrm>
                  <a:off x="11673772" y="5968251"/>
                  <a:ext cx="190496" cy="183590"/>
                </a:xfrm>
                <a:custGeom>
                  <a:avLst/>
                  <a:gdLst>
                    <a:gd name="T0" fmla="*/ 71 w 99"/>
                    <a:gd name="T1" fmla="*/ 18 h 96"/>
                    <a:gd name="T2" fmla="*/ 71 w 99"/>
                    <a:gd name="T3" fmla="*/ 18 h 96"/>
                    <a:gd name="T4" fmla="*/ 68 w 99"/>
                    <a:gd name="T5" fmla="*/ 16 h 96"/>
                    <a:gd name="T6" fmla="*/ 70 w 99"/>
                    <a:gd name="T7" fmla="*/ 3 h 96"/>
                    <a:gd name="T8" fmla="*/ 41 w 99"/>
                    <a:gd name="T9" fmla="*/ 0 h 96"/>
                    <a:gd name="T10" fmla="*/ 39 w 99"/>
                    <a:gd name="T11" fmla="*/ 12 h 96"/>
                    <a:gd name="T12" fmla="*/ 39 w 99"/>
                    <a:gd name="T13" fmla="*/ 12 h 96"/>
                    <a:gd name="T14" fmla="*/ 35 w 99"/>
                    <a:gd name="T15" fmla="*/ 13 h 96"/>
                    <a:gd name="T16" fmla="*/ 30 w 99"/>
                    <a:gd name="T17" fmla="*/ 15 h 96"/>
                    <a:gd name="T18" fmla="*/ 20 w 99"/>
                    <a:gd name="T19" fmla="*/ 9 h 96"/>
                    <a:gd name="T20" fmla="*/ 3 w 99"/>
                    <a:gd name="T21" fmla="*/ 31 h 96"/>
                    <a:gd name="T22" fmla="*/ 12 w 99"/>
                    <a:gd name="T23" fmla="*/ 37 h 96"/>
                    <a:gd name="T24" fmla="*/ 12 w 99"/>
                    <a:gd name="T25" fmla="*/ 37 h 96"/>
                    <a:gd name="T26" fmla="*/ 11 w 99"/>
                    <a:gd name="T27" fmla="*/ 43 h 96"/>
                    <a:gd name="T28" fmla="*/ 10 w 99"/>
                    <a:gd name="T29" fmla="*/ 48 h 96"/>
                    <a:gd name="T30" fmla="*/ 0 w 99"/>
                    <a:gd name="T31" fmla="*/ 52 h 96"/>
                    <a:gd name="T32" fmla="*/ 11 w 99"/>
                    <a:gd name="T33" fmla="*/ 79 h 96"/>
                    <a:gd name="T34" fmla="*/ 22 w 99"/>
                    <a:gd name="T35" fmla="*/ 74 h 96"/>
                    <a:gd name="T36" fmla="*/ 22 w 99"/>
                    <a:gd name="T37" fmla="*/ 74 h 96"/>
                    <a:gd name="T38" fmla="*/ 25 w 99"/>
                    <a:gd name="T39" fmla="*/ 77 h 96"/>
                    <a:gd name="T40" fmla="*/ 25 w 99"/>
                    <a:gd name="T41" fmla="*/ 77 h 96"/>
                    <a:gd name="T42" fmla="*/ 29 w 99"/>
                    <a:gd name="T43" fmla="*/ 80 h 96"/>
                    <a:gd name="T44" fmla="*/ 28 w 99"/>
                    <a:gd name="T45" fmla="*/ 92 h 96"/>
                    <a:gd name="T46" fmla="*/ 57 w 99"/>
                    <a:gd name="T47" fmla="*/ 96 h 96"/>
                    <a:gd name="T48" fmla="*/ 58 w 99"/>
                    <a:gd name="T49" fmla="*/ 83 h 96"/>
                    <a:gd name="T50" fmla="*/ 58 w 99"/>
                    <a:gd name="T51" fmla="*/ 83 h 96"/>
                    <a:gd name="T52" fmla="*/ 67 w 99"/>
                    <a:gd name="T53" fmla="*/ 80 h 96"/>
                    <a:gd name="T54" fmla="*/ 77 w 99"/>
                    <a:gd name="T55" fmla="*/ 88 h 96"/>
                    <a:gd name="T56" fmla="*/ 96 w 99"/>
                    <a:gd name="T57" fmla="*/ 65 h 96"/>
                    <a:gd name="T58" fmla="*/ 85 w 99"/>
                    <a:gd name="T59" fmla="*/ 58 h 96"/>
                    <a:gd name="T60" fmla="*/ 85 w 99"/>
                    <a:gd name="T61" fmla="*/ 58 h 96"/>
                    <a:gd name="T62" fmla="*/ 86 w 99"/>
                    <a:gd name="T63" fmla="*/ 48 h 96"/>
                    <a:gd name="T64" fmla="*/ 99 w 99"/>
                    <a:gd name="T65" fmla="*/ 44 h 96"/>
                    <a:gd name="T66" fmla="*/ 87 w 99"/>
                    <a:gd name="T67" fmla="*/ 17 h 96"/>
                    <a:gd name="T68" fmla="*/ 75 w 99"/>
                    <a:gd name="T69" fmla="*/ 22 h 96"/>
                    <a:gd name="T70" fmla="*/ 75 w 99"/>
                    <a:gd name="T71" fmla="*/ 22 h 96"/>
                    <a:gd name="T72" fmla="*/ 71 w 99"/>
                    <a:gd name="T73" fmla="*/ 18 h 96"/>
                    <a:gd name="T74" fmla="*/ 71 w 99"/>
                    <a:gd name="T75" fmla="*/ 18 h 96"/>
                    <a:gd name="T76" fmla="*/ 60 w 99"/>
                    <a:gd name="T77" fmla="*/ 57 h 96"/>
                    <a:gd name="T78" fmla="*/ 60 w 99"/>
                    <a:gd name="T79" fmla="*/ 57 h 96"/>
                    <a:gd name="T80" fmla="*/ 56 w 99"/>
                    <a:gd name="T81" fmla="*/ 61 h 96"/>
                    <a:gd name="T82" fmla="*/ 51 w 99"/>
                    <a:gd name="T83" fmla="*/ 63 h 96"/>
                    <a:gd name="T84" fmla="*/ 44 w 99"/>
                    <a:gd name="T85" fmla="*/ 63 h 96"/>
                    <a:gd name="T86" fmla="*/ 39 w 99"/>
                    <a:gd name="T87" fmla="*/ 60 h 96"/>
                    <a:gd name="T88" fmla="*/ 39 w 99"/>
                    <a:gd name="T89" fmla="*/ 60 h 96"/>
                    <a:gd name="T90" fmla="*/ 35 w 99"/>
                    <a:gd name="T91" fmla="*/ 56 h 96"/>
                    <a:gd name="T92" fmla="*/ 33 w 99"/>
                    <a:gd name="T93" fmla="*/ 50 h 96"/>
                    <a:gd name="T94" fmla="*/ 34 w 99"/>
                    <a:gd name="T95" fmla="*/ 44 h 96"/>
                    <a:gd name="T96" fmla="*/ 36 w 99"/>
                    <a:gd name="T97" fmla="*/ 38 h 96"/>
                    <a:gd name="T98" fmla="*/ 36 w 99"/>
                    <a:gd name="T99" fmla="*/ 38 h 96"/>
                    <a:gd name="T100" fmla="*/ 40 w 99"/>
                    <a:gd name="T101" fmla="*/ 34 h 96"/>
                    <a:gd name="T102" fmla="*/ 46 w 99"/>
                    <a:gd name="T103" fmla="*/ 33 h 96"/>
                    <a:gd name="T104" fmla="*/ 52 w 99"/>
                    <a:gd name="T105" fmla="*/ 33 h 96"/>
                    <a:gd name="T106" fmla="*/ 58 w 99"/>
                    <a:gd name="T107" fmla="*/ 35 h 96"/>
                    <a:gd name="T108" fmla="*/ 58 w 99"/>
                    <a:gd name="T109" fmla="*/ 35 h 96"/>
                    <a:gd name="T110" fmla="*/ 61 w 99"/>
                    <a:gd name="T111" fmla="*/ 41 h 96"/>
                    <a:gd name="T112" fmla="*/ 64 w 99"/>
                    <a:gd name="T113" fmla="*/ 46 h 96"/>
                    <a:gd name="T114" fmla="*/ 64 w 99"/>
                    <a:gd name="T115" fmla="*/ 51 h 96"/>
                    <a:gd name="T116" fmla="*/ 60 w 99"/>
                    <a:gd name="T117" fmla="*/ 57 h 96"/>
                    <a:gd name="T118" fmla="*/ 60 w 99"/>
                    <a:gd name="T119"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 h="96">
                      <a:moveTo>
                        <a:pt x="71" y="18"/>
                      </a:moveTo>
                      <a:lnTo>
                        <a:pt x="71" y="18"/>
                      </a:lnTo>
                      <a:lnTo>
                        <a:pt x="68" y="16"/>
                      </a:lnTo>
                      <a:lnTo>
                        <a:pt x="70" y="3"/>
                      </a:lnTo>
                      <a:lnTo>
                        <a:pt x="41" y="0"/>
                      </a:lnTo>
                      <a:lnTo>
                        <a:pt x="39" y="12"/>
                      </a:lnTo>
                      <a:lnTo>
                        <a:pt x="39" y="12"/>
                      </a:lnTo>
                      <a:lnTo>
                        <a:pt x="35" y="13"/>
                      </a:lnTo>
                      <a:lnTo>
                        <a:pt x="30" y="15"/>
                      </a:lnTo>
                      <a:lnTo>
                        <a:pt x="20" y="9"/>
                      </a:lnTo>
                      <a:lnTo>
                        <a:pt x="3" y="31"/>
                      </a:lnTo>
                      <a:lnTo>
                        <a:pt x="12" y="37"/>
                      </a:lnTo>
                      <a:lnTo>
                        <a:pt x="12" y="37"/>
                      </a:lnTo>
                      <a:lnTo>
                        <a:pt x="11" y="43"/>
                      </a:lnTo>
                      <a:lnTo>
                        <a:pt x="10" y="48"/>
                      </a:lnTo>
                      <a:lnTo>
                        <a:pt x="0" y="52"/>
                      </a:lnTo>
                      <a:lnTo>
                        <a:pt x="11" y="79"/>
                      </a:lnTo>
                      <a:lnTo>
                        <a:pt x="22" y="74"/>
                      </a:lnTo>
                      <a:lnTo>
                        <a:pt x="22" y="74"/>
                      </a:lnTo>
                      <a:lnTo>
                        <a:pt x="25" y="77"/>
                      </a:lnTo>
                      <a:lnTo>
                        <a:pt x="25" y="77"/>
                      </a:lnTo>
                      <a:lnTo>
                        <a:pt x="29" y="80"/>
                      </a:lnTo>
                      <a:lnTo>
                        <a:pt x="28" y="92"/>
                      </a:lnTo>
                      <a:lnTo>
                        <a:pt x="57" y="96"/>
                      </a:lnTo>
                      <a:lnTo>
                        <a:pt x="58" y="83"/>
                      </a:lnTo>
                      <a:lnTo>
                        <a:pt x="58" y="83"/>
                      </a:lnTo>
                      <a:lnTo>
                        <a:pt x="67" y="80"/>
                      </a:lnTo>
                      <a:lnTo>
                        <a:pt x="77" y="88"/>
                      </a:lnTo>
                      <a:lnTo>
                        <a:pt x="96" y="65"/>
                      </a:lnTo>
                      <a:lnTo>
                        <a:pt x="85" y="58"/>
                      </a:lnTo>
                      <a:lnTo>
                        <a:pt x="85" y="58"/>
                      </a:lnTo>
                      <a:lnTo>
                        <a:pt x="86" y="48"/>
                      </a:lnTo>
                      <a:lnTo>
                        <a:pt x="99" y="44"/>
                      </a:lnTo>
                      <a:lnTo>
                        <a:pt x="87" y="17"/>
                      </a:lnTo>
                      <a:lnTo>
                        <a:pt x="75" y="22"/>
                      </a:lnTo>
                      <a:lnTo>
                        <a:pt x="75" y="22"/>
                      </a:lnTo>
                      <a:lnTo>
                        <a:pt x="71" y="18"/>
                      </a:lnTo>
                      <a:lnTo>
                        <a:pt x="71" y="18"/>
                      </a:lnTo>
                      <a:close/>
                      <a:moveTo>
                        <a:pt x="60" y="57"/>
                      </a:moveTo>
                      <a:lnTo>
                        <a:pt x="60" y="57"/>
                      </a:lnTo>
                      <a:lnTo>
                        <a:pt x="56" y="61"/>
                      </a:lnTo>
                      <a:lnTo>
                        <a:pt x="51" y="63"/>
                      </a:lnTo>
                      <a:lnTo>
                        <a:pt x="44" y="63"/>
                      </a:lnTo>
                      <a:lnTo>
                        <a:pt x="39" y="60"/>
                      </a:lnTo>
                      <a:lnTo>
                        <a:pt x="39" y="60"/>
                      </a:lnTo>
                      <a:lnTo>
                        <a:pt x="35" y="56"/>
                      </a:lnTo>
                      <a:lnTo>
                        <a:pt x="33" y="50"/>
                      </a:lnTo>
                      <a:lnTo>
                        <a:pt x="34" y="44"/>
                      </a:lnTo>
                      <a:lnTo>
                        <a:pt x="36" y="38"/>
                      </a:lnTo>
                      <a:lnTo>
                        <a:pt x="36" y="38"/>
                      </a:lnTo>
                      <a:lnTo>
                        <a:pt x="40" y="34"/>
                      </a:lnTo>
                      <a:lnTo>
                        <a:pt x="46" y="33"/>
                      </a:lnTo>
                      <a:lnTo>
                        <a:pt x="52" y="33"/>
                      </a:lnTo>
                      <a:lnTo>
                        <a:pt x="58" y="35"/>
                      </a:lnTo>
                      <a:lnTo>
                        <a:pt x="58" y="35"/>
                      </a:lnTo>
                      <a:lnTo>
                        <a:pt x="61" y="41"/>
                      </a:lnTo>
                      <a:lnTo>
                        <a:pt x="64" y="46"/>
                      </a:lnTo>
                      <a:lnTo>
                        <a:pt x="64" y="51"/>
                      </a:lnTo>
                      <a:lnTo>
                        <a:pt x="60" y="57"/>
                      </a:lnTo>
                      <a:lnTo>
                        <a:pt x="60" y="5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t" hangingPunct="1">
                    <a:defRPr/>
                  </a:pPr>
                  <a:endParaRPr lang="zh-CN" altLang="en-US">
                    <a:latin typeface="+mn-lt"/>
                    <a:ea typeface="+mn-ea"/>
                  </a:endParaRPr>
                </a:p>
              </p:txBody>
            </p:sp>
          </p:grpSp>
        </p:grpSp>
      </p:gr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8"/>
          <p:cNvSpPr>
            <a:spLocks noGrp="1" noChangeArrowheads="1"/>
          </p:cNvSpPr>
          <p:nvPr>
            <p:ph type="body" sz="quarter" idx="10"/>
          </p:nvPr>
        </p:nvSpPr>
        <p:spPr/>
        <p:txBody>
          <a:bodyPr>
            <a:spAutoFit/>
          </a:bodyPr>
          <a:lstStyle/>
          <a:p>
            <a:pPr marL="381000" indent="-381000" eaLnBrk="1" hangingPunct="1"/>
            <a:r>
              <a:rPr lang="zh-CN" altLang="en-US" smtClean="0"/>
              <a:t>填空</a:t>
            </a:r>
            <a:endParaRPr lang="zh-CN" altLang="en-US" smtClean="0"/>
          </a:p>
          <a:p>
            <a:pPr marL="744855" lvl="1" indent="-342900" eaLnBrk="1" hangingPunct="1">
              <a:buSzTx/>
              <a:buFont typeface="Wingdings" panose="05000000000000000000" pitchFamily="2" charset="2"/>
              <a:buAutoNum type="arabicPeriod"/>
            </a:pPr>
            <a:r>
              <a:rPr lang="zh-CN" altLang="en-US" sz="1800" smtClean="0"/>
              <a:t>华为云计算解决方案整体名称为为：</a:t>
            </a:r>
            <a:r>
              <a:rPr lang="en-US" altLang="zh-CN" sz="1800" smtClean="0"/>
              <a:t>_____________</a:t>
            </a:r>
            <a:endParaRPr lang="en-US" altLang="zh-CN" sz="1800" smtClean="0"/>
          </a:p>
          <a:p>
            <a:pPr marL="744855" lvl="1" indent="-342900" eaLnBrk="1" hangingPunct="1">
              <a:buSzTx/>
              <a:buFont typeface="Wingdings" panose="05000000000000000000" pitchFamily="2" charset="2"/>
              <a:buAutoNum type="arabicPeriod"/>
            </a:pPr>
            <a:r>
              <a:rPr lang="en-US" altLang="zh-CN" sz="1800" smtClean="0"/>
              <a:t>FusionSphere</a:t>
            </a:r>
            <a:r>
              <a:rPr lang="zh-CN" altLang="en-US" sz="1800" smtClean="0"/>
              <a:t>主要组成部分为：</a:t>
            </a:r>
            <a:r>
              <a:rPr lang="en-US" altLang="zh-CN" sz="1800" smtClean="0"/>
              <a:t>___________</a:t>
            </a:r>
            <a:r>
              <a:rPr lang="zh-CN" altLang="en-US" sz="1800" smtClean="0"/>
              <a:t>、</a:t>
            </a:r>
            <a:r>
              <a:rPr lang="en-US" altLang="zh-CN" sz="1800" smtClean="0"/>
              <a:t>___________</a:t>
            </a:r>
            <a:r>
              <a:rPr lang="zh-CN" altLang="en-US" sz="1800" smtClean="0"/>
              <a:t>、</a:t>
            </a:r>
            <a:r>
              <a:rPr lang="en-US" altLang="zh-CN" sz="1800" smtClean="0"/>
              <a:t> ___________</a:t>
            </a:r>
            <a:r>
              <a:rPr lang="zh-CN" altLang="en-US" sz="1800" smtClean="0"/>
              <a:t>、</a:t>
            </a:r>
            <a:r>
              <a:rPr lang="en-US" altLang="zh-CN" sz="1800" smtClean="0"/>
              <a:t> ___________</a:t>
            </a:r>
            <a:endParaRPr lang="en-US" altLang="zh-CN" sz="1800" smtClean="0"/>
          </a:p>
          <a:p>
            <a:pPr marL="744855" lvl="1" indent="-342900" eaLnBrk="1" hangingPunct="1">
              <a:buSzTx/>
              <a:buFont typeface="Wingdings" panose="05000000000000000000" pitchFamily="2" charset="2"/>
              <a:buAutoNum type="arabicPeriod"/>
            </a:pPr>
            <a:r>
              <a:rPr lang="en-US" altLang="zh-CN" sz="1800" smtClean="0"/>
              <a:t>FusionCube</a:t>
            </a:r>
            <a:r>
              <a:rPr lang="zh-CN" altLang="en-US" sz="1800" smtClean="0"/>
              <a:t>主要包括那些组件或功能的融合：</a:t>
            </a:r>
            <a:r>
              <a:rPr lang="en-US" altLang="zh-CN" sz="1800" smtClean="0"/>
              <a:t>___________</a:t>
            </a:r>
            <a:r>
              <a:rPr lang="zh-CN" altLang="en-US" sz="1800" smtClean="0"/>
              <a:t>、</a:t>
            </a:r>
            <a:r>
              <a:rPr lang="en-US" altLang="zh-CN" sz="1800" smtClean="0"/>
              <a:t>___________</a:t>
            </a:r>
            <a:r>
              <a:rPr lang="zh-CN" altLang="en-US" sz="1800" smtClean="0"/>
              <a:t>、</a:t>
            </a:r>
            <a:r>
              <a:rPr lang="en-US" altLang="zh-CN" sz="1800" smtClean="0"/>
              <a:t>___________</a:t>
            </a:r>
            <a:r>
              <a:rPr lang="zh-CN" altLang="en-US" sz="1800" smtClean="0"/>
              <a:t>、</a:t>
            </a:r>
            <a:r>
              <a:rPr lang="en-US" altLang="zh-CN" sz="1800" smtClean="0"/>
              <a:t> ___________</a:t>
            </a:r>
            <a:endParaRPr lang="en-US" altLang="zh-CN" sz="1800" smtClean="0"/>
          </a:p>
          <a:p>
            <a:pPr marL="744855" lvl="1" indent="-342900" eaLnBrk="1" hangingPunct="1">
              <a:buSzTx/>
              <a:buFont typeface="Wingdings" panose="05000000000000000000" pitchFamily="2" charset="2"/>
              <a:buAutoNum type="arabicPeriod"/>
            </a:pPr>
            <a:r>
              <a:rPr lang="en-US" altLang="zh-CN" sz="1800" smtClean="0"/>
              <a:t>FusionAccess</a:t>
            </a:r>
            <a:r>
              <a:rPr lang="zh-CN" altLang="en-US" sz="1800" smtClean="0"/>
              <a:t>桌面云管理系统使用什么协议：</a:t>
            </a:r>
            <a:r>
              <a:rPr lang="en-US" altLang="zh-CN" sz="1800" smtClean="0"/>
              <a:t>___________</a:t>
            </a:r>
            <a:endParaRPr lang="en-US" altLang="zh-CN" sz="1800" smtClean="0"/>
          </a:p>
          <a:p>
            <a:pPr marL="744855" lvl="1" indent="-342900" eaLnBrk="1" hangingPunct="1">
              <a:buSzTx/>
              <a:buFont typeface="Wingdings" panose="05000000000000000000" pitchFamily="2" charset="2"/>
              <a:buAutoNum type="arabicPeriod"/>
            </a:pPr>
            <a:r>
              <a:rPr lang="zh-CN" altLang="en-US" sz="1800" smtClean="0"/>
              <a:t>完整的桌面云解决方案包括那些组件：</a:t>
            </a:r>
            <a:r>
              <a:rPr lang="en-US" altLang="zh-CN" sz="1800" smtClean="0"/>
              <a:t>___________</a:t>
            </a:r>
            <a:r>
              <a:rPr lang="zh-CN" altLang="en-US" sz="1800" smtClean="0"/>
              <a:t>、</a:t>
            </a:r>
            <a:r>
              <a:rPr lang="en-US" altLang="zh-CN" sz="1800" smtClean="0"/>
              <a:t>___________</a:t>
            </a:r>
            <a:r>
              <a:rPr lang="zh-CN" altLang="en-US" sz="1800" smtClean="0"/>
              <a:t>、</a:t>
            </a:r>
            <a:r>
              <a:rPr lang="en-US" altLang="zh-CN" sz="1800" smtClean="0"/>
              <a:t>___________</a:t>
            </a:r>
            <a:r>
              <a:rPr lang="zh-CN" altLang="en-US" sz="1800" smtClean="0"/>
              <a:t>、</a:t>
            </a:r>
            <a:r>
              <a:rPr lang="en-US" altLang="zh-CN" sz="1800" smtClean="0"/>
              <a:t> ___________</a:t>
            </a:r>
            <a:endParaRPr lang="en-US" altLang="zh-CN" sz="1800" smtClean="0"/>
          </a:p>
          <a:p>
            <a:pPr marL="744855" lvl="1" indent="-342900" eaLnBrk="1" hangingPunct="1">
              <a:buSzTx/>
              <a:buFont typeface="Wingdings" panose="05000000000000000000" pitchFamily="2" charset="2"/>
              <a:buNone/>
            </a:pPr>
            <a:r>
              <a:rPr lang="zh-CN" altLang="en-US" sz="1800" smtClean="0"/>
              <a:t>（注：</a:t>
            </a:r>
            <a:r>
              <a:rPr lang="en-US" altLang="zh-CN" sz="1800" smtClean="0"/>
              <a:t>2</a:t>
            </a:r>
            <a:r>
              <a:rPr lang="zh-CN" altLang="en-US" sz="1800" smtClean="0"/>
              <a:t>、</a:t>
            </a:r>
            <a:r>
              <a:rPr lang="en-US" altLang="zh-CN" sz="1800" smtClean="0"/>
              <a:t>3</a:t>
            </a:r>
            <a:r>
              <a:rPr lang="zh-CN" altLang="en-US" sz="1800" smtClean="0"/>
              <a:t>、</a:t>
            </a:r>
            <a:r>
              <a:rPr lang="en-US" altLang="zh-CN" sz="1800" smtClean="0"/>
              <a:t>5</a:t>
            </a:r>
            <a:r>
              <a:rPr lang="zh-CN" altLang="en-US" sz="1800" smtClean="0"/>
              <a:t>题列举</a:t>
            </a:r>
            <a:r>
              <a:rPr lang="en-US" altLang="zh-CN" sz="1800" smtClean="0"/>
              <a:t>4</a:t>
            </a:r>
            <a:r>
              <a:rPr lang="zh-CN" altLang="en-US" sz="1800" smtClean="0"/>
              <a:t>项以上内容）</a:t>
            </a:r>
            <a:endParaRPr lang="zh-CN" altLang="en-US" sz="1800" smtClean="0"/>
          </a:p>
          <a:p>
            <a:pPr marL="744855" lvl="1" indent="-342900" eaLnBrk="1" hangingPunct="1">
              <a:buSzTx/>
              <a:buFont typeface="Wingdings" panose="05000000000000000000" pitchFamily="2" charset="2"/>
              <a:buAutoNum type="arabicPeriod"/>
            </a:pPr>
            <a:endParaRPr lang="en-US" altLang="zh-CN" sz="18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8"/>
          <p:cNvSpPr>
            <a:spLocks noGrp="1" noChangeArrowheads="1"/>
          </p:cNvSpPr>
          <p:nvPr>
            <p:ph type="body" sz="quarter" idx="10"/>
          </p:nvPr>
        </p:nvSpPr>
        <p:spPr>
          <a:xfrm>
            <a:off x="684213" y="1376363"/>
            <a:ext cx="7920037" cy="4065270"/>
          </a:xfrm>
        </p:spPr>
        <p:txBody>
          <a:bodyPr>
            <a:spAutoFit/>
          </a:bodyPr>
          <a:lstStyle/>
          <a:p>
            <a:pPr marL="0" indent="0" eaLnBrk="1" hangingPunct="1">
              <a:buNone/>
            </a:pPr>
            <a:r>
              <a:rPr lang="zh-CN" altLang="en-US" smtClean="0"/>
              <a:t>判断题</a:t>
            </a:r>
            <a:endParaRPr lang="zh-CN" altLang="en-US" smtClean="0"/>
          </a:p>
          <a:p>
            <a:pPr marL="401955" lvl="1" indent="0" eaLnBrk="1" hangingPunct="1">
              <a:buSzTx/>
              <a:buFont typeface="Wingdings" panose="05000000000000000000" pitchFamily="2" charset="2"/>
              <a:buNone/>
            </a:pPr>
            <a:r>
              <a:rPr lang="en-US" altLang="zh-CN" sz="1800" smtClean="0"/>
              <a:t>1</a:t>
            </a:r>
            <a:r>
              <a:rPr lang="zh-CN" altLang="en-US" sz="1800" smtClean="0"/>
              <a:t>、</a:t>
            </a:r>
            <a:r>
              <a:rPr lang="en-US" altLang="zh-CN" sz="1800" smtClean="0"/>
              <a:t>FusionSphere </a:t>
            </a:r>
            <a:r>
              <a:rPr lang="zh-CN" altLang="en-US" sz="1800" smtClean="0"/>
              <a:t>支持虚拟化无代理防病毒功能    （       ）</a:t>
            </a:r>
            <a:endParaRPr lang="en-US" altLang="zh-CN" sz="1800" smtClean="0"/>
          </a:p>
          <a:p>
            <a:pPr marL="401955" lvl="1" indent="0" eaLnBrk="1" hangingPunct="1">
              <a:buSzTx/>
              <a:buFont typeface="Wingdings" panose="05000000000000000000" pitchFamily="2" charset="2"/>
              <a:buNone/>
            </a:pPr>
            <a:r>
              <a:rPr lang="en-US" altLang="zh-CN" sz="1800" smtClean="0"/>
              <a:t>2</a:t>
            </a:r>
            <a:r>
              <a:rPr lang="zh-CN" altLang="en-US" sz="1800" smtClean="0"/>
              <a:t>、</a:t>
            </a:r>
            <a:r>
              <a:rPr lang="en-US" altLang="zh-CN" sz="1800" smtClean="0"/>
              <a:t>FusionSphere </a:t>
            </a:r>
            <a:r>
              <a:rPr lang="zh-CN" altLang="en-US" sz="1800" smtClean="0"/>
              <a:t>只能运行于华为的服务器、存储等硬件设备之上 （    ）</a:t>
            </a:r>
            <a:endParaRPr lang="en-US" altLang="zh-CN" sz="1800" smtClean="0"/>
          </a:p>
          <a:p>
            <a:pPr marL="401955" lvl="1" indent="0" eaLnBrk="1" hangingPunct="1">
              <a:buSzTx/>
              <a:buFont typeface="Wingdings" panose="05000000000000000000" pitchFamily="2" charset="2"/>
              <a:buNone/>
            </a:pPr>
            <a:r>
              <a:rPr lang="en-US" altLang="zh-CN" sz="1800" smtClean="0"/>
              <a:t>3</a:t>
            </a:r>
            <a:r>
              <a:rPr lang="zh-CN" altLang="en-US" sz="1800" smtClean="0"/>
              <a:t>、</a:t>
            </a:r>
            <a:r>
              <a:rPr lang="en-US" altLang="zh-CN" sz="1800" smtClean="0"/>
              <a:t>FusionCube </a:t>
            </a:r>
            <a:r>
              <a:rPr lang="zh-CN" altLang="en-US" sz="1800" smtClean="0"/>
              <a:t>可以应用于桌面云、虚拟数据中心、数据库等场景（    ）</a:t>
            </a:r>
            <a:endParaRPr lang="en-US" altLang="zh-CN" sz="1800" smtClean="0"/>
          </a:p>
          <a:p>
            <a:pPr marL="401955" lvl="1" indent="0" eaLnBrk="1" hangingPunct="1">
              <a:buSzTx/>
              <a:buFont typeface="Wingdings" panose="05000000000000000000" pitchFamily="2" charset="2"/>
              <a:buNone/>
            </a:pPr>
            <a:r>
              <a:rPr lang="en-US" altLang="zh-CN" sz="1800" smtClean="0"/>
              <a:t>4</a:t>
            </a:r>
            <a:r>
              <a:rPr lang="zh-CN" altLang="en-US" sz="1800" smtClean="0"/>
              <a:t>、</a:t>
            </a:r>
            <a:r>
              <a:rPr lang="en-US" altLang="zh-CN" sz="1800" smtClean="0"/>
              <a:t>FusionAccess </a:t>
            </a:r>
            <a:r>
              <a:rPr lang="zh-CN" altLang="en-US" sz="1800" smtClean="0"/>
              <a:t>的全内存桌面技术，可以有效提升用户的体验  （  ）</a:t>
            </a:r>
            <a:endParaRPr lang="en-US" altLang="zh-CN" sz="1800" smtClean="0"/>
          </a:p>
          <a:p>
            <a:pPr marL="401955" lvl="1" indent="0" eaLnBrk="1" hangingPunct="1">
              <a:buSzTx/>
              <a:buFont typeface="Wingdings" panose="05000000000000000000" pitchFamily="2" charset="2"/>
              <a:buNone/>
            </a:pPr>
            <a:r>
              <a:rPr lang="en-US" altLang="zh-CN" sz="1800" smtClean="0"/>
              <a:t>5</a:t>
            </a:r>
            <a:r>
              <a:rPr lang="zh-CN" altLang="en-US" sz="1800" smtClean="0"/>
              <a:t>、</a:t>
            </a:r>
            <a:r>
              <a:rPr lang="en-US" altLang="zh-CN" sz="1800" smtClean="0"/>
              <a:t>FusionAccess </a:t>
            </a:r>
            <a:r>
              <a:rPr lang="zh-CN" altLang="en-US" sz="1800" smtClean="0"/>
              <a:t>分支机构场景应用时，如果分支机构与总部中断，分支机构的用户将无法接入桌面云系统 （  ）</a:t>
            </a:r>
            <a:endParaRPr lang="en-US" altLang="zh-CN" sz="18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title"/>
          </p:nvPr>
        </p:nvSpPr>
        <p:spPr>
          <a:xfrm>
            <a:off x="1343025" y="387350"/>
            <a:ext cx="7054850" cy="868363"/>
          </a:xfrm>
        </p:spPr>
        <p:txBody>
          <a:bodyPr/>
          <a:lstStyle/>
          <a:p>
            <a:pPr eaLnBrk="1" hangingPunct="1"/>
            <a:r>
              <a:rPr lang="zh-CN" altLang="en-US" smtClean="0"/>
              <a:t>习题</a:t>
            </a:r>
            <a:endParaRPr lang="zh-CN" altLang="en-US" smtClean="0"/>
          </a:p>
        </p:txBody>
      </p:sp>
      <p:sp>
        <p:nvSpPr>
          <p:cNvPr id="11267" name="Rectangle 4"/>
          <p:cNvSpPr>
            <a:spLocks noGrp="1" noChangeArrowheads="1"/>
          </p:cNvSpPr>
          <p:nvPr>
            <p:ph type="body" idx="1"/>
          </p:nvPr>
        </p:nvSpPr>
        <p:spPr/>
        <p:txBody>
          <a:bodyPr/>
          <a:lstStyle/>
          <a:p>
            <a:pPr marL="0" indent="0" eaLnBrk="1" hangingPunct="1">
              <a:buNone/>
              <a:defRPr/>
            </a:pPr>
            <a:r>
              <a:rPr lang="zh-CN" altLang="en-US" dirty="0" smtClean="0">
                <a:solidFill>
                  <a:srgbClr val="000000"/>
                </a:solidFill>
              </a:rPr>
              <a:t>选择题</a:t>
            </a:r>
            <a:endParaRPr lang="zh-CN" altLang="en-US" dirty="0" smtClean="0">
              <a:solidFill>
                <a:srgbClr val="000000"/>
              </a:solidFill>
            </a:endParaRPr>
          </a:p>
          <a:p>
            <a:pPr marL="0" indent="0" eaLnBrk="1" hangingPunct="1">
              <a:buNone/>
              <a:defRPr/>
            </a:pPr>
            <a:r>
              <a:rPr lang="en-US" altLang="zh-CN" dirty="0" smtClean="0">
                <a:solidFill>
                  <a:srgbClr val="000000"/>
                </a:solidFill>
              </a:rPr>
              <a:t>1</a:t>
            </a:r>
            <a:r>
              <a:rPr lang="zh-CN" altLang="en-US" dirty="0" smtClean="0">
                <a:solidFill>
                  <a:srgbClr val="000000"/>
                </a:solidFill>
              </a:rPr>
              <a:t>、某用户从云服务提供商租用虚拟机进行日常使用，外出旅游时把虚拟机归还给云服务提供商，这体现了云计算的哪个关键特征？ </a:t>
            </a:r>
            <a:endParaRPr lang="zh-CN" altLang="en-US" dirty="0" smtClean="0">
              <a:solidFill>
                <a:srgbClr val="000000"/>
              </a:solidFill>
            </a:endParaRPr>
          </a:p>
          <a:p>
            <a:pPr marL="0" indent="0" eaLnBrk="1" hangingPunct="1">
              <a:buNone/>
              <a:defRPr/>
            </a:pPr>
            <a:r>
              <a:rPr lang="zh-CN" altLang="en-US" dirty="0" smtClean="0">
                <a:solidFill>
                  <a:srgbClr val="000000"/>
                </a:solidFill>
              </a:rPr>
              <a:t>    A 按需自助服务 </a:t>
            </a:r>
            <a:endParaRPr lang="zh-CN" altLang="en-US" dirty="0" smtClean="0">
              <a:solidFill>
                <a:srgbClr val="000000"/>
              </a:solidFill>
            </a:endParaRPr>
          </a:p>
          <a:p>
            <a:pPr marL="0" indent="0" eaLnBrk="1" hangingPunct="1">
              <a:buNone/>
              <a:defRPr/>
            </a:pPr>
            <a:r>
              <a:rPr lang="zh-CN" altLang="en-US" dirty="0" smtClean="0">
                <a:solidFill>
                  <a:srgbClr val="000000"/>
                </a:solidFill>
              </a:rPr>
              <a:t>    B 与位置无关的资源池 </a:t>
            </a:r>
            <a:endParaRPr lang="zh-CN" altLang="en-US" dirty="0" smtClean="0">
              <a:solidFill>
                <a:srgbClr val="000000"/>
              </a:solidFill>
            </a:endParaRPr>
          </a:p>
          <a:p>
            <a:pPr marL="0" indent="0" eaLnBrk="1" hangingPunct="1">
              <a:buNone/>
              <a:defRPr/>
            </a:pPr>
            <a:r>
              <a:rPr lang="zh-CN" altLang="en-US" dirty="0" smtClean="0">
                <a:solidFill>
                  <a:srgbClr val="000000"/>
                </a:solidFill>
              </a:rPr>
              <a:t>    C 按使用付费 </a:t>
            </a:r>
            <a:endParaRPr lang="zh-CN" altLang="en-US" dirty="0" smtClean="0">
              <a:solidFill>
                <a:srgbClr val="000000"/>
              </a:solidFill>
            </a:endParaRPr>
          </a:p>
          <a:p>
            <a:pPr marL="0" indent="0" eaLnBrk="1" hangingPunct="1">
              <a:buNone/>
              <a:defRPr/>
            </a:pPr>
            <a:r>
              <a:rPr lang="zh-CN" altLang="en-US" dirty="0" smtClean="0">
                <a:solidFill>
                  <a:srgbClr val="000000"/>
                </a:solidFill>
              </a:rPr>
              <a:t>    D 快速弹性</a:t>
            </a:r>
            <a:endParaRPr lang="zh-CN" altLang="en-US" dirty="0" smtClean="0">
              <a:solidFill>
                <a:srgbClr val="000000"/>
              </a:solidFill>
            </a:endParaRPr>
          </a:p>
          <a:p>
            <a:pPr marL="381000" indent="-381000" eaLnBrk="1" hangingPunct="1">
              <a:defRPr/>
            </a:pPr>
            <a:endParaRPr lang="zh-CN" altLang="en-US" dirty="0" smtClean="0">
              <a:solidFill>
                <a:srgbClr val="000000"/>
              </a:solidFill>
            </a:endParaRPr>
          </a:p>
        </p:txBody>
      </p:sp>
      <p:pic>
        <p:nvPicPr>
          <p:cNvPr id="100356" name="Picture 13" descr="问题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6913" y="504825"/>
            <a:ext cx="6159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title"/>
          </p:nvPr>
        </p:nvSpPr>
        <p:spPr>
          <a:xfrm>
            <a:off x="1343025" y="387350"/>
            <a:ext cx="7054850" cy="868363"/>
          </a:xfrm>
        </p:spPr>
        <p:txBody>
          <a:bodyPr/>
          <a:lstStyle/>
          <a:p>
            <a:pPr eaLnBrk="1" hangingPunct="1"/>
            <a:r>
              <a:rPr lang="zh-CN" altLang="en-US" smtClean="0"/>
              <a:t>习题</a:t>
            </a:r>
            <a:endParaRPr lang="zh-CN" altLang="en-US" smtClean="0"/>
          </a:p>
        </p:txBody>
      </p:sp>
      <p:sp>
        <p:nvSpPr>
          <p:cNvPr id="11267" name="Rectangle 4"/>
          <p:cNvSpPr>
            <a:spLocks noGrp="1" noChangeArrowheads="1"/>
          </p:cNvSpPr>
          <p:nvPr>
            <p:ph type="body" idx="1"/>
          </p:nvPr>
        </p:nvSpPr>
        <p:spPr/>
        <p:txBody>
          <a:bodyPr/>
          <a:lstStyle/>
          <a:p>
            <a:pPr marL="0" indent="0" eaLnBrk="1" hangingPunct="1">
              <a:buNone/>
              <a:defRPr/>
            </a:pPr>
            <a:r>
              <a:rPr lang="zh-CN" altLang="en-US" dirty="0" smtClean="0">
                <a:solidFill>
                  <a:srgbClr val="000000"/>
                </a:solidFill>
              </a:rPr>
              <a:t>选择题</a:t>
            </a:r>
            <a:endParaRPr lang="zh-CN" altLang="en-US" dirty="0" smtClean="0">
              <a:solidFill>
                <a:srgbClr val="000000"/>
              </a:solidFill>
            </a:endParaRPr>
          </a:p>
          <a:p>
            <a:pPr marL="0" indent="0" eaLnBrk="1" hangingPunct="1">
              <a:buNone/>
              <a:defRPr/>
            </a:pPr>
            <a:r>
              <a:rPr lang="en-US" dirty="0" smtClean="0">
                <a:solidFill>
                  <a:srgbClr val="000000"/>
                </a:solidFill>
              </a:rPr>
              <a:t>2</a:t>
            </a:r>
            <a:r>
              <a:rPr lang="zh-CN" altLang="en-US" dirty="0" smtClean="0">
                <a:solidFill>
                  <a:srgbClr val="000000"/>
                </a:solidFill>
              </a:rPr>
              <a:t>、以下哪个算得上是华为FusionCloud云解决方案的基石？ </a:t>
            </a:r>
            <a:endParaRPr lang="zh-CN" altLang="en-US" dirty="0" smtClean="0">
              <a:solidFill>
                <a:srgbClr val="000000"/>
              </a:solidFill>
            </a:endParaRPr>
          </a:p>
          <a:p>
            <a:pPr marL="0" indent="0" eaLnBrk="1" hangingPunct="1">
              <a:buNone/>
              <a:defRPr/>
            </a:pPr>
            <a:r>
              <a:rPr lang="en-US" altLang="zh-CN" dirty="0" smtClean="0">
                <a:solidFill>
                  <a:srgbClr val="000000"/>
                </a:solidFill>
              </a:rPr>
              <a:t>	</a:t>
            </a:r>
            <a:r>
              <a:rPr lang="zh-CN" altLang="en-US" dirty="0" smtClean="0">
                <a:solidFill>
                  <a:srgbClr val="000000"/>
                </a:solidFill>
              </a:rPr>
              <a:t>A FusionAccess </a:t>
            </a:r>
            <a:endParaRPr lang="zh-CN" altLang="en-US" dirty="0" smtClean="0">
              <a:solidFill>
                <a:srgbClr val="000000"/>
              </a:solidFill>
            </a:endParaRPr>
          </a:p>
          <a:p>
            <a:pPr marL="0" indent="0" eaLnBrk="1" hangingPunct="1">
              <a:buNone/>
              <a:defRPr/>
            </a:pPr>
            <a:r>
              <a:rPr lang="en-US" altLang="zh-CN" dirty="0" smtClean="0">
                <a:solidFill>
                  <a:srgbClr val="000000"/>
                </a:solidFill>
              </a:rPr>
              <a:t>	</a:t>
            </a:r>
            <a:r>
              <a:rPr lang="zh-CN" altLang="en-US" dirty="0" smtClean="0">
                <a:solidFill>
                  <a:srgbClr val="000000"/>
                </a:solidFill>
              </a:rPr>
              <a:t>B FusionSphere </a:t>
            </a:r>
            <a:endParaRPr lang="zh-CN" altLang="en-US" dirty="0" smtClean="0">
              <a:solidFill>
                <a:srgbClr val="000000"/>
              </a:solidFill>
            </a:endParaRPr>
          </a:p>
          <a:p>
            <a:pPr marL="0" indent="0" eaLnBrk="1" hangingPunct="1">
              <a:buNone/>
              <a:defRPr/>
            </a:pPr>
            <a:r>
              <a:rPr lang="en-US" altLang="zh-CN" dirty="0" smtClean="0">
                <a:solidFill>
                  <a:srgbClr val="000000"/>
                </a:solidFill>
              </a:rPr>
              <a:t>	</a:t>
            </a:r>
            <a:r>
              <a:rPr lang="zh-CN" altLang="en-US" dirty="0" smtClean="0">
                <a:solidFill>
                  <a:srgbClr val="000000"/>
                </a:solidFill>
              </a:rPr>
              <a:t>C FusionInsight </a:t>
            </a:r>
            <a:endParaRPr lang="zh-CN" altLang="en-US" dirty="0" smtClean="0">
              <a:solidFill>
                <a:srgbClr val="000000"/>
              </a:solidFill>
            </a:endParaRPr>
          </a:p>
          <a:p>
            <a:pPr marL="0" indent="0" eaLnBrk="1" hangingPunct="1">
              <a:buNone/>
              <a:defRPr/>
            </a:pPr>
            <a:r>
              <a:rPr lang="en-US" altLang="zh-CN" dirty="0" smtClean="0">
                <a:solidFill>
                  <a:srgbClr val="000000"/>
                </a:solidFill>
              </a:rPr>
              <a:t>	</a:t>
            </a:r>
            <a:r>
              <a:rPr lang="zh-CN" altLang="en-US" dirty="0" smtClean="0">
                <a:solidFill>
                  <a:srgbClr val="000000"/>
                </a:solidFill>
              </a:rPr>
              <a:t>D FusionCube</a:t>
            </a:r>
            <a:endParaRPr lang="zh-CN" altLang="en-US" dirty="0" smtClean="0">
              <a:solidFill>
                <a:srgbClr val="000000"/>
              </a:solidFill>
            </a:endParaRPr>
          </a:p>
          <a:p>
            <a:pPr marL="381000" indent="-381000" eaLnBrk="1" hangingPunct="1">
              <a:defRPr/>
            </a:pPr>
            <a:endParaRPr lang="zh-CN" altLang="en-US" dirty="0" smtClean="0">
              <a:solidFill>
                <a:srgbClr val="000000"/>
              </a:solidFill>
            </a:endParaRPr>
          </a:p>
        </p:txBody>
      </p:sp>
      <p:pic>
        <p:nvPicPr>
          <p:cNvPr id="100356" name="Picture 13" descr="问题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6913" y="504825"/>
            <a:ext cx="6159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33"/>
          <p:cNvGrpSpPr/>
          <p:nvPr/>
        </p:nvGrpSpPr>
        <p:grpSpPr bwMode="auto">
          <a:xfrm>
            <a:off x="568325" y="1320800"/>
            <a:ext cx="7735888" cy="4411663"/>
            <a:chOff x="472061" y="1320104"/>
            <a:chExt cx="6773746" cy="4018252"/>
          </a:xfrm>
        </p:grpSpPr>
        <p:grpSp>
          <p:nvGrpSpPr>
            <p:cNvPr id="3" name="组合 188"/>
            <p:cNvGrpSpPr/>
            <p:nvPr/>
          </p:nvGrpSpPr>
          <p:grpSpPr>
            <a:xfrm>
              <a:off x="800522" y="1345555"/>
              <a:ext cx="1633716" cy="768000"/>
              <a:chOff x="783337" y="3953652"/>
              <a:chExt cx="822323" cy="522421"/>
            </a:xfrm>
            <a:solidFill>
              <a:schemeClr val="bg1">
                <a:lumMod val="50000"/>
              </a:schemeClr>
            </a:solidFill>
          </p:grpSpPr>
          <p:sp>
            <p:nvSpPr>
              <p:cNvPr id="56" name="Freeform 338"/>
              <p:cNvSpPr/>
              <p:nvPr/>
            </p:nvSpPr>
            <p:spPr bwMode="auto">
              <a:xfrm>
                <a:off x="826197" y="3953652"/>
                <a:ext cx="779463" cy="514483"/>
              </a:xfrm>
              <a:custGeom>
                <a:avLst/>
                <a:gdLst>
                  <a:gd name="T0" fmla="*/ 210 w 449"/>
                  <a:gd name="T1" fmla="*/ 0 h 299"/>
                  <a:gd name="T2" fmla="*/ 232 w 449"/>
                  <a:gd name="T3" fmla="*/ 1 h 299"/>
                  <a:gd name="T4" fmla="*/ 252 w 449"/>
                  <a:gd name="T5" fmla="*/ 6 h 299"/>
                  <a:gd name="T6" fmla="*/ 270 w 449"/>
                  <a:gd name="T7" fmla="*/ 14 h 299"/>
                  <a:gd name="T8" fmla="*/ 288 w 449"/>
                  <a:gd name="T9" fmla="*/ 24 h 299"/>
                  <a:gd name="T10" fmla="*/ 303 w 449"/>
                  <a:gd name="T11" fmla="*/ 36 h 299"/>
                  <a:gd name="T12" fmla="*/ 317 w 449"/>
                  <a:gd name="T13" fmla="*/ 51 h 299"/>
                  <a:gd name="T14" fmla="*/ 328 w 449"/>
                  <a:gd name="T15" fmla="*/ 67 h 299"/>
                  <a:gd name="T16" fmla="*/ 337 w 449"/>
                  <a:gd name="T17" fmla="*/ 85 h 299"/>
                  <a:gd name="T18" fmla="*/ 343 w 449"/>
                  <a:gd name="T19" fmla="*/ 85 h 299"/>
                  <a:gd name="T20" fmla="*/ 354 w 449"/>
                  <a:gd name="T21" fmla="*/ 85 h 299"/>
                  <a:gd name="T22" fmla="*/ 374 w 449"/>
                  <a:gd name="T23" fmla="*/ 89 h 299"/>
                  <a:gd name="T24" fmla="*/ 394 w 449"/>
                  <a:gd name="T25" fmla="*/ 97 h 299"/>
                  <a:gd name="T26" fmla="*/ 411 w 449"/>
                  <a:gd name="T27" fmla="*/ 110 h 299"/>
                  <a:gd name="T28" fmla="*/ 425 w 449"/>
                  <a:gd name="T29" fmla="*/ 123 h 299"/>
                  <a:gd name="T30" fmla="*/ 437 w 449"/>
                  <a:gd name="T31" fmla="*/ 140 h 299"/>
                  <a:gd name="T32" fmla="*/ 445 w 449"/>
                  <a:gd name="T33" fmla="*/ 160 h 299"/>
                  <a:gd name="T34" fmla="*/ 449 w 449"/>
                  <a:gd name="T35" fmla="*/ 181 h 299"/>
                  <a:gd name="T36" fmla="*/ 449 w 449"/>
                  <a:gd name="T37" fmla="*/ 191 h 299"/>
                  <a:gd name="T38" fmla="*/ 447 w 449"/>
                  <a:gd name="T39" fmla="*/ 213 h 299"/>
                  <a:gd name="T40" fmla="*/ 441 w 449"/>
                  <a:gd name="T41" fmla="*/ 233 h 299"/>
                  <a:gd name="T42" fmla="*/ 431 w 449"/>
                  <a:gd name="T43" fmla="*/ 251 h 299"/>
                  <a:gd name="T44" fmla="*/ 419 w 449"/>
                  <a:gd name="T45" fmla="*/ 267 h 299"/>
                  <a:gd name="T46" fmla="*/ 403 w 449"/>
                  <a:gd name="T47" fmla="*/ 281 h 299"/>
                  <a:gd name="T48" fmla="*/ 385 w 449"/>
                  <a:gd name="T49" fmla="*/ 290 h 299"/>
                  <a:gd name="T50" fmla="*/ 364 w 449"/>
                  <a:gd name="T51" fmla="*/ 297 h 299"/>
                  <a:gd name="T52" fmla="*/ 343 w 449"/>
                  <a:gd name="T53" fmla="*/ 299 h 299"/>
                  <a:gd name="T54" fmla="*/ 89 w 449"/>
                  <a:gd name="T55" fmla="*/ 299 h 299"/>
                  <a:gd name="T56" fmla="*/ 71 w 449"/>
                  <a:gd name="T57" fmla="*/ 297 h 299"/>
                  <a:gd name="T58" fmla="*/ 54 w 449"/>
                  <a:gd name="T59" fmla="*/ 292 h 299"/>
                  <a:gd name="T60" fmla="*/ 40 w 449"/>
                  <a:gd name="T61" fmla="*/ 283 h 299"/>
                  <a:gd name="T62" fmla="*/ 26 w 449"/>
                  <a:gd name="T63" fmla="*/ 273 h 299"/>
                  <a:gd name="T64" fmla="*/ 16 w 449"/>
                  <a:gd name="T65" fmla="*/ 259 h 299"/>
                  <a:gd name="T66" fmla="*/ 7 w 449"/>
                  <a:gd name="T67" fmla="*/ 244 h 299"/>
                  <a:gd name="T68" fmla="*/ 2 w 449"/>
                  <a:gd name="T69" fmla="*/ 228 h 299"/>
                  <a:gd name="T70" fmla="*/ 0 w 449"/>
                  <a:gd name="T71" fmla="*/ 209 h 299"/>
                  <a:gd name="T72" fmla="*/ 1 w 449"/>
                  <a:gd name="T73" fmla="*/ 201 h 299"/>
                  <a:gd name="T74" fmla="*/ 3 w 449"/>
                  <a:gd name="T75" fmla="*/ 186 h 299"/>
                  <a:gd name="T76" fmla="*/ 9 w 449"/>
                  <a:gd name="T77" fmla="*/ 171 h 299"/>
                  <a:gd name="T78" fmla="*/ 21 w 449"/>
                  <a:gd name="T79" fmla="*/ 152 h 299"/>
                  <a:gd name="T80" fmla="*/ 45 w 449"/>
                  <a:gd name="T81" fmla="*/ 132 h 299"/>
                  <a:gd name="T82" fmla="*/ 59 w 449"/>
                  <a:gd name="T83" fmla="*/ 126 h 299"/>
                  <a:gd name="T84" fmla="*/ 75 w 449"/>
                  <a:gd name="T85" fmla="*/ 122 h 299"/>
                  <a:gd name="T86" fmla="*/ 77 w 449"/>
                  <a:gd name="T87" fmla="*/ 109 h 299"/>
                  <a:gd name="T88" fmla="*/ 84 w 449"/>
                  <a:gd name="T89" fmla="*/ 85 h 299"/>
                  <a:gd name="T90" fmla="*/ 95 w 449"/>
                  <a:gd name="T91" fmla="*/ 63 h 299"/>
                  <a:gd name="T92" fmla="*/ 110 w 449"/>
                  <a:gd name="T93" fmla="*/ 44 h 299"/>
                  <a:gd name="T94" fmla="*/ 128 w 449"/>
                  <a:gd name="T95" fmla="*/ 27 h 299"/>
                  <a:gd name="T96" fmla="*/ 149 w 449"/>
                  <a:gd name="T97" fmla="*/ 14 h 299"/>
                  <a:gd name="T98" fmla="*/ 172 w 449"/>
                  <a:gd name="T99" fmla="*/ 5 h 299"/>
                  <a:gd name="T100" fmla="*/ 198 w 449"/>
                  <a:gd name="T101" fmla="*/ 0 h 299"/>
                  <a:gd name="T102" fmla="*/ 210 w 449"/>
                  <a:gd name="T10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9">
                    <a:moveTo>
                      <a:pt x="210" y="0"/>
                    </a:moveTo>
                    <a:lnTo>
                      <a:pt x="210" y="0"/>
                    </a:lnTo>
                    <a:lnTo>
                      <a:pt x="222" y="0"/>
                    </a:lnTo>
                    <a:lnTo>
                      <a:pt x="232" y="1"/>
                    </a:lnTo>
                    <a:lnTo>
                      <a:pt x="242" y="3"/>
                    </a:lnTo>
                    <a:lnTo>
                      <a:pt x="252" y="6"/>
                    </a:lnTo>
                    <a:lnTo>
                      <a:pt x="261" y="9"/>
                    </a:lnTo>
                    <a:lnTo>
                      <a:pt x="270" y="14"/>
                    </a:lnTo>
                    <a:lnTo>
                      <a:pt x="279" y="18"/>
                    </a:lnTo>
                    <a:lnTo>
                      <a:pt x="288" y="24"/>
                    </a:lnTo>
                    <a:lnTo>
                      <a:pt x="296" y="29"/>
                    </a:lnTo>
                    <a:lnTo>
                      <a:pt x="303" y="36"/>
                    </a:lnTo>
                    <a:lnTo>
                      <a:pt x="311" y="43"/>
                    </a:lnTo>
                    <a:lnTo>
                      <a:pt x="317" y="51"/>
                    </a:lnTo>
                    <a:lnTo>
                      <a:pt x="324" y="59"/>
                    </a:lnTo>
                    <a:lnTo>
                      <a:pt x="328" y="67"/>
                    </a:lnTo>
                    <a:lnTo>
                      <a:pt x="334" y="76"/>
                    </a:lnTo>
                    <a:lnTo>
                      <a:pt x="337" y="85"/>
                    </a:lnTo>
                    <a:lnTo>
                      <a:pt x="337" y="85"/>
                    </a:lnTo>
                    <a:lnTo>
                      <a:pt x="343" y="85"/>
                    </a:lnTo>
                    <a:lnTo>
                      <a:pt x="343" y="85"/>
                    </a:lnTo>
                    <a:lnTo>
                      <a:pt x="354" y="85"/>
                    </a:lnTo>
                    <a:lnTo>
                      <a:pt x="364" y="87"/>
                    </a:lnTo>
                    <a:lnTo>
                      <a:pt x="374" y="89"/>
                    </a:lnTo>
                    <a:lnTo>
                      <a:pt x="385" y="93"/>
                    </a:lnTo>
                    <a:lnTo>
                      <a:pt x="394" y="97"/>
                    </a:lnTo>
                    <a:lnTo>
                      <a:pt x="403" y="103"/>
                    </a:lnTo>
                    <a:lnTo>
                      <a:pt x="411" y="110"/>
                    </a:lnTo>
                    <a:lnTo>
                      <a:pt x="419" y="117"/>
                    </a:lnTo>
                    <a:lnTo>
                      <a:pt x="425" y="123"/>
                    </a:lnTo>
                    <a:lnTo>
                      <a:pt x="431" y="132"/>
                    </a:lnTo>
                    <a:lnTo>
                      <a:pt x="437" y="140"/>
                    </a:lnTo>
                    <a:lnTo>
                      <a:pt x="441" y="151"/>
                    </a:lnTo>
                    <a:lnTo>
                      <a:pt x="445" y="160"/>
                    </a:lnTo>
                    <a:lnTo>
                      <a:pt x="447" y="170"/>
                    </a:lnTo>
                    <a:lnTo>
                      <a:pt x="449" y="181"/>
                    </a:lnTo>
                    <a:lnTo>
                      <a:pt x="449" y="191"/>
                    </a:lnTo>
                    <a:lnTo>
                      <a:pt x="449" y="191"/>
                    </a:lnTo>
                    <a:lnTo>
                      <a:pt x="449" y="203"/>
                    </a:lnTo>
                    <a:lnTo>
                      <a:pt x="447" y="213"/>
                    </a:lnTo>
                    <a:lnTo>
                      <a:pt x="445" y="223"/>
                    </a:lnTo>
                    <a:lnTo>
                      <a:pt x="441" y="233"/>
                    </a:lnTo>
                    <a:lnTo>
                      <a:pt x="437" y="242"/>
                    </a:lnTo>
                    <a:lnTo>
                      <a:pt x="431" y="251"/>
                    </a:lnTo>
                    <a:lnTo>
                      <a:pt x="425" y="259"/>
                    </a:lnTo>
                    <a:lnTo>
                      <a:pt x="419" y="267"/>
                    </a:lnTo>
                    <a:lnTo>
                      <a:pt x="411" y="274"/>
                    </a:lnTo>
                    <a:lnTo>
                      <a:pt x="403" y="281"/>
                    </a:lnTo>
                    <a:lnTo>
                      <a:pt x="394" y="285"/>
                    </a:lnTo>
                    <a:lnTo>
                      <a:pt x="385" y="290"/>
                    </a:lnTo>
                    <a:lnTo>
                      <a:pt x="374" y="294"/>
                    </a:lnTo>
                    <a:lnTo>
                      <a:pt x="364" y="297"/>
                    </a:lnTo>
                    <a:lnTo>
                      <a:pt x="354" y="298"/>
                    </a:lnTo>
                    <a:lnTo>
                      <a:pt x="343" y="299"/>
                    </a:lnTo>
                    <a:lnTo>
                      <a:pt x="89" y="299"/>
                    </a:lnTo>
                    <a:lnTo>
                      <a:pt x="89" y="299"/>
                    </a:lnTo>
                    <a:lnTo>
                      <a:pt x="80" y="298"/>
                    </a:lnTo>
                    <a:lnTo>
                      <a:pt x="71" y="297"/>
                    </a:lnTo>
                    <a:lnTo>
                      <a:pt x="62" y="294"/>
                    </a:lnTo>
                    <a:lnTo>
                      <a:pt x="54" y="292"/>
                    </a:lnTo>
                    <a:lnTo>
                      <a:pt x="46" y="287"/>
                    </a:lnTo>
                    <a:lnTo>
                      <a:pt x="40" y="283"/>
                    </a:lnTo>
                    <a:lnTo>
                      <a:pt x="33" y="278"/>
                    </a:lnTo>
                    <a:lnTo>
                      <a:pt x="26" y="273"/>
                    </a:lnTo>
                    <a:lnTo>
                      <a:pt x="20" y="266"/>
                    </a:lnTo>
                    <a:lnTo>
                      <a:pt x="16" y="259"/>
                    </a:lnTo>
                    <a:lnTo>
                      <a:pt x="11" y="252"/>
                    </a:lnTo>
                    <a:lnTo>
                      <a:pt x="7" y="244"/>
                    </a:lnTo>
                    <a:lnTo>
                      <a:pt x="4" y="237"/>
                    </a:lnTo>
                    <a:lnTo>
                      <a:pt x="2" y="228"/>
                    </a:lnTo>
                    <a:lnTo>
                      <a:pt x="1" y="218"/>
                    </a:lnTo>
                    <a:lnTo>
                      <a:pt x="0" y="209"/>
                    </a:lnTo>
                    <a:lnTo>
                      <a:pt x="0" y="209"/>
                    </a:lnTo>
                    <a:lnTo>
                      <a:pt x="1" y="201"/>
                    </a:lnTo>
                    <a:lnTo>
                      <a:pt x="1" y="194"/>
                    </a:lnTo>
                    <a:lnTo>
                      <a:pt x="3" y="186"/>
                    </a:lnTo>
                    <a:lnTo>
                      <a:pt x="6" y="178"/>
                    </a:lnTo>
                    <a:lnTo>
                      <a:pt x="9" y="171"/>
                    </a:lnTo>
                    <a:lnTo>
                      <a:pt x="12" y="164"/>
                    </a:lnTo>
                    <a:lnTo>
                      <a:pt x="21" y="152"/>
                    </a:lnTo>
                    <a:lnTo>
                      <a:pt x="33" y="142"/>
                    </a:lnTo>
                    <a:lnTo>
                      <a:pt x="45" y="132"/>
                    </a:lnTo>
                    <a:lnTo>
                      <a:pt x="52" y="129"/>
                    </a:lnTo>
                    <a:lnTo>
                      <a:pt x="59" y="126"/>
                    </a:lnTo>
                    <a:lnTo>
                      <a:pt x="67" y="123"/>
                    </a:lnTo>
                    <a:lnTo>
                      <a:pt x="75" y="122"/>
                    </a:lnTo>
                    <a:lnTo>
                      <a:pt x="75" y="122"/>
                    </a:lnTo>
                    <a:lnTo>
                      <a:pt x="77" y="109"/>
                    </a:lnTo>
                    <a:lnTo>
                      <a:pt x="79" y="97"/>
                    </a:lnTo>
                    <a:lnTo>
                      <a:pt x="84" y="85"/>
                    </a:lnTo>
                    <a:lnTo>
                      <a:pt x="89" y="74"/>
                    </a:lnTo>
                    <a:lnTo>
                      <a:pt x="95" y="63"/>
                    </a:lnTo>
                    <a:lnTo>
                      <a:pt x="102" y="53"/>
                    </a:lnTo>
                    <a:lnTo>
                      <a:pt x="110" y="44"/>
                    </a:lnTo>
                    <a:lnTo>
                      <a:pt x="119" y="35"/>
                    </a:lnTo>
                    <a:lnTo>
                      <a:pt x="128" y="27"/>
                    </a:lnTo>
                    <a:lnTo>
                      <a:pt x="138" y="20"/>
                    </a:lnTo>
                    <a:lnTo>
                      <a:pt x="149" y="14"/>
                    </a:lnTo>
                    <a:lnTo>
                      <a:pt x="161" y="9"/>
                    </a:lnTo>
                    <a:lnTo>
                      <a:pt x="172" y="5"/>
                    </a:lnTo>
                    <a:lnTo>
                      <a:pt x="184" y="2"/>
                    </a:lnTo>
                    <a:lnTo>
                      <a:pt x="198" y="0"/>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266825" eaLnBrk="1" fontAlgn="auto" hangingPunct="1">
                  <a:spcBef>
                    <a:spcPts val="0"/>
                  </a:spcBef>
                  <a:spcAft>
                    <a:spcPts val="0"/>
                  </a:spcAft>
                  <a:defRPr/>
                </a:pPr>
                <a:endParaRPr lang="zh-CN" altLang="en-US" sz="1500" kern="0" dirty="0">
                  <a:solidFill>
                    <a:sysClr val="windowText" lastClr="000000"/>
                  </a:solidFill>
                  <a:latin typeface="+mn-lt"/>
                  <a:ea typeface="+mn-ea"/>
                </a:endParaRPr>
              </a:p>
            </p:txBody>
          </p:sp>
          <p:sp>
            <p:nvSpPr>
              <p:cNvPr id="57" name="Freeform 339"/>
              <p:cNvSpPr/>
              <p:nvPr/>
            </p:nvSpPr>
            <p:spPr bwMode="auto">
              <a:xfrm>
                <a:off x="783337" y="3963312"/>
                <a:ext cx="779463" cy="512761"/>
              </a:xfrm>
              <a:custGeom>
                <a:avLst/>
                <a:gdLst>
                  <a:gd name="T0" fmla="*/ 210 w 449"/>
                  <a:gd name="T1" fmla="*/ 0 h 298"/>
                  <a:gd name="T2" fmla="*/ 232 w 449"/>
                  <a:gd name="T3" fmla="*/ 2 h 298"/>
                  <a:gd name="T4" fmla="*/ 251 w 449"/>
                  <a:gd name="T5" fmla="*/ 7 h 298"/>
                  <a:gd name="T6" fmla="*/ 270 w 449"/>
                  <a:gd name="T7" fmla="*/ 14 h 298"/>
                  <a:gd name="T8" fmla="*/ 287 w 449"/>
                  <a:gd name="T9" fmla="*/ 23 h 298"/>
                  <a:gd name="T10" fmla="*/ 303 w 449"/>
                  <a:gd name="T11" fmla="*/ 36 h 298"/>
                  <a:gd name="T12" fmla="*/ 317 w 449"/>
                  <a:gd name="T13" fmla="*/ 51 h 298"/>
                  <a:gd name="T14" fmla="*/ 328 w 449"/>
                  <a:gd name="T15" fmla="*/ 68 h 298"/>
                  <a:gd name="T16" fmla="*/ 337 w 449"/>
                  <a:gd name="T17" fmla="*/ 86 h 298"/>
                  <a:gd name="T18" fmla="*/ 343 w 449"/>
                  <a:gd name="T19" fmla="*/ 86 h 298"/>
                  <a:gd name="T20" fmla="*/ 353 w 449"/>
                  <a:gd name="T21" fmla="*/ 86 h 298"/>
                  <a:gd name="T22" fmla="*/ 374 w 449"/>
                  <a:gd name="T23" fmla="*/ 90 h 298"/>
                  <a:gd name="T24" fmla="*/ 394 w 449"/>
                  <a:gd name="T25" fmla="*/ 98 h 298"/>
                  <a:gd name="T26" fmla="*/ 411 w 449"/>
                  <a:gd name="T27" fmla="*/ 109 h 298"/>
                  <a:gd name="T28" fmla="*/ 425 w 449"/>
                  <a:gd name="T29" fmla="*/ 124 h 298"/>
                  <a:gd name="T30" fmla="*/ 437 w 449"/>
                  <a:gd name="T31" fmla="*/ 141 h 298"/>
                  <a:gd name="T32" fmla="*/ 444 w 449"/>
                  <a:gd name="T33" fmla="*/ 160 h 298"/>
                  <a:gd name="T34" fmla="*/ 449 w 449"/>
                  <a:gd name="T35" fmla="*/ 181 h 298"/>
                  <a:gd name="T36" fmla="*/ 449 w 449"/>
                  <a:gd name="T37" fmla="*/ 192 h 298"/>
                  <a:gd name="T38" fmla="*/ 447 w 449"/>
                  <a:gd name="T39" fmla="*/ 214 h 298"/>
                  <a:gd name="T40" fmla="*/ 441 w 449"/>
                  <a:gd name="T41" fmla="*/ 234 h 298"/>
                  <a:gd name="T42" fmla="*/ 431 w 449"/>
                  <a:gd name="T43" fmla="*/ 252 h 298"/>
                  <a:gd name="T44" fmla="*/ 417 w 449"/>
                  <a:gd name="T45" fmla="*/ 268 h 298"/>
                  <a:gd name="T46" fmla="*/ 401 w 449"/>
                  <a:gd name="T47" fmla="*/ 280 h 298"/>
                  <a:gd name="T48" fmla="*/ 383 w 449"/>
                  <a:gd name="T49" fmla="*/ 291 h 298"/>
                  <a:gd name="T50" fmla="*/ 364 w 449"/>
                  <a:gd name="T51" fmla="*/ 297 h 298"/>
                  <a:gd name="T52" fmla="*/ 343 w 449"/>
                  <a:gd name="T53" fmla="*/ 298 h 298"/>
                  <a:gd name="T54" fmla="*/ 88 w 449"/>
                  <a:gd name="T55" fmla="*/ 298 h 298"/>
                  <a:gd name="T56" fmla="*/ 71 w 449"/>
                  <a:gd name="T57" fmla="*/ 297 h 298"/>
                  <a:gd name="T58" fmla="*/ 54 w 449"/>
                  <a:gd name="T59" fmla="*/ 292 h 298"/>
                  <a:gd name="T60" fmla="*/ 39 w 449"/>
                  <a:gd name="T61" fmla="*/ 284 h 298"/>
                  <a:gd name="T62" fmla="*/ 26 w 449"/>
                  <a:gd name="T63" fmla="*/ 272 h 298"/>
                  <a:gd name="T64" fmla="*/ 14 w 449"/>
                  <a:gd name="T65" fmla="*/ 260 h 298"/>
                  <a:gd name="T66" fmla="*/ 7 w 449"/>
                  <a:gd name="T67" fmla="*/ 244 h 298"/>
                  <a:gd name="T68" fmla="*/ 2 w 449"/>
                  <a:gd name="T69" fmla="*/ 228 h 298"/>
                  <a:gd name="T70" fmla="*/ 0 w 449"/>
                  <a:gd name="T71" fmla="*/ 210 h 298"/>
                  <a:gd name="T72" fmla="*/ 0 w 449"/>
                  <a:gd name="T73" fmla="*/ 202 h 298"/>
                  <a:gd name="T74" fmla="*/ 3 w 449"/>
                  <a:gd name="T75" fmla="*/ 186 h 298"/>
                  <a:gd name="T76" fmla="*/ 9 w 449"/>
                  <a:gd name="T77" fmla="*/ 172 h 298"/>
                  <a:gd name="T78" fmla="*/ 21 w 449"/>
                  <a:gd name="T79" fmla="*/ 152 h 298"/>
                  <a:gd name="T80" fmla="*/ 45 w 449"/>
                  <a:gd name="T81" fmla="*/ 133 h 298"/>
                  <a:gd name="T82" fmla="*/ 59 w 449"/>
                  <a:gd name="T83" fmla="*/ 126 h 298"/>
                  <a:gd name="T84" fmla="*/ 74 w 449"/>
                  <a:gd name="T85" fmla="*/ 122 h 298"/>
                  <a:gd name="T86" fmla="*/ 76 w 449"/>
                  <a:gd name="T87" fmla="*/ 109 h 298"/>
                  <a:gd name="T88" fmla="*/ 83 w 449"/>
                  <a:gd name="T89" fmla="*/ 86 h 298"/>
                  <a:gd name="T90" fmla="*/ 95 w 449"/>
                  <a:gd name="T91" fmla="*/ 63 h 298"/>
                  <a:gd name="T92" fmla="*/ 110 w 449"/>
                  <a:gd name="T93" fmla="*/ 44 h 298"/>
                  <a:gd name="T94" fmla="*/ 128 w 449"/>
                  <a:gd name="T95" fmla="*/ 28 h 298"/>
                  <a:gd name="T96" fmla="*/ 149 w 449"/>
                  <a:gd name="T97" fmla="*/ 14 h 298"/>
                  <a:gd name="T98" fmla="*/ 172 w 449"/>
                  <a:gd name="T99" fmla="*/ 5 h 298"/>
                  <a:gd name="T100" fmla="*/ 197 w 449"/>
                  <a:gd name="T101" fmla="*/ 1 h 298"/>
                  <a:gd name="T102" fmla="*/ 210 w 449"/>
                  <a:gd name="T10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8">
                    <a:moveTo>
                      <a:pt x="210" y="0"/>
                    </a:moveTo>
                    <a:lnTo>
                      <a:pt x="210" y="0"/>
                    </a:lnTo>
                    <a:lnTo>
                      <a:pt x="220" y="1"/>
                    </a:lnTo>
                    <a:lnTo>
                      <a:pt x="232" y="2"/>
                    </a:lnTo>
                    <a:lnTo>
                      <a:pt x="242" y="4"/>
                    </a:lnTo>
                    <a:lnTo>
                      <a:pt x="251" y="7"/>
                    </a:lnTo>
                    <a:lnTo>
                      <a:pt x="261" y="10"/>
                    </a:lnTo>
                    <a:lnTo>
                      <a:pt x="270" y="14"/>
                    </a:lnTo>
                    <a:lnTo>
                      <a:pt x="279" y="19"/>
                    </a:lnTo>
                    <a:lnTo>
                      <a:pt x="287" y="23"/>
                    </a:lnTo>
                    <a:lnTo>
                      <a:pt x="295" y="30"/>
                    </a:lnTo>
                    <a:lnTo>
                      <a:pt x="303" y="36"/>
                    </a:lnTo>
                    <a:lnTo>
                      <a:pt x="310" y="44"/>
                    </a:lnTo>
                    <a:lnTo>
                      <a:pt x="317" y="51"/>
                    </a:lnTo>
                    <a:lnTo>
                      <a:pt x="322" y="59"/>
                    </a:lnTo>
                    <a:lnTo>
                      <a:pt x="328" y="68"/>
                    </a:lnTo>
                    <a:lnTo>
                      <a:pt x="332" y="77"/>
                    </a:lnTo>
                    <a:lnTo>
                      <a:pt x="337" y="86"/>
                    </a:lnTo>
                    <a:lnTo>
                      <a:pt x="337" y="86"/>
                    </a:lnTo>
                    <a:lnTo>
                      <a:pt x="343" y="86"/>
                    </a:lnTo>
                    <a:lnTo>
                      <a:pt x="343" y="86"/>
                    </a:lnTo>
                    <a:lnTo>
                      <a:pt x="353" y="86"/>
                    </a:lnTo>
                    <a:lnTo>
                      <a:pt x="364" y="88"/>
                    </a:lnTo>
                    <a:lnTo>
                      <a:pt x="374" y="90"/>
                    </a:lnTo>
                    <a:lnTo>
                      <a:pt x="383" y="94"/>
                    </a:lnTo>
                    <a:lnTo>
                      <a:pt x="394" y="98"/>
                    </a:lnTo>
                    <a:lnTo>
                      <a:pt x="401" y="104"/>
                    </a:lnTo>
                    <a:lnTo>
                      <a:pt x="411" y="109"/>
                    </a:lnTo>
                    <a:lnTo>
                      <a:pt x="417" y="116"/>
                    </a:lnTo>
                    <a:lnTo>
                      <a:pt x="425" y="124"/>
                    </a:lnTo>
                    <a:lnTo>
                      <a:pt x="431" y="132"/>
                    </a:lnTo>
                    <a:lnTo>
                      <a:pt x="437" y="141"/>
                    </a:lnTo>
                    <a:lnTo>
                      <a:pt x="441" y="150"/>
                    </a:lnTo>
                    <a:lnTo>
                      <a:pt x="444" y="160"/>
                    </a:lnTo>
                    <a:lnTo>
                      <a:pt x="447" y="171"/>
                    </a:lnTo>
                    <a:lnTo>
                      <a:pt x="449" y="181"/>
                    </a:lnTo>
                    <a:lnTo>
                      <a:pt x="449" y="192"/>
                    </a:lnTo>
                    <a:lnTo>
                      <a:pt x="449" y="192"/>
                    </a:lnTo>
                    <a:lnTo>
                      <a:pt x="449" y="203"/>
                    </a:lnTo>
                    <a:lnTo>
                      <a:pt x="447" y="214"/>
                    </a:lnTo>
                    <a:lnTo>
                      <a:pt x="444" y="224"/>
                    </a:lnTo>
                    <a:lnTo>
                      <a:pt x="441" y="234"/>
                    </a:lnTo>
                    <a:lnTo>
                      <a:pt x="437" y="243"/>
                    </a:lnTo>
                    <a:lnTo>
                      <a:pt x="431" y="252"/>
                    </a:lnTo>
                    <a:lnTo>
                      <a:pt x="425" y="260"/>
                    </a:lnTo>
                    <a:lnTo>
                      <a:pt x="417" y="268"/>
                    </a:lnTo>
                    <a:lnTo>
                      <a:pt x="411" y="275"/>
                    </a:lnTo>
                    <a:lnTo>
                      <a:pt x="401" y="280"/>
                    </a:lnTo>
                    <a:lnTo>
                      <a:pt x="394" y="286"/>
                    </a:lnTo>
                    <a:lnTo>
                      <a:pt x="383" y="291"/>
                    </a:lnTo>
                    <a:lnTo>
                      <a:pt x="374" y="294"/>
                    </a:lnTo>
                    <a:lnTo>
                      <a:pt x="364" y="297"/>
                    </a:lnTo>
                    <a:lnTo>
                      <a:pt x="353" y="298"/>
                    </a:lnTo>
                    <a:lnTo>
                      <a:pt x="343" y="298"/>
                    </a:lnTo>
                    <a:lnTo>
                      <a:pt x="88" y="298"/>
                    </a:lnTo>
                    <a:lnTo>
                      <a:pt x="88" y="298"/>
                    </a:lnTo>
                    <a:lnTo>
                      <a:pt x="79" y="298"/>
                    </a:lnTo>
                    <a:lnTo>
                      <a:pt x="71" y="297"/>
                    </a:lnTo>
                    <a:lnTo>
                      <a:pt x="62" y="295"/>
                    </a:lnTo>
                    <a:lnTo>
                      <a:pt x="54" y="292"/>
                    </a:lnTo>
                    <a:lnTo>
                      <a:pt x="46" y="288"/>
                    </a:lnTo>
                    <a:lnTo>
                      <a:pt x="39" y="284"/>
                    </a:lnTo>
                    <a:lnTo>
                      <a:pt x="33" y="279"/>
                    </a:lnTo>
                    <a:lnTo>
                      <a:pt x="26" y="272"/>
                    </a:lnTo>
                    <a:lnTo>
                      <a:pt x="20" y="267"/>
                    </a:lnTo>
                    <a:lnTo>
                      <a:pt x="14" y="260"/>
                    </a:lnTo>
                    <a:lnTo>
                      <a:pt x="10" y="252"/>
                    </a:lnTo>
                    <a:lnTo>
                      <a:pt x="7" y="244"/>
                    </a:lnTo>
                    <a:lnTo>
                      <a:pt x="3" y="236"/>
                    </a:lnTo>
                    <a:lnTo>
                      <a:pt x="2" y="228"/>
                    </a:lnTo>
                    <a:lnTo>
                      <a:pt x="0" y="219"/>
                    </a:lnTo>
                    <a:lnTo>
                      <a:pt x="0" y="210"/>
                    </a:lnTo>
                    <a:lnTo>
                      <a:pt x="0" y="210"/>
                    </a:lnTo>
                    <a:lnTo>
                      <a:pt x="0" y="202"/>
                    </a:lnTo>
                    <a:lnTo>
                      <a:pt x="1" y="194"/>
                    </a:lnTo>
                    <a:lnTo>
                      <a:pt x="3" y="186"/>
                    </a:lnTo>
                    <a:lnTo>
                      <a:pt x="5" y="179"/>
                    </a:lnTo>
                    <a:lnTo>
                      <a:pt x="9" y="172"/>
                    </a:lnTo>
                    <a:lnTo>
                      <a:pt x="12" y="165"/>
                    </a:lnTo>
                    <a:lnTo>
                      <a:pt x="21" y="152"/>
                    </a:lnTo>
                    <a:lnTo>
                      <a:pt x="31" y="141"/>
                    </a:lnTo>
                    <a:lnTo>
                      <a:pt x="45" y="133"/>
                    </a:lnTo>
                    <a:lnTo>
                      <a:pt x="52" y="129"/>
                    </a:lnTo>
                    <a:lnTo>
                      <a:pt x="59" y="126"/>
                    </a:lnTo>
                    <a:lnTo>
                      <a:pt x="67" y="124"/>
                    </a:lnTo>
                    <a:lnTo>
                      <a:pt x="74" y="122"/>
                    </a:lnTo>
                    <a:lnTo>
                      <a:pt x="74" y="122"/>
                    </a:lnTo>
                    <a:lnTo>
                      <a:pt x="76" y="109"/>
                    </a:lnTo>
                    <a:lnTo>
                      <a:pt x="79" y="97"/>
                    </a:lnTo>
                    <a:lnTo>
                      <a:pt x="83" y="86"/>
                    </a:lnTo>
                    <a:lnTo>
                      <a:pt x="88" y="74"/>
                    </a:lnTo>
                    <a:lnTo>
                      <a:pt x="95" y="63"/>
                    </a:lnTo>
                    <a:lnTo>
                      <a:pt x="102" y="53"/>
                    </a:lnTo>
                    <a:lnTo>
                      <a:pt x="110" y="44"/>
                    </a:lnTo>
                    <a:lnTo>
                      <a:pt x="119" y="36"/>
                    </a:lnTo>
                    <a:lnTo>
                      <a:pt x="128" y="28"/>
                    </a:lnTo>
                    <a:lnTo>
                      <a:pt x="138" y="20"/>
                    </a:lnTo>
                    <a:lnTo>
                      <a:pt x="149" y="14"/>
                    </a:lnTo>
                    <a:lnTo>
                      <a:pt x="160" y="10"/>
                    </a:lnTo>
                    <a:lnTo>
                      <a:pt x="172" y="5"/>
                    </a:lnTo>
                    <a:lnTo>
                      <a:pt x="184" y="2"/>
                    </a:lnTo>
                    <a:lnTo>
                      <a:pt x="197" y="1"/>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266825" eaLnBrk="1" fontAlgn="auto" hangingPunct="1">
                  <a:spcBef>
                    <a:spcPts val="0"/>
                  </a:spcBef>
                  <a:spcAft>
                    <a:spcPts val="0"/>
                  </a:spcAft>
                  <a:defRPr/>
                </a:pPr>
                <a:endParaRPr lang="zh-CN" altLang="en-US" sz="1500" kern="0" dirty="0">
                  <a:solidFill>
                    <a:sysClr val="windowText" lastClr="000000"/>
                  </a:solidFill>
                  <a:latin typeface="+mn-lt"/>
                  <a:ea typeface="+mn-ea"/>
                </a:endParaRPr>
              </a:p>
            </p:txBody>
          </p:sp>
        </p:grpSp>
        <p:sp>
          <p:nvSpPr>
            <p:cNvPr id="59" name="圆角矩形 58"/>
            <p:cNvSpPr/>
            <p:nvPr/>
          </p:nvSpPr>
          <p:spPr bwMode="auto">
            <a:xfrm>
              <a:off x="654159" y="1580372"/>
              <a:ext cx="1940519" cy="332565"/>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4139" tIns="67071" rIns="134139" bIns="67071" anchor="ctr"/>
            <a:lstStyle/>
            <a:p>
              <a:pPr algn="ctr" defTabSz="1689735" eaLnBrk="1" fontAlgn="auto" hangingPunct="1">
                <a:spcBef>
                  <a:spcPts val="0"/>
                </a:spcBef>
                <a:spcAft>
                  <a:spcPts val="0"/>
                </a:spcAft>
                <a:defRPr/>
              </a:pPr>
              <a:r>
                <a:rPr lang="zh-CN" altLang="en-US" sz="1500" kern="0" dirty="0">
                  <a:solidFill>
                    <a:srgbClr val="FFFFFF"/>
                  </a:solidFill>
                  <a:latin typeface="+mn-lt"/>
                  <a:ea typeface="+mn-ea"/>
                </a:rPr>
                <a:t>公有云</a:t>
              </a:r>
              <a:endParaRPr lang="en-US" altLang="zh-CN" sz="1500" kern="0" dirty="0">
                <a:solidFill>
                  <a:srgbClr val="FFFFFF"/>
                </a:solidFill>
                <a:latin typeface="+mn-lt"/>
                <a:ea typeface="+mn-ea"/>
              </a:endParaRPr>
            </a:p>
            <a:p>
              <a:pPr algn="ctr" defTabSz="1689735" eaLnBrk="1" fontAlgn="auto" hangingPunct="1">
                <a:spcBef>
                  <a:spcPts val="0"/>
                </a:spcBef>
                <a:spcAft>
                  <a:spcPts val="0"/>
                </a:spcAft>
                <a:defRPr/>
              </a:pPr>
              <a:r>
                <a:rPr lang="en-US" altLang="zh-CN" sz="1500" kern="0" dirty="0">
                  <a:solidFill>
                    <a:srgbClr val="FFFFFF"/>
                  </a:solidFill>
                  <a:latin typeface="+mn-lt"/>
                  <a:ea typeface="+mn-ea"/>
                </a:rPr>
                <a:t>(</a:t>
              </a:r>
              <a:r>
                <a:rPr lang="en-US" altLang="zh-CN" sz="1500" kern="0" dirty="0" err="1">
                  <a:solidFill>
                    <a:srgbClr val="FFFFFF"/>
                  </a:solidFill>
                  <a:latin typeface="+mn-lt"/>
                  <a:ea typeface="+mn-ea"/>
                </a:rPr>
                <a:t>IaaS</a:t>
              </a:r>
              <a:r>
                <a:rPr lang="en-US" altLang="zh-CN" sz="1500" kern="0" dirty="0">
                  <a:solidFill>
                    <a:srgbClr val="FFFFFF"/>
                  </a:solidFill>
                  <a:latin typeface="+mn-lt"/>
                  <a:ea typeface="+mn-ea"/>
                </a:rPr>
                <a:t>/</a:t>
              </a:r>
              <a:r>
                <a:rPr lang="en-US" altLang="zh-CN" sz="1500" kern="0" dirty="0" err="1">
                  <a:solidFill>
                    <a:srgbClr val="FFFFFF"/>
                  </a:solidFill>
                  <a:latin typeface="+mn-lt"/>
                  <a:ea typeface="+mn-ea"/>
                </a:rPr>
                <a:t>PaaS</a:t>
              </a:r>
              <a:r>
                <a:rPr lang="en-US" altLang="zh-CN" sz="1500" kern="0" dirty="0">
                  <a:solidFill>
                    <a:srgbClr val="FFFFFF"/>
                  </a:solidFill>
                  <a:latin typeface="+mn-lt"/>
                  <a:ea typeface="+mn-ea"/>
                </a:rPr>
                <a:t>/</a:t>
              </a:r>
              <a:r>
                <a:rPr lang="en-US" altLang="zh-CN" sz="1500" kern="0" dirty="0" err="1">
                  <a:solidFill>
                    <a:srgbClr val="FFFFFF"/>
                  </a:solidFill>
                  <a:latin typeface="+mn-lt"/>
                  <a:ea typeface="+mn-ea"/>
                </a:rPr>
                <a:t>SaaS</a:t>
              </a:r>
              <a:r>
                <a:rPr lang="en-US" altLang="zh-CN" sz="1500" kern="0" dirty="0">
                  <a:solidFill>
                    <a:srgbClr val="FFFFFF"/>
                  </a:solidFill>
                  <a:latin typeface="+mn-lt"/>
                  <a:ea typeface="+mn-ea"/>
                </a:rPr>
                <a:t>)</a:t>
              </a:r>
              <a:endParaRPr lang="zh-CN" altLang="en-US" sz="1500" kern="0" dirty="0">
                <a:solidFill>
                  <a:srgbClr val="FFFFFF"/>
                </a:solidFill>
                <a:latin typeface="+mn-lt"/>
                <a:ea typeface="+mn-ea"/>
              </a:endParaRPr>
            </a:p>
          </p:txBody>
        </p:sp>
        <p:sp>
          <p:nvSpPr>
            <p:cNvPr id="60" name="上箭头 59"/>
            <p:cNvSpPr/>
            <p:nvPr/>
          </p:nvSpPr>
          <p:spPr bwMode="auto">
            <a:xfrm>
              <a:off x="1240763" y="2131274"/>
              <a:ext cx="692248" cy="281957"/>
            </a:xfrm>
            <a:prstGeom prst="upArrow">
              <a:avLst/>
            </a:prstGeom>
            <a:solidFill>
              <a:srgbClr val="FFFFFF">
                <a:lumMod val="75000"/>
                <a:alpha val="60000"/>
              </a:srgb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4139" tIns="67071" rIns="134139" bIns="67071"/>
            <a:lstStyle/>
            <a:p>
              <a:pPr defTabSz="1266825" eaLnBrk="1" fontAlgn="auto" hangingPunct="1">
                <a:spcBef>
                  <a:spcPts val="0"/>
                </a:spcBef>
                <a:spcAft>
                  <a:spcPts val="0"/>
                </a:spcAft>
                <a:defRPr/>
              </a:pPr>
              <a:endParaRPr lang="zh-CN" altLang="en-US" sz="1500" kern="0" dirty="0">
                <a:solidFill>
                  <a:sysClr val="windowText" lastClr="000000"/>
                </a:solidFill>
                <a:latin typeface="+mn-lt"/>
                <a:ea typeface="+mn-ea"/>
              </a:endParaRPr>
            </a:p>
          </p:txBody>
        </p:sp>
        <p:sp>
          <p:nvSpPr>
            <p:cNvPr id="61" name="TextBox 60"/>
            <p:cNvSpPr txBox="1"/>
            <p:nvPr/>
          </p:nvSpPr>
          <p:spPr>
            <a:xfrm>
              <a:off x="1332506" y="2105247"/>
              <a:ext cx="574093" cy="292079"/>
            </a:xfrm>
            <a:prstGeom prst="rect">
              <a:avLst/>
            </a:prstGeom>
            <a:noFill/>
          </p:spPr>
          <p:txBody>
            <a:bodyPr lIns="134139" tIns="67071" rIns="134139" bIns="67071">
              <a:spAutoFit/>
            </a:bodyPr>
            <a:lstStyle/>
            <a:p>
              <a:pPr defTabSz="1266825" eaLnBrk="1" fontAlgn="auto" hangingPunct="1">
                <a:spcBef>
                  <a:spcPts val="0"/>
                </a:spcBef>
                <a:spcAft>
                  <a:spcPts val="0"/>
                </a:spcAft>
                <a:defRPr/>
              </a:pPr>
              <a:endParaRPr lang="zh-CN" altLang="en-US" sz="1200" kern="0" dirty="0">
                <a:solidFill>
                  <a:srgbClr val="FFFFFF"/>
                </a:solidFill>
                <a:latin typeface="+mn-lt"/>
                <a:ea typeface="+mn-ea"/>
              </a:endParaRPr>
            </a:p>
          </p:txBody>
        </p:sp>
        <p:sp>
          <p:nvSpPr>
            <p:cNvPr id="62" name="上箭头 61"/>
            <p:cNvSpPr/>
            <p:nvPr/>
          </p:nvSpPr>
          <p:spPr bwMode="auto">
            <a:xfrm>
              <a:off x="5611100" y="2109584"/>
              <a:ext cx="693638" cy="281958"/>
            </a:xfrm>
            <a:prstGeom prst="upArrow">
              <a:avLst/>
            </a:prstGeom>
            <a:solidFill>
              <a:srgbClr val="FFFFFF">
                <a:lumMod val="75000"/>
                <a:alpha val="60000"/>
              </a:srgb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4139" tIns="67071" rIns="134139" bIns="67071"/>
            <a:lstStyle/>
            <a:p>
              <a:pPr algn="ctr" defTabSz="1266825" eaLnBrk="1" fontAlgn="auto" hangingPunct="1">
                <a:spcBef>
                  <a:spcPts val="0"/>
                </a:spcBef>
                <a:spcAft>
                  <a:spcPts val="0"/>
                </a:spcAft>
                <a:defRPr/>
              </a:pPr>
              <a:endParaRPr lang="zh-CN" altLang="en-US" sz="1500" kern="0" dirty="0">
                <a:solidFill>
                  <a:sysClr val="windowText" lastClr="000000"/>
                </a:solidFill>
                <a:latin typeface="+mn-lt"/>
                <a:ea typeface="+mn-ea"/>
              </a:endParaRPr>
            </a:p>
          </p:txBody>
        </p:sp>
        <p:sp>
          <p:nvSpPr>
            <p:cNvPr id="63" name="TextBox 62"/>
            <p:cNvSpPr txBox="1"/>
            <p:nvPr/>
          </p:nvSpPr>
          <p:spPr>
            <a:xfrm>
              <a:off x="5702844" y="2079220"/>
              <a:ext cx="1092584" cy="290632"/>
            </a:xfrm>
            <a:prstGeom prst="rect">
              <a:avLst/>
            </a:prstGeom>
            <a:noFill/>
          </p:spPr>
          <p:txBody>
            <a:bodyPr lIns="134139" tIns="67071" rIns="134139" bIns="67071">
              <a:spAutoFit/>
            </a:bodyPr>
            <a:lstStyle/>
            <a:p>
              <a:pPr algn="ctr" defTabSz="1266825" eaLnBrk="1" fontAlgn="auto" hangingPunct="1">
                <a:spcBef>
                  <a:spcPts val="0"/>
                </a:spcBef>
                <a:spcAft>
                  <a:spcPts val="0"/>
                </a:spcAft>
                <a:defRPr/>
              </a:pPr>
              <a:endParaRPr lang="zh-CN" altLang="en-US" sz="1200" kern="0" dirty="0">
                <a:solidFill>
                  <a:srgbClr val="FFFFFF"/>
                </a:solidFill>
                <a:latin typeface="+mn-lt"/>
                <a:ea typeface="+mn-ea"/>
              </a:endParaRPr>
            </a:p>
          </p:txBody>
        </p:sp>
        <p:grpSp>
          <p:nvGrpSpPr>
            <p:cNvPr id="4" name="组合 188"/>
            <p:cNvGrpSpPr/>
            <p:nvPr/>
          </p:nvGrpSpPr>
          <p:grpSpPr>
            <a:xfrm>
              <a:off x="5116060" y="1320104"/>
              <a:ext cx="1633716" cy="768000"/>
              <a:chOff x="783337" y="3953652"/>
              <a:chExt cx="822323" cy="522421"/>
            </a:xfrm>
            <a:solidFill>
              <a:schemeClr val="bg1">
                <a:lumMod val="50000"/>
              </a:schemeClr>
            </a:solidFill>
          </p:grpSpPr>
          <p:sp>
            <p:nvSpPr>
              <p:cNvPr id="65" name="Freeform 338"/>
              <p:cNvSpPr/>
              <p:nvPr/>
            </p:nvSpPr>
            <p:spPr bwMode="auto">
              <a:xfrm>
                <a:off x="826197" y="3953652"/>
                <a:ext cx="779463" cy="514483"/>
              </a:xfrm>
              <a:custGeom>
                <a:avLst/>
                <a:gdLst>
                  <a:gd name="T0" fmla="*/ 210 w 449"/>
                  <a:gd name="T1" fmla="*/ 0 h 299"/>
                  <a:gd name="T2" fmla="*/ 232 w 449"/>
                  <a:gd name="T3" fmla="*/ 1 h 299"/>
                  <a:gd name="T4" fmla="*/ 252 w 449"/>
                  <a:gd name="T5" fmla="*/ 6 h 299"/>
                  <a:gd name="T6" fmla="*/ 270 w 449"/>
                  <a:gd name="T7" fmla="*/ 14 h 299"/>
                  <a:gd name="T8" fmla="*/ 288 w 449"/>
                  <a:gd name="T9" fmla="*/ 24 h 299"/>
                  <a:gd name="T10" fmla="*/ 303 w 449"/>
                  <a:gd name="T11" fmla="*/ 36 h 299"/>
                  <a:gd name="T12" fmla="*/ 317 w 449"/>
                  <a:gd name="T13" fmla="*/ 51 h 299"/>
                  <a:gd name="T14" fmla="*/ 328 w 449"/>
                  <a:gd name="T15" fmla="*/ 67 h 299"/>
                  <a:gd name="T16" fmla="*/ 337 w 449"/>
                  <a:gd name="T17" fmla="*/ 85 h 299"/>
                  <a:gd name="T18" fmla="*/ 343 w 449"/>
                  <a:gd name="T19" fmla="*/ 85 h 299"/>
                  <a:gd name="T20" fmla="*/ 354 w 449"/>
                  <a:gd name="T21" fmla="*/ 85 h 299"/>
                  <a:gd name="T22" fmla="*/ 374 w 449"/>
                  <a:gd name="T23" fmla="*/ 89 h 299"/>
                  <a:gd name="T24" fmla="*/ 394 w 449"/>
                  <a:gd name="T25" fmla="*/ 97 h 299"/>
                  <a:gd name="T26" fmla="*/ 411 w 449"/>
                  <a:gd name="T27" fmla="*/ 110 h 299"/>
                  <a:gd name="T28" fmla="*/ 425 w 449"/>
                  <a:gd name="T29" fmla="*/ 123 h 299"/>
                  <a:gd name="T30" fmla="*/ 437 w 449"/>
                  <a:gd name="T31" fmla="*/ 140 h 299"/>
                  <a:gd name="T32" fmla="*/ 445 w 449"/>
                  <a:gd name="T33" fmla="*/ 160 h 299"/>
                  <a:gd name="T34" fmla="*/ 449 w 449"/>
                  <a:gd name="T35" fmla="*/ 181 h 299"/>
                  <a:gd name="T36" fmla="*/ 449 w 449"/>
                  <a:gd name="T37" fmla="*/ 191 h 299"/>
                  <a:gd name="T38" fmla="*/ 447 w 449"/>
                  <a:gd name="T39" fmla="*/ 213 h 299"/>
                  <a:gd name="T40" fmla="*/ 441 w 449"/>
                  <a:gd name="T41" fmla="*/ 233 h 299"/>
                  <a:gd name="T42" fmla="*/ 431 w 449"/>
                  <a:gd name="T43" fmla="*/ 251 h 299"/>
                  <a:gd name="T44" fmla="*/ 419 w 449"/>
                  <a:gd name="T45" fmla="*/ 267 h 299"/>
                  <a:gd name="T46" fmla="*/ 403 w 449"/>
                  <a:gd name="T47" fmla="*/ 281 h 299"/>
                  <a:gd name="T48" fmla="*/ 385 w 449"/>
                  <a:gd name="T49" fmla="*/ 290 h 299"/>
                  <a:gd name="T50" fmla="*/ 364 w 449"/>
                  <a:gd name="T51" fmla="*/ 297 h 299"/>
                  <a:gd name="T52" fmla="*/ 343 w 449"/>
                  <a:gd name="T53" fmla="*/ 299 h 299"/>
                  <a:gd name="T54" fmla="*/ 89 w 449"/>
                  <a:gd name="T55" fmla="*/ 299 h 299"/>
                  <a:gd name="T56" fmla="*/ 71 w 449"/>
                  <a:gd name="T57" fmla="*/ 297 h 299"/>
                  <a:gd name="T58" fmla="*/ 54 w 449"/>
                  <a:gd name="T59" fmla="*/ 292 h 299"/>
                  <a:gd name="T60" fmla="*/ 40 w 449"/>
                  <a:gd name="T61" fmla="*/ 283 h 299"/>
                  <a:gd name="T62" fmla="*/ 26 w 449"/>
                  <a:gd name="T63" fmla="*/ 273 h 299"/>
                  <a:gd name="T64" fmla="*/ 16 w 449"/>
                  <a:gd name="T65" fmla="*/ 259 h 299"/>
                  <a:gd name="T66" fmla="*/ 7 w 449"/>
                  <a:gd name="T67" fmla="*/ 244 h 299"/>
                  <a:gd name="T68" fmla="*/ 2 w 449"/>
                  <a:gd name="T69" fmla="*/ 228 h 299"/>
                  <a:gd name="T70" fmla="*/ 0 w 449"/>
                  <a:gd name="T71" fmla="*/ 209 h 299"/>
                  <a:gd name="T72" fmla="*/ 1 w 449"/>
                  <a:gd name="T73" fmla="*/ 201 h 299"/>
                  <a:gd name="T74" fmla="*/ 3 w 449"/>
                  <a:gd name="T75" fmla="*/ 186 h 299"/>
                  <a:gd name="T76" fmla="*/ 9 w 449"/>
                  <a:gd name="T77" fmla="*/ 171 h 299"/>
                  <a:gd name="T78" fmla="*/ 21 w 449"/>
                  <a:gd name="T79" fmla="*/ 152 h 299"/>
                  <a:gd name="T80" fmla="*/ 45 w 449"/>
                  <a:gd name="T81" fmla="*/ 132 h 299"/>
                  <a:gd name="T82" fmla="*/ 59 w 449"/>
                  <a:gd name="T83" fmla="*/ 126 h 299"/>
                  <a:gd name="T84" fmla="*/ 75 w 449"/>
                  <a:gd name="T85" fmla="*/ 122 h 299"/>
                  <a:gd name="T86" fmla="*/ 77 w 449"/>
                  <a:gd name="T87" fmla="*/ 109 h 299"/>
                  <a:gd name="T88" fmla="*/ 84 w 449"/>
                  <a:gd name="T89" fmla="*/ 85 h 299"/>
                  <a:gd name="T90" fmla="*/ 95 w 449"/>
                  <a:gd name="T91" fmla="*/ 63 h 299"/>
                  <a:gd name="T92" fmla="*/ 110 w 449"/>
                  <a:gd name="T93" fmla="*/ 44 h 299"/>
                  <a:gd name="T94" fmla="*/ 128 w 449"/>
                  <a:gd name="T95" fmla="*/ 27 h 299"/>
                  <a:gd name="T96" fmla="*/ 149 w 449"/>
                  <a:gd name="T97" fmla="*/ 14 h 299"/>
                  <a:gd name="T98" fmla="*/ 172 w 449"/>
                  <a:gd name="T99" fmla="*/ 5 h 299"/>
                  <a:gd name="T100" fmla="*/ 198 w 449"/>
                  <a:gd name="T101" fmla="*/ 0 h 299"/>
                  <a:gd name="T102" fmla="*/ 210 w 449"/>
                  <a:gd name="T10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9">
                    <a:moveTo>
                      <a:pt x="210" y="0"/>
                    </a:moveTo>
                    <a:lnTo>
                      <a:pt x="210" y="0"/>
                    </a:lnTo>
                    <a:lnTo>
                      <a:pt x="222" y="0"/>
                    </a:lnTo>
                    <a:lnTo>
                      <a:pt x="232" y="1"/>
                    </a:lnTo>
                    <a:lnTo>
                      <a:pt x="242" y="3"/>
                    </a:lnTo>
                    <a:lnTo>
                      <a:pt x="252" y="6"/>
                    </a:lnTo>
                    <a:lnTo>
                      <a:pt x="261" y="9"/>
                    </a:lnTo>
                    <a:lnTo>
                      <a:pt x="270" y="14"/>
                    </a:lnTo>
                    <a:lnTo>
                      <a:pt x="279" y="18"/>
                    </a:lnTo>
                    <a:lnTo>
                      <a:pt x="288" y="24"/>
                    </a:lnTo>
                    <a:lnTo>
                      <a:pt x="296" y="29"/>
                    </a:lnTo>
                    <a:lnTo>
                      <a:pt x="303" y="36"/>
                    </a:lnTo>
                    <a:lnTo>
                      <a:pt x="311" y="43"/>
                    </a:lnTo>
                    <a:lnTo>
                      <a:pt x="317" y="51"/>
                    </a:lnTo>
                    <a:lnTo>
                      <a:pt x="324" y="59"/>
                    </a:lnTo>
                    <a:lnTo>
                      <a:pt x="328" y="67"/>
                    </a:lnTo>
                    <a:lnTo>
                      <a:pt x="334" y="76"/>
                    </a:lnTo>
                    <a:lnTo>
                      <a:pt x="337" y="85"/>
                    </a:lnTo>
                    <a:lnTo>
                      <a:pt x="337" y="85"/>
                    </a:lnTo>
                    <a:lnTo>
                      <a:pt x="343" y="85"/>
                    </a:lnTo>
                    <a:lnTo>
                      <a:pt x="343" y="85"/>
                    </a:lnTo>
                    <a:lnTo>
                      <a:pt x="354" y="85"/>
                    </a:lnTo>
                    <a:lnTo>
                      <a:pt x="364" y="87"/>
                    </a:lnTo>
                    <a:lnTo>
                      <a:pt x="374" y="89"/>
                    </a:lnTo>
                    <a:lnTo>
                      <a:pt x="385" y="93"/>
                    </a:lnTo>
                    <a:lnTo>
                      <a:pt x="394" y="97"/>
                    </a:lnTo>
                    <a:lnTo>
                      <a:pt x="403" y="103"/>
                    </a:lnTo>
                    <a:lnTo>
                      <a:pt x="411" y="110"/>
                    </a:lnTo>
                    <a:lnTo>
                      <a:pt x="419" y="117"/>
                    </a:lnTo>
                    <a:lnTo>
                      <a:pt x="425" y="123"/>
                    </a:lnTo>
                    <a:lnTo>
                      <a:pt x="431" y="132"/>
                    </a:lnTo>
                    <a:lnTo>
                      <a:pt x="437" y="140"/>
                    </a:lnTo>
                    <a:lnTo>
                      <a:pt x="441" y="151"/>
                    </a:lnTo>
                    <a:lnTo>
                      <a:pt x="445" y="160"/>
                    </a:lnTo>
                    <a:lnTo>
                      <a:pt x="447" y="170"/>
                    </a:lnTo>
                    <a:lnTo>
                      <a:pt x="449" y="181"/>
                    </a:lnTo>
                    <a:lnTo>
                      <a:pt x="449" y="191"/>
                    </a:lnTo>
                    <a:lnTo>
                      <a:pt x="449" y="191"/>
                    </a:lnTo>
                    <a:lnTo>
                      <a:pt x="449" y="203"/>
                    </a:lnTo>
                    <a:lnTo>
                      <a:pt x="447" y="213"/>
                    </a:lnTo>
                    <a:lnTo>
                      <a:pt x="445" y="223"/>
                    </a:lnTo>
                    <a:lnTo>
                      <a:pt x="441" y="233"/>
                    </a:lnTo>
                    <a:lnTo>
                      <a:pt x="437" y="242"/>
                    </a:lnTo>
                    <a:lnTo>
                      <a:pt x="431" y="251"/>
                    </a:lnTo>
                    <a:lnTo>
                      <a:pt x="425" y="259"/>
                    </a:lnTo>
                    <a:lnTo>
                      <a:pt x="419" y="267"/>
                    </a:lnTo>
                    <a:lnTo>
                      <a:pt x="411" y="274"/>
                    </a:lnTo>
                    <a:lnTo>
                      <a:pt x="403" y="281"/>
                    </a:lnTo>
                    <a:lnTo>
                      <a:pt x="394" y="285"/>
                    </a:lnTo>
                    <a:lnTo>
                      <a:pt x="385" y="290"/>
                    </a:lnTo>
                    <a:lnTo>
                      <a:pt x="374" y="294"/>
                    </a:lnTo>
                    <a:lnTo>
                      <a:pt x="364" y="297"/>
                    </a:lnTo>
                    <a:lnTo>
                      <a:pt x="354" y="298"/>
                    </a:lnTo>
                    <a:lnTo>
                      <a:pt x="343" y="299"/>
                    </a:lnTo>
                    <a:lnTo>
                      <a:pt x="89" y="299"/>
                    </a:lnTo>
                    <a:lnTo>
                      <a:pt x="89" y="299"/>
                    </a:lnTo>
                    <a:lnTo>
                      <a:pt x="80" y="298"/>
                    </a:lnTo>
                    <a:lnTo>
                      <a:pt x="71" y="297"/>
                    </a:lnTo>
                    <a:lnTo>
                      <a:pt x="62" y="294"/>
                    </a:lnTo>
                    <a:lnTo>
                      <a:pt x="54" y="292"/>
                    </a:lnTo>
                    <a:lnTo>
                      <a:pt x="46" y="287"/>
                    </a:lnTo>
                    <a:lnTo>
                      <a:pt x="40" y="283"/>
                    </a:lnTo>
                    <a:lnTo>
                      <a:pt x="33" y="278"/>
                    </a:lnTo>
                    <a:lnTo>
                      <a:pt x="26" y="273"/>
                    </a:lnTo>
                    <a:lnTo>
                      <a:pt x="20" y="266"/>
                    </a:lnTo>
                    <a:lnTo>
                      <a:pt x="16" y="259"/>
                    </a:lnTo>
                    <a:lnTo>
                      <a:pt x="11" y="252"/>
                    </a:lnTo>
                    <a:lnTo>
                      <a:pt x="7" y="244"/>
                    </a:lnTo>
                    <a:lnTo>
                      <a:pt x="4" y="237"/>
                    </a:lnTo>
                    <a:lnTo>
                      <a:pt x="2" y="228"/>
                    </a:lnTo>
                    <a:lnTo>
                      <a:pt x="1" y="218"/>
                    </a:lnTo>
                    <a:lnTo>
                      <a:pt x="0" y="209"/>
                    </a:lnTo>
                    <a:lnTo>
                      <a:pt x="0" y="209"/>
                    </a:lnTo>
                    <a:lnTo>
                      <a:pt x="1" y="201"/>
                    </a:lnTo>
                    <a:lnTo>
                      <a:pt x="1" y="194"/>
                    </a:lnTo>
                    <a:lnTo>
                      <a:pt x="3" y="186"/>
                    </a:lnTo>
                    <a:lnTo>
                      <a:pt x="6" y="178"/>
                    </a:lnTo>
                    <a:lnTo>
                      <a:pt x="9" y="171"/>
                    </a:lnTo>
                    <a:lnTo>
                      <a:pt x="12" y="164"/>
                    </a:lnTo>
                    <a:lnTo>
                      <a:pt x="21" y="152"/>
                    </a:lnTo>
                    <a:lnTo>
                      <a:pt x="33" y="142"/>
                    </a:lnTo>
                    <a:lnTo>
                      <a:pt x="45" y="132"/>
                    </a:lnTo>
                    <a:lnTo>
                      <a:pt x="52" y="129"/>
                    </a:lnTo>
                    <a:lnTo>
                      <a:pt x="59" y="126"/>
                    </a:lnTo>
                    <a:lnTo>
                      <a:pt x="67" y="123"/>
                    </a:lnTo>
                    <a:lnTo>
                      <a:pt x="75" y="122"/>
                    </a:lnTo>
                    <a:lnTo>
                      <a:pt x="75" y="122"/>
                    </a:lnTo>
                    <a:lnTo>
                      <a:pt x="77" y="109"/>
                    </a:lnTo>
                    <a:lnTo>
                      <a:pt x="79" y="97"/>
                    </a:lnTo>
                    <a:lnTo>
                      <a:pt x="84" y="85"/>
                    </a:lnTo>
                    <a:lnTo>
                      <a:pt x="89" y="74"/>
                    </a:lnTo>
                    <a:lnTo>
                      <a:pt x="95" y="63"/>
                    </a:lnTo>
                    <a:lnTo>
                      <a:pt x="102" y="53"/>
                    </a:lnTo>
                    <a:lnTo>
                      <a:pt x="110" y="44"/>
                    </a:lnTo>
                    <a:lnTo>
                      <a:pt x="119" y="35"/>
                    </a:lnTo>
                    <a:lnTo>
                      <a:pt x="128" y="27"/>
                    </a:lnTo>
                    <a:lnTo>
                      <a:pt x="138" y="20"/>
                    </a:lnTo>
                    <a:lnTo>
                      <a:pt x="149" y="14"/>
                    </a:lnTo>
                    <a:lnTo>
                      <a:pt x="161" y="9"/>
                    </a:lnTo>
                    <a:lnTo>
                      <a:pt x="172" y="5"/>
                    </a:lnTo>
                    <a:lnTo>
                      <a:pt x="184" y="2"/>
                    </a:lnTo>
                    <a:lnTo>
                      <a:pt x="198" y="0"/>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266825" eaLnBrk="1" fontAlgn="auto" hangingPunct="1">
                  <a:spcBef>
                    <a:spcPts val="0"/>
                  </a:spcBef>
                  <a:spcAft>
                    <a:spcPts val="0"/>
                  </a:spcAft>
                  <a:defRPr/>
                </a:pPr>
                <a:endParaRPr lang="zh-CN" altLang="en-US" sz="1500" kern="0" dirty="0">
                  <a:solidFill>
                    <a:sysClr val="windowText" lastClr="000000"/>
                  </a:solidFill>
                  <a:latin typeface="+mn-lt"/>
                  <a:ea typeface="+mn-ea"/>
                </a:endParaRPr>
              </a:p>
            </p:txBody>
          </p:sp>
          <p:sp>
            <p:nvSpPr>
              <p:cNvPr id="66" name="Freeform 339"/>
              <p:cNvSpPr/>
              <p:nvPr/>
            </p:nvSpPr>
            <p:spPr bwMode="auto">
              <a:xfrm>
                <a:off x="783337" y="3963312"/>
                <a:ext cx="779463" cy="512761"/>
              </a:xfrm>
              <a:custGeom>
                <a:avLst/>
                <a:gdLst>
                  <a:gd name="T0" fmla="*/ 210 w 449"/>
                  <a:gd name="T1" fmla="*/ 0 h 298"/>
                  <a:gd name="T2" fmla="*/ 232 w 449"/>
                  <a:gd name="T3" fmla="*/ 2 h 298"/>
                  <a:gd name="T4" fmla="*/ 251 w 449"/>
                  <a:gd name="T5" fmla="*/ 7 h 298"/>
                  <a:gd name="T6" fmla="*/ 270 w 449"/>
                  <a:gd name="T7" fmla="*/ 14 h 298"/>
                  <a:gd name="T8" fmla="*/ 287 w 449"/>
                  <a:gd name="T9" fmla="*/ 23 h 298"/>
                  <a:gd name="T10" fmla="*/ 303 w 449"/>
                  <a:gd name="T11" fmla="*/ 36 h 298"/>
                  <a:gd name="T12" fmla="*/ 317 w 449"/>
                  <a:gd name="T13" fmla="*/ 51 h 298"/>
                  <a:gd name="T14" fmla="*/ 328 w 449"/>
                  <a:gd name="T15" fmla="*/ 68 h 298"/>
                  <a:gd name="T16" fmla="*/ 337 w 449"/>
                  <a:gd name="T17" fmla="*/ 86 h 298"/>
                  <a:gd name="T18" fmla="*/ 343 w 449"/>
                  <a:gd name="T19" fmla="*/ 86 h 298"/>
                  <a:gd name="T20" fmla="*/ 353 w 449"/>
                  <a:gd name="T21" fmla="*/ 86 h 298"/>
                  <a:gd name="T22" fmla="*/ 374 w 449"/>
                  <a:gd name="T23" fmla="*/ 90 h 298"/>
                  <a:gd name="T24" fmla="*/ 394 w 449"/>
                  <a:gd name="T25" fmla="*/ 98 h 298"/>
                  <a:gd name="T26" fmla="*/ 411 w 449"/>
                  <a:gd name="T27" fmla="*/ 109 h 298"/>
                  <a:gd name="T28" fmla="*/ 425 w 449"/>
                  <a:gd name="T29" fmla="*/ 124 h 298"/>
                  <a:gd name="T30" fmla="*/ 437 w 449"/>
                  <a:gd name="T31" fmla="*/ 141 h 298"/>
                  <a:gd name="T32" fmla="*/ 444 w 449"/>
                  <a:gd name="T33" fmla="*/ 160 h 298"/>
                  <a:gd name="T34" fmla="*/ 449 w 449"/>
                  <a:gd name="T35" fmla="*/ 181 h 298"/>
                  <a:gd name="T36" fmla="*/ 449 w 449"/>
                  <a:gd name="T37" fmla="*/ 192 h 298"/>
                  <a:gd name="T38" fmla="*/ 447 w 449"/>
                  <a:gd name="T39" fmla="*/ 214 h 298"/>
                  <a:gd name="T40" fmla="*/ 441 w 449"/>
                  <a:gd name="T41" fmla="*/ 234 h 298"/>
                  <a:gd name="T42" fmla="*/ 431 w 449"/>
                  <a:gd name="T43" fmla="*/ 252 h 298"/>
                  <a:gd name="T44" fmla="*/ 417 w 449"/>
                  <a:gd name="T45" fmla="*/ 268 h 298"/>
                  <a:gd name="T46" fmla="*/ 401 w 449"/>
                  <a:gd name="T47" fmla="*/ 280 h 298"/>
                  <a:gd name="T48" fmla="*/ 383 w 449"/>
                  <a:gd name="T49" fmla="*/ 291 h 298"/>
                  <a:gd name="T50" fmla="*/ 364 w 449"/>
                  <a:gd name="T51" fmla="*/ 297 h 298"/>
                  <a:gd name="T52" fmla="*/ 343 w 449"/>
                  <a:gd name="T53" fmla="*/ 298 h 298"/>
                  <a:gd name="T54" fmla="*/ 88 w 449"/>
                  <a:gd name="T55" fmla="*/ 298 h 298"/>
                  <a:gd name="T56" fmla="*/ 71 w 449"/>
                  <a:gd name="T57" fmla="*/ 297 h 298"/>
                  <a:gd name="T58" fmla="*/ 54 w 449"/>
                  <a:gd name="T59" fmla="*/ 292 h 298"/>
                  <a:gd name="T60" fmla="*/ 39 w 449"/>
                  <a:gd name="T61" fmla="*/ 284 h 298"/>
                  <a:gd name="T62" fmla="*/ 26 w 449"/>
                  <a:gd name="T63" fmla="*/ 272 h 298"/>
                  <a:gd name="T64" fmla="*/ 14 w 449"/>
                  <a:gd name="T65" fmla="*/ 260 h 298"/>
                  <a:gd name="T66" fmla="*/ 7 w 449"/>
                  <a:gd name="T67" fmla="*/ 244 h 298"/>
                  <a:gd name="T68" fmla="*/ 2 w 449"/>
                  <a:gd name="T69" fmla="*/ 228 h 298"/>
                  <a:gd name="T70" fmla="*/ 0 w 449"/>
                  <a:gd name="T71" fmla="*/ 210 h 298"/>
                  <a:gd name="T72" fmla="*/ 0 w 449"/>
                  <a:gd name="T73" fmla="*/ 202 h 298"/>
                  <a:gd name="T74" fmla="*/ 3 w 449"/>
                  <a:gd name="T75" fmla="*/ 186 h 298"/>
                  <a:gd name="T76" fmla="*/ 9 w 449"/>
                  <a:gd name="T77" fmla="*/ 172 h 298"/>
                  <a:gd name="T78" fmla="*/ 21 w 449"/>
                  <a:gd name="T79" fmla="*/ 152 h 298"/>
                  <a:gd name="T80" fmla="*/ 45 w 449"/>
                  <a:gd name="T81" fmla="*/ 133 h 298"/>
                  <a:gd name="T82" fmla="*/ 59 w 449"/>
                  <a:gd name="T83" fmla="*/ 126 h 298"/>
                  <a:gd name="T84" fmla="*/ 74 w 449"/>
                  <a:gd name="T85" fmla="*/ 122 h 298"/>
                  <a:gd name="T86" fmla="*/ 76 w 449"/>
                  <a:gd name="T87" fmla="*/ 109 h 298"/>
                  <a:gd name="T88" fmla="*/ 83 w 449"/>
                  <a:gd name="T89" fmla="*/ 86 h 298"/>
                  <a:gd name="T90" fmla="*/ 95 w 449"/>
                  <a:gd name="T91" fmla="*/ 63 h 298"/>
                  <a:gd name="T92" fmla="*/ 110 w 449"/>
                  <a:gd name="T93" fmla="*/ 44 h 298"/>
                  <a:gd name="T94" fmla="*/ 128 w 449"/>
                  <a:gd name="T95" fmla="*/ 28 h 298"/>
                  <a:gd name="T96" fmla="*/ 149 w 449"/>
                  <a:gd name="T97" fmla="*/ 14 h 298"/>
                  <a:gd name="T98" fmla="*/ 172 w 449"/>
                  <a:gd name="T99" fmla="*/ 5 h 298"/>
                  <a:gd name="T100" fmla="*/ 197 w 449"/>
                  <a:gd name="T101" fmla="*/ 1 h 298"/>
                  <a:gd name="T102" fmla="*/ 210 w 449"/>
                  <a:gd name="T10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8">
                    <a:moveTo>
                      <a:pt x="210" y="0"/>
                    </a:moveTo>
                    <a:lnTo>
                      <a:pt x="210" y="0"/>
                    </a:lnTo>
                    <a:lnTo>
                      <a:pt x="220" y="1"/>
                    </a:lnTo>
                    <a:lnTo>
                      <a:pt x="232" y="2"/>
                    </a:lnTo>
                    <a:lnTo>
                      <a:pt x="242" y="4"/>
                    </a:lnTo>
                    <a:lnTo>
                      <a:pt x="251" y="7"/>
                    </a:lnTo>
                    <a:lnTo>
                      <a:pt x="261" y="10"/>
                    </a:lnTo>
                    <a:lnTo>
                      <a:pt x="270" y="14"/>
                    </a:lnTo>
                    <a:lnTo>
                      <a:pt x="279" y="19"/>
                    </a:lnTo>
                    <a:lnTo>
                      <a:pt x="287" y="23"/>
                    </a:lnTo>
                    <a:lnTo>
                      <a:pt x="295" y="30"/>
                    </a:lnTo>
                    <a:lnTo>
                      <a:pt x="303" y="36"/>
                    </a:lnTo>
                    <a:lnTo>
                      <a:pt x="310" y="44"/>
                    </a:lnTo>
                    <a:lnTo>
                      <a:pt x="317" y="51"/>
                    </a:lnTo>
                    <a:lnTo>
                      <a:pt x="322" y="59"/>
                    </a:lnTo>
                    <a:lnTo>
                      <a:pt x="328" y="68"/>
                    </a:lnTo>
                    <a:lnTo>
                      <a:pt x="332" y="77"/>
                    </a:lnTo>
                    <a:lnTo>
                      <a:pt x="337" y="86"/>
                    </a:lnTo>
                    <a:lnTo>
                      <a:pt x="337" y="86"/>
                    </a:lnTo>
                    <a:lnTo>
                      <a:pt x="343" y="86"/>
                    </a:lnTo>
                    <a:lnTo>
                      <a:pt x="343" y="86"/>
                    </a:lnTo>
                    <a:lnTo>
                      <a:pt x="353" y="86"/>
                    </a:lnTo>
                    <a:lnTo>
                      <a:pt x="364" y="88"/>
                    </a:lnTo>
                    <a:lnTo>
                      <a:pt x="374" y="90"/>
                    </a:lnTo>
                    <a:lnTo>
                      <a:pt x="383" y="94"/>
                    </a:lnTo>
                    <a:lnTo>
                      <a:pt x="394" y="98"/>
                    </a:lnTo>
                    <a:lnTo>
                      <a:pt x="401" y="104"/>
                    </a:lnTo>
                    <a:lnTo>
                      <a:pt x="411" y="109"/>
                    </a:lnTo>
                    <a:lnTo>
                      <a:pt x="417" y="116"/>
                    </a:lnTo>
                    <a:lnTo>
                      <a:pt x="425" y="124"/>
                    </a:lnTo>
                    <a:lnTo>
                      <a:pt x="431" y="132"/>
                    </a:lnTo>
                    <a:lnTo>
                      <a:pt x="437" y="141"/>
                    </a:lnTo>
                    <a:lnTo>
                      <a:pt x="441" y="150"/>
                    </a:lnTo>
                    <a:lnTo>
                      <a:pt x="444" y="160"/>
                    </a:lnTo>
                    <a:lnTo>
                      <a:pt x="447" y="171"/>
                    </a:lnTo>
                    <a:lnTo>
                      <a:pt x="449" y="181"/>
                    </a:lnTo>
                    <a:lnTo>
                      <a:pt x="449" y="192"/>
                    </a:lnTo>
                    <a:lnTo>
                      <a:pt x="449" y="192"/>
                    </a:lnTo>
                    <a:lnTo>
                      <a:pt x="449" y="203"/>
                    </a:lnTo>
                    <a:lnTo>
                      <a:pt x="447" y="214"/>
                    </a:lnTo>
                    <a:lnTo>
                      <a:pt x="444" y="224"/>
                    </a:lnTo>
                    <a:lnTo>
                      <a:pt x="441" y="234"/>
                    </a:lnTo>
                    <a:lnTo>
                      <a:pt x="437" y="243"/>
                    </a:lnTo>
                    <a:lnTo>
                      <a:pt x="431" y="252"/>
                    </a:lnTo>
                    <a:lnTo>
                      <a:pt x="425" y="260"/>
                    </a:lnTo>
                    <a:lnTo>
                      <a:pt x="417" y="268"/>
                    </a:lnTo>
                    <a:lnTo>
                      <a:pt x="411" y="275"/>
                    </a:lnTo>
                    <a:lnTo>
                      <a:pt x="401" y="280"/>
                    </a:lnTo>
                    <a:lnTo>
                      <a:pt x="394" y="286"/>
                    </a:lnTo>
                    <a:lnTo>
                      <a:pt x="383" y="291"/>
                    </a:lnTo>
                    <a:lnTo>
                      <a:pt x="374" y="294"/>
                    </a:lnTo>
                    <a:lnTo>
                      <a:pt x="364" y="297"/>
                    </a:lnTo>
                    <a:lnTo>
                      <a:pt x="353" y="298"/>
                    </a:lnTo>
                    <a:lnTo>
                      <a:pt x="343" y="298"/>
                    </a:lnTo>
                    <a:lnTo>
                      <a:pt x="88" y="298"/>
                    </a:lnTo>
                    <a:lnTo>
                      <a:pt x="88" y="298"/>
                    </a:lnTo>
                    <a:lnTo>
                      <a:pt x="79" y="298"/>
                    </a:lnTo>
                    <a:lnTo>
                      <a:pt x="71" y="297"/>
                    </a:lnTo>
                    <a:lnTo>
                      <a:pt x="62" y="295"/>
                    </a:lnTo>
                    <a:lnTo>
                      <a:pt x="54" y="292"/>
                    </a:lnTo>
                    <a:lnTo>
                      <a:pt x="46" y="288"/>
                    </a:lnTo>
                    <a:lnTo>
                      <a:pt x="39" y="284"/>
                    </a:lnTo>
                    <a:lnTo>
                      <a:pt x="33" y="279"/>
                    </a:lnTo>
                    <a:lnTo>
                      <a:pt x="26" y="272"/>
                    </a:lnTo>
                    <a:lnTo>
                      <a:pt x="20" y="267"/>
                    </a:lnTo>
                    <a:lnTo>
                      <a:pt x="14" y="260"/>
                    </a:lnTo>
                    <a:lnTo>
                      <a:pt x="10" y="252"/>
                    </a:lnTo>
                    <a:lnTo>
                      <a:pt x="7" y="244"/>
                    </a:lnTo>
                    <a:lnTo>
                      <a:pt x="3" y="236"/>
                    </a:lnTo>
                    <a:lnTo>
                      <a:pt x="2" y="228"/>
                    </a:lnTo>
                    <a:lnTo>
                      <a:pt x="0" y="219"/>
                    </a:lnTo>
                    <a:lnTo>
                      <a:pt x="0" y="210"/>
                    </a:lnTo>
                    <a:lnTo>
                      <a:pt x="0" y="210"/>
                    </a:lnTo>
                    <a:lnTo>
                      <a:pt x="0" y="202"/>
                    </a:lnTo>
                    <a:lnTo>
                      <a:pt x="1" y="194"/>
                    </a:lnTo>
                    <a:lnTo>
                      <a:pt x="3" y="186"/>
                    </a:lnTo>
                    <a:lnTo>
                      <a:pt x="5" y="179"/>
                    </a:lnTo>
                    <a:lnTo>
                      <a:pt x="9" y="172"/>
                    </a:lnTo>
                    <a:lnTo>
                      <a:pt x="12" y="165"/>
                    </a:lnTo>
                    <a:lnTo>
                      <a:pt x="21" y="152"/>
                    </a:lnTo>
                    <a:lnTo>
                      <a:pt x="31" y="141"/>
                    </a:lnTo>
                    <a:lnTo>
                      <a:pt x="45" y="133"/>
                    </a:lnTo>
                    <a:lnTo>
                      <a:pt x="52" y="129"/>
                    </a:lnTo>
                    <a:lnTo>
                      <a:pt x="59" y="126"/>
                    </a:lnTo>
                    <a:lnTo>
                      <a:pt x="67" y="124"/>
                    </a:lnTo>
                    <a:lnTo>
                      <a:pt x="74" y="122"/>
                    </a:lnTo>
                    <a:lnTo>
                      <a:pt x="74" y="122"/>
                    </a:lnTo>
                    <a:lnTo>
                      <a:pt x="76" y="109"/>
                    </a:lnTo>
                    <a:lnTo>
                      <a:pt x="79" y="97"/>
                    </a:lnTo>
                    <a:lnTo>
                      <a:pt x="83" y="86"/>
                    </a:lnTo>
                    <a:lnTo>
                      <a:pt x="88" y="74"/>
                    </a:lnTo>
                    <a:lnTo>
                      <a:pt x="95" y="63"/>
                    </a:lnTo>
                    <a:lnTo>
                      <a:pt x="102" y="53"/>
                    </a:lnTo>
                    <a:lnTo>
                      <a:pt x="110" y="44"/>
                    </a:lnTo>
                    <a:lnTo>
                      <a:pt x="119" y="36"/>
                    </a:lnTo>
                    <a:lnTo>
                      <a:pt x="128" y="28"/>
                    </a:lnTo>
                    <a:lnTo>
                      <a:pt x="138" y="20"/>
                    </a:lnTo>
                    <a:lnTo>
                      <a:pt x="149" y="14"/>
                    </a:lnTo>
                    <a:lnTo>
                      <a:pt x="160" y="10"/>
                    </a:lnTo>
                    <a:lnTo>
                      <a:pt x="172" y="5"/>
                    </a:lnTo>
                    <a:lnTo>
                      <a:pt x="184" y="2"/>
                    </a:lnTo>
                    <a:lnTo>
                      <a:pt x="197" y="1"/>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266825" eaLnBrk="1" fontAlgn="auto" hangingPunct="1">
                  <a:spcBef>
                    <a:spcPts val="0"/>
                  </a:spcBef>
                  <a:spcAft>
                    <a:spcPts val="0"/>
                  </a:spcAft>
                  <a:defRPr/>
                </a:pPr>
                <a:endParaRPr lang="zh-CN" altLang="en-US" sz="1500" kern="0" dirty="0">
                  <a:solidFill>
                    <a:sysClr val="windowText" lastClr="000000"/>
                  </a:solidFill>
                  <a:latin typeface="+mn-lt"/>
                  <a:ea typeface="+mn-ea"/>
                </a:endParaRPr>
              </a:p>
            </p:txBody>
          </p:sp>
        </p:grpSp>
        <p:sp>
          <p:nvSpPr>
            <p:cNvPr id="67" name="圆角矩形 66"/>
            <p:cNvSpPr/>
            <p:nvPr/>
          </p:nvSpPr>
          <p:spPr bwMode="auto">
            <a:xfrm>
              <a:off x="4981404" y="1615075"/>
              <a:ext cx="1939129" cy="331119"/>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4139" tIns="67071" rIns="134139" bIns="67071" anchor="ctr"/>
            <a:lstStyle/>
            <a:p>
              <a:pPr algn="ctr" defTabSz="1689735" eaLnBrk="1" fontAlgn="auto" hangingPunct="1">
                <a:spcBef>
                  <a:spcPts val="0"/>
                </a:spcBef>
                <a:spcAft>
                  <a:spcPts val="0"/>
                </a:spcAft>
                <a:defRPr/>
              </a:pPr>
              <a:r>
                <a:rPr lang="zh-CN" altLang="en-US" sz="1500" kern="0" dirty="0">
                  <a:solidFill>
                    <a:srgbClr val="FFFFFF"/>
                  </a:solidFill>
                  <a:latin typeface="+mn-lt"/>
                  <a:ea typeface="+mn-ea"/>
                </a:rPr>
                <a:t>混合云</a:t>
              </a:r>
              <a:endParaRPr lang="en-US" altLang="zh-CN" sz="1500" kern="0" dirty="0">
                <a:solidFill>
                  <a:srgbClr val="FFFFFF"/>
                </a:solidFill>
                <a:latin typeface="+mn-lt"/>
                <a:ea typeface="+mn-ea"/>
              </a:endParaRPr>
            </a:p>
            <a:p>
              <a:pPr algn="ctr" defTabSz="1689735" eaLnBrk="1" fontAlgn="auto" hangingPunct="1">
                <a:spcBef>
                  <a:spcPts val="0"/>
                </a:spcBef>
                <a:spcAft>
                  <a:spcPts val="0"/>
                </a:spcAft>
                <a:defRPr/>
              </a:pPr>
              <a:endParaRPr lang="zh-CN" altLang="en-US" sz="1500" kern="0" dirty="0">
                <a:solidFill>
                  <a:srgbClr val="FFFFFF"/>
                </a:solidFill>
                <a:latin typeface="+mn-lt"/>
                <a:ea typeface="+mn-ea"/>
              </a:endParaRPr>
            </a:p>
          </p:txBody>
        </p:sp>
        <p:grpSp>
          <p:nvGrpSpPr>
            <p:cNvPr id="5" name="组合 188"/>
            <p:cNvGrpSpPr/>
            <p:nvPr/>
          </p:nvGrpSpPr>
          <p:grpSpPr>
            <a:xfrm>
              <a:off x="2913823" y="1328345"/>
              <a:ext cx="1633716" cy="768000"/>
              <a:chOff x="783337" y="3953652"/>
              <a:chExt cx="822323" cy="522421"/>
            </a:xfrm>
            <a:solidFill>
              <a:schemeClr val="bg1">
                <a:lumMod val="50000"/>
              </a:schemeClr>
            </a:solidFill>
          </p:grpSpPr>
          <p:sp>
            <p:nvSpPr>
              <p:cNvPr id="69" name="Freeform 338"/>
              <p:cNvSpPr/>
              <p:nvPr/>
            </p:nvSpPr>
            <p:spPr bwMode="auto">
              <a:xfrm>
                <a:off x="826197" y="3953652"/>
                <a:ext cx="779463" cy="514483"/>
              </a:xfrm>
              <a:custGeom>
                <a:avLst/>
                <a:gdLst>
                  <a:gd name="T0" fmla="*/ 210 w 449"/>
                  <a:gd name="T1" fmla="*/ 0 h 299"/>
                  <a:gd name="T2" fmla="*/ 232 w 449"/>
                  <a:gd name="T3" fmla="*/ 1 h 299"/>
                  <a:gd name="T4" fmla="*/ 252 w 449"/>
                  <a:gd name="T5" fmla="*/ 6 h 299"/>
                  <a:gd name="T6" fmla="*/ 270 w 449"/>
                  <a:gd name="T7" fmla="*/ 14 h 299"/>
                  <a:gd name="T8" fmla="*/ 288 w 449"/>
                  <a:gd name="T9" fmla="*/ 24 h 299"/>
                  <a:gd name="T10" fmla="*/ 303 w 449"/>
                  <a:gd name="T11" fmla="*/ 36 h 299"/>
                  <a:gd name="T12" fmla="*/ 317 w 449"/>
                  <a:gd name="T13" fmla="*/ 51 h 299"/>
                  <a:gd name="T14" fmla="*/ 328 w 449"/>
                  <a:gd name="T15" fmla="*/ 67 h 299"/>
                  <a:gd name="T16" fmla="*/ 337 w 449"/>
                  <a:gd name="T17" fmla="*/ 85 h 299"/>
                  <a:gd name="T18" fmla="*/ 343 w 449"/>
                  <a:gd name="T19" fmla="*/ 85 h 299"/>
                  <a:gd name="T20" fmla="*/ 354 w 449"/>
                  <a:gd name="T21" fmla="*/ 85 h 299"/>
                  <a:gd name="T22" fmla="*/ 374 w 449"/>
                  <a:gd name="T23" fmla="*/ 89 h 299"/>
                  <a:gd name="T24" fmla="*/ 394 w 449"/>
                  <a:gd name="T25" fmla="*/ 97 h 299"/>
                  <a:gd name="T26" fmla="*/ 411 w 449"/>
                  <a:gd name="T27" fmla="*/ 110 h 299"/>
                  <a:gd name="T28" fmla="*/ 425 w 449"/>
                  <a:gd name="T29" fmla="*/ 123 h 299"/>
                  <a:gd name="T30" fmla="*/ 437 w 449"/>
                  <a:gd name="T31" fmla="*/ 140 h 299"/>
                  <a:gd name="T32" fmla="*/ 445 w 449"/>
                  <a:gd name="T33" fmla="*/ 160 h 299"/>
                  <a:gd name="T34" fmla="*/ 449 w 449"/>
                  <a:gd name="T35" fmla="*/ 181 h 299"/>
                  <a:gd name="T36" fmla="*/ 449 w 449"/>
                  <a:gd name="T37" fmla="*/ 191 h 299"/>
                  <a:gd name="T38" fmla="*/ 447 w 449"/>
                  <a:gd name="T39" fmla="*/ 213 h 299"/>
                  <a:gd name="T40" fmla="*/ 441 w 449"/>
                  <a:gd name="T41" fmla="*/ 233 h 299"/>
                  <a:gd name="T42" fmla="*/ 431 w 449"/>
                  <a:gd name="T43" fmla="*/ 251 h 299"/>
                  <a:gd name="T44" fmla="*/ 419 w 449"/>
                  <a:gd name="T45" fmla="*/ 267 h 299"/>
                  <a:gd name="T46" fmla="*/ 403 w 449"/>
                  <a:gd name="T47" fmla="*/ 281 h 299"/>
                  <a:gd name="T48" fmla="*/ 385 w 449"/>
                  <a:gd name="T49" fmla="*/ 290 h 299"/>
                  <a:gd name="T50" fmla="*/ 364 w 449"/>
                  <a:gd name="T51" fmla="*/ 297 h 299"/>
                  <a:gd name="T52" fmla="*/ 343 w 449"/>
                  <a:gd name="T53" fmla="*/ 299 h 299"/>
                  <a:gd name="T54" fmla="*/ 89 w 449"/>
                  <a:gd name="T55" fmla="*/ 299 h 299"/>
                  <a:gd name="T56" fmla="*/ 71 w 449"/>
                  <a:gd name="T57" fmla="*/ 297 h 299"/>
                  <a:gd name="T58" fmla="*/ 54 w 449"/>
                  <a:gd name="T59" fmla="*/ 292 h 299"/>
                  <a:gd name="T60" fmla="*/ 40 w 449"/>
                  <a:gd name="T61" fmla="*/ 283 h 299"/>
                  <a:gd name="T62" fmla="*/ 26 w 449"/>
                  <a:gd name="T63" fmla="*/ 273 h 299"/>
                  <a:gd name="T64" fmla="*/ 16 w 449"/>
                  <a:gd name="T65" fmla="*/ 259 h 299"/>
                  <a:gd name="T66" fmla="*/ 7 w 449"/>
                  <a:gd name="T67" fmla="*/ 244 h 299"/>
                  <a:gd name="T68" fmla="*/ 2 w 449"/>
                  <a:gd name="T69" fmla="*/ 228 h 299"/>
                  <a:gd name="T70" fmla="*/ 0 w 449"/>
                  <a:gd name="T71" fmla="*/ 209 h 299"/>
                  <a:gd name="T72" fmla="*/ 1 w 449"/>
                  <a:gd name="T73" fmla="*/ 201 h 299"/>
                  <a:gd name="T74" fmla="*/ 3 w 449"/>
                  <a:gd name="T75" fmla="*/ 186 h 299"/>
                  <a:gd name="T76" fmla="*/ 9 w 449"/>
                  <a:gd name="T77" fmla="*/ 171 h 299"/>
                  <a:gd name="T78" fmla="*/ 21 w 449"/>
                  <a:gd name="T79" fmla="*/ 152 h 299"/>
                  <a:gd name="T80" fmla="*/ 45 w 449"/>
                  <a:gd name="T81" fmla="*/ 132 h 299"/>
                  <a:gd name="T82" fmla="*/ 59 w 449"/>
                  <a:gd name="T83" fmla="*/ 126 h 299"/>
                  <a:gd name="T84" fmla="*/ 75 w 449"/>
                  <a:gd name="T85" fmla="*/ 122 h 299"/>
                  <a:gd name="T86" fmla="*/ 77 w 449"/>
                  <a:gd name="T87" fmla="*/ 109 h 299"/>
                  <a:gd name="T88" fmla="*/ 84 w 449"/>
                  <a:gd name="T89" fmla="*/ 85 h 299"/>
                  <a:gd name="T90" fmla="*/ 95 w 449"/>
                  <a:gd name="T91" fmla="*/ 63 h 299"/>
                  <a:gd name="T92" fmla="*/ 110 w 449"/>
                  <a:gd name="T93" fmla="*/ 44 h 299"/>
                  <a:gd name="T94" fmla="*/ 128 w 449"/>
                  <a:gd name="T95" fmla="*/ 27 h 299"/>
                  <a:gd name="T96" fmla="*/ 149 w 449"/>
                  <a:gd name="T97" fmla="*/ 14 h 299"/>
                  <a:gd name="T98" fmla="*/ 172 w 449"/>
                  <a:gd name="T99" fmla="*/ 5 h 299"/>
                  <a:gd name="T100" fmla="*/ 198 w 449"/>
                  <a:gd name="T101" fmla="*/ 0 h 299"/>
                  <a:gd name="T102" fmla="*/ 210 w 449"/>
                  <a:gd name="T10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9">
                    <a:moveTo>
                      <a:pt x="210" y="0"/>
                    </a:moveTo>
                    <a:lnTo>
                      <a:pt x="210" y="0"/>
                    </a:lnTo>
                    <a:lnTo>
                      <a:pt x="222" y="0"/>
                    </a:lnTo>
                    <a:lnTo>
                      <a:pt x="232" y="1"/>
                    </a:lnTo>
                    <a:lnTo>
                      <a:pt x="242" y="3"/>
                    </a:lnTo>
                    <a:lnTo>
                      <a:pt x="252" y="6"/>
                    </a:lnTo>
                    <a:lnTo>
                      <a:pt x="261" y="9"/>
                    </a:lnTo>
                    <a:lnTo>
                      <a:pt x="270" y="14"/>
                    </a:lnTo>
                    <a:lnTo>
                      <a:pt x="279" y="18"/>
                    </a:lnTo>
                    <a:lnTo>
                      <a:pt x="288" y="24"/>
                    </a:lnTo>
                    <a:lnTo>
                      <a:pt x="296" y="29"/>
                    </a:lnTo>
                    <a:lnTo>
                      <a:pt x="303" y="36"/>
                    </a:lnTo>
                    <a:lnTo>
                      <a:pt x="311" y="43"/>
                    </a:lnTo>
                    <a:lnTo>
                      <a:pt x="317" y="51"/>
                    </a:lnTo>
                    <a:lnTo>
                      <a:pt x="324" y="59"/>
                    </a:lnTo>
                    <a:lnTo>
                      <a:pt x="328" y="67"/>
                    </a:lnTo>
                    <a:lnTo>
                      <a:pt x="334" y="76"/>
                    </a:lnTo>
                    <a:lnTo>
                      <a:pt x="337" y="85"/>
                    </a:lnTo>
                    <a:lnTo>
                      <a:pt x="337" y="85"/>
                    </a:lnTo>
                    <a:lnTo>
                      <a:pt x="343" y="85"/>
                    </a:lnTo>
                    <a:lnTo>
                      <a:pt x="343" y="85"/>
                    </a:lnTo>
                    <a:lnTo>
                      <a:pt x="354" y="85"/>
                    </a:lnTo>
                    <a:lnTo>
                      <a:pt x="364" y="87"/>
                    </a:lnTo>
                    <a:lnTo>
                      <a:pt x="374" y="89"/>
                    </a:lnTo>
                    <a:lnTo>
                      <a:pt x="385" y="93"/>
                    </a:lnTo>
                    <a:lnTo>
                      <a:pt x="394" y="97"/>
                    </a:lnTo>
                    <a:lnTo>
                      <a:pt x="403" y="103"/>
                    </a:lnTo>
                    <a:lnTo>
                      <a:pt x="411" y="110"/>
                    </a:lnTo>
                    <a:lnTo>
                      <a:pt x="419" y="117"/>
                    </a:lnTo>
                    <a:lnTo>
                      <a:pt x="425" y="123"/>
                    </a:lnTo>
                    <a:lnTo>
                      <a:pt x="431" y="132"/>
                    </a:lnTo>
                    <a:lnTo>
                      <a:pt x="437" y="140"/>
                    </a:lnTo>
                    <a:lnTo>
                      <a:pt x="441" y="151"/>
                    </a:lnTo>
                    <a:lnTo>
                      <a:pt x="445" y="160"/>
                    </a:lnTo>
                    <a:lnTo>
                      <a:pt x="447" y="170"/>
                    </a:lnTo>
                    <a:lnTo>
                      <a:pt x="449" y="181"/>
                    </a:lnTo>
                    <a:lnTo>
                      <a:pt x="449" y="191"/>
                    </a:lnTo>
                    <a:lnTo>
                      <a:pt x="449" y="191"/>
                    </a:lnTo>
                    <a:lnTo>
                      <a:pt x="449" y="203"/>
                    </a:lnTo>
                    <a:lnTo>
                      <a:pt x="447" y="213"/>
                    </a:lnTo>
                    <a:lnTo>
                      <a:pt x="445" y="223"/>
                    </a:lnTo>
                    <a:lnTo>
                      <a:pt x="441" y="233"/>
                    </a:lnTo>
                    <a:lnTo>
                      <a:pt x="437" y="242"/>
                    </a:lnTo>
                    <a:lnTo>
                      <a:pt x="431" y="251"/>
                    </a:lnTo>
                    <a:lnTo>
                      <a:pt x="425" y="259"/>
                    </a:lnTo>
                    <a:lnTo>
                      <a:pt x="419" y="267"/>
                    </a:lnTo>
                    <a:lnTo>
                      <a:pt x="411" y="274"/>
                    </a:lnTo>
                    <a:lnTo>
                      <a:pt x="403" y="281"/>
                    </a:lnTo>
                    <a:lnTo>
                      <a:pt x="394" y="285"/>
                    </a:lnTo>
                    <a:lnTo>
                      <a:pt x="385" y="290"/>
                    </a:lnTo>
                    <a:lnTo>
                      <a:pt x="374" y="294"/>
                    </a:lnTo>
                    <a:lnTo>
                      <a:pt x="364" y="297"/>
                    </a:lnTo>
                    <a:lnTo>
                      <a:pt x="354" y="298"/>
                    </a:lnTo>
                    <a:lnTo>
                      <a:pt x="343" y="299"/>
                    </a:lnTo>
                    <a:lnTo>
                      <a:pt x="89" y="299"/>
                    </a:lnTo>
                    <a:lnTo>
                      <a:pt x="89" y="299"/>
                    </a:lnTo>
                    <a:lnTo>
                      <a:pt x="80" y="298"/>
                    </a:lnTo>
                    <a:lnTo>
                      <a:pt x="71" y="297"/>
                    </a:lnTo>
                    <a:lnTo>
                      <a:pt x="62" y="294"/>
                    </a:lnTo>
                    <a:lnTo>
                      <a:pt x="54" y="292"/>
                    </a:lnTo>
                    <a:lnTo>
                      <a:pt x="46" y="287"/>
                    </a:lnTo>
                    <a:lnTo>
                      <a:pt x="40" y="283"/>
                    </a:lnTo>
                    <a:lnTo>
                      <a:pt x="33" y="278"/>
                    </a:lnTo>
                    <a:lnTo>
                      <a:pt x="26" y="273"/>
                    </a:lnTo>
                    <a:lnTo>
                      <a:pt x="20" y="266"/>
                    </a:lnTo>
                    <a:lnTo>
                      <a:pt x="16" y="259"/>
                    </a:lnTo>
                    <a:lnTo>
                      <a:pt x="11" y="252"/>
                    </a:lnTo>
                    <a:lnTo>
                      <a:pt x="7" y="244"/>
                    </a:lnTo>
                    <a:lnTo>
                      <a:pt x="4" y="237"/>
                    </a:lnTo>
                    <a:lnTo>
                      <a:pt x="2" y="228"/>
                    </a:lnTo>
                    <a:lnTo>
                      <a:pt x="1" y="218"/>
                    </a:lnTo>
                    <a:lnTo>
                      <a:pt x="0" y="209"/>
                    </a:lnTo>
                    <a:lnTo>
                      <a:pt x="0" y="209"/>
                    </a:lnTo>
                    <a:lnTo>
                      <a:pt x="1" y="201"/>
                    </a:lnTo>
                    <a:lnTo>
                      <a:pt x="1" y="194"/>
                    </a:lnTo>
                    <a:lnTo>
                      <a:pt x="3" y="186"/>
                    </a:lnTo>
                    <a:lnTo>
                      <a:pt x="6" y="178"/>
                    </a:lnTo>
                    <a:lnTo>
                      <a:pt x="9" y="171"/>
                    </a:lnTo>
                    <a:lnTo>
                      <a:pt x="12" y="164"/>
                    </a:lnTo>
                    <a:lnTo>
                      <a:pt x="21" y="152"/>
                    </a:lnTo>
                    <a:lnTo>
                      <a:pt x="33" y="142"/>
                    </a:lnTo>
                    <a:lnTo>
                      <a:pt x="45" y="132"/>
                    </a:lnTo>
                    <a:lnTo>
                      <a:pt x="52" y="129"/>
                    </a:lnTo>
                    <a:lnTo>
                      <a:pt x="59" y="126"/>
                    </a:lnTo>
                    <a:lnTo>
                      <a:pt x="67" y="123"/>
                    </a:lnTo>
                    <a:lnTo>
                      <a:pt x="75" y="122"/>
                    </a:lnTo>
                    <a:lnTo>
                      <a:pt x="75" y="122"/>
                    </a:lnTo>
                    <a:lnTo>
                      <a:pt x="77" y="109"/>
                    </a:lnTo>
                    <a:lnTo>
                      <a:pt x="79" y="97"/>
                    </a:lnTo>
                    <a:lnTo>
                      <a:pt x="84" y="85"/>
                    </a:lnTo>
                    <a:lnTo>
                      <a:pt x="89" y="74"/>
                    </a:lnTo>
                    <a:lnTo>
                      <a:pt x="95" y="63"/>
                    </a:lnTo>
                    <a:lnTo>
                      <a:pt x="102" y="53"/>
                    </a:lnTo>
                    <a:lnTo>
                      <a:pt x="110" y="44"/>
                    </a:lnTo>
                    <a:lnTo>
                      <a:pt x="119" y="35"/>
                    </a:lnTo>
                    <a:lnTo>
                      <a:pt x="128" y="27"/>
                    </a:lnTo>
                    <a:lnTo>
                      <a:pt x="138" y="20"/>
                    </a:lnTo>
                    <a:lnTo>
                      <a:pt x="149" y="14"/>
                    </a:lnTo>
                    <a:lnTo>
                      <a:pt x="161" y="9"/>
                    </a:lnTo>
                    <a:lnTo>
                      <a:pt x="172" y="5"/>
                    </a:lnTo>
                    <a:lnTo>
                      <a:pt x="184" y="2"/>
                    </a:lnTo>
                    <a:lnTo>
                      <a:pt x="198" y="0"/>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266825" eaLnBrk="1" fontAlgn="auto" hangingPunct="1">
                  <a:spcBef>
                    <a:spcPts val="0"/>
                  </a:spcBef>
                  <a:spcAft>
                    <a:spcPts val="0"/>
                  </a:spcAft>
                  <a:defRPr/>
                </a:pPr>
                <a:endParaRPr lang="zh-CN" altLang="en-US" sz="1500" kern="0" dirty="0">
                  <a:solidFill>
                    <a:sysClr val="windowText" lastClr="000000"/>
                  </a:solidFill>
                  <a:latin typeface="+mn-lt"/>
                  <a:ea typeface="+mn-ea"/>
                </a:endParaRPr>
              </a:p>
            </p:txBody>
          </p:sp>
          <p:sp>
            <p:nvSpPr>
              <p:cNvPr id="70" name="Freeform 339"/>
              <p:cNvSpPr/>
              <p:nvPr/>
            </p:nvSpPr>
            <p:spPr bwMode="auto">
              <a:xfrm>
                <a:off x="783337" y="3963312"/>
                <a:ext cx="779463" cy="512761"/>
              </a:xfrm>
              <a:custGeom>
                <a:avLst/>
                <a:gdLst>
                  <a:gd name="T0" fmla="*/ 210 w 449"/>
                  <a:gd name="T1" fmla="*/ 0 h 298"/>
                  <a:gd name="T2" fmla="*/ 232 w 449"/>
                  <a:gd name="T3" fmla="*/ 2 h 298"/>
                  <a:gd name="T4" fmla="*/ 251 w 449"/>
                  <a:gd name="T5" fmla="*/ 7 h 298"/>
                  <a:gd name="T6" fmla="*/ 270 w 449"/>
                  <a:gd name="T7" fmla="*/ 14 h 298"/>
                  <a:gd name="T8" fmla="*/ 287 w 449"/>
                  <a:gd name="T9" fmla="*/ 23 h 298"/>
                  <a:gd name="T10" fmla="*/ 303 w 449"/>
                  <a:gd name="T11" fmla="*/ 36 h 298"/>
                  <a:gd name="T12" fmla="*/ 317 w 449"/>
                  <a:gd name="T13" fmla="*/ 51 h 298"/>
                  <a:gd name="T14" fmla="*/ 328 w 449"/>
                  <a:gd name="T15" fmla="*/ 68 h 298"/>
                  <a:gd name="T16" fmla="*/ 337 w 449"/>
                  <a:gd name="T17" fmla="*/ 86 h 298"/>
                  <a:gd name="T18" fmla="*/ 343 w 449"/>
                  <a:gd name="T19" fmla="*/ 86 h 298"/>
                  <a:gd name="T20" fmla="*/ 353 w 449"/>
                  <a:gd name="T21" fmla="*/ 86 h 298"/>
                  <a:gd name="T22" fmla="*/ 374 w 449"/>
                  <a:gd name="T23" fmla="*/ 90 h 298"/>
                  <a:gd name="T24" fmla="*/ 394 w 449"/>
                  <a:gd name="T25" fmla="*/ 98 h 298"/>
                  <a:gd name="T26" fmla="*/ 411 w 449"/>
                  <a:gd name="T27" fmla="*/ 109 h 298"/>
                  <a:gd name="T28" fmla="*/ 425 w 449"/>
                  <a:gd name="T29" fmla="*/ 124 h 298"/>
                  <a:gd name="T30" fmla="*/ 437 w 449"/>
                  <a:gd name="T31" fmla="*/ 141 h 298"/>
                  <a:gd name="T32" fmla="*/ 444 w 449"/>
                  <a:gd name="T33" fmla="*/ 160 h 298"/>
                  <a:gd name="T34" fmla="*/ 449 w 449"/>
                  <a:gd name="T35" fmla="*/ 181 h 298"/>
                  <a:gd name="T36" fmla="*/ 449 w 449"/>
                  <a:gd name="T37" fmla="*/ 192 h 298"/>
                  <a:gd name="T38" fmla="*/ 447 w 449"/>
                  <a:gd name="T39" fmla="*/ 214 h 298"/>
                  <a:gd name="T40" fmla="*/ 441 w 449"/>
                  <a:gd name="T41" fmla="*/ 234 h 298"/>
                  <a:gd name="T42" fmla="*/ 431 w 449"/>
                  <a:gd name="T43" fmla="*/ 252 h 298"/>
                  <a:gd name="T44" fmla="*/ 417 w 449"/>
                  <a:gd name="T45" fmla="*/ 268 h 298"/>
                  <a:gd name="T46" fmla="*/ 401 w 449"/>
                  <a:gd name="T47" fmla="*/ 280 h 298"/>
                  <a:gd name="T48" fmla="*/ 383 w 449"/>
                  <a:gd name="T49" fmla="*/ 291 h 298"/>
                  <a:gd name="T50" fmla="*/ 364 w 449"/>
                  <a:gd name="T51" fmla="*/ 297 h 298"/>
                  <a:gd name="T52" fmla="*/ 343 w 449"/>
                  <a:gd name="T53" fmla="*/ 298 h 298"/>
                  <a:gd name="T54" fmla="*/ 88 w 449"/>
                  <a:gd name="T55" fmla="*/ 298 h 298"/>
                  <a:gd name="T56" fmla="*/ 71 w 449"/>
                  <a:gd name="T57" fmla="*/ 297 h 298"/>
                  <a:gd name="T58" fmla="*/ 54 w 449"/>
                  <a:gd name="T59" fmla="*/ 292 h 298"/>
                  <a:gd name="T60" fmla="*/ 39 w 449"/>
                  <a:gd name="T61" fmla="*/ 284 h 298"/>
                  <a:gd name="T62" fmla="*/ 26 w 449"/>
                  <a:gd name="T63" fmla="*/ 272 h 298"/>
                  <a:gd name="T64" fmla="*/ 14 w 449"/>
                  <a:gd name="T65" fmla="*/ 260 h 298"/>
                  <a:gd name="T66" fmla="*/ 7 w 449"/>
                  <a:gd name="T67" fmla="*/ 244 h 298"/>
                  <a:gd name="T68" fmla="*/ 2 w 449"/>
                  <a:gd name="T69" fmla="*/ 228 h 298"/>
                  <a:gd name="T70" fmla="*/ 0 w 449"/>
                  <a:gd name="T71" fmla="*/ 210 h 298"/>
                  <a:gd name="T72" fmla="*/ 0 w 449"/>
                  <a:gd name="T73" fmla="*/ 202 h 298"/>
                  <a:gd name="T74" fmla="*/ 3 w 449"/>
                  <a:gd name="T75" fmla="*/ 186 h 298"/>
                  <a:gd name="T76" fmla="*/ 9 w 449"/>
                  <a:gd name="T77" fmla="*/ 172 h 298"/>
                  <a:gd name="T78" fmla="*/ 21 w 449"/>
                  <a:gd name="T79" fmla="*/ 152 h 298"/>
                  <a:gd name="T80" fmla="*/ 45 w 449"/>
                  <a:gd name="T81" fmla="*/ 133 h 298"/>
                  <a:gd name="T82" fmla="*/ 59 w 449"/>
                  <a:gd name="T83" fmla="*/ 126 h 298"/>
                  <a:gd name="T84" fmla="*/ 74 w 449"/>
                  <a:gd name="T85" fmla="*/ 122 h 298"/>
                  <a:gd name="T86" fmla="*/ 76 w 449"/>
                  <a:gd name="T87" fmla="*/ 109 h 298"/>
                  <a:gd name="T88" fmla="*/ 83 w 449"/>
                  <a:gd name="T89" fmla="*/ 86 h 298"/>
                  <a:gd name="T90" fmla="*/ 95 w 449"/>
                  <a:gd name="T91" fmla="*/ 63 h 298"/>
                  <a:gd name="T92" fmla="*/ 110 w 449"/>
                  <a:gd name="T93" fmla="*/ 44 h 298"/>
                  <a:gd name="T94" fmla="*/ 128 w 449"/>
                  <a:gd name="T95" fmla="*/ 28 h 298"/>
                  <a:gd name="T96" fmla="*/ 149 w 449"/>
                  <a:gd name="T97" fmla="*/ 14 h 298"/>
                  <a:gd name="T98" fmla="*/ 172 w 449"/>
                  <a:gd name="T99" fmla="*/ 5 h 298"/>
                  <a:gd name="T100" fmla="*/ 197 w 449"/>
                  <a:gd name="T101" fmla="*/ 1 h 298"/>
                  <a:gd name="T102" fmla="*/ 210 w 449"/>
                  <a:gd name="T10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8">
                    <a:moveTo>
                      <a:pt x="210" y="0"/>
                    </a:moveTo>
                    <a:lnTo>
                      <a:pt x="210" y="0"/>
                    </a:lnTo>
                    <a:lnTo>
                      <a:pt x="220" y="1"/>
                    </a:lnTo>
                    <a:lnTo>
                      <a:pt x="232" y="2"/>
                    </a:lnTo>
                    <a:lnTo>
                      <a:pt x="242" y="4"/>
                    </a:lnTo>
                    <a:lnTo>
                      <a:pt x="251" y="7"/>
                    </a:lnTo>
                    <a:lnTo>
                      <a:pt x="261" y="10"/>
                    </a:lnTo>
                    <a:lnTo>
                      <a:pt x="270" y="14"/>
                    </a:lnTo>
                    <a:lnTo>
                      <a:pt x="279" y="19"/>
                    </a:lnTo>
                    <a:lnTo>
                      <a:pt x="287" y="23"/>
                    </a:lnTo>
                    <a:lnTo>
                      <a:pt x="295" y="30"/>
                    </a:lnTo>
                    <a:lnTo>
                      <a:pt x="303" y="36"/>
                    </a:lnTo>
                    <a:lnTo>
                      <a:pt x="310" y="44"/>
                    </a:lnTo>
                    <a:lnTo>
                      <a:pt x="317" y="51"/>
                    </a:lnTo>
                    <a:lnTo>
                      <a:pt x="322" y="59"/>
                    </a:lnTo>
                    <a:lnTo>
                      <a:pt x="328" y="68"/>
                    </a:lnTo>
                    <a:lnTo>
                      <a:pt x="332" y="77"/>
                    </a:lnTo>
                    <a:lnTo>
                      <a:pt x="337" y="86"/>
                    </a:lnTo>
                    <a:lnTo>
                      <a:pt x="337" y="86"/>
                    </a:lnTo>
                    <a:lnTo>
                      <a:pt x="343" y="86"/>
                    </a:lnTo>
                    <a:lnTo>
                      <a:pt x="343" y="86"/>
                    </a:lnTo>
                    <a:lnTo>
                      <a:pt x="353" y="86"/>
                    </a:lnTo>
                    <a:lnTo>
                      <a:pt x="364" y="88"/>
                    </a:lnTo>
                    <a:lnTo>
                      <a:pt x="374" y="90"/>
                    </a:lnTo>
                    <a:lnTo>
                      <a:pt x="383" y="94"/>
                    </a:lnTo>
                    <a:lnTo>
                      <a:pt x="394" y="98"/>
                    </a:lnTo>
                    <a:lnTo>
                      <a:pt x="401" y="104"/>
                    </a:lnTo>
                    <a:lnTo>
                      <a:pt x="411" y="109"/>
                    </a:lnTo>
                    <a:lnTo>
                      <a:pt x="417" y="116"/>
                    </a:lnTo>
                    <a:lnTo>
                      <a:pt x="425" y="124"/>
                    </a:lnTo>
                    <a:lnTo>
                      <a:pt x="431" y="132"/>
                    </a:lnTo>
                    <a:lnTo>
                      <a:pt x="437" y="141"/>
                    </a:lnTo>
                    <a:lnTo>
                      <a:pt x="441" y="150"/>
                    </a:lnTo>
                    <a:lnTo>
                      <a:pt x="444" y="160"/>
                    </a:lnTo>
                    <a:lnTo>
                      <a:pt x="447" y="171"/>
                    </a:lnTo>
                    <a:lnTo>
                      <a:pt x="449" y="181"/>
                    </a:lnTo>
                    <a:lnTo>
                      <a:pt x="449" y="192"/>
                    </a:lnTo>
                    <a:lnTo>
                      <a:pt x="449" y="192"/>
                    </a:lnTo>
                    <a:lnTo>
                      <a:pt x="449" y="203"/>
                    </a:lnTo>
                    <a:lnTo>
                      <a:pt x="447" y="214"/>
                    </a:lnTo>
                    <a:lnTo>
                      <a:pt x="444" y="224"/>
                    </a:lnTo>
                    <a:lnTo>
                      <a:pt x="441" y="234"/>
                    </a:lnTo>
                    <a:lnTo>
                      <a:pt x="437" y="243"/>
                    </a:lnTo>
                    <a:lnTo>
                      <a:pt x="431" y="252"/>
                    </a:lnTo>
                    <a:lnTo>
                      <a:pt x="425" y="260"/>
                    </a:lnTo>
                    <a:lnTo>
                      <a:pt x="417" y="268"/>
                    </a:lnTo>
                    <a:lnTo>
                      <a:pt x="411" y="275"/>
                    </a:lnTo>
                    <a:lnTo>
                      <a:pt x="401" y="280"/>
                    </a:lnTo>
                    <a:lnTo>
                      <a:pt x="394" y="286"/>
                    </a:lnTo>
                    <a:lnTo>
                      <a:pt x="383" y="291"/>
                    </a:lnTo>
                    <a:lnTo>
                      <a:pt x="374" y="294"/>
                    </a:lnTo>
                    <a:lnTo>
                      <a:pt x="364" y="297"/>
                    </a:lnTo>
                    <a:lnTo>
                      <a:pt x="353" y="298"/>
                    </a:lnTo>
                    <a:lnTo>
                      <a:pt x="343" y="298"/>
                    </a:lnTo>
                    <a:lnTo>
                      <a:pt x="88" y="298"/>
                    </a:lnTo>
                    <a:lnTo>
                      <a:pt x="88" y="298"/>
                    </a:lnTo>
                    <a:lnTo>
                      <a:pt x="79" y="298"/>
                    </a:lnTo>
                    <a:lnTo>
                      <a:pt x="71" y="297"/>
                    </a:lnTo>
                    <a:lnTo>
                      <a:pt x="62" y="295"/>
                    </a:lnTo>
                    <a:lnTo>
                      <a:pt x="54" y="292"/>
                    </a:lnTo>
                    <a:lnTo>
                      <a:pt x="46" y="288"/>
                    </a:lnTo>
                    <a:lnTo>
                      <a:pt x="39" y="284"/>
                    </a:lnTo>
                    <a:lnTo>
                      <a:pt x="33" y="279"/>
                    </a:lnTo>
                    <a:lnTo>
                      <a:pt x="26" y="272"/>
                    </a:lnTo>
                    <a:lnTo>
                      <a:pt x="20" y="267"/>
                    </a:lnTo>
                    <a:lnTo>
                      <a:pt x="14" y="260"/>
                    </a:lnTo>
                    <a:lnTo>
                      <a:pt x="10" y="252"/>
                    </a:lnTo>
                    <a:lnTo>
                      <a:pt x="7" y="244"/>
                    </a:lnTo>
                    <a:lnTo>
                      <a:pt x="3" y="236"/>
                    </a:lnTo>
                    <a:lnTo>
                      <a:pt x="2" y="228"/>
                    </a:lnTo>
                    <a:lnTo>
                      <a:pt x="0" y="219"/>
                    </a:lnTo>
                    <a:lnTo>
                      <a:pt x="0" y="210"/>
                    </a:lnTo>
                    <a:lnTo>
                      <a:pt x="0" y="210"/>
                    </a:lnTo>
                    <a:lnTo>
                      <a:pt x="0" y="202"/>
                    </a:lnTo>
                    <a:lnTo>
                      <a:pt x="1" y="194"/>
                    </a:lnTo>
                    <a:lnTo>
                      <a:pt x="3" y="186"/>
                    </a:lnTo>
                    <a:lnTo>
                      <a:pt x="5" y="179"/>
                    </a:lnTo>
                    <a:lnTo>
                      <a:pt x="9" y="172"/>
                    </a:lnTo>
                    <a:lnTo>
                      <a:pt x="12" y="165"/>
                    </a:lnTo>
                    <a:lnTo>
                      <a:pt x="21" y="152"/>
                    </a:lnTo>
                    <a:lnTo>
                      <a:pt x="31" y="141"/>
                    </a:lnTo>
                    <a:lnTo>
                      <a:pt x="45" y="133"/>
                    </a:lnTo>
                    <a:lnTo>
                      <a:pt x="52" y="129"/>
                    </a:lnTo>
                    <a:lnTo>
                      <a:pt x="59" y="126"/>
                    </a:lnTo>
                    <a:lnTo>
                      <a:pt x="67" y="124"/>
                    </a:lnTo>
                    <a:lnTo>
                      <a:pt x="74" y="122"/>
                    </a:lnTo>
                    <a:lnTo>
                      <a:pt x="74" y="122"/>
                    </a:lnTo>
                    <a:lnTo>
                      <a:pt x="76" y="109"/>
                    </a:lnTo>
                    <a:lnTo>
                      <a:pt x="79" y="97"/>
                    </a:lnTo>
                    <a:lnTo>
                      <a:pt x="83" y="86"/>
                    </a:lnTo>
                    <a:lnTo>
                      <a:pt x="88" y="74"/>
                    </a:lnTo>
                    <a:lnTo>
                      <a:pt x="95" y="63"/>
                    </a:lnTo>
                    <a:lnTo>
                      <a:pt x="102" y="53"/>
                    </a:lnTo>
                    <a:lnTo>
                      <a:pt x="110" y="44"/>
                    </a:lnTo>
                    <a:lnTo>
                      <a:pt x="119" y="36"/>
                    </a:lnTo>
                    <a:lnTo>
                      <a:pt x="128" y="28"/>
                    </a:lnTo>
                    <a:lnTo>
                      <a:pt x="138" y="20"/>
                    </a:lnTo>
                    <a:lnTo>
                      <a:pt x="149" y="14"/>
                    </a:lnTo>
                    <a:lnTo>
                      <a:pt x="160" y="10"/>
                    </a:lnTo>
                    <a:lnTo>
                      <a:pt x="172" y="5"/>
                    </a:lnTo>
                    <a:lnTo>
                      <a:pt x="184" y="2"/>
                    </a:lnTo>
                    <a:lnTo>
                      <a:pt x="197" y="1"/>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266825" eaLnBrk="1" fontAlgn="auto" hangingPunct="1">
                  <a:spcBef>
                    <a:spcPts val="0"/>
                  </a:spcBef>
                  <a:spcAft>
                    <a:spcPts val="0"/>
                  </a:spcAft>
                  <a:defRPr/>
                </a:pPr>
                <a:endParaRPr lang="zh-CN" altLang="en-US" sz="1500" kern="0" dirty="0">
                  <a:solidFill>
                    <a:sysClr val="windowText" lastClr="000000"/>
                  </a:solidFill>
                  <a:latin typeface="+mn-lt"/>
                  <a:ea typeface="+mn-ea"/>
                </a:endParaRPr>
              </a:p>
            </p:txBody>
          </p:sp>
        </p:grpSp>
        <p:sp>
          <p:nvSpPr>
            <p:cNvPr id="71" name="圆角矩形 70"/>
            <p:cNvSpPr/>
            <p:nvPr/>
          </p:nvSpPr>
          <p:spPr bwMode="auto">
            <a:xfrm>
              <a:off x="2483473" y="1563021"/>
              <a:ext cx="2422868" cy="422213"/>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4139" tIns="67071" rIns="134139" bIns="67071" anchor="ctr"/>
            <a:lstStyle/>
            <a:p>
              <a:pPr algn="ctr" defTabSz="1689735" eaLnBrk="1" fontAlgn="auto" hangingPunct="1">
                <a:spcBef>
                  <a:spcPts val="0"/>
                </a:spcBef>
                <a:spcAft>
                  <a:spcPts val="0"/>
                </a:spcAft>
                <a:defRPr/>
              </a:pPr>
              <a:r>
                <a:rPr lang="zh-CN" altLang="en-US" sz="1500" kern="0" dirty="0">
                  <a:solidFill>
                    <a:srgbClr val="FFFFFF"/>
                  </a:solidFill>
                  <a:latin typeface="+mn-lt"/>
                  <a:ea typeface="+mn-ea"/>
                </a:rPr>
                <a:t>私有云</a:t>
              </a:r>
              <a:endParaRPr lang="en-US" altLang="zh-CN" sz="1500" kern="0" dirty="0">
                <a:solidFill>
                  <a:srgbClr val="FFFFFF"/>
                </a:solidFill>
                <a:latin typeface="+mn-lt"/>
                <a:ea typeface="+mn-ea"/>
              </a:endParaRPr>
            </a:p>
            <a:p>
              <a:pPr algn="ctr" defTabSz="1689735" eaLnBrk="1" fontAlgn="auto" hangingPunct="1">
                <a:spcBef>
                  <a:spcPts val="0"/>
                </a:spcBef>
                <a:spcAft>
                  <a:spcPts val="0"/>
                </a:spcAft>
                <a:defRPr/>
              </a:pPr>
              <a:r>
                <a:rPr lang="en-US" altLang="zh-CN" sz="1500" kern="0" dirty="0">
                  <a:solidFill>
                    <a:srgbClr val="FFFFFF"/>
                  </a:solidFill>
                  <a:latin typeface="+mn-lt"/>
                  <a:ea typeface="+mn-ea"/>
                </a:rPr>
                <a:t>(VDI/ERP/CRM)</a:t>
              </a:r>
              <a:endParaRPr lang="zh-CN" altLang="en-US" sz="1500" kern="0" dirty="0">
                <a:solidFill>
                  <a:srgbClr val="FFFFFF"/>
                </a:solidFill>
                <a:latin typeface="+mn-lt"/>
                <a:ea typeface="+mn-ea"/>
              </a:endParaRPr>
            </a:p>
          </p:txBody>
        </p:sp>
        <p:sp>
          <p:nvSpPr>
            <p:cNvPr id="72" name="上箭头 71"/>
            <p:cNvSpPr/>
            <p:nvPr/>
          </p:nvSpPr>
          <p:spPr bwMode="auto">
            <a:xfrm>
              <a:off x="3353649" y="2113922"/>
              <a:ext cx="693638" cy="281957"/>
            </a:xfrm>
            <a:prstGeom prst="upArrow">
              <a:avLst/>
            </a:prstGeom>
            <a:solidFill>
              <a:srgbClr val="FFFFFF">
                <a:lumMod val="75000"/>
                <a:alpha val="60000"/>
              </a:srgb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4139" tIns="67071" rIns="134139" bIns="67071"/>
            <a:lstStyle/>
            <a:p>
              <a:pPr defTabSz="1266825" eaLnBrk="1" fontAlgn="auto" hangingPunct="1">
                <a:spcBef>
                  <a:spcPts val="0"/>
                </a:spcBef>
                <a:spcAft>
                  <a:spcPts val="0"/>
                </a:spcAft>
                <a:defRPr/>
              </a:pPr>
              <a:endParaRPr lang="zh-CN" altLang="en-US" sz="1500" kern="0" dirty="0">
                <a:solidFill>
                  <a:sysClr val="windowText" lastClr="000000"/>
                </a:solidFill>
                <a:latin typeface="+mn-lt"/>
                <a:ea typeface="+mn-ea"/>
              </a:endParaRPr>
            </a:p>
          </p:txBody>
        </p:sp>
        <p:sp>
          <p:nvSpPr>
            <p:cNvPr id="73" name="TextBox 72"/>
            <p:cNvSpPr txBox="1"/>
            <p:nvPr/>
          </p:nvSpPr>
          <p:spPr>
            <a:xfrm>
              <a:off x="3445392" y="2087896"/>
              <a:ext cx="575483" cy="292079"/>
            </a:xfrm>
            <a:prstGeom prst="rect">
              <a:avLst/>
            </a:prstGeom>
            <a:noFill/>
          </p:spPr>
          <p:txBody>
            <a:bodyPr lIns="134139" tIns="67071" rIns="134139" bIns="67071">
              <a:spAutoFit/>
            </a:bodyPr>
            <a:lstStyle/>
            <a:p>
              <a:pPr defTabSz="1266825" eaLnBrk="1" fontAlgn="auto" hangingPunct="1">
                <a:spcBef>
                  <a:spcPts val="0"/>
                </a:spcBef>
                <a:spcAft>
                  <a:spcPts val="0"/>
                </a:spcAft>
                <a:defRPr/>
              </a:pPr>
              <a:endParaRPr lang="zh-CN" altLang="en-US" sz="1200" kern="0" dirty="0">
                <a:solidFill>
                  <a:srgbClr val="FFFFFF"/>
                </a:solidFill>
                <a:latin typeface="+mn-lt"/>
                <a:ea typeface="+mn-ea"/>
              </a:endParaRPr>
            </a:p>
          </p:txBody>
        </p:sp>
        <p:grpSp>
          <p:nvGrpSpPr>
            <p:cNvPr id="17425" name="组合 55"/>
            <p:cNvGrpSpPr/>
            <p:nvPr/>
          </p:nvGrpSpPr>
          <p:grpSpPr bwMode="auto">
            <a:xfrm>
              <a:off x="472061" y="2458356"/>
              <a:ext cx="6773746" cy="2880000"/>
              <a:chOff x="191602" y="2549285"/>
              <a:chExt cx="5078987" cy="2400000"/>
            </a:xfrm>
          </p:grpSpPr>
          <p:sp>
            <p:nvSpPr>
              <p:cNvPr id="76" name="梯形 75"/>
              <p:cNvSpPr/>
              <p:nvPr/>
            </p:nvSpPr>
            <p:spPr bwMode="auto">
              <a:xfrm>
                <a:off x="191602" y="2549034"/>
                <a:ext cx="5078987" cy="2400251"/>
              </a:xfrm>
              <a:prstGeom prst="trapezoid">
                <a:avLst>
                  <a:gd name="adj" fmla="val 0"/>
                </a:avLst>
              </a:prstGeom>
              <a:solidFill>
                <a:schemeClr val="bg1">
                  <a:lumMod val="75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5465" tIns="37733" rIns="75465" bIns="37733"/>
              <a:lstStyle/>
              <a:p>
                <a:pPr defTabSz="1689735" eaLnBrk="1" fontAlgn="t" hangingPunct="1">
                  <a:defRPr/>
                </a:pPr>
                <a:endParaRPr lang="zh-CN" altLang="en-US" sz="1200" dirty="0">
                  <a:noFill/>
                  <a:latin typeface="+mn-lt"/>
                  <a:ea typeface="+mn-ea"/>
                </a:endParaRPr>
              </a:p>
            </p:txBody>
          </p:sp>
          <p:sp>
            <p:nvSpPr>
              <p:cNvPr id="77" name="圆角矩形 76"/>
              <p:cNvSpPr/>
              <p:nvPr/>
            </p:nvSpPr>
            <p:spPr bwMode="auto">
              <a:xfrm>
                <a:off x="873247" y="2615305"/>
                <a:ext cx="3630230" cy="442215"/>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633" tIns="50317" rIns="100633" bIns="50317"/>
              <a:lstStyle/>
              <a:p>
                <a:pPr algn="ctr" defTabSz="1266825" eaLnBrk="1" fontAlgn="auto" hangingPunct="1">
                  <a:spcBef>
                    <a:spcPts val="0"/>
                  </a:spcBef>
                  <a:spcAft>
                    <a:spcPts val="0"/>
                  </a:spcAft>
                  <a:defRPr/>
                </a:pPr>
                <a:r>
                  <a:rPr lang="en-US" altLang="zh-CN" sz="1900" kern="0" dirty="0">
                    <a:solidFill>
                      <a:srgbClr val="FFFFFF"/>
                    </a:solidFill>
                    <a:latin typeface="+mn-lt"/>
                    <a:ea typeface="+mn-ea"/>
                  </a:rPr>
                  <a:t>  </a:t>
                </a:r>
                <a:r>
                  <a:rPr lang="en-US" altLang="zh-CN" sz="1900" kern="0" dirty="0" err="1">
                    <a:solidFill>
                      <a:srgbClr val="FFFFFF"/>
                    </a:solidFill>
                    <a:latin typeface="+mn-lt"/>
                    <a:ea typeface="+mn-ea"/>
                  </a:rPr>
                  <a:t>FusionSphere</a:t>
                </a:r>
                <a:r>
                  <a:rPr lang="en-US" altLang="zh-CN" sz="1900" kern="0" baseline="30000" dirty="0">
                    <a:solidFill>
                      <a:srgbClr val="FFFFFF"/>
                    </a:solidFill>
                    <a:latin typeface="+mn-lt"/>
                    <a:ea typeface="+mn-ea"/>
                  </a:rPr>
                  <a:t> ®</a:t>
                </a:r>
                <a:r>
                  <a:rPr lang="zh-CN" altLang="en-US" sz="1900" kern="0" dirty="0">
                    <a:solidFill>
                      <a:srgbClr val="FFFFFF"/>
                    </a:solidFill>
                    <a:latin typeface="+mn-lt"/>
                    <a:ea typeface="+mn-ea"/>
                  </a:rPr>
                  <a:t>云操作系统</a:t>
                </a:r>
                <a:endParaRPr lang="zh-CN" altLang="en-US" sz="1900" kern="0" dirty="0">
                  <a:solidFill>
                    <a:srgbClr val="FFFFFF"/>
                  </a:solidFill>
                  <a:latin typeface="+mn-lt"/>
                  <a:ea typeface="+mn-ea"/>
                </a:endParaRPr>
              </a:p>
            </p:txBody>
          </p:sp>
          <p:sp>
            <p:nvSpPr>
              <p:cNvPr id="17429" name="圆角矩形 77"/>
              <p:cNvSpPr>
                <a:spLocks noChangeArrowheads="1"/>
              </p:cNvSpPr>
              <p:nvPr/>
            </p:nvSpPr>
            <p:spPr bwMode="auto">
              <a:xfrm>
                <a:off x="4320038" y="3064750"/>
                <a:ext cx="720209" cy="1760425"/>
              </a:xfrm>
              <a:prstGeom prst="roundRect">
                <a:avLst>
                  <a:gd name="adj" fmla="val 8051"/>
                </a:avLst>
              </a:pr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vert="eaVert" lIns="75465" tIns="37733" rIns="75465" bIns="37733" anchor="ctr"/>
              <a:lstStyle>
                <a:lvl1pPr defTabSz="721995">
                  <a:defRPr sz="1000">
                    <a:solidFill>
                      <a:schemeClr val="tx1"/>
                    </a:solidFill>
                    <a:latin typeface="FrutigerNext LT Regular"/>
                    <a:ea typeface="宋体" panose="02010600030101010101" pitchFamily="2" charset="-122"/>
                  </a:defRPr>
                </a:lvl1pPr>
                <a:lvl2pPr marL="742950" indent="-285750" defTabSz="721995">
                  <a:defRPr sz="1000">
                    <a:solidFill>
                      <a:schemeClr val="tx1"/>
                    </a:solidFill>
                    <a:latin typeface="FrutigerNext LT Regular"/>
                    <a:ea typeface="宋体" panose="02010600030101010101" pitchFamily="2" charset="-122"/>
                  </a:defRPr>
                </a:lvl2pPr>
                <a:lvl3pPr marL="1143000" indent="-228600" defTabSz="721995">
                  <a:defRPr sz="1000">
                    <a:solidFill>
                      <a:schemeClr val="tx1"/>
                    </a:solidFill>
                    <a:latin typeface="FrutigerNext LT Regular"/>
                    <a:ea typeface="宋体" panose="02010600030101010101" pitchFamily="2" charset="-122"/>
                  </a:defRPr>
                </a:lvl3pPr>
                <a:lvl4pPr marL="1600200" indent="-228600" defTabSz="721995">
                  <a:defRPr sz="1000">
                    <a:solidFill>
                      <a:schemeClr val="tx1"/>
                    </a:solidFill>
                    <a:latin typeface="FrutigerNext LT Regular"/>
                    <a:ea typeface="宋体" panose="02010600030101010101" pitchFamily="2" charset="-122"/>
                  </a:defRPr>
                </a:lvl4pPr>
                <a:lvl5pPr marL="2057400" indent="-228600" defTabSz="721995">
                  <a:defRPr sz="1000">
                    <a:solidFill>
                      <a:schemeClr val="tx1"/>
                    </a:solidFill>
                    <a:latin typeface="FrutigerNext LT Regular"/>
                    <a:ea typeface="宋体" panose="02010600030101010101" pitchFamily="2" charset="-122"/>
                  </a:defRPr>
                </a:lvl5pPr>
                <a:lvl6pPr marL="25146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fontAlgn="t">
                  <a:defRPr/>
                </a:pPr>
                <a:r>
                  <a:rPr lang="en-US" altLang="zh-CN" sz="1300" smtClean="0">
                    <a:latin typeface="+mn-lt"/>
                    <a:ea typeface="+mn-ea"/>
                    <a:cs typeface="Arial" panose="020B0604020202020204" pitchFamily="34" charset="0"/>
                  </a:rPr>
                  <a:t>FusionManager</a:t>
                </a:r>
                <a:endParaRPr lang="zh-CN" altLang="en-US" sz="1300" smtClean="0">
                  <a:latin typeface="+mn-lt"/>
                  <a:ea typeface="+mn-ea"/>
                  <a:cs typeface="Arial" panose="020B0604020202020204" pitchFamily="34" charset="0"/>
                </a:endParaRPr>
              </a:p>
            </p:txBody>
          </p:sp>
          <p:sp>
            <p:nvSpPr>
              <p:cNvPr id="17430" name="圆角矩形 78"/>
              <p:cNvSpPr>
                <a:spLocks noChangeArrowheads="1"/>
              </p:cNvSpPr>
              <p:nvPr/>
            </p:nvSpPr>
            <p:spPr bwMode="auto">
              <a:xfrm>
                <a:off x="3252752" y="4028707"/>
                <a:ext cx="1007876" cy="800084"/>
              </a:xfrm>
              <a:prstGeom prst="roundRect">
                <a:avLst>
                  <a:gd name="adj" fmla="val 6727"/>
                </a:avLst>
              </a:pr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lIns="0" tIns="37733" rIns="0" bIns="37733" anchor="ctr"/>
              <a:lstStyle>
                <a:lvl1pPr defTabSz="721995">
                  <a:defRPr sz="1000">
                    <a:solidFill>
                      <a:schemeClr val="tx1"/>
                    </a:solidFill>
                    <a:latin typeface="FrutigerNext LT Regular"/>
                    <a:ea typeface="宋体" panose="02010600030101010101" pitchFamily="2" charset="-122"/>
                  </a:defRPr>
                </a:lvl1pPr>
                <a:lvl2pPr marL="742950" indent="-285750" defTabSz="721995">
                  <a:defRPr sz="1000">
                    <a:solidFill>
                      <a:schemeClr val="tx1"/>
                    </a:solidFill>
                    <a:latin typeface="FrutigerNext LT Regular"/>
                    <a:ea typeface="宋体" panose="02010600030101010101" pitchFamily="2" charset="-122"/>
                  </a:defRPr>
                </a:lvl2pPr>
                <a:lvl3pPr marL="1143000" indent="-228600" defTabSz="721995">
                  <a:defRPr sz="1000">
                    <a:solidFill>
                      <a:schemeClr val="tx1"/>
                    </a:solidFill>
                    <a:latin typeface="FrutigerNext LT Regular"/>
                    <a:ea typeface="宋体" panose="02010600030101010101" pitchFamily="2" charset="-122"/>
                  </a:defRPr>
                </a:lvl3pPr>
                <a:lvl4pPr marL="1600200" indent="-228600" defTabSz="721995">
                  <a:defRPr sz="1000">
                    <a:solidFill>
                      <a:schemeClr val="tx1"/>
                    </a:solidFill>
                    <a:latin typeface="FrutigerNext LT Regular"/>
                    <a:ea typeface="宋体" panose="02010600030101010101" pitchFamily="2" charset="-122"/>
                  </a:defRPr>
                </a:lvl4pPr>
                <a:lvl5pPr marL="2057400" indent="-228600" defTabSz="721995">
                  <a:defRPr sz="1000">
                    <a:solidFill>
                      <a:schemeClr val="tx1"/>
                    </a:solidFill>
                    <a:latin typeface="FrutigerNext LT Regular"/>
                    <a:ea typeface="宋体" panose="02010600030101010101" pitchFamily="2" charset="-122"/>
                  </a:defRPr>
                </a:lvl5pPr>
                <a:lvl6pPr marL="25146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fontAlgn="t">
                  <a:defRPr/>
                </a:pPr>
                <a:r>
                  <a:rPr lang="en-US" altLang="zh-CN" sz="1300" smtClean="0">
                    <a:latin typeface="+mn-lt"/>
                    <a:ea typeface="+mn-ea"/>
                    <a:cs typeface="Arial" panose="020B0604020202020204" pitchFamily="34" charset="0"/>
                  </a:rPr>
                  <a:t>FusionNetwork</a:t>
                </a:r>
                <a:endParaRPr lang="zh-CN" altLang="en-US" sz="1300" smtClean="0">
                  <a:latin typeface="+mn-lt"/>
                  <a:ea typeface="+mn-ea"/>
                  <a:cs typeface="Arial" panose="020B0604020202020204" pitchFamily="34" charset="0"/>
                </a:endParaRPr>
              </a:p>
            </p:txBody>
          </p:sp>
          <p:sp>
            <p:nvSpPr>
              <p:cNvPr id="17431" name="圆角矩形 79"/>
              <p:cNvSpPr>
                <a:spLocks noChangeArrowheads="1"/>
              </p:cNvSpPr>
              <p:nvPr/>
            </p:nvSpPr>
            <p:spPr bwMode="auto">
              <a:xfrm>
                <a:off x="2199016" y="4020272"/>
                <a:ext cx="1007876" cy="800084"/>
              </a:xfrm>
              <a:prstGeom prst="roundRect">
                <a:avLst>
                  <a:gd name="adj" fmla="val 6727"/>
                </a:avLst>
              </a:pr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lIns="0" tIns="37733" rIns="0" bIns="37733" anchor="ctr"/>
              <a:lstStyle>
                <a:lvl1pPr defTabSz="721995">
                  <a:defRPr sz="1000">
                    <a:solidFill>
                      <a:schemeClr val="tx1"/>
                    </a:solidFill>
                    <a:latin typeface="FrutigerNext LT Regular"/>
                    <a:ea typeface="宋体" panose="02010600030101010101" pitchFamily="2" charset="-122"/>
                  </a:defRPr>
                </a:lvl1pPr>
                <a:lvl2pPr marL="742950" indent="-285750" defTabSz="721995">
                  <a:defRPr sz="1000">
                    <a:solidFill>
                      <a:schemeClr val="tx1"/>
                    </a:solidFill>
                    <a:latin typeface="FrutigerNext LT Regular"/>
                    <a:ea typeface="宋体" panose="02010600030101010101" pitchFamily="2" charset="-122"/>
                  </a:defRPr>
                </a:lvl2pPr>
                <a:lvl3pPr marL="1143000" indent="-228600" defTabSz="721995">
                  <a:defRPr sz="1000">
                    <a:solidFill>
                      <a:schemeClr val="tx1"/>
                    </a:solidFill>
                    <a:latin typeface="FrutigerNext LT Regular"/>
                    <a:ea typeface="宋体" panose="02010600030101010101" pitchFamily="2" charset="-122"/>
                  </a:defRPr>
                </a:lvl3pPr>
                <a:lvl4pPr marL="1600200" indent="-228600" defTabSz="721995">
                  <a:defRPr sz="1000">
                    <a:solidFill>
                      <a:schemeClr val="tx1"/>
                    </a:solidFill>
                    <a:latin typeface="FrutigerNext LT Regular"/>
                    <a:ea typeface="宋体" panose="02010600030101010101" pitchFamily="2" charset="-122"/>
                  </a:defRPr>
                </a:lvl4pPr>
                <a:lvl5pPr marL="2057400" indent="-228600" defTabSz="721995">
                  <a:defRPr sz="1000">
                    <a:solidFill>
                      <a:schemeClr val="tx1"/>
                    </a:solidFill>
                    <a:latin typeface="FrutigerNext LT Regular"/>
                    <a:ea typeface="宋体" panose="02010600030101010101" pitchFamily="2" charset="-122"/>
                  </a:defRPr>
                </a:lvl5pPr>
                <a:lvl6pPr marL="25146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fontAlgn="t">
                  <a:defRPr/>
                </a:pPr>
                <a:r>
                  <a:rPr lang="en-US" altLang="zh-CN" sz="1300" smtClean="0">
                    <a:latin typeface="+mn-lt"/>
                    <a:ea typeface="+mn-ea"/>
                    <a:cs typeface="Arial" panose="020B0604020202020204" pitchFamily="34" charset="0"/>
                  </a:rPr>
                  <a:t>FusionStorage</a:t>
                </a:r>
                <a:endParaRPr lang="zh-CN" altLang="en-US" sz="1300" smtClean="0">
                  <a:latin typeface="+mn-lt"/>
                  <a:ea typeface="+mn-ea"/>
                  <a:cs typeface="Arial" panose="020B0604020202020204" pitchFamily="34" charset="0"/>
                </a:endParaRPr>
              </a:p>
            </p:txBody>
          </p:sp>
          <p:sp>
            <p:nvSpPr>
              <p:cNvPr id="17432" name="圆角矩形 80"/>
              <p:cNvSpPr>
                <a:spLocks noChangeArrowheads="1"/>
              </p:cNvSpPr>
              <p:nvPr/>
            </p:nvSpPr>
            <p:spPr bwMode="auto">
              <a:xfrm>
                <a:off x="1136942" y="4020272"/>
                <a:ext cx="1007876" cy="800084"/>
              </a:xfrm>
              <a:prstGeom prst="roundRect">
                <a:avLst>
                  <a:gd name="adj" fmla="val 6727"/>
                </a:avLst>
              </a:pr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lIns="0" tIns="37733" rIns="0" bIns="37733" anchor="ctr"/>
              <a:lstStyle>
                <a:lvl1pPr defTabSz="721995">
                  <a:defRPr sz="1000">
                    <a:solidFill>
                      <a:schemeClr val="tx1"/>
                    </a:solidFill>
                    <a:latin typeface="FrutigerNext LT Regular"/>
                    <a:ea typeface="宋体" panose="02010600030101010101" pitchFamily="2" charset="-122"/>
                  </a:defRPr>
                </a:lvl1pPr>
                <a:lvl2pPr marL="742950" indent="-285750" defTabSz="721995">
                  <a:defRPr sz="1000">
                    <a:solidFill>
                      <a:schemeClr val="tx1"/>
                    </a:solidFill>
                    <a:latin typeface="FrutigerNext LT Regular"/>
                    <a:ea typeface="宋体" panose="02010600030101010101" pitchFamily="2" charset="-122"/>
                  </a:defRPr>
                </a:lvl2pPr>
                <a:lvl3pPr marL="1143000" indent="-228600" defTabSz="721995">
                  <a:defRPr sz="1000">
                    <a:solidFill>
                      <a:schemeClr val="tx1"/>
                    </a:solidFill>
                    <a:latin typeface="FrutigerNext LT Regular"/>
                    <a:ea typeface="宋体" panose="02010600030101010101" pitchFamily="2" charset="-122"/>
                  </a:defRPr>
                </a:lvl3pPr>
                <a:lvl4pPr marL="1600200" indent="-228600" defTabSz="721995">
                  <a:defRPr sz="1000">
                    <a:solidFill>
                      <a:schemeClr val="tx1"/>
                    </a:solidFill>
                    <a:latin typeface="FrutigerNext LT Regular"/>
                    <a:ea typeface="宋体" panose="02010600030101010101" pitchFamily="2" charset="-122"/>
                  </a:defRPr>
                </a:lvl4pPr>
                <a:lvl5pPr marL="2057400" indent="-228600" defTabSz="721995">
                  <a:defRPr sz="1000">
                    <a:solidFill>
                      <a:schemeClr val="tx1"/>
                    </a:solidFill>
                    <a:latin typeface="FrutigerNext LT Regular"/>
                    <a:ea typeface="宋体" panose="02010600030101010101" pitchFamily="2" charset="-122"/>
                  </a:defRPr>
                </a:lvl5pPr>
                <a:lvl6pPr marL="25146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fontAlgn="t">
                  <a:defRPr/>
                </a:pPr>
                <a:r>
                  <a:rPr lang="en-US" altLang="zh-CN" sz="1300" smtClean="0">
                    <a:latin typeface="+mn-lt"/>
                    <a:ea typeface="+mn-ea"/>
                    <a:cs typeface="Arial" panose="020B0604020202020204" pitchFamily="34" charset="0"/>
                  </a:rPr>
                  <a:t>FusionCompute</a:t>
                </a:r>
                <a:endParaRPr lang="zh-CN" altLang="en-US" sz="1300" smtClean="0">
                  <a:latin typeface="+mn-lt"/>
                  <a:ea typeface="+mn-ea"/>
                  <a:cs typeface="Arial" panose="020B0604020202020204" pitchFamily="34" charset="0"/>
                </a:endParaRPr>
              </a:p>
            </p:txBody>
          </p:sp>
          <p:sp>
            <p:nvSpPr>
              <p:cNvPr id="17433" name="圆角矩形 81"/>
              <p:cNvSpPr>
                <a:spLocks noChangeArrowheads="1"/>
              </p:cNvSpPr>
              <p:nvPr/>
            </p:nvSpPr>
            <p:spPr bwMode="auto">
              <a:xfrm>
                <a:off x="1147365" y="3068365"/>
                <a:ext cx="3102840" cy="800084"/>
              </a:xfrm>
              <a:prstGeom prst="roundRect">
                <a:avLst>
                  <a:gd name="adj" fmla="val 6727"/>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lIns="75465" tIns="37733" rIns="75465" bIns="37733" anchor="ctr"/>
              <a:lstStyle>
                <a:lvl1pPr defTabSz="721995">
                  <a:defRPr sz="1000">
                    <a:solidFill>
                      <a:schemeClr val="tx1"/>
                    </a:solidFill>
                    <a:latin typeface="FrutigerNext LT Regular"/>
                    <a:ea typeface="宋体" panose="02010600030101010101" pitchFamily="2" charset="-122"/>
                  </a:defRPr>
                </a:lvl1pPr>
                <a:lvl2pPr marL="742950" indent="-285750" defTabSz="721995">
                  <a:defRPr sz="1000">
                    <a:solidFill>
                      <a:schemeClr val="tx1"/>
                    </a:solidFill>
                    <a:latin typeface="FrutigerNext LT Regular"/>
                    <a:ea typeface="宋体" panose="02010600030101010101" pitchFamily="2" charset="-122"/>
                  </a:defRPr>
                </a:lvl2pPr>
                <a:lvl3pPr marL="1143000" indent="-228600" defTabSz="721995">
                  <a:defRPr sz="1000">
                    <a:solidFill>
                      <a:schemeClr val="tx1"/>
                    </a:solidFill>
                    <a:latin typeface="FrutigerNext LT Regular"/>
                    <a:ea typeface="宋体" panose="02010600030101010101" pitchFamily="2" charset="-122"/>
                  </a:defRPr>
                </a:lvl3pPr>
                <a:lvl4pPr marL="1600200" indent="-228600" defTabSz="721995">
                  <a:defRPr sz="1000">
                    <a:solidFill>
                      <a:schemeClr val="tx1"/>
                    </a:solidFill>
                    <a:latin typeface="FrutigerNext LT Regular"/>
                    <a:ea typeface="宋体" panose="02010600030101010101" pitchFamily="2" charset="-122"/>
                  </a:defRPr>
                </a:lvl4pPr>
                <a:lvl5pPr marL="2057400" indent="-228600" defTabSz="721995">
                  <a:defRPr sz="1000">
                    <a:solidFill>
                      <a:schemeClr val="tx1"/>
                    </a:solidFill>
                    <a:latin typeface="FrutigerNext LT Regular"/>
                    <a:ea typeface="宋体" panose="02010600030101010101" pitchFamily="2" charset="-122"/>
                  </a:defRPr>
                </a:lvl5pPr>
                <a:lvl6pPr marL="25146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fontAlgn="t">
                  <a:defRPr/>
                </a:pPr>
                <a:r>
                  <a:rPr lang="en-US" altLang="zh-CN" sz="1500" dirty="0" smtClean="0">
                    <a:latin typeface="+mn-lt"/>
                    <a:ea typeface="+mn-ea"/>
                    <a:cs typeface="Arial" panose="020B0604020202020204" pitchFamily="34" charset="0"/>
                  </a:rPr>
                  <a:t>FusionSphere </a:t>
                </a:r>
                <a:r>
                  <a:rPr lang="en-US" altLang="zh-CN" sz="1500" dirty="0" err="1" smtClean="0">
                    <a:latin typeface="+mn-lt"/>
                    <a:ea typeface="+mn-ea"/>
                    <a:cs typeface="Arial" panose="020B0604020202020204" pitchFamily="34" charset="0"/>
                  </a:rPr>
                  <a:t>OpenStack</a:t>
                </a:r>
                <a:endParaRPr lang="zh-CN" altLang="en-US" sz="1500" dirty="0" smtClean="0">
                  <a:latin typeface="+mn-lt"/>
                  <a:ea typeface="+mn-ea"/>
                  <a:cs typeface="Arial" panose="020B0604020202020204" pitchFamily="34" charset="0"/>
                </a:endParaRPr>
              </a:p>
            </p:txBody>
          </p:sp>
          <p:sp>
            <p:nvSpPr>
              <p:cNvPr id="17434" name="圆角矩形 82"/>
              <p:cNvSpPr>
                <a:spLocks noChangeArrowheads="1"/>
              </p:cNvSpPr>
              <p:nvPr/>
            </p:nvSpPr>
            <p:spPr bwMode="auto">
              <a:xfrm>
                <a:off x="337520" y="3064750"/>
                <a:ext cx="720210" cy="1760425"/>
              </a:xfrm>
              <a:prstGeom prst="roundRect">
                <a:avLst>
                  <a:gd name="adj" fmla="val 10514"/>
                </a:avLst>
              </a:pr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lIns="0" tIns="37733" rIns="0" bIns="37733" anchor="ctr"/>
              <a:lstStyle>
                <a:lvl1pPr defTabSz="721995">
                  <a:defRPr sz="1000">
                    <a:solidFill>
                      <a:schemeClr val="tx1"/>
                    </a:solidFill>
                    <a:latin typeface="FrutigerNext LT Regular"/>
                    <a:ea typeface="宋体" panose="02010600030101010101" pitchFamily="2" charset="-122"/>
                  </a:defRPr>
                </a:lvl1pPr>
                <a:lvl2pPr marL="742950" indent="-285750" defTabSz="721995">
                  <a:defRPr sz="1000">
                    <a:solidFill>
                      <a:schemeClr val="tx1"/>
                    </a:solidFill>
                    <a:latin typeface="FrutigerNext LT Regular"/>
                    <a:ea typeface="宋体" panose="02010600030101010101" pitchFamily="2" charset="-122"/>
                  </a:defRPr>
                </a:lvl2pPr>
                <a:lvl3pPr marL="1143000" indent="-228600" defTabSz="721995">
                  <a:defRPr sz="1000">
                    <a:solidFill>
                      <a:schemeClr val="tx1"/>
                    </a:solidFill>
                    <a:latin typeface="FrutigerNext LT Regular"/>
                    <a:ea typeface="宋体" panose="02010600030101010101" pitchFamily="2" charset="-122"/>
                  </a:defRPr>
                </a:lvl3pPr>
                <a:lvl4pPr marL="1600200" indent="-228600" defTabSz="721995">
                  <a:defRPr sz="1000">
                    <a:solidFill>
                      <a:schemeClr val="tx1"/>
                    </a:solidFill>
                    <a:latin typeface="FrutigerNext LT Regular"/>
                    <a:ea typeface="宋体" panose="02010600030101010101" pitchFamily="2" charset="-122"/>
                  </a:defRPr>
                </a:lvl4pPr>
                <a:lvl5pPr marL="2057400" indent="-228600" defTabSz="721995">
                  <a:defRPr sz="1000">
                    <a:solidFill>
                      <a:schemeClr val="tx1"/>
                    </a:solidFill>
                    <a:latin typeface="FrutigerNext LT Regular"/>
                    <a:ea typeface="宋体" panose="02010600030101010101" pitchFamily="2" charset="-122"/>
                  </a:defRPr>
                </a:lvl5pPr>
                <a:lvl6pPr marL="25146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72199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fontAlgn="t">
                  <a:defRPr/>
                </a:pPr>
                <a:r>
                  <a:rPr lang="en-US" altLang="zh-CN" sz="1300" dirty="0" err="1" smtClean="0">
                    <a:latin typeface="+mn-lt"/>
                    <a:ea typeface="+mn-ea"/>
                    <a:cs typeface="Arial" panose="020B0604020202020204" pitchFamily="34" charset="0"/>
                  </a:rPr>
                  <a:t>UltraVR</a:t>
                </a:r>
                <a:endParaRPr lang="en-US" altLang="zh-CN" sz="1300" dirty="0" smtClean="0">
                  <a:latin typeface="+mn-lt"/>
                  <a:ea typeface="+mn-ea"/>
                  <a:cs typeface="Arial" panose="020B0604020202020204" pitchFamily="34" charset="0"/>
                </a:endParaRPr>
              </a:p>
              <a:p>
                <a:pPr algn="ctr" fontAlgn="t">
                  <a:defRPr/>
                </a:pPr>
                <a:r>
                  <a:rPr lang="en-US" altLang="zh-CN" sz="1300" dirty="0" smtClean="0">
                    <a:latin typeface="+mn-lt"/>
                    <a:ea typeface="+mn-ea"/>
                    <a:cs typeface="Arial" panose="020B0604020202020204" pitchFamily="34" charset="0"/>
                  </a:rPr>
                  <a:t>&amp;</a:t>
                </a:r>
                <a:endParaRPr lang="en-US" altLang="zh-CN" sz="1300" dirty="0" smtClean="0">
                  <a:latin typeface="+mn-lt"/>
                  <a:ea typeface="+mn-ea"/>
                  <a:cs typeface="Arial" panose="020B0604020202020204" pitchFamily="34" charset="0"/>
                </a:endParaRPr>
              </a:p>
              <a:p>
                <a:pPr algn="ctr" fontAlgn="t">
                  <a:defRPr/>
                </a:pPr>
                <a:r>
                  <a:rPr lang="en-US" altLang="zh-CN" sz="1300" dirty="0" smtClean="0">
                    <a:latin typeface="+mn-lt"/>
                    <a:ea typeface="+mn-ea"/>
                    <a:cs typeface="Arial" panose="020B0604020202020204" pitchFamily="34" charset="0"/>
                  </a:rPr>
                  <a:t>HyperDP</a:t>
                </a:r>
                <a:endParaRPr lang="en-US" altLang="zh-CN" sz="1300" dirty="0" smtClean="0">
                  <a:latin typeface="+mn-lt"/>
                  <a:ea typeface="+mn-ea"/>
                  <a:cs typeface="Arial" panose="020B0604020202020204" pitchFamily="34" charset="0"/>
                </a:endParaRPr>
              </a:p>
            </p:txBody>
          </p:sp>
        </p:grpSp>
        <p:pic>
          <p:nvPicPr>
            <p:cNvPr id="17426" name="image8.png"/>
            <p:cNvPicPr>
              <a:picLocks noChangeAspect="1" noChangeArrowheads="1"/>
            </p:cNvPicPr>
            <p:nvPr/>
          </p:nvPicPr>
          <p:blipFill>
            <a:blip r:embed="rId1">
              <a:extLst>
                <a:ext uri="{28A0092B-C50C-407E-A947-70E740481C1C}">
                  <a14:useLocalDpi xmlns:a14="http://schemas.microsoft.com/office/drawing/2010/main" val="0"/>
                </a:ext>
              </a:extLst>
            </a:blip>
            <a:srcRect b="27441"/>
            <a:stretch>
              <a:fillRect/>
            </a:stretch>
          </p:blipFill>
          <p:spPr bwMode="auto">
            <a:xfrm>
              <a:off x="5141244" y="3315167"/>
              <a:ext cx="630193" cy="47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Lst>
          </p:spPr>
        </p:pic>
      </p:grpSp>
      <p:sp>
        <p:nvSpPr>
          <p:cNvPr id="17411" name="TextBox 32"/>
          <p:cNvSpPr txBox="1">
            <a:spLocks noChangeArrowheads="1"/>
          </p:cNvSpPr>
          <p:nvPr/>
        </p:nvSpPr>
        <p:spPr bwMode="auto">
          <a:xfrm>
            <a:off x="1300163" y="5916613"/>
            <a:ext cx="5516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600" dirty="0" err="1" smtClean="0">
                <a:solidFill>
                  <a:srgbClr val="FF3300"/>
                </a:solidFill>
                <a:latin typeface="+mn-lt"/>
                <a:ea typeface="+mn-ea"/>
              </a:rPr>
              <a:t>OpenStack</a:t>
            </a:r>
            <a:r>
              <a:rPr lang="zh-CN" altLang="en-US" sz="1600" dirty="0" smtClean="0">
                <a:solidFill>
                  <a:srgbClr val="FF3300"/>
                </a:solidFill>
                <a:latin typeface="+mn-lt"/>
                <a:ea typeface="+mn-ea"/>
              </a:rPr>
              <a:t>是可选模块，一般虚拟化、私有云场景下不使用</a:t>
            </a:r>
            <a:endParaRPr lang="zh-CN" altLang="en-US" sz="1600" dirty="0" smtClean="0">
              <a:solidFill>
                <a:srgbClr val="FF3300"/>
              </a:solidFill>
              <a:latin typeface="+mn-lt"/>
              <a:ea typeface="+mn-ea"/>
            </a:endParaRPr>
          </a:p>
        </p:txBody>
      </p:sp>
      <p:sp>
        <p:nvSpPr>
          <p:cNvPr id="36" name="标题 35"/>
          <p:cNvSpPr>
            <a:spLocks noGrp="1"/>
          </p:cNvSpPr>
          <p:nvPr>
            <p:ph type="title"/>
          </p:nvPr>
        </p:nvSpPr>
        <p:spPr/>
        <p:txBody>
          <a:bodyPr/>
          <a:lstStyle/>
          <a:p>
            <a:r>
              <a:rPr lang="en-US" altLang="zh-CN" smtClean="0"/>
              <a:t>FusionSphere</a:t>
            </a:r>
            <a:r>
              <a:rPr lang="zh-CN" altLang="en-US" smtClean="0"/>
              <a:t>整体架构</a:t>
            </a:r>
            <a:endParaRPr lang="zh-CN" altLang="en-US" dirty="0"/>
          </a:p>
        </p:txBody>
      </p:sp>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title"/>
          </p:nvPr>
        </p:nvSpPr>
        <p:spPr>
          <a:xfrm>
            <a:off x="1343025" y="387350"/>
            <a:ext cx="7054850" cy="868363"/>
          </a:xfrm>
        </p:spPr>
        <p:txBody>
          <a:bodyPr/>
          <a:lstStyle/>
          <a:p>
            <a:pPr eaLnBrk="1" hangingPunct="1"/>
            <a:r>
              <a:rPr lang="zh-CN" altLang="en-US" smtClean="0"/>
              <a:t>习题</a:t>
            </a:r>
            <a:endParaRPr lang="zh-CN" altLang="en-US" smtClean="0"/>
          </a:p>
        </p:txBody>
      </p:sp>
      <p:sp>
        <p:nvSpPr>
          <p:cNvPr id="11267" name="Rectangle 4"/>
          <p:cNvSpPr>
            <a:spLocks noGrp="1" noChangeArrowheads="1"/>
          </p:cNvSpPr>
          <p:nvPr>
            <p:ph type="body" idx="1"/>
          </p:nvPr>
        </p:nvSpPr>
        <p:spPr/>
        <p:txBody>
          <a:bodyPr/>
          <a:lstStyle/>
          <a:p>
            <a:pPr marL="0" indent="0" eaLnBrk="1" hangingPunct="1">
              <a:buNone/>
              <a:defRPr/>
            </a:pPr>
            <a:r>
              <a:rPr lang="zh-CN" altLang="en-US" dirty="0" smtClean="0">
                <a:solidFill>
                  <a:srgbClr val="000000"/>
                </a:solidFill>
              </a:rPr>
              <a:t>选择题</a:t>
            </a:r>
            <a:endParaRPr lang="zh-CN" altLang="en-US" dirty="0" smtClean="0">
              <a:solidFill>
                <a:srgbClr val="000000"/>
              </a:solidFill>
            </a:endParaRPr>
          </a:p>
          <a:p>
            <a:pPr marL="0" indent="0" eaLnBrk="1" hangingPunct="1">
              <a:buNone/>
              <a:defRPr/>
            </a:pPr>
            <a:r>
              <a:rPr lang="en-US" dirty="0" smtClean="0">
                <a:solidFill>
                  <a:srgbClr val="000000"/>
                </a:solidFill>
              </a:rPr>
              <a:t>3</a:t>
            </a:r>
            <a:r>
              <a:rPr lang="zh-CN" altLang="en-US" dirty="0" smtClean="0">
                <a:solidFill>
                  <a:srgbClr val="000000"/>
                </a:solidFill>
              </a:rPr>
              <a:t>、同一个数据存储空间建议添加给不同的FusionCompute站点使用，提升存储空间利用率。 </a:t>
            </a:r>
            <a:endParaRPr lang="zh-CN" altLang="en-US" dirty="0" smtClean="0">
              <a:solidFill>
                <a:srgbClr val="000000"/>
              </a:solidFill>
            </a:endParaRPr>
          </a:p>
          <a:p>
            <a:pPr marL="0" indent="0" eaLnBrk="1" hangingPunct="1">
              <a:buNone/>
              <a:defRPr/>
            </a:pPr>
            <a:r>
              <a:rPr lang="en-US" altLang="zh-CN" dirty="0" smtClean="0">
                <a:solidFill>
                  <a:srgbClr val="000000"/>
                </a:solidFill>
              </a:rPr>
              <a:t>	</a:t>
            </a:r>
            <a:r>
              <a:rPr lang="zh-CN" altLang="en-US" dirty="0" smtClean="0">
                <a:solidFill>
                  <a:srgbClr val="000000"/>
                </a:solidFill>
              </a:rPr>
              <a:t>A 正确 B 错误</a:t>
            </a:r>
            <a:endParaRPr lang="zh-CN" altLang="en-US" dirty="0" smtClean="0">
              <a:solidFill>
                <a:srgbClr val="000000"/>
              </a:solidFill>
            </a:endParaRPr>
          </a:p>
          <a:p>
            <a:pPr marL="381000" indent="-381000" eaLnBrk="1" hangingPunct="1">
              <a:defRPr/>
            </a:pPr>
            <a:endParaRPr lang="zh-CN" altLang="en-US" dirty="0" smtClean="0">
              <a:solidFill>
                <a:srgbClr val="000000"/>
              </a:solidFill>
            </a:endParaRPr>
          </a:p>
        </p:txBody>
      </p:sp>
      <p:pic>
        <p:nvPicPr>
          <p:cNvPr id="100356" name="Picture 13" descr="问题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6913" y="504825"/>
            <a:ext cx="6159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9"/>
          <p:cNvSpPr txBox="1">
            <a:spLocks noChangeArrowheads="1"/>
          </p:cNvSpPr>
          <p:nvPr/>
        </p:nvSpPr>
        <p:spPr bwMode="auto">
          <a:xfrm>
            <a:off x="2543175" y="1285875"/>
            <a:ext cx="357663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marL="342900" indent="-34290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500" smtClean="0">
                <a:latin typeface="+mn-lt"/>
                <a:ea typeface="+mn-ea"/>
                <a:cs typeface="Arial" panose="020B0604020202020204" pitchFamily="34" charset="0"/>
              </a:rPr>
              <a:t>· </a:t>
            </a:r>
            <a:r>
              <a:rPr lang="zh-CN" altLang="en-US" sz="1500" smtClean="0">
                <a:latin typeface="+mn-lt"/>
                <a:ea typeface="+mn-ea"/>
                <a:cs typeface="Arial" panose="020B0604020202020204" pitchFamily="34" charset="0"/>
              </a:rPr>
              <a:t>端到端的系统安全优化</a:t>
            </a:r>
            <a:endParaRPr lang="en-US" altLang="zh-CN" sz="1500" smtClean="0">
              <a:latin typeface="+mn-lt"/>
              <a:ea typeface="+mn-ea"/>
              <a:cs typeface="Arial" panose="020B0604020202020204" pitchFamily="34" charset="0"/>
            </a:endParaRPr>
          </a:p>
          <a:p>
            <a:pPr eaLnBrk="1" fontAlgn="t" hangingPunct="1">
              <a:defRPr/>
            </a:pPr>
            <a:r>
              <a:rPr lang="en-US" altLang="zh-CN" sz="1500" smtClean="0">
                <a:latin typeface="+mn-lt"/>
                <a:ea typeface="+mn-ea"/>
                <a:cs typeface="Arial" panose="020B0604020202020204" pitchFamily="34" charset="0"/>
              </a:rPr>
              <a:t>· </a:t>
            </a:r>
            <a:r>
              <a:rPr lang="zh-CN" altLang="en-US" sz="1500" smtClean="0">
                <a:latin typeface="+mn-lt"/>
                <a:ea typeface="+mn-ea"/>
                <a:cs typeface="Arial" panose="020B0604020202020204" pitchFamily="34" charset="0"/>
              </a:rPr>
              <a:t>卓越的产品可靠性设计</a:t>
            </a:r>
            <a:endParaRPr lang="en-US" altLang="zh-CN" sz="1500" smtClean="0">
              <a:latin typeface="+mn-lt"/>
              <a:ea typeface="+mn-ea"/>
              <a:cs typeface="Arial" panose="020B0604020202020204" pitchFamily="34" charset="0"/>
            </a:endParaRPr>
          </a:p>
          <a:p>
            <a:pPr eaLnBrk="1" fontAlgn="t" hangingPunct="1">
              <a:defRPr/>
            </a:pPr>
            <a:r>
              <a:rPr lang="en-US" altLang="zh-CN" sz="1500" smtClean="0">
                <a:latin typeface="+mn-lt"/>
                <a:ea typeface="+mn-ea"/>
                <a:cs typeface="Arial" panose="020B0604020202020204" pitchFamily="34" charset="0"/>
              </a:rPr>
              <a:t>· </a:t>
            </a:r>
            <a:r>
              <a:rPr lang="zh-CN" altLang="en-US" sz="1500" smtClean="0">
                <a:latin typeface="+mn-lt"/>
                <a:ea typeface="+mn-ea"/>
                <a:cs typeface="Arial" panose="020B0604020202020204" pitchFamily="34" charset="0"/>
              </a:rPr>
              <a:t>虚拟化防病毒</a:t>
            </a:r>
            <a:endParaRPr lang="en-US" altLang="zh-CN" sz="1500" smtClean="0">
              <a:latin typeface="+mn-lt"/>
              <a:ea typeface="+mn-ea"/>
              <a:cs typeface="Arial" panose="020B0604020202020204" pitchFamily="34" charset="0"/>
            </a:endParaRPr>
          </a:p>
        </p:txBody>
      </p:sp>
      <p:sp>
        <p:nvSpPr>
          <p:cNvPr id="19459" name="TextBox 50"/>
          <p:cNvSpPr txBox="1">
            <a:spLocks noChangeArrowheads="1"/>
          </p:cNvSpPr>
          <p:nvPr/>
        </p:nvSpPr>
        <p:spPr bwMode="auto">
          <a:xfrm>
            <a:off x="4319588" y="4976813"/>
            <a:ext cx="2573337"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marL="342900" indent="-34290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500" smtClean="0">
                <a:latin typeface="+mn-lt"/>
                <a:ea typeface="+mn-ea"/>
                <a:cs typeface="Arial" panose="020B0604020202020204" pitchFamily="34" charset="0"/>
              </a:rPr>
              <a:t>· </a:t>
            </a:r>
            <a:r>
              <a:rPr lang="zh-CN" altLang="en-US" sz="1500" smtClean="0">
                <a:latin typeface="+mn-lt"/>
                <a:ea typeface="+mn-ea"/>
                <a:cs typeface="Arial" panose="020B0604020202020204" pitchFamily="34" charset="0"/>
              </a:rPr>
              <a:t>云和非云资源统一管理</a:t>
            </a:r>
            <a:endParaRPr lang="zh-CN" altLang="en-US" sz="1500" smtClean="0">
              <a:latin typeface="+mn-lt"/>
              <a:ea typeface="+mn-ea"/>
              <a:cs typeface="Arial" panose="020B0604020202020204" pitchFamily="34" charset="0"/>
            </a:endParaRPr>
          </a:p>
          <a:p>
            <a:pPr eaLnBrk="1" fontAlgn="t" hangingPunct="1">
              <a:defRPr/>
            </a:pPr>
            <a:r>
              <a:rPr lang="en-US" altLang="zh-CN" sz="1500" smtClean="0">
                <a:latin typeface="+mn-lt"/>
                <a:ea typeface="+mn-ea"/>
                <a:cs typeface="Arial" panose="020B0604020202020204" pitchFamily="34" charset="0"/>
              </a:rPr>
              <a:t>· </a:t>
            </a:r>
            <a:r>
              <a:rPr lang="zh-CN" altLang="en-US" sz="1500" smtClean="0">
                <a:latin typeface="+mn-lt"/>
                <a:ea typeface="+mn-ea"/>
                <a:cs typeface="Arial" panose="020B0604020202020204" pitchFamily="34" charset="0"/>
              </a:rPr>
              <a:t>多数据中心管理</a:t>
            </a:r>
            <a:endParaRPr lang="en-US" altLang="zh-CN" sz="1500" smtClean="0">
              <a:latin typeface="+mn-lt"/>
              <a:ea typeface="+mn-ea"/>
              <a:cs typeface="Arial" panose="020B0604020202020204" pitchFamily="34" charset="0"/>
            </a:endParaRPr>
          </a:p>
          <a:p>
            <a:pPr eaLnBrk="1" fontAlgn="t" hangingPunct="1">
              <a:defRPr/>
            </a:pPr>
            <a:r>
              <a:rPr lang="en-US" altLang="zh-CN" sz="1500" smtClean="0">
                <a:latin typeface="+mn-lt"/>
                <a:ea typeface="+mn-ea"/>
                <a:cs typeface="Arial" panose="020B0604020202020204" pitchFamily="34" charset="0"/>
              </a:rPr>
              <a:t>· </a:t>
            </a:r>
            <a:r>
              <a:rPr lang="zh-CN" altLang="en-US" sz="1500" smtClean="0">
                <a:latin typeface="+mn-lt"/>
                <a:ea typeface="+mn-ea"/>
                <a:cs typeface="Arial" panose="020B0604020202020204" pitchFamily="34" charset="0"/>
              </a:rPr>
              <a:t>计算存储融合</a:t>
            </a:r>
            <a:endParaRPr lang="en-US" altLang="zh-CN" sz="1500" smtClean="0">
              <a:latin typeface="+mn-lt"/>
              <a:ea typeface="+mn-ea"/>
              <a:cs typeface="Arial" panose="020B0604020202020204" pitchFamily="34" charset="0"/>
            </a:endParaRPr>
          </a:p>
          <a:p>
            <a:pPr eaLnBrk="1" fontAlgn="t" hangingPunct="1">
              <a:defRPr/>
            </a:pPr>
            <a:r>
              <a:rPr lang="en-US" altLang="zh-CN" sz="1500" smtClean="0">
                <a:latin typeface="+mn-lt"/>
                <a:ea typeface="+mn-ea"/>
                <a:cs typeface="Arial" panose="020B0604020202020204" pitchFamily="34" charset="0"/>
              </a:rPr>
              <a:t>· </a:t>
            </a:r>
            <a:r>
              <a:rPr lang="zh-CN" altLang="en-US" sz="1500" smtClean="0">
                <a:latin typeface="+mn-lt"/>
                <a:ea typeface="+mn-ea"/>
                <a:cs typeface="Arial" panose="020B0604020202020204" pitchFamily="34" charset="0"/>
              </a:rPr>
              <a:t>混合云管理</a:t>
            </a:r>
            <a:endParaRPr lang="en-US" altLang="zh-CN" sz="1500" smtClean="0">
              <a:latin typeface="+mn-lt"/>
              <a:ea typeface="+mn-ea"/>
              <a:cs typeface="Arial" panose="020B0604020202020204" pitchFamily="34" charset="0"/>
            </a:endParaRPr>
          </a:p>
        </p:txBody>
      </p:sp>
      <p:sp>
        <p:nvSpPr>
          <p:cNvPr id="19460" name="TextBox 51"/>
          <p:cNvSpPr txBox="1">
            <a:spLocks noChangeArrowheads="1"/>
          </p:cNvSpPr>
          <p:nvPr/>
        </p:nvSpPr>
        <p:spPr bwMode="auto">
          <a:xfrm>
            <a:off x="755650" y="5049838"/>
            <a:ext cx="27686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marL="342900" indent="-34290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en-US" altLang="zh-CN" sz="1500" smtClean="0">
                <a:latin typeface="+mn-lt"/>
                <a:ea typeface="+mn-ea"/>
                <a:cs typeface="Arial" panose="020B0604020202020204" pitchFamily="34" charset="0"/>
              </a:rPr>
              <a:t>· </a:t>
            </a:r>
            <a:r>
              <a:rPr lang="zh-CN" altLang="en-US" sz="1500" smtClean="0">
                <a:latin typeface="+mn-lt"/>
                <a:ea typeface="+mn-ea"/>
                <a:cs typeface="Arial" panose="020B0604020202020204" pitchFamily="34" charset="0"/>
              </a:rPr>
              <a:t>模板化、自动化应用部署</a:t>
            </a:r>
            <a:endParaRPr lang="en-US" altLang="zh-CN" sz="1500" smtClean="0">
              <a:latin typeface="+mn-lt"/>
              <a:ea typeface="+mn-ea"/>
              <a:cs typeface="Arial" panose="020B0604020202020204" pitchFamily="34" charset="0"/>
            </a:endParaRPr>
          </a:p>
          <a:p>
            <a:pPr eaLnBrk="1" fontAlgn="t" hangingPunct="1">
              <a:defRPr/>
            </a:pPr>
            <a:r>
              <a:rPr lang="en-US" altLang="zh-CN" sz="1500" smtClean="0">
                <a:latin typeface="+mn-lt"/>
                <a:ea typeface="+mn-ea"/>
                <a:cs typeface="Arial" panose="020B0604020202020204" pitchFamily="34" charset="0"/>
              </a:rPr>
              <a:t>· </a:t>
            </a:r>
            <a:r>
              <a:rPr lang="zh-CN" altLang="en-US" sz="1500" smtClean="0">
                <a:latin typeface="+mn-lt"/>
                <a:ea typeface="+mn-ea"/>
                <a:cs typeface="Arial" panose="020B0604020202020204" pitchFamily="34" charset="0"/>
              </a:rPr>
              <a:t>端到端完整的工程实施方案</a:t>
            </a:r>
            <a:endParaRPr lang="en-US" altLang="zh-CN" sz="1500" smtClean="0">
              <a:latin typeface="+mn-lt"/>
              <a:ea typeface="+mn-ea"/>
              <a:cs typeface="Arial" panose="020B0604020202020204" pitchFamily="34" charset="0"/>
            </a:endParaRPr>
          </a:p>
        </p:txBody>
      </p:sp>
      <p:sp>
        <p:nvSpPr>
          <p:cNvPr id="19461" name="TextBox 52"/>
          <p:cNvSpPr txBox="1">
            <a:spLocks noChangeArrowheads="1"/>
          </p:cNvSpPr>
          <p:nvPr/>
        </p:nvSpPr>
        <p:spPr bwMode="auto">
          <a:xfrm>
            <a:off x="6443663" y="1304925"/>
            <a:ext cx="20304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3" tIns="60943" rIns="121883" bIns="60943">
            <a:spAutoFit/>
          </a:bodyPr>
          <a:lstStyle>
            <a:lvl1pPr marL="342900" indent="-342900">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lang="zh-CN" altLang="en-US" sz="1500" smtClean="0">
                <a:latin typeface="+mn-lt"/>
                <a:ea typeface="+mn-ea"/>
                <a:cs typeface="Arial" panose="020B0604020202020204" pitchFamily="34" charset="0"/>
              </a:rPr>
              <a:t>开放</a:t>
            </a:r>
            <a:r>
              <a:rPr lang="en-US" altLang="zh-CN" sz="1500" smtClean="0">
                <a:latin typeface="+mn-lt"/>
                <a:ea typeface="+mn-ea"/>
                <a:cs typeface="Arial" panose="020B0604020202020204" pitchFamily="34" charset="0"/>
              </a:rPr>
              <a:t>API</a:t>
            </a:r>
            <a:endParaRPr lang="en-US" altLang="zh-CN" sz="1500" smtClean="0">
              <a:latin typeface="+mn-lt"/>
              <a:ea typeface="+mn-ea"/>
              <a:cs typeface="Arial" panose="020B0604020202020204" pitchFamily="34" charset="0"/>
            </a:endParaRPr>
          </a:p>
        </p:txBody>
      </p:sp>
      <p:grpSp>
        <p:nvGrpSpPr>
          <p:cNvPr id="19462" name="组合 38"/>
          <p:cNvGrpSpPr/>
          <p:nvPr/>
        </p:nvGrpSpPr>
        <p:grpSpPr bwMode="auto">
          <a:xfrm>
            <a:off x="755650" y="2528888"/>
            <a:ext cx="7353300" cy="2178050"/>
            <a:chOff x="855482" y="2340806"/>
            <a:chExt cx="6948047" cy="2869458"/>
          </a:xfrm>
        </p:grpSpPr>
        <p:cxnSp>
          <p:nvCxnSpPr>
            <p:cNvPr id="19464" name="直接连接符 169"/>
            <p:cNvCxnSpPr>
              <a:cxnSpLocks noChangeShapeType="1"/>
            </p:cNvCxnSpPr>
            <p:nvPr/>
          </p:nvCxnSpPr>
          <p:spPr bwMode="auto">
            <a:xfrm>
              <a:off x="2594351" y="2519771"/>
              <a:ext cx="1854993" cy="18100"/>
            </a:xfrm>
            <a:prstGeom prst="line">
              <a:avLst/>
            </a:prstGeom>
            <a:noFill/>
            <a:ln w="38100" algn="ctr">
              <a:solidFill>
                <a:srgbClr val="0070C0"/>
              </a:solidFill>
              <a:prstDash val="lgDash"/>
              <a:round/>
            </a:ln>
            <a:extLst>
              <a:ext uri="{909E8E84-426E-40DD-AFC4-6F175D3DCCD1}">
                <a14:hiddenFill xmlns:a14="http://schemas.microsoft.com/office/drawing/2010/main">
                  <a:noFill/>
                </a14:hiddenFill>
              </a:ext>
            </a:extLst>
          </p:spPr>
        </p:cxnSp>
        <p:cxnSp>
          <p:nvCxnSpPr>
            <p:cNvPr id="19465" name="直接连接符 170"/>
            <p:cNvCxnSpPr>
              <a:cxnSpLocks noChangeShapeType="1"/>
            </p:cNvCxnSpPr>
            <p:nvPr/>
          </p:nvCxnSpPr>
          <p:spPr bwMode="auto">
            <a:xfrm>
              <a:off x="4271694" y="5009182"/>
              <a:ext cx="1853485" cy="18100"/>
            </a:xfrm>
            <a:prstGeom prst="line">
              <a:avLst/>
            </a:prstGeom>
            <a:noFill/>
            <a:ln w="38100" algn="ctr">
              <a:solidFill>
                <a:srgbClr val="92D050"/>
              </a:solidFill>
              <a:prstDash val="lgDash"/>
              <a:round/>
            </a:ln>
            <a:extLst>
              <a:ext uri="{909E8E84-426E-40DD-AFC4-6F175D3DCCD1}">
                <a14:hiddenFill xmlns:a14="http://schemas.microsoft.com/office/drawing/2010/main">
                  <a:noFill/>
                </a14:hiddenFill>
              </a:ext>
            </a:extLst>
          </p:spPr>
        </p:cxnSp>
        <p:cxnSp>
          <p:nvCxnSpPr>
            <p:cNvPr id="19466" name="直接连接符 168"/>
            <p:cNvCxnSpPr>
              <a:cxnSpLocks noChangeShapeType="1"/>
            </p:cNvCxnSpPr>
            <p:nvPr/>
          </p:nvCxnSpPr>
          <p:spPr bwMode="auto">
            <a:xfrm>
              <a:off x="855482" y="5029699"/>
              <a:ext cx="1853487" cy="16087"/>
            </a:xfrm>
            <a:prstGeom prst="line">
              <a:avLst/>
            </a:prstGeom>
            <a:noFill/>
            <a:ln w="38100" algn="ctr">
              <a:solidFill>
                <a:srgbClr val="36BBDA"/>
              </a:solidFill>
              <a:prstDash val="lgDash"/>
              <a:round/>
            </a:ln>
            <a:extLst>
              <a:ext uri="{909E8E84-426E-40DD-AFC4-6F175D3DCCD1}">
                <a14:hiddenFill xmlns:a14="http://schemas.microsoft.com/office/drawing/2010/main">
                  <a:noFill/>
                </a14:hiddenFill>
              </a:ext>
            </a:extLst>
          </p:spPr>
        </p:cxnSp>
        <p:grpSp>
          <p:nvGrpSpPr>
            <p:cNvPr id="19467" name="组合 20"/>
            <p:cNvGrpSpPr/>
            <p:nvPr/>
          </p:nvGrpSpPr>
          <p:grpSpPr bwMode="auto">
            <a:xfrm>
              <a:off x="4519706" y="2910839"/>
              <a:ext cx="1228977" cy="2279316"/>
              <a:chOff x="5841704" y="3781009"/>
              <a:chExt cx="1293596" cy="1799685"/>
            </a:xfrm>
          </p:grpSpPr>
          <p:sp>
            <p:nvSpPr>
              <p:cNvPr id="192" name="矩形 9"/>
              <p:cNvSpPr/>
              <p:nvPr/>
            </p:nvSpPr>
            <p:spPr>
              <a:xfrm>
                <a:off x="6456205" y="4894750"/>
                <a:ext cx="112101" cy="493753"/>
              </a:xfrm>
              <a:prstGeom prst="rect">
                <a:avLst/>
              </a:prstGeom>
              <a:solidFill>
                <a:srgbClr val="92D050"/>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rgbClr val="FFFFFF"/>
                  </a:solidFill>
                  <a:latin typeface="+mn-lt"/>
                  <a:ea typeface="+mn-ea"/>
                  <a:cs typeface="Arial" panose="020B0604020202020204" pitchFamily="34" charset="0"/>
                </a:endParaRPr>
              </a:p>
            </p:txBody>
          </p:sp>
          <p:grpSp>
            <p:nvGrpSpPr>
              <p:cNvPr id="3" name="组合 5"/>
              <p:cNvGrpSpPr/>
              <p:nvPr/>
            </p:nvGrpSpPr>
            <p:grpSpPr>
              <a:xfrm>
                <a:off x="5841704" y="3781009"/>
                <a:ext cx="1293596" cy="1293596"/>
                <a:chOff x="3937379" y="2794379"/>
                <a:chExt cx="1269242" cy="1269242"/>
              </a:xfrm>
              <a:solidFill>
                <a:srgbClr val="87A44A"/>
              </a:solidFill>
            </p:grpSpPr>
            <p:sp>
              <p:nvSpPr>
                <p:cNvPr id="196" name="椭圆 2"/>
                <p:cNvSpPr/>
                <p:nvPr/>
              </p:nvSpPr>
              <p:spPr>
                <a:xfrm>
                  <a:off x="3937379" y="2794379"/>
                  <a:ext cx="1269242" cy="1269242"/>
                </a:xfrm>
                <a:prstGeom prst="ellipse">
                  <a:avLst/>
                </a:prstGeom>
                <a:solidFill>
                  <a:srgbClr val="92D050"/>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sp>
              <p:nvSpPr>
                <p:cNvPr id="197" name="椭圆 3"/>
                <p:cNvSpPr/>
                <p:nvPr/>
              </p:nvSpPr>
              <p:spPr>
                <a:xfrm>
                  <a:off x="4031492" y="2888492"/>
                  <a:ext cx="1081016" cy="1081016"/>
                </a:xfrm>
                <a:prstGeom prst="ellipse">
                  <a:avLst/>
                </a:prstGeom>
                <a:solidFill>
                  <a:schemeClr val="bg1"/>
                </a:solidFill>
                <a:ln w="25400" cap="flat" cmpd="sng" algn="ctr">
                  <a:no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sp>
              <p:nvSpPr>
                <p:cNvPr id="198" name="椭圆 4"/>
                <p:cNvSpPr/>
                <p:nvPr/>
              </p:nvSpPr>
              <p:spPr>
                <a:xfrm>
                  <a:off x="4069538" y="2926538"/>
                  <a:ext cx="1004923" cy="1004923"/>
                </a:xfrm>
                <a:prstGeom prst="ellipse">
                  <a:avLst/>
                </a:prstGeom>
                <a:solidFill>
                  <a:srgbClr val="92D050"/>
                </a:solidFill>
                <a:ln w="57150" cap="flat" cmpd="sng" algn="ctr">
                  <a:solidFill>
                    <a:sysClr val="window" lastClr="FFFFFF"/>
                  </a:solidFill>
                  <a:prstDash val="solid"/>
                </a:ln>
                <a:effectLst/>
              </p:spPr>
              <p:txBody>
                <a:bodyPr lIns="36000" tIns="36000" rIns="36000" bIns="36000" anchor="ctr"/>
                <a:lstStyle/>
                <a:p>
                  <a:pPr marL="514350" indent="-514350" algn="ctr" defTabSz="1218565" eaLnBrk="1" fontAlgn="auto" hangingPunct="1">
                    <a:spcBef>
                      <a:spcPts val="0"/>
                    </a:spcBef>
                    <a:spcAft>
                      <a:spcPts val="0"/>
                    </a:spcAft>
                    <a:defRPr/>
                  </a:pPr>
                  <a:r>
                    <a:rPr lang="zh-CN" altLang="en-US" sz="2400" kern="0" dirty="0">
                      <a:solidFill>
                        <a:sysClr val="window" lastClr="FFFFFF"/>
                      </a:solidFill>
                      <a:latin typeface="+mn-lt"/>
                      <a:ea typeface="+mn-ea"/>
                      <a:cs typeface="Arial" panose="020B0604020202020204" pitchFamily="34" charset="0"/>
                    </a:rPr>
                    <a:t>融合</a:t>
                  </a:r>
                  <a:endParaRPr lang="zh-CN" altLang="en-US" sz="2400" kern="0" dirty="0">
                    <a:solidFill>
                      <a:sysClr val="window" lastClr="FFFFFF"/>
                    </a:solidFill>
                    <a:latin typeface="+mn-lt"/>
                    <a:ea typeface="+mn-ea"/>
                    <a:cs typeface="Arial" panose="020B0604020202020204" pitchFamily="34" charset="0"/>
                  </a:endParaRPr>
                </a:p>
              </p:txBody>
            </p:sp>
          </p:grpSp>
          <p:sp>
            <p:nvSpPr>
              <p:cNvPr id="195" name="椭圆 7"/>
              <p:cNvSpPr/>
              <p:nvPr/>
            </p:nvSpPr>
            <p:spPr>
              <a:xfrm>
                <a:off x="6361472" y="5266303"/>
                <a:ext cx="314197" cy="313756"/>
              </a:xfrm>
              <a:prstGeom prst="ellipse">
                <a:avLst/>
              </a:prstGeom>
              <a:solidFill>
                <a:srgbClr val="92D050"/>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rgbClr val="FFFFFF"/>
                  </a:solidFill>
                  <a:latin typeface="+mn-lt"/>
                  <a:ea typeface="+mn-ea"/>
                  <a:cs typeface="Arial" panose="020B0604020202020204" pitchFamily="34" charset="0"/>
                </a:endParaRPr>
              </a:p>
            </p:txBody>
          </p:sp>
        </p:grpSp>
        <p:grpSp>
          <p:nvGrpSpPr>
            <p:cNvPr id="19468" name="组合 21"/>
            <p:cNvGrpSpPr/>
            <p:nvPr/>
          </p:nvGrpSpPr>
          <p:grpSpPr bwMode="auto">
            <a:xfrm>
              <a:off x="2858773" y="2340806"/>
              <a:ext cx="1228977" cy="2251844"/>
              <a:chOff x="6345148" y="1145253"/>
              <a:chExt cx="1293596" cy="1777994"/>
            </a:xfrm>
          </p:grpSpPr>
          <p:sp>
            <p:nvSpPr>
              <p:cNvPr id="185" name="矩形 184"/>
              <p:cNvSpPr/>
              <p:nvPr/>
            </p:nvSpPr>
            <p:spPr>
              <a:xfrm>
                <a:off x="6941147" y="1381395"/>
                <a:ext cx="113679" cy="493753"/>
              </a:xfrm>
              <a:prstGeom prst="rect">
                <a:avLst/>
              </a:prstGeom>
              <a:solidFill>
                <a:srgbClr val="0070C0"/>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rgbClr val="FFFFFF"/>
                  </a:solidFill>
                  <a:latin typeface="+mn-lt"/>
                  <a:ea typeface="+mn-ea"/>
                  <a:cs typeface="Arial" panose="020B0604020202020204" pitchFamily="34" charset="0"/>
                </a:endParaRPr>
              </a:p>
            </p:txBody>
          </p:sp>
          <p:grpSp>
            <p:nvGrpSpPr>
              <p:cNvPr id="5" name="组合 5"/>
              <p:cNvGrpSpPr/>
              <p:nvPr/>
            </p:nvGrpSpPr>
            <p:grpSpPr>
              <a:xfrm>
                <a:off x="6345148" y="1629651"/>
                <a:ext cx="1293596" cy="1293596"/>
                <a:chOff x="3937379" y="2794379"/>
                <a:chExt cx="1269242" cy="1269242"/>
              </a:xfrm>
              <a:solidFill>
                <a:srgbClr val="4A9CD7"/>
              </a:solidFill>
            </p:grpSpPr>
            <p:sp>
              <p:nvSpPr>
                <p:cNvPr id="189" name="椭圆 188"/>
                <p:cNvSpPr/>
                <p:nvPr/>
              </p:nvSpPr>
              <p:spPr>
                <a:xfrm>
                  <a:off x="3937379" y="2794379"/>
                  <a:ext cx="1269242" cy="1269242"/>
                </a:xfrm>
                <a:prstGeom prst="ellipse">
                  <a:avLst/>
                </a:prstGeom>
                <a:solidFill>
                  <a:srgbClr val="0070C0"/>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sp>
              <p:nvSpPr>
                <p:cNvPr id="190" name="椭圆 3"/>
                <p:cNvSpPr/>
                <p:nvPr/>
              </p:nvSpPr>
              <p:spPr>
                <a:xfrm>
                  <a:off x="4031492" y="2888492"/>
                  <a:ext cx="1081016" cy="1081016"/>
                </a:xfrm>
                <a:prstGeom prst="ellipse">
                  <a:avLst/>
                </a:prstGeom>
                <a:solidFill>
                  <a:schemeClr val="bg1"/>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sp>
              <p:nvSpPr>
                <p:cNvPr id="191" name="椭圆 190"/>
                <p:cNvSpPr/>
                <p:nvPr/>
              </p:nvSpPr>
              <p:spPr>
                <a:xfrm>
                  <a:off x="4069538" y="2926538"/>
                  <a:ext cx="1004923" cy="1004923"/>
                </a:xfrm>
                <a:prstGeom prst="ellipse">
                  <a:avLst/>
                </a:prstGeom>
                <a:solidFill>
                  <a:srgbClr val="0070C0"/>
                </a:solidFill>
                <a:ln w="57150" cap="flat" cmpd="sng" algn="ctr">
                  <a:solidFill>
                    <a:sysClr val="window" lastClr="FFFFFF"/>
                  </a:solidFill>
                  <a:prstDash val="solid"/>
                </a:ln>
                <a:effectLst/>
              </p:spPr>
              <p:txBody>
                <a:bodyPr lIns="36000" tIns="36000" rIns="36000" bIns="36000" anchor="ctr"/>
                <a:lstStyle/>
                <a:p>
                  <a:pPr marL="514350" indent="-514350" algn="ctr" defTabSz="1218565" eaLnBrk="1" fontAlgn="auto" hangingPunct="1">
                    <a:spcBef>
                      <a:spcPts val="0"/>
                    </a:spcBef>
                    <a:spcAft>
                      <a:spcPts val="0"/>
                    </a:spcAft>
                    <a:defRPr/>
                  </a:pPr>
                  <a:r>
                    <a:rPr lang="zh-CN" altLang="en-US" sz="2400" kern="0" dirty="0">
                      <a:solidFill>
                        <a:sysClr val="window" lastClr="FFFFFF"/>
                      </a:solidFill>
                      <a:latin typeface="+mn-lt"/>
                      <a:ea typeface="+mn-ea"/>
                      <a:cs typeface="Arial" panose="020B0604020202020204" pitchFamily="34" charset="0"/>
                    </a:rPr>
                    <a:t>安全</a:t>
                  </a:r>
                  <a:endParaRPr lang="zh-CN" altLang="en-US" sz="2400" kern="0" dirty="0">
                    <a:solidFill>
                      <a:sysClr val="window" lastClr="FFFFFF"/>
                    </a:solidFill>
                    <a:latin typeface="+mn-lt"/>
                    <a:ea typeface="+mn-ea"/>
                    <a:cs typeface="Arial" panose="020B0604020202020204" pitchFamily="34" charset="0"/>
                  </a:endParaRPr>
                </a:p>
              </p:txBody>
            </p:sp>
          </p:grpSp>
          <p:sp>
            <p:nvSpPr>
              <p:cNvPr id="188" name="椭圆 187"/>
              <p:cNvSpPr/>
              <p:nvPr/>
            </p:nvSpPr>
            <p:spPr>
              <a:xfrm>
                <a:off x="6835361" y="1145253"/>
                <a:ext cx="314197" cy="313755"/>
              </a:xfrm>
              <a:prstGeom prst="ellipse">
                <a:avLst/>
              </a:prstGeom>
              <a:solidFill>
                <a:srgbClr val="0070C0"/>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rgbClr val="FFFFFF"/>
                  </a:solidFill>
                  <a:latin typeface="+mn-lt"/>
                  <a:ea typeface="+mn-ea"/>
                  <a:cs typeface="Arial" panose="020B0604020202020204" pitchFamily="34" charset="0"/>
                </a:endParaRPr>
              </a:p>
            </p:txBody>
          </p:sp>
        </p:grpSp>
        <p:grpSp>
          <p:nvGrpSpPr>
            <p:cNvPr id="6" name="组合 22"/>
            <p:cNvGrpSpPr/>
            <p:nvPr/>
          </p:nvGrpSpPr>
          <p:grpSpPr bwMode="auto">
            <a:xfrm>
              <a:off x="1115665" y="2931373"/>
              <a:ext cx="1228977" cy="2278891"/>
              <a:chOff x="5841704" y="3781009"/>
              <a:chExt cx="1293596" cy="1799349"/>
            </a:xfrm>
            <a:solidFill>
              <a:srgbClr val="58AD96"/>
            </a:solidFill>
          </p:grpSpPr>
          <p:sp>
            <p:nvSpPr>
              <p:cNvPr id="178" name="矩形 177"/>
              <p:cNvSpPr/>
              <p:nvPr/>
            </p:nvSpPr>
            <p:spPr>
              <a:xfrm>
                <a:off x="6457069" y="4895663"/>
                <a:ext cx="112543" cy="492370"/>
              </a:xfrm>
              <a:prstGeom prst="rect">
                <a:avLst/>
              </a:prstGeom>
              <a:solidFill>
                <a:srgbClr val="4F9FD4"/>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grpSp>
            <p:nvGrpSpPr>
              <p:cNvPr id="7" name="组合 5"/>
              <p:cNvGrpSpPr/>
              <p:nvPr/>
            </p:nvGrpSpPr>
            <p:grpSpPr>
              <a:xfrm>
                <a:off x="5841704" y="3781009"/>
                <a:ext cx="1293596" cy="1293596"/>
                <a:chOff x="3937379" y="2794379"/>
                <a:chExt cx="1269242" cy="1269242"/>
              </a:xfrm>
              <a:grpFill/>
            </p:grpSpPr>
            <p:sp>
              <p:nvSpPr>
                <p:cNvPr id="182" name="椭圆 181"/>
                <p:cNvSpPr/>
                <p:nvPr/>
              </p:nvSpPr>
              <p:spPr>
                <a:xfrm>
                  <a:off x="3937379" y="2794379"/>
                  <a:ext cx="1269242" cy="1269242"/>
                </a:xfrm>
                <a:prstGeom prst="ellipse">
                  <a:avLst/>
                </a:prstGeom>
                <a:solidFill>
                  <a:srgbClr val="4F9FD4"/>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sp>
              <p:nvSpPr>
                <p:cNvPr id="183" name="椭圆 182"/>
                <p:cNvSpPr/>
                <p:nvPr/>
              </p:nvSpPr>
              <p:spPr>
                <a:xfrm>
                  <a:off x="4031492" y="2888492"/>
                  <a:ext cx="1081016" cy="1081016"/>
                </a:xfrm>
                <a:prstGeom prst="ellipse">
                  <a:avLst/>
                </a:prstGeom>
                <a:grpFill/>
                <a:ln w="25400" cap="flat" cmpd="sng" algn="ctr">
                  <a:no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sp>
              <p:nvSpPr>
                <p:cNvPr id="184" name="椭圆 4"/>
                <p:cNvSpPr/>
                <p:nvPr/>
              </p:nvSpPr>
              <p:spPr>
                <a:xfrm>
                  <a:off x="4069538" y="2926538"/>
                  <a:ext cx="1004923" cy="1004923"/>
                </a:xfrm>
                <a:prstGeom prst="ellipse">
                  <a:avLst/>
                </a:prstGeom>
                <a:solidFill>
                  <a:srgbClr val="4F9FD4"/>
                </a:solidFill>
                <a:ln w="57150" cap="flat" cmpd="sng" algn="ctr">
                  <a:solidFill>
                    <a:sysClr val="window" lastClr="FFFFFF"/>
                  </a:solidFill>
                  <a:prstDash val="solid"/>
                </a:ln>
                <a:effectLst/>
              </p:spPr>
              <p:txBody>
                <a:bodyPr lIns="36000" tIns="36000" rIns="36000" bIns="36000" anchor="ctr"/>
                <a:lstStyle/>
                <a:p>
                  <a:pPr marL="514350" indent="-514350" algn="ctr" defTabSz="1218565" eaLnBrk="1" fontAlgn="auto" hangingPunct="1">
                    <a:spcBef>
                      <a:spcPts val="0"/>
                    </a:spcBef>
                    <a:spcAft>
                      <a:spcPts val="0"/>
                    </a:spcAft>
                    <a:defRPr/>
                  </a:pPr>
                  <a:r>
                    <a:rPr lang="zh-CN" altLang="en-US" sz="2400" kern="0" dirty="0">
                      <a:solidFill>
                        <a:sysClr val="window" lastClr="FFFFFF"/>
                      </a:solidFill>
                      <a:latin typeface="+mn-lt"/>
                      <a:ea typeface="+mn-ea"/>
                      <a:cs typeface="Arial" panose="020B0604020202020204" pitchFamily="34" charset="0"/>
                    </a:rPr>
                    <a:t>高效</a:t>
                  </a:r>
                  <a:endParaRPr lang="zh-CN" altLang="en-US" sz="2400" kern="0" dirty="0">
                    <a:solidFill>
                      <a:sysClr val="window" lastClr="FFFFFF"/>
                    </a:solidFill>
                    <a:latin typeface="+mn-lt"/>
                    <a:ea typeface="+mn-ea"/>
                    <a:cs typeface="Arial" panose="020B0604020202020204" pitchFamily="34" charset="0"/>
                  </a:endParaRPr>
                </a:p>
              </p:txBody>
            </p:sp>
          </p:grpSp>
          <p:sp>
            <p:nvSpPr>
              <p:cNvPr id="181" name="椭圆 180"/>
              <p:cNvSpPr/>
              <p:nvPr/>
            </p:nvSpPr>
            <p:spPr>
              <a:xfrm>
                <a:off x="6361782" y="5266463"/>
                <a:ext cx="313895" cy="313895"/>
              </a:xfrm>
              <a:prstGeom prst="ellipse">
                <a:avLst/>
              </a:prstGeom>
              <a:solidFill>
                <a:srgbClr val="4F9FD4"/>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grpSp>
        <p:grpSp>
          <p:nvGrpSpPr>
            <p:cNvPr id="19470" name="组合 62"/>
            <p:cNvGrpSpPr/>
            <p:nvPr/>
          </p:nvGrpSpPr>
          <p:grpSpPr bwMode="auto">
            <a:xfrm>
              <a:off x="6265136" y="2394599"/>
              <a:ext cx="1538393" cy="2267218"/>
              <a:chOff x="6265132" y="1735791"/>
              <a:chExt cx="1538393" cy="1700413"/>
            </a:xfrm>
          </p:grpSpPr>
          <p:sp>
            <p:nvSpPr>
              <p:cNvPr id="62" name="矩形 61"/>
              <p:cNvSpPr/>
              <p:nvPr/>
            </p:nvSpPr>
            <p:spPr bwMode="auto">
              <a:xfrm>
                <a:off x="6938020" y="1894656"/>
                <a:ext cx="106500" cy="469006"/>
              </a:xfrm>
              <a:prstGeom prst="rect">
                <a:avLst/>
              </a:prstGeom>
              <a:solidFill>
                <a:srgbClr val="00B050"/>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rgbClr val="FFFFFF"/>
                  </a:solidFill>
                  <a:latin typeface="+mn-lt"/>
                  <a:ea typeface="+mn-ea"/>
                  <a:cs typeface="Arial" panose="020B0604020202020204" pitchFamily="34" charset="0"/>
                </a:endParaRPr>
              </a:p>
            </p:txBody>
          </p:sp>
          <p:cxnSp>
            <p:nvCxnSpPr>
              <p:cNvPr id="19472" name="直接连接符 171"/>
              <p:cNvCxnSpPr>
                <a:cxnSpLocks noChangeAspect="1"/>
              </p:cNvCxnSpPr>
              <p:nvPr/>
            </p:nvCxnSpPr>
            <p:spPr bwMode="auto">
              <a:xfrm>
                <a:off x="6265132" y="1868880"/>
                <a:ext cx="1538393" cy="11262"/>
              </a:xfrm>
              <a:prstGeom prst="line">
                <a:avLst/>
              </a:prstGeom>
              <a:noFill/>
              <a:ln w="38100" algn="ctr">
                <a:solidFill>
                  <a:srgbClr val="00B050"/>
                </a:solidFill>
                <a:prstDash val="lgDash"/>
                <a:round/>
              </a:ln>
              <a:extLst>
                <a:ext uri="{909E8E84-426E-40DD-AFC4-6F175D3DCCD1}">
                  <a14:hiddenFill xmlns:a14="http://schemas.microsoft.com/office/drawing/2010/main">
                    <a:noFill/>
                  </a14:hiddenFill>
                </a:ext>
              </a:extLst>
            </p:spPr>
          </p:cxnSp>
          <p:sp>
            <p:nvSpPr>
              <p:cNvPr id="175" name="椭圆 174"/>
              <p:cNvSpPr/>
              <p:nvPr/>
            </p:nvSpPr>
            <p:spPr bwMode="auto">
              <a:xfrm>
                <a:off x="6348516" y="2209941"/>
                <a:ext cx="1228508" cy="1226630"/>
              </a:xfrm>
              <a:prstGeom prst="ellipse">
                <a:avLst/>
              </a:prstGeom>
              <a:solidFill>
                <a:srgbClr val="00B050"/>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sp>
            <p:nvSpPr>
              <p:cNvPr id="176" name="椭圆 3"/>
              <p:cNvSpPr/>
              <p:nvPr/>
            </p:nvSpPr>
            <p:spPr bwMode="auto">
              <a:xfrm>
                <a:off x="6440017" y="2300919"/>
                <a:ext cx="1045506" cy="1044675"/>
              </a:xfrm>
              <a:prstGeom prst="ellipse">
                <a:avLst/>
              </a:prstGeom>
              <a:solidFill>
                <a:srgbClr val="9BBB59"/>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ysClr val="window" lastClr="FFFFFF"/>
                  </a:solidFill>
                  <a:latin typeface="+mn-lt"/>
                  <a:ea typeface="+mn-ea"/>
                  <a:cs typeface="Arial" panose="020B0604020202020204" pitchFamily="34" charset="0"/>
                </a:endParaRPr>
              </a:p>
            </p:txBody>
          </p:sp>
          <p:sp>
            <p:nvSpPr>
              <p:cNvPr id="177" name="椭圆 176"/>
              <p:cNvSpPr/>
              <p:nvPr/>
            </p:nvSpPr>
            <p:spPr bwMode="auto">
              <a:xfrm>
                <a:off x="6471516" y="2326016"/>
                <a:ext cx="972006" cy="970951"/>
              </a:xfrm>
              <a:prstGeom prst="ellipse">
                <a:avLst/>
              </a:prstGeom>
              <a:solidFill>
                <a:srgbClr val="00B050"/>
              </a:solidFill>
              <a:ln w="57150" cap="flat" cmpd="sng" algn="ctr">
                <a:solidFill>
                  <a:schemeClr val="bg1"/>
                </a:solidFill>
                <a:prstDash val="solid"/>
              </a:ln>
              <a:effectLst/>
            </p:spPr>
            <p:txBody>
              <a:bodyPr lIns="36000" tIns="36000" rIns="36000" bIns="36000" anchor="ctr"/>
              <a:lstStyle/>
              <a:p>
                <a:pPr marL="514350" indent="-514350" algn="ctr" defTabSz="1218565" eaLnBrk="1" fontAlgn="auto" hangingPunct="1">
                  <a:spcBef>
                    <a:spcPts val="0"/>
                  </a:spcBef>
                  <a:spcAft>
                    <a:spcPts val="0"/>
                  </a:spcAft>
                  <a:defRPr/>
                </a:pPr>
                <a:r>
                  <a:rPr lang="zh-CN" altLang="en-US" sz="2400" kern="0" dirty="0">
                    <a:solidFill>
                      <a:sysClr val="window" lastClr="FFFFFF"/>
                    </a:solidFill>
                    <a:latin typeface="+mn-lt"/>
                    <a:ea typeface="+mn-ea"/>
                    <a:cs typeface="Arial" panose="020B0604020202020204" pitchFamily="34" charset="0"/>
                  </a:rPr>
                  <a:t>开放</a:t>
                </a:r>
                <a:endParaRPr lang="zh-CN" altLang="en-US" sz="2400" kern="0" dirty="0">
                  <a:solidFill>
                    <a:sysClr val="window" lastClr="FFFFFF"/>
                  </a:solidFill>
                  <a:latin typeface="+mn-lt"/>
                  <a:ea typeface="+mn-ea"/>
                  <a:cs typeface="Arial" panose="020B0604020202020204" pitchFamily="34" charset="0"/>
                </a:endParaRPr>
              </a:p>
            </p:txBody>
          </p:sp>
          <p:sp>
            <p:nvSpPr>
              <p:cNvPr id="174" name="椭圆 173"/>
              <p:cNvSpPr/>
              <p:nvPr/>
            </p:nvSpPr>
            <p:spPr bwMode="auto">
              <a:xfrm>
                <a:off x="6834519" y="1736230"/>
                <a:ext cx="298502" cy="298030"/>
              </a:xfrm>
              <a:prstGeom prst="ellipse">
                <a:avLst/>
              </a:prstGeom>
              <a:solidFill>
                <a:srgbClr val="00B050"/>
              </a:solidFill>
              <a:ln w="25400" cap="flat" cmpd="sng" algn="ctr">
                <a:solidFill>
                  <a:schemeClr val="bg1"/>
                </a:solidFill>
                <a:prstDash val="solid"/>
              </a:ln>
              <a:effectLst/>
            </p:spPr>
            <p:txBody>
              <a:bodyPr lIns="36000" tIns="36000" rIns="36000" bIns="36000" anchor="ctr"/>
              <a:lstStyle/>
              <a:p>
                <a:pPr marL="457200" indent="-457200" algn="ctr" defTabSz="1218565" eaLnBrk="1" fontAlgn="auto" hangingPunct="1">
                  <a:spcBef>
                    <a:spcPts val="0"/>
                  </a:spcBef>
                  <a:spcAft>
                    <a:spcPts val="0"/>
                  </a:spcAft>
                  <a:defRPr/>
                </a:pPr>
                <a:endParaRPr lang="zh-CN" altLang="en-US" sz="2400" kern="0" dirty="0">
                  <a:solidFill>
                    <a:srgbClr val="897DC1"/>
                  </a:solidFill>
                  <a:latin typeface="+mn-lt"/>
                  <a:ea typeface="+mn-ea"/>
                  <a:cs typeface="Arial" panose="020B0604020202020204" pitchFamily="34" charset="0"/>
                </a:endParaRPr>
              </a:p>
            </p:txBody>
          </p:sp>
        </p:grpSp>
      </p:grpSp>
      <p:sp>
        <p:nvSpPr>
          <p:cNvPr id="40" name="标题 39"/>
          <p:cNvSpPr>
            <a:spLocks noGrp="1"/>
          </p:cNvSpPr>
          <p:nvPr>
            <p:ph type="title"/>
          </p:nvPr>
        </p:nvSpPr>
        <p:spPr/>
        <p:txBody>
          <a:bodyPr/>
          <a:lstStyle/>
          <a:p>
            <a:r>
              <a:rPr lang="en-US" altLang="zh-CN" smtClean="0"/>
              <a:t>FusionSphere</a:t>
            </a:r>
            <a:r>
              <a:rPr lang="zh-CN" altLang="en-US" smtClean="0"/>
              <a:t>架构特点</a:t>
            </a:r>
            <a:endParaRPr lang="zh-CN" altLang="en-US" dirty="0"/>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bwMode="auto">
          <a:xfrm>
            <a:off x="411163" y="1881188"/>
            <a:ext cx="3779837" cy="2352675"/>
          </a:xfrm>
          <a:prstGeom prst="roundRect">
            <a:avLst>
              <a:gd name="adj" fmla="val 4686"/>
            </a:avLst>
          </a:prstGeom>
          <a:solidFill>
            <a:schemeClr val="bg1">
              <a:alpha val="31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lIns="95025" tIns="47514" rIns="95025" bIns="47514"/>
          <a:lstStyle/>
          <a:p>
            <a:pPr eaLnBrk="1" fontAlgn="t" hangingPunct="1">
              <a:buClr>
                <a:srgbClr val="CC9900"/>
              </a:buClr>
              <a:defRPr/>
            </a:pPr>
            <a:endParaRPr lang="en-US" b="1">
              <a:solidFill>
                <a:prstClr val="black"/>
              </a:solidFill>
              <a:latin typeface="+mn-lt"/>
              <a:ea typeface="+mn-ea"/>
              <a:cs typeface="Arial" panose="020B0604020202020204" pitchFamily="34" charset="0"/>
            </a:endParaRPr>
          </a:p>
        </p:txBody>
      </p:sp>
      <p:sp>
        <p:nvSpPr>
          <p:cNvPr id="67" name="矩形 66"/>
          <p:cNvSpPr/>
          <p:nvPr/>
        </p:nvSpPr>
        <p:spPr>
          <a:xfrm>
            <a:off x="466725" y="3959225"/>
            <a:ext cx="1398588" cy="327025"/>
          </a:xfrm>
          <a:prstGeom prst="rect">
            <a:avLst/>
          </a:prstGeom>
        </p:spPr>
        <p:txBody>
          <a:bodyPr wrap="none" lIns="95025" tIns="47514" rIns="95025" bIns="47514">
            <a:spAutoFit/>
          </a:bodyPr>
          <a:lstStyle/>
          <a:p>
            <a:pPr eaLnBrk="1" fontAlgn="t" hangingPunct="1">
              <a:defRPr/>
            </a:pPr>
            <a:r>
              <a:rPr kumimoji="1" lang="en-US" altLang="zh-CN" sz="1500" dirty="0">
                <a:effectLst>
                  <a:outerShdw blurRad="50800" dist="38100" dir="2700000" algn="tl" rotWithShape="0">
                    <a:prstClr val="black">
                      <a:alpha val="40000"/>
                    </a:prstClr>
                  </a:outerShdw>
                </a:effectLst>
                <a:latin typeface="+mn-lt"/>
                <a:ea typeface="+mn-ea"/>
                <a:cs typeface="Arial" panose="020B0604020202020204" pitchFamily="34" charset="0"/>
                <a:sym typeface="Arial" panose="020B0604020202020204" pitchFamily="34" charset="0"/>
              </a:rPr>
              <a:t>VDC for OB 1</a:t>
            </a:r>
            <a:endParaRPr kumimoji="1" lang="zh-CN" altLang="en-US" sz="1500" dirty="0">
              <a:effectLst>
                <a:outerShdw blurRad="50800" dist="38100" dir="2700000" algn="tl" rotWithShape="0">
                  <a:prstClr val="black">
                    <a:alpha val="40000"/>
                  </a:prstClr>
                </a:outerShdw>
              </a:effectLst>
              <a:latin typeface="+mn-lt"/>
              <a:ea typeface="+mn-ea"/>
              <a:cs typeface="Arial" panose="020B0604020202020204" pitchFamily="34" charset="0"/>
              <a:sym typeface="Arial" panose="020B0604020202020204" pitchFamily="34" charset="0"/>
            </a:endParaRPr>
          </a:p>
        </p:txBody>
      </p:sp>
      <p:sp>
        <p:nvSpPr>
          <p:cNvPr id="85" name="矩形 84"/>
          <p:cNvSpPr/>
          <p:nvPr/>
        </p:nvSpPr>
        <p:spPr>
          <a:xfrm>
            <a:off x="2628900" y="3959225"/>
            <a:ext cx="1346200" cy="327025"/>
          </a:xfrm>
          <a:prstGeom prst="rect">
            <a:avLst/>
          </a:prstGeom>
        </p:spPr>
        <p:txBody>
          <a:bodyPr wrap="none" lIns="95025" tIns="47514" rIns="95025" bIns="47514">
            <a:spAutoFit/>
          </a:bodyPr>
          <a:lstStyle/>
          <a:p>
            <a:pPr eaLnBrk="1" fontAlgn="t" hangingPunct="1">
              <a:defRPr/>
            </a:pPr>
            <a:r>
              <a:rPr kumimoji="1" lang="en-US" altLang="zh-CN" sz="1500" dirty="0">
                <a:effectLst>
                  <a:outerShdw blurRad="50800" dist="38100" dir="2700000" algn="tl" rotWithShape="0">
                    <a:prstClr val="black">
                      <a:alpha val="40000"/>
                    </a:prstClr>
                  </a:outerShdw>
                </a:effectLst>
                <a:latin typeface="+mn-lt"/>
                <a:ea typeface="+mn-ea"/>
                <a:cs typeface="Arial" panose="020B0604020202020204" pitchFamily="34" charset="0"/>
                <a:sym typeface="Arial" panose="020B0604020202020204" pitchFamily="34" charset="0"/>
              </a:rPr>
              <a:t>VDC for OB n</a:t>
            </a:r>
            <a:endParaRPr kumimoji="1" lang="zh-CN" altLang="en-US" sz="1500" dirty="0">
              <a:effectLst>
                <a:outerShdw blurRad="50800" dist="38100" dir="2700000" algn="tl" rotWithShape="0">
                  <a:prstClr val="black">
                    <a:alpha val="40000"/>
                  </a:prstClr>
                </a:outerShdw>
              </a:effectLst>
              <a:latin typeface="+mn-lt"/>
              <a:ea typeface="+mn-ea"/>
              <a:cs typeface="Arial" panose="020B0604020202020204" pitchFamily="34" charset="0"/>
              <a:sym typeface="Arial" panose="020B0604020202020204" pitchFamily="34" charset="0"/>
            </a:endParaRPr>
          </a:p>
        </p:txBody>
      </p:sp>
      <p:sp>
        <p:nvSpPr>
          <p:cNvPr id="93" name="矩形 92"/>
          <p:cNvSpPr/>
          <p:nvPr/>
        </p:nvSpPr>
        <p:spPr>
          <a:xfrm>
            <a:off x="2092325" y="2814638"/>
            <a:ext cx="514350" cy="311150"/>
          </a:xfrm>
          <a:prstGeom prst="rect">
            <a:avLst/>
          </a:prstGeom>
        </p:spPr>
        <p:txBody>
          <a:bodyPr lIns="95025" tIns="47514" rIns="95025" bIns="47514">
            <a:spAutoFit/>
          </a:bodyPr>
          <a:lstStyle/>
          <a:p>
            <a:pPr eaLnBrk="1" fontAlgn="t" hangingPunct="1">
              <a:defRPr/>
            </a:pPr>
            <a:r>
              <a:rPr lang="en-US" altLang="zh-CN" sz="1400" dirty="0">
                <a:latin typeface="+mn-lt"/>
                <a:ea typeface="+mn-ea"/>
                <a:cs typeface="Arial" panose="020B0604020202020204" pitchFamily="34" charset="0"/>
              </a:rPr>
              <a:t>…</a:t>
            </a:r>
            <a:endParaRPr lang="zh-CN" altLang="en-US" sz="1400" dirty="0">
              <a:latin typeface="+mn-lt"/>
              <a:ea typeface="+mn-ea"/>
              <a:cs typeface="Arial" panose="020B0604020202020204" pitchFamily="34" charset="0"/>
            </a:endParaRPr>
          </a:p>
        </p:txBody>
      </p:sp>
      <p:sp>
        <p:nvSpPr>
          <p:cNvPr id="115" name="Rounded Rectangle 96"/>
          <p:cNvSpPr/>
          <p:nvPr/>
        </p:nvSpPr>
        <p:spPr bwMode="auto">
          <a:xfrm>
            <a:off x="412750" y="1871663"/>
            <a:ext cx="3779838" cy="384175"/>
          </a:xfrm>
          <a:prstGeom prst="roundRect">
            <a:avLst>
              <a:gd name="adj" fmla="val 4686"/>
            </a:avLst>
          </a:prstGeom>
          <a:solidFill>
            <a:schemeClr val="bg1">
              <a:lumMod val="75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lIns="95025" tIns="47514" rIns="95025" bIns="47514"/>
          <a:lstStyle/>
          <a:p>
            <a:pPr eaLnBrk="1" fontAlgn="t" hangingPunct="1">
              <a:buClr>
                <a:srgbClr val="CC9900"/>
              </a:buClr>
              <a:defRPr/>
            </a:pPr>
            <a:endParaRPr lang="en-US" sz="2100" dirty="0">
              <a:solidFill>
                <a:prstClr val="black"/>
              </a:solidFill>
              <a:latin typeface="+mn-lt"/>
              <a:ea typeface="+mn-ea"/>
              <a:cs typeface="Arial" panose="020B0604020202020204" pitchFamily="34" charset="0"/>
            </a:endParaRPr>
          </a:p>
        </p:txBody>
      </p:sp>
      <p:sp>
        <p:nvSpPr>
          <p:cNvPr id="21511" name="矩形 203"/>
          <p:cNvSpPr>
            <a:spLocks noChangeArrowheads="1"/>
          </p:cNvSpPr>
          <p:nvPr/>
        </p:nvSpPr>
        <p:spPr bwMode="auto">
          <a:xfrm>
            <a:off x="796925" y="1881188"/>
            <a:ext cx="34242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025" tIns="47514" rIns="95025" bIns="47514">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r>
              <a:rPr kumimoji="1" lang="zh-CN" altLang="en-US" sz="2100" smtClean="0">
                <a:solidFill>
                  <a:schemeClr val="tx2"/>
                </a:solidFill>
                <a:latin typeface="+mn-lt"/>
                <a:ea typeface="+mn-ea"/>
                <a:cs typeface="Arial" panose="020B0604020202020204" pitchFamily="34" charset="0"/>
                <a:sym typeface="Arial" panose="020B0604020202020204" pitchFamily="34" charset="0"/>
              </a:rPr>
              <a:t>自动化的虚拟数据中心创建</a:t>
            </a:r>
            <a:endParaRPr kumimoji="1" lang="en-US" altLang="zh-CN" sz="2100" smtClean="0">
              <a:solidFill>
                <a:schemeClr val="tx2"/>
              </a:solidFill>
              <a:latin typeface="+mn-lt"/>
              <a:ea typeface="+mn-ea"/>
              <a:cs typeface="Arial" panose="020B0604020202020204" pitchFamily="34" charset="0"/>
              <a:sym typeface="Arial" panose="020B0604020202020204" pitchFamily="34" charset="0"/>
            </a:endParaRPr>
          </a:p>
        </p:txBody>
      </p:sp>
      <p:grpSp>
        <p:nvGrpSpPr>
          <p:cNvPr id="21512" name="组合 160"/>
          <p:cNvGrpSpPr/>
          <p:nvPr/>
        </p:nvGrpSpPr>
        <p:grpSpPr bwMode="auto">
          <a:xfrm>
            <a:off x="492125" y="2398713"/>
            <a:ext cx="1198563" cy="1563687"/>
            <a:chOff x="6889074" y="2127293"/>
            <a:chExt cx="1678328" cy="1643626"/>
          </a:xfrm>
        </p:grpSpPr>
        <p:sp>
          <p:nvSpPr>
            <p:cNvPr id="87" name="圆角矩形 86"/>
            <p:cNvSpPr/>
            <p:nvPr/>
          </p:nvSpPr>
          <p:spPr bwMode="auto">
            <a:xfrm>
              <a:off x="6889074" y="2127293"/>
              <a:ext cx="1678328" cy="1643626"/>
            </a:xfrm>
            <a:prstGeom prst="roundRect">
              <a:avLst>
                <a:gd name="adj" fmla="val 10553"/>
              </a:avLst>
            </a:prstGeom>
            <a:solidFill>
              <a:schemeClr val="bg1">
                <a:lumMod val="95000"/>
              </a:schemeClr>
            </a:solidFill>
            <a:ln w="9525" cap="flat" cmpd="sng" algn="ctr">
              <a:solidFill>
                <a:schemeClr val="tx2">
                  <a:lumMod val="75000"/>
                </a:schemeClr>
              </a:solidFill>
              <a:prstDash val="dash"/>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sp>
          <p:nvSpPr>
            <p:cNvPr id="94" name="圆角矩形 93"/>
            <p:cNvSpPr/>
            <p:nvPr/>
          </p:nvSpPr>
          <p:spPr bwMode="auto">
            <a:xfrm>
              <a:off x="7335888" y="2711323"/>
              <a:ext cx="486825" cy="226937"/>
            </a:xfrm>
            <a:prstGeom prst="roundRect">
              <a:avLst/>
            </a:prstGeom>
            <a:solidFill>
              <a:srgbClr val="0070C0"/>
            </a:solidFill>
            <a:ln w="9525" cap="flat" cmpd="sng" algn="ctr">
              <a:noFill/>
              <a:prstDash val="solid"/>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sp>
          <p:nvSpPr>
            <p:cNvPr id="95" name="矩形 94"/>
            <p:cNvSpPr/>
            <p:nvPr/>
          </p:nvSpPr>
          <p:spPr>
            <a:xfrm>
              <a:off x="7371455" y="2654588"/>
              <a:ext cx="451258" cy="241955"/>
            </a:xfrm>
            <a:prstGeom prst="rect">
              <a:avLst/>
            </a:prstGeom>
          </p:spPr>
          <p:txBody>
            <a:bodyPr>
              <a:spAutoFit/>
            </a:bodyPr>
            <a:lstStyle/>
            <a:p>
              <a:pPr algn="ctr" eaLnBrk="1" fontAlgn="t" hangingPunct="1">
                <a:defRPr/>
              </a:pPr>
              <a:r>
                <a:rPr lang="en-US" altLang="zh-CN" sz="900" dirty="0">
                  <a:solidFill>
                    <a:schemeClr val="bg1"/>
                  </a:solidFill>
                  <a:latin typeface="+mn-lt"/>
                  <a:ea typeface="+mn-ea"/>
                  <a:cs typeface="Arial" panose="020B0604020202020204" pitchFamily="34" charset="0"/>
                </a:rPr>
                <a:t>R1</a:t>
              </a:r>
              <a:endParaRPr lang="zh-CN" altLang="en-US" sz="900" dirty="0">
                <a:solidFill>
                  <a:schemeClr val="bg1"/>
                </a:solidFill>
                <a:latin typeface="+mn-lt"/>
                <a:ea typeface="+mn-ea"/>
                <a:cs typeface="Arial" panose="020B0604020202020204" pitchFamily="34" charset="0"/>
              </a:endParaRPr>
            </a:p>
          </p:txBody>
        </p:sp>
        <p:cxnSp>
          <p:nvCxnSpPr>
            <p:cNvPr id="99" name="直接连接符 98"/>
            <p:cNvCxnSpPr>
              <a:stCxn id="95" idx="2"/>
              <a:endCxn id="102" idx="0"/>
            </p:cNvCxnSpPr>
            <p:nvPr/>
          </p:nvCxnSpPr>
          <p:spPr bwMode="auto">
            <a:xfrm flipH="1">
              <a:off x="7351448" y="2896543"/>
              <a:ext cx="246748" cy="457212"/>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0" name="圆角矩形 99"/>
            <p:cNvSpPr/>
            <p:nvPr/>
          </p:nvSpPr>
          <p:spPr bwMode="auto">
            <a:xfrm>
              <a:off x="6977992" y="3353755"/>
              <a:ext cx="566853" cy="278666"/>
            </a:xfrm>
            <a:prstGeom prst="roundRect">
              <a:avLst/>
            </a:prstGeom>
            <a:solidFill>
              <a:srgbClr val="0070C0"/>
            </a:solidFill>
            <a:ln w="9525" cap="flat" cmpd="sng" algn="ctr">
              <a:noFill/>
              <a:prstDash val="solid"/>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sp>
          <p:nvSpPr>
            <p:cNvPr id="103" name="圆角矩形 102"/>
            <p:cNvSpPr/>
            <p:nvPr/>
          </p:nvSpPr>
          <p:spPr bwMode="auto">
            <a:xfrm>
              <a:off x="7362563" y="2184027"/>
              <a:ext cx="486825" cy="228605"/>
            </a:xfrm>
            <a:prstGeom prst="roundRect">
              <a:avLst/>
            </a:prstGeom>
            <a:solidFill>
              <a:srgbClr val="0070C0"/>
            </a:solidFill>
            <a:ln w="9525" cap="flat" cmpd="sng" algn="ctr">
              <a:noFill/>
              <a:prstDash val="solid"/>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sp>
          <p:nvSpPr>
            <p:cNvPr id="104" name="矩形 103"/>
            <p:cNvSpPr/>
            <p:nvPr/>
          </p:nvSpPr>
          <p:spPr>
            <a:xfrm>
              <a:off x="7242524" y="2127293"/>
              <a:ext cx="695783" cy="241955"/>
            </a:xfrm>
            <a:prstGeom prst="rect">
              <a:avLst/>
            </a:prstGeom>
          </p:spPr>
          <p:txBody>
            <a:bodyPr>
              <a:spAutoFit/>
            </a:bodyPr>
            <a:lstStyle/>
            <a:p>
              <a:pPr algn="ctr" eaLnBrk="1" fontAlgn="t" hangingPunct="1">
                <a:defRPr/>
              </a:pPr>
              <a:r>
                <a:rPr lang="en-US" altLang="zh-CN" sz="900" dirty="0">
                  <a:solidFill>
                    <a:schemeClr val="bg1"/>
                  </a:solidFill>
                  <a:latin typeface="+mn-lt"/>
                  <a:ea typeface="+mn-ea"/>
                  <a:cs typeface="Arial" panose="020B0604020202020204" pitchFamily="34" charset="0"/>
                </a:rPr>
                <a:t>FW</a:t>
              </a:r>
              <a:endParaRPr lang="zh-CN" altLang="en-US" sz="900" dirty="0">
                <a:solidFill>
                  <a:schemeClr val="bg1"/>
                </a:solidFill>
                <a:latin typeface="+mn-lt"/>
                <a:ea typeface="+mn-ea"/>
                <a:cs typeface="Arial" panose="020B0604020202020204" pitchFamily="34" charset="0"/>
              </a:endParaRPr>
            </a:p>
          </p:txBody>
        </p:sp>
        <p:cxnSp>
          <p:nvCxnSpPr>
            <p:cNvPr id="108" name="直接连接符 107"/>
            <p:cNvCxnSpPr>
              <a:stCxn id="103" idx="2"/>
              <a:endCxn id="95" idx="0"/>
            </p:cNvCxnSpPr>
            <p:nvPr/>
          </p:nvCxnSpPr>
          <p:spPr bwMode="auto">
            <a:xfrm flipH="1">
              <a:off x="7598196" y="2412633"/>
              <a:ext cx="8892" cy="241956"/>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1" name="圆角矩形 110"/>
            <p:cNvSpPr/>
            <p:nvPr/>
          </p:nvSpPr>
          <p:spPr bwMode="auto">
            <a:xfrm>
              <a:off x="7642655" y="3353755"/>
              <a:ext cx="602419" cy="278666"/>
            </a:xfrm>
            <a:prstGeom prst="roundRect">
              <a:avLst/>
            </a:prstGeom>
            <a:solidFill>
              <a:srgbClr val="0070C0"/>
            </a:solidFill>
            <a:ln w="9525" cap="flat" cmpd="sng" algn="ctr">
              <a:noFill/>
              <a:prstDash val="solid"/>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cxnSp>
          <p:nvCxnSpPr>
            <p:cNvPr id="113" name="直接连接符 112"/>
            <p:cNvCxnSpPr>
              <a:stCxn id="95" idx="2"/>
            </p:cNvCxnSpPr>
            <p:nvPr/>
          </p:nvCxnSpPr>
          <p:spPr bwMode="auto">
            <a:xfrm>
              <a:off x="7598196" y="2896543"/>
              <a:ext cx="333443" cy="462218"/>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2" name="矩形 101"/>
            <p:cNvSpPr/>
            <p:nvPr/>
          </p:nvSpPr>
          <p:spPr>
            <a:xfrm>
              <a:off x="6904635" y="3353755"/>
              <a:ext cx="891402" cy="241956"/>
            </a:xfrm>
            <a:prstGeom prst="rect">
              <a:avLst/>
            </a:prstGeom>
          </p:spPr>
          <p:txBody>
            <a:bodyPr>
              <a:spAutoFit/>
            </a:bodyPr>
            <a:lstStyle/>
            <a:p>
              <a:pPr eaLnBrk="1" fontAlgn="t" hangingPunct="1">
                <a:defRPr/>
              </a:pPr>
              <a:r>
                <a:rPr lang="en-US" altLang="zh-CN" sz="900" dirty="0">
                  <a:solidFill>
                    <a:schemeClr val="bg1"/>
                  </a:solidFill>
                  <a:latin typeface="+mn-lt"/>
                  <a:ea typeface="+mn-ea"/>
                  <a:cs typeface="Arial" panose="020B0604020202020204" pitchFamily="34" charset="0"/>
                </a:rPr>
                <a:t>Subnet</a:t>
              </a:r>
              <a:endParaRPr lang="zh-CN" altLang="en-US" sz="900" dirty="0">
                <a:solidFill>
                  <a:schemeClr val="bg1"/>
                </a:solidFill>
                <a:latin typeface="+mn-lt"/>
                <a:ea typeface="+mn-ea"/>
                <a:cs typeface="Arial" panose="020B0604020202020204" pitchFamily="34" charset="0"/>
              </a:endParaRPr>
            </a:p>
          </p:txBody>
        </p:sp>
        <p:sp>
          <p:nvSpPr>
            <p:cNvPr id="112" name="矩形 111"/>
            <p:cNvSpPr/>
            <p:nvPr/>
          </p:nvSpPr>
          <p:spPr>
            <a:xfrm>
              <a:off x="7604864" y="3353755"/>
              <a:ext cx="891404" cy="241956"/>
            </a:xfrm>
            <a:prstGeom prst="rect">
              <a:avLst/>
            </a:prstGeom>
          </p:spPr>
          <p:txBody>
            <a:bodyPr>
              <a:spAutoFit/>
            </a:bodyPr>
            <a:lstStyle/>
            <a:p>
              <a:pPr eaLnBrk="1" fontAlgn="t" hangingPunct="1">
                <a:defRPr/>
              </a:pPr>
              <a:r>
                <a:rPr lang="en-US" altLang="zh-CN" sz="900" dirty="0">
                  <a:solidFill>
                    <a:schemeClr val="bg1"/>
                  </a:solidFill>
                  <a:latin typeface="+mn-lt"/>
                  <a:ea typeface="+mn-ea"/>
                  <a:cs typeface="Arial" panose="020B0604020202020204" pitchFamily="34" charset="0"/>
                </a:rPr>
                <a:t>Subnet</a:t>
              </a:r>
              <a:endParaRPr lang="zh-CN" altLang="en-US" sz="900" dirty="0">
                <a:solidFill>
                  <a:schemeClr val="bg1"/>
                </a:solidFill>
                <a:latin typeface="+mn-lt"/>
                <a:ea typeface="+mn-ea"/>
                <a:cs typeface="Arial" panose="020B0604020202020204" pitchFamily="34" charset="0"/>
              </a:endParaRPr>
            </a:p>
          </p:txBody>
        </p:sp>
      </p:grpSp>
      <p:grpSp>
        <p:nvGrpSpPr>
          <p:cNvPr id="21513" name="组合 159"/>
          <p:cNvGrpSpPr/>
          <p:nvPr/>
        </p:nvGrpSpPr>
        <p:grpSpPr bwMode="auto">
          <a:xfrm>
            <a:off x="2868613" y="2409825"/>
            <a:ext cx="1090612" cy="1565275"/>
            <a:chOff x="9721173" y="2063793"/>
            <a:chExt cx="1738764" cy="1643626"/>
          </a:xfrm>
        </p:grpSpPr>
        <p:sp>
          <p:nvSpPr>
            <p:cNvPr id="142" name="圆角矩形 141"/>
            <p:cNvSpPr/>
            <p:nvPr/>
          </p:nvSpPr>
          <p:spPr bwMode="auto">
            <a:xfrm>
              <a:off x="9721173" y="2063793"/>
              <a:ext cx="1738764" cy="1643626"/>
            </a:xfrm>
            <a:prstGeom prst="roundRect">
              <a:avLst>
                <a:gd name="adj" fmla="val 10553"/>
              </a:avLst>
            </a:prstGeom>
            <a:solidFill>
              <a:schemeClr val="bg1">
                <a:lumMod val="95000"/>
              </a:schemeClr>
            </a:solidFill>
            <a:ln w="9525" cap="flat" cmpd="sng" algn="ctr">
              <a:solidFill>
                <a:schemeClr val="tx2">
                  <a:lumMod val="75000"/>
                </a:schemeClr>
              </a:solidFill>
              <a:prstDash val="dash"/>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sp>
          <p:nvSpPr>
            <p:cNvPr id="143" name="圆角矩形 142"/>
            <p:cNvSpPr/>
            <p:nvPr/>
          </p:nvSpPr>
          <p:spPr bwMode="auto">
            <a:xfrm>
              <a:off x="10169151" y="2647230"/>
              <a:ext cx="485943" cy="228375"/>
            </a:xfrm>
            <a:prstGeom prst="roundRect">
              <a:avLst/>
            </a:prstGeom>
            <a:solidFill>
              <a:srgbClr val="0070C0"/>
            </a:solidFill>
            <a:ln w="9525" cap="flat" cmpd="sng" algn="ctr">
              <a:noFill/>
              <a:prstDash val="solid"/>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sp>
          <p:nvSpPr>
            <p:cNvPr id="144" name="矩形 143"/>
            <p:cNvSpPr/>
            <p:nvPr/>
          </p:nvSpPr>
          <p:spPr>
            <a:xfrm>
              <a:off x="10133718" y="2592221"/>
              <a:ext cx="630208" cy="241709"/>
            </a:xfrm>
            <a:prstGeom prst="rect">
              <a:avLst/>
            </a:prstGeom>
          </p:spPr>
          <p:txBody>
            <a:bodyPr>
              <a:spAutoFit/>
            </a:bodyPr>
            <a:lstStyle/>
            <a:p>
              <a:pPr algn="ctr" eaLnBrk="1" fontAlgn="t" hangingPunct="1">
                <a:defRPr/>
              </a:pPr>
              <a:r>
                <a:rPr lang="en-US" altLang="zh-CN" sz="900" dirty="0">
                  <a:solidFill>
                    <a:schemeClr val="bg1"/>
                  </a:solidFill>
                  <a:latin typeface="+mn-lt"/>
                  <a:ea typeface="+mn-ea"/>
                  <a:cs typeface="Arial" panose="020B0604020202020204" pitchFamily="34" charset="0"/>
                </a:rPr>
                <a:t>R1</a:t>
              </a:r>
              <a:endParaRPr lang="zh-CN" altLang="en-US" sz="900" dirty="0">
                <a:solidFill>
                  <a:schemeClr val="bg1"/>
                </a:solidFill>
                <a:latin typeface="+mn-lt"/>
                <a:ea typeface="+mn-ea"/>
                <a:cs typeface="Arial" panose="020B0604020202020204" pitchFamily="34" charset="0"/>
              </a:endParaRPr>
            </a:p>
          </p:txBody>
        </p:sp>
        <p:cxnSp>
          <p:nvCxnSpPr>
            <p:cNvPr id="145" name="直接连接符 144"/>
            <p:cNvCxnSpPr>
              <a:stCxn id="144" idx="2"/>
              <a:endCxn id="158" idx="0"/>
            </p:cNvCxnSpPr>
            <p:nvPr/>
          </p:nvCxnSpPr>
          <p:spPr bwMode="auto">
            <a:xfrm flipH="1">
              <a:off x="10184337" y="2833930"/>
              <a:ext cx="263219" cy="456748"/>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6" name="圆角矩形 145"/>
            <p:cNvSpPr/>
            <p:nvPr/>
          </p:nvSpPr>
          <p:spPr bwMode="auto">
            <a:xfrm>
              <a:off x="9809756" y="3290678"/>
              <a:ext cx="566934" cy="278383"/>
            </a:xfrm>
            <a:prstGeom prst="roundRect">
              <a:avLst/>
            </a:prstGeom>
            <a:solidFill>
              <a:srgbClr val="0070C0"/>
            </a:solidFill>
            <a:ln w="9525" cap="flat" cmpd="sng" algn="ctr">
              <a:noFill/>
              <a:prstDash val="solid"/>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sp>
          <p:nvSpPr>
            <p:cNvPr id="147" name="圆角矩形 146"/>
            <p:cNvSpPr/>
            <p:nvPr/>
          </p:nvSpPr>
          <p:spPr bwMode="auto">
            <a:xfrm>
              <a:off x="10194460" y="2120470"/>
              <a:ext cx="488475" cy="228375"/>
            </a:xfrm>
            <a:prstGeom prst="roundRect">
              <a:avLst/>
            </a:prstGeom>
            <a:solidFill>
              <a:srgbClr val="0070C0"/>
            </a:solidFill>
            <a:ln w="9525" cap="flat" cmpd="sng" algn="ctr">
              <a:noFill/>
              <a:prstDash val="solid"/>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sp>
          <p:nvSpPr>
            <p:cNvPr id="148" name="矩形 147"/>
            <p:cNvSpPr/>
            <p:nvPr/>
          </p:nvSpPr>
          <p:spPr>
            <a:xfrm>
              <a:off x="10072975" y="2063793"/>
              <a:ext cx="698543" cy="241710"/>
            </a:xfrm>
            <a:prstGeom prst="rect">
              <a:avLst/>
            </a:prstGeom>
          </p:spPr>
          <p:txBody>
            <a:bodyPr>
              <a:spAutoFit/>
            </a:bodyPr>
            <a:lstStyle/>
            <a:p>
              <a:pPr algn="ctr" eaLnBrk="1" fontAlgn="t" hangingPunct="1">
                <a:defRPr/>
              </a:pPr>
              <a:r>
                <a:rPr lang="en-US" altLang="zh-CN" sz="900" dirty="0">
                  <a:solidFill>
                    <a:schemeClr val="bg1"/>
                  </a:solidFill>
                  <a:latin typeface="+mn-lt"/>
                  <a:ea typeface="+mn-ea"/>
                  <a:cs typeface="Arial" panose="020B0604020202020204" pitchFamily="34" charset="0"/>
                </a:rPr>
                <a:t>FW</a:t>
              </a:r>
              <a:endParaRPr lang="zh-CN" altLang="en-US" sz="900" dirty="0">
                <a:solidFill>
                  <a:schemeClr val="bg1"/>
                </a:solidFill>
                <a:latin typeface="+mn-lt"/>
                <a:ea typeface="+mn-ea"/>
                <a:cs typeface="Arial" panose="020B0604020202020204" pitchFamily="34" charset="0"/>
              </a:endParaRPr>
            </a:p>
          </p:txBody>
        </p:sp>
        <p:cxnSp>
          <p:nvCxnSpPr>
            <p:cNvPr id="149" name="直接连接符 148"/>
            <p:cNvCxnSpPr>
              <a:stCxn id="147" idx="2"/>
              <a:endCxn id="144" idx="0"/>
            </p:cNvCxnSpPr>
            <p:nvPr/>
          </p:nvCxnSpPr>
          <p:spPr bwMode="auto">
            <a:xfrm>
              <a:off x="10437432" y="2348844"/>
              <a:ext cx="10124" cy="243377"/>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50" name="圆角矩形 149"/>
            <p:cNvSpPr/>
            <p:nvPr/>
          </p:nvSpPr>
          <p:spPr bwMode="auto">
            <a:xfrm>
              <a:off x="10475397" y="3290678"/>
              <a:ext cx="602367" cy="278383"/>
            </a:xfrm>
            <a:prstGeom prst="roundRect">
              <a:avLst/>
            </a:prstGeom>
            <a:solidFill>
              <a:srgbClr val="0070C0"/>
            </a:solidFill>
            <a:ln w="9525" cap="flat" cmpd="sng" algn="ctr">
              <a:noFill/>
              <a:prstDash val="solid"/>
              <a:round/>
              <a:headEnd type="none" w="med" len="med"/>
              <a:tailEnd type="none" w="med" len="med"/>
            </a:ln>
            <a:effectLst/>
          </p:spPr>
          <p:txBody>
            <a:bodyPr/>
            <a:lstStyle/>
            <a:p>
              <a:pPr eaLnBrk="1" fontAlgn="t" hangingPunct="1">
                <a:buClr>
                  <a:srgbClr val="CC9900"/>
                </a:buClr>
                <a:defRPr/>
              </a:pPr>
              <a:endParaRPr lang="zh-CN" altLang="en-US" dirty="0">
                <a:solidFill>
                  <a:prstClr val="black"/>
                </a:solidFill>
                <a:latin typeface="+mn-lt"/>
                <a:ea typeface="+mn-ea"/>
                <a:cs typeface="Arial" panose="020B0604020202020204" pitchFamily="34" charset="0"/>
              </a:endParaRPr>
            </a:p>
          </p:txBody>
        </p:sp>
        <p:cxnSp>
          <p:nvCxnSpPr>
            <p:cNvPr id="151" name="直接连接符 150"/>
            <p:cNvCxnSpPr>
              <a:stCxn id="144" idx="2"/>
            </p:cNvCxnSpPr>
            <p:nvPr/>
          </p:nvCxnSpPr>
          <p:spPr bwMode="auto">
            <a:xfrm>
              <a:off x="10447556" y="2833930"/>
              <a:ext cx="245503" cy="463416"/>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58" name="矩形 157"/>
            <p:cNvSpPr/>
            <p:nvPr/>
          </p:nvSpPr>
          <p:spPr>
            <a:xfrm>
              <a:off x="9736359" y="3290678"/>
              <a:ext cx="893426" cy="241710"/>
            </a:xfrm>
            <a:prstGeom prst="rect">
              <a:avLst/>
            </a:prstGeom>
          </p:spPr>
          <p:txBody>
            <a:bodyPr>
              <a:spAutoFit/>
            </a:bodyPr>
            <a:lstStyle/>
            <a:p>
              <a:pPr eaLnBrk="1" fontAlgn="t" hangingPunct="1">
                <a:defRPr/>
              </a:pPr>
              <a:r>
                <a:rPr lang="en-US" altLang="zh-CN" sz="900" dirty="0">
                  <a:solidFill>
                    <a:schemeClr val="bg1"/>
                  </a:solidFill>
                  <a:latin typeface="+mn-lt"/>
                  <a:ea typeface="+mn-ea"/>
                  <a:cs typeface="Arial" panose="020B0604020202020204" pitchFamily="34" charset="0"/>
                </a:rPr>
                <a:t>Subnet</a:t>
              </a:r>
              <a:endParaRPr lang="zh-CN" altLang="en-US" sz="900" dirty="0">
                <a:solidFill>
                  <a:schemeClr val="bg1"/>
                </a:solidFill>
                <a:latin typeface="+mn-lt"/>
                <a:ea typeface="+mn-ea"/>
                <a:cs typeface="Arial" panose="020B0604020202020204" pitchFamily="34" charset="0"/>
              </a:endParaRPr>
            </a:p>
          </p:txBody>
        </p:sp>
        <p:sp>
          <p:nvSpPr>
            <p:cNvPr id="159" name="矩形 158"/>
            <p:cNvSpPr/>
            <p:nvPr/>
          </p:nvSpPr>
          <p:spPr>
            <a:xfrm>
              <a:off x="10437432" y="3290678"/>
              <a:ext cx="890896" cy="241710"/>
            </a:xfrm>
            <a:prstGeom prst="rect">
              <a:avLst/>
            </a:prstGeom>
          </p:spPr>
          <p:txBody>
            <a:bodyPr>
              <a:spAutoFit/>
            </a:bodyPr>
            <a:lstStyle/>
            <a:p>
              <a:pPr eaLnBrk="1" fontAlgn="t" hangingPunct="1">
                <a:defRPr/>
              </a:pPr>
              <a:r>
                <a:rPr lang="en-US" altLang="zh-CN" sz="900" dirty="0">
                  <a:solidFill>
                    <a:schemeClr val="bg1"/>
                  </a:solidFill>
                  <a:latin typeface="+mn-lt"/>
                  <a:ea typeface="+mn-ea"/>
                  <a:cs typeface="Arial" panose="020B0604020202020204" pitchFamily="34" charset="0"/>
                </a:rPr>
                <a:t>Subnet</a:t>
              </a:r>
              <a:endParaRPr lang="zh-CN" altLang="en-US" sz="900" dirty="0">
                <a:solidFill>
                  <a:schemeClr val="bg1"/>
                </a:solidFill>
                <a:latin typeface="+mn-lt"/>
                <a:ea typeface="+mn-ea"/>
                <a:cs typeface="Arial" panose="020B0604020202020204" pitchFamily="34" charset="0"/>
              </a:endParaRPr>
            </a:p>
          </p:txBody>
        </p:sp>
      </p:grpSp>
      <p:sp>
        <p:nvSpPr>
          <p:cNvPr id="83" name="Rounded Rectangle 107"/>
          <p:cNvSpPr/>
          <p:nvPr/>
        </p:nvSpPr>
        <p:spPr bwMode="auto">
          <a:xfrm>
            <a:off x="4856163" y="1835150"/>
            <a:ext cx="3779837" cy="2303463"/>
          </a:xfrm>
          <a:prstGeom prst="roundRect">
            <a:avLst>
              <a:gd name="adj" fmla="val 4686"/>
            </a:avLst>
          </a:prstGeom>
          <a:solidFill>
            <a:schemeClr val="bg1">
              <a:alpha val="55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lIns="95025" tIns="47514" rIns="95025" bIns="47514"/>
          <a:lstStyle/>
          <a:p>
            <a:pPr eaLnBrk="1" fontAlgn="t" hangingPunct="1">
              <a:buClr>
                <a:srgbClr val="CC9900"/>
              </a:buClr>
              <a:defRPr/>
            </a:pPr>
            <a:endParaRPr lang="en-US" b="1">
              <a:solidFill>
                <a:prstClr val="black"/>
              </a:solidFill>
              <a:latin typeface="+mn-lt"/>
              <a:ea typeface="+mn-ea"/>
              <a:cs typeface="Arial" panose="020B0604020202020204" pitchFamily="34" charset="0"/>
            </a:endParaRPr>
          </a:p>
        </p:txBody>
      </p:sp>
      <p:pic>
        <p:nvPicPr>
          <p:cNvPr id="88" name="Picture 3"/>
          <p:cNvPicPr>
            <a:picLocks noChangeAspect="1" noChangeArrowheads="1"/>
          </p:cNvPicPr>
          <p:nvPr/>
        </p:nvPicPr>
        <p:blipFill>
          <a:blip r:embed="rId1" cstate="print">
            <a:duotone>
              <a:prstClr val="black"/>
              <a:schemeClr val="tx1">
                <a:lumMod val="50000"/>
                <a:lumOff val="50000"/>
                <a:tint val="45000"/>
                <a:satMod val="400000"/>
              </a:schemeClr>
            </a:duotone>
          </a:blip>
          <a:srcRect l="10392" t="17680" r="12786" b="10665"/>
          <a:stretch>
            <a:fillRect/>
          </a:stretch>
        </p:blipFill>
        <p:spPr bwMode="auto">
          <a:xfrm>
            <a:off x="5759325" y="2351704"/>
            <a:ext cx="2317837" cy="649800"/>
          </a:xfrm>
          <a:prstGeom prst="roundRect">
            <a:avLst>
              <a:gd name="adj" fmla="val 8594"/>
            </a:avLst>
          </a:prstGeom>
          <a:solidFill>
            <a:schemeClr val="bg1">
              <a:lumMod val="75000"/>
            </a:schemeClr>
          </a:solidFill>
          <a:ln>
            <a:noFill/>
          </a:ln>
          <a:effectLst>
            <a:reflection blurRad="12700" stA="38000" endPos="28000" dist="5000" dir="5400000" sy="-100000" algn="bl" rotWithShape="0"/>
          </a:effectLst>
        </p:spPr>
      </p:pic>
      <p:pic>
        <p:nvPicPr>
          <p:cNvPr id="89" name="Picture 5"/>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967288" y="3105150"/>
            <a:ext cx="3313112" cy="935038"/>
          </a:xfrm>
          <a:prstGeom prst="rect">
            <a:avLst/>
          </a:prstGeom>
          <a:solidFill>
            <a:schemeClr val="bg1">
              <a:lumMod val="85000"/>
            </a:schemeClr>
          </a:solidFill>
        </p:spPr>
      </p:pic>
      <p:sp>
        <p:nvSpPr>
          <p:cNvPr id="21517" name="下箭头 89"/>
          <p:cNvSpPr>
            <a:spLocks noChangeArrowheads="1"/>
          </p:cNvSpPr>
          <p:nvPr/>
        </p:nvSpPr>
        <p:spPr bwMode="auto">
          <a:xfrm>
            <a:off x="5980113" y="3022600"/>
            <a:ext cx="381000" cy="195263"/>
          </a:xfrm>
          <a:prstGeom prst="downArrow">
            <a:avLst>
              <a:gd name="adj1" fmla="val 50000"/>
              <a:gd name="adj2" fmla="val 53093"/>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25" tIns="47514" rIns="95025" bIns="47514"/>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buClr>
                <a:srgbClr val="CC9900"/>
              </a:buClr>
              <a:defRPr/>
            </a:pPr>
            <a:endParaRPr lang="zh-CN" altLang="en-US" sz="1500" smtClean="0">
              <a:solidFill>
                <a:srgbClr val="000000"/>
              </a:solidFill>
              <a:latin typeface="+mn-lt"/>
              <a:ea typeface="+mn-ea"/>
              <a:cs typeface="Arial" panose="020B0604020202020204" pitchFamily="34" charset="0"/>
            </a:endParaRPr>
          </a:p>
        </p:txBody>
      </p:sp>
      <p:sp>
        <p:nvSpPr>
          <p:cNvPr id="91" name="TextBox 90"/>
          <p:cNvSpPr txBox="1"/>
          <p:nvPr/>
        </p:nvSpPr>
        <p:spPr>
          <a:xfrm>
            <a:off x="4862513" y="2541588"/>
            <a:ext cx="995362" cy="465137"/>
          </a:xfrm>
          <a:prstGeom prst="rect">
            <a:avLst/>
          </a:prstGeom>
          <a:noFill/>
        </p:spPr>
        <p:txBody>
          <a:bodyPr lIns="94998" tIns="47499" rIns="94998" bIns="47499">
            <a:spAutoFit/>
          </a:bodyPr>
          <a:lstStyle/>
          <a:p>
            <a:pPr algn="ctr" eaLnBrk="1" fontAlgn="t" hangingPunct="1">
              <a:defRPr/>
            </a:pPr>
            <a:r>
              <a:rPr lang="zh-CN" altLang="en-US" sz="1200" kern="0" dirty="0">
                <a:solidFill>
                  <a:prstClr val="black"/>
                </a:solidFill>
                <a:latin typeface="+mn-lt"/>
                <a:ea typeface="+mn-ea"/>
                <a:cs typeface="Arial" panose="020B0604020202020204" pitchFamily="34" charset="0"/>
              </a:rPr>
              <a:t>虚拟应用</a:t>
            </a:r>
            <a:endParaRPr lang="en-US" altLang="zh-CN" sz="1200" kern="0" dirty="0">
              <a:solidFill>
                <a:prstClr val="black"/>
              </a:solidFill>
              <a:latin typeface="+mn-lt"/>
              <a:ea typeface="+mn-ea"/>
              <a:cs typeface="Arial" panose="020B0604020202020204" pitchFamily="34" charset="0"/>
            </a:endParaRPr>
          </a:p>
          <a:p>
            <a:pPr algn="ctr" eaLnBrk="1" fontAlgn="t" hangingPunct="1">
              <a:defRPr/>
            </a:pPr>
            <a:r>
              <a:rPr lang="zh-CN" altLang="en-US" sz="1200" kern="0" dirty="0">
                <a:solidFill>
                  <a:prstClr val="black"/>
                </a:solidFill>
                <a:latin typeface="+mn-lt"/>
                <a:ea typeface="+mn-ea"/>
                <a:cs typeface="Arial" panose="020B0604020202020204" pitchFamily="34" charset="0"/>
              </a:rPr>
              <a:t>模板</a:t>
            </a:r>
            <a:endParaRPr lang="en-US" altLang="zh-CN" sz="1200" dirty="0">
              <a:solidFill>
                <a:prstClr val="black"/>
              </a:solidFill>
              <a:latin typeface="+mn-lt"/>
              <a:ea typeface="+mn-ea"/>
              <a:cs typeface="Arial" panose="020B0604020202020204" pitchFamily="34" charset="0"/>
            </a:endParaRPr>
          </a:p>
        </p:txBody>
      </p:sp>
      <p:sp>
        <p:nvSpPr>
          <p:cNvPr id="205" name="Rounded Rectangle 96"/>
          <p:cNvSpPr/>
          <p:nvPr/>
        </p:nvSpPr>
        <p:spPr bwMode="auto">
          <a:xfrm>
            <a:off x="4859338" y="1833563"/>
            <a:ext cx="3779837" cy="384175"/>
          </a:xfrm>
          <a:prstGeom prst="roundRect">
            <a:avLst>
              <a:gd name="adj" fmla="val 4686"/>
            </a:avLst>
          </a:prstGeom>
          <a:solidFill>
            <a:schemeClr val="bg1">
              <a:lumMod val="75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lIns="95025" tIns="47514" rIns="95025" bIns="47514"/>
          <a:lstStyle/>
          <a:p>
            <a:pPr eaLnBrk="1" fontAlgn="t" hangingPunct="1">
              <a:buClr>
                <a:srgbClr val="CC9900"/>
              </a:buClr>
              <a:defRPr/>
            </a:pPr>
            <a:endParaRPr lang="en-US" sz="2100" dirty="0">
              <a:solidFill>
                <a:prstClr val="black"/>
              </a:solidFill>
              <a:latin typeface="+mn-lt"/>
              <a:ea typeface="+mn-ea"/>
              <a:cs typeface="Arial" panose="020B0604020202020204" pitchFamily="34" charset="0"/>
            </a:endParaRPr>
          </a:p>
        </p:txBody>
      </p:sp>
      <p:sp>
        <p:nvSpPr>
          <p:cNvPr id="21520" name="矩形 206"/>
          <p:cNvSpPr>
            <a:spLocks noChangeArrowheads="1"/>
          </p:cNvSpPr>
          <p:nvPr/>
        </p:nvSpPr>
        <p:spPr bwMode="auto">
          <a:xfrm>
            <a:off x="5183188" y="1857375"/>
            <a:ext cx="28860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025" tIns="47514" rIns="95025" bIns="47514">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buClr>
                <a:srgbClr val="FF0000"/>
              </a:buClr>
              <a:buSzPct val="70000"/>
              <a:defRPr/>
            </a:pPr>
            <a:r>
              <a:rPr kumimoji="1" lang="zh-CN" altLang="en-US" sz="2100" noProof="1" smtClean="0">
                <a:solidFill>
                  <a:schemeClr val="tx2"/>
                </a:solidFill>
                <a:latin typeface="+mn-lt"/>
                <a:ea typeface="+mn-ea"/>
                <a:cs typeface="Arial" panose="020B0604020202020204" pitchFamily="34" charset="0"/>
                <a:sym typeface="Arial" panose="020B0604020202020204" pitchFamily="34" charset="0"/>
              </a:rPr>
              <a:t>一键式的虚拟应用模板</a:t>
            </a:r>
            <a:endParaRPr kumimoji="1" lang="zh-CN" altLang="en-US" sz="2100" noProof="1" smtClean="0">
              <a:solidFill>
                <a:schemeClr val="tx2"/>
              </a:solidFill>
              <a:latin typeface="+mn-lt"/>
              <a:ea typeface="+mn-ea"/>
              <a:cs typeface="Arial" panose="020B0604020202020204" pitchFamily="34" charset="0"/>
              <a:sym typeface="Arial" panose="020B0604020202020204" pitchFamily="34" charset="0"/>
            </a:endParaRPr>
          </a:p>
        </p:txBody>
      </p:sp>
      <p:grpSp>
        <p:nvGrpSpPr>
          <p:cNvPr id="21521" name="组合 49"/>
          <p:cNvGrpSpPr/>
          <p:nvPr/>
        </p:nvGrpSpPr>
        <p:grpSpPr bwMode="auto">
          <a:xfrm>
            <a:off x="6126163" y="625475"/>
            <a:ext cx="2700337" cy="287338"/>
            <a:chOff x="3367160" y="88896"/>
            <a:chExt cx="6624459" cy="500066"/>
          </a:xfrm>
        </p:grpSpPr>
        <p:sp>
          <p:nvSpPr>
            <p:cNvPr id="173" name="직사각형 2"/>
            <p:cNvSpPr/>
            <p:nvPr/>
          </p:nvSpPr>
          <p:spPr>
            <a:xfrm>
              <a:off x="8348161" y="88896"/>
              <a:ext cx="1643458"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174" name="직사각형 3"/>
            <p:cNvSpPr/>
            <p:nvPr/>
          </p:nvSpPr>
          <p:spPr>
            <a:xfrm>
              <a:off x="5037878" y="88896"/>
              <a:ext cx="1639565"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180" name="직사각형 4"/>
            <p:cNvSpPr/>
            <p:nvPr/>
          </p:nvSpPr>
          <p:spPr>
            <a:xfrm>
              <a:off x="6677443" y="88896"/>
              <a:ext cx="1643458"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182" name="직사각형 5"/>
            <p:cNvSpPr/>
            <p:nvPr/>
          </p:nvSpPr>
          <p:spPr>
            <a:xfrm>
              <a:off x="3367160" y="88896"/>
              <a:ext cx="1643458" cy="500066"/>
            </a:xfrm>
            <a:prstGeom prst="rect">
              <a:avLst/>
            </a:prstGeom>
            <a:solidFill>
              <a:srgbClr val="C00000"/>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cs typeface="Arial" panose="020B0604020202020204" pitchFamily="34" charset="0"/>
              </a:endParaRPr>
            </a:p>
          </p:txBody>
        </p:sp>
        <p:sp>
          <p:nvSpPr>
            <p:cNvPr id="185" name="직사각형 23"/>
            <p:cNvSpPr/>
            <p:nvPr/>
          </p:nvSpPr>
          <p:spPr>
            <a:xfrm>
              <a:off x="3522938"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dirty="0" smtClean="0">
                  <a:solidFill>
                    <a:schemeClr val="bg1"/>
                  </a:solidFill>
                  <a:latin typeface="+mn-lt"/>
                  <a:ea typeface="+mn-ea"/>
                  <a:cs typeface="Arial" panose="020B0604020202020204" pitchFamily="34" charset="0"/>
                </a:rPr>
                <a:t>高效</a:t>
              </a:r>
              <a:endParaRPr lang="ko-KR" altLang="en-US" sz="1500" dirty="0" smtClean="0">
                <a:solidFill>
                  <a:schemeClr val="bg1"/>
                </a:solidFill>
                <a:latin typeface="+mn-lt"/>
                <a:ea typeface="+mn-ea"/>
                <a:cs typeface="Arial" panose="020B0604020202020204" pitchFamily="34" charset="0"/>
              </a:endParaRPr>
            </a:p>
          </p:txBody>
        </p:sp>
        <p:sp>
          <p:nvSpPr>
            <p:cNvPr id="186" name="직사각형 24"/>
            <p:cNvSpPr/>
            <p:nvPr/>
          </p:nvSpPr>
          <p:spPr>
            <a:xfrm>
              <a:off x="5310490"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dirty="0" smtClean="0">
                  <a:solidFill>
                    <a:schemeClr val="bg1"/>
                  </a:solidFill>
                  <a:latin typeface="+mn-lt"/>
                  <a:ea typeface="+mn-ea"/>
                  <a:cs typeface="Arial" panose="020B0604020202020204" pitchFamily="34" charset="0"/>
                </a:rPr>
                <a:t>安全</a:t>
              </a:r>
              <a:endParaRPr lang="ko-KR" altLang="en-US" sz="1500" dirty="0" smtClean="0">
                <a:solidFill>
                  <a:schemeClr val="bg1"/>
                </a:solidFill>
                <a:latin typeface="+mn-lt"/>
                <a:ea typeface="+mn-ea"/>
                <a:cs typeface="Arial" panose="020B0604020202020204" pitchFamily="34" charset="0"/>
              </a:endParaRPr>
            </a:p>
          </p:txBody>
        </p:sp>
        <p:sp>
          <p:nvSpPr>
            <p:cNvPr id="187" name="직사각형 25"/>
            <p:cNvSpPr/>
            <p:nvPr/>
          </p:nvSpPr>
          <p:spPr>
            <a:xfrm>
              <a:off x="6895532"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dirty="0" smtClean="0">
                  <a:solidFill>
                    <a:schemeClr val="bg1"/>
                  </a:solidFill>
                  <a:latin typeface="+mn-lt"/>
                  <a:ea typeface="+mn-ea"/>
                  <a:cs typeface="Arial" panose="020B0604020202020204" pitchFamily="34" charset="0"/>
                </a:rPr>
                <a:t>融合</a:t>
              </a:r>
              <a:endParaRPr lang="ko-KR" altLang="en-US" sz="1500" dirty="0" smtClean="0">
                <a:solidFill>
                  <a:schemeClr val="bg1"/>
                </a:solidFill>
                <a:latin typeface="+mn-lt"/>
                <a:ea typeface="+mn-ea"/>
                <a:cs typeface="Arial" panose="020B0604020202020204" pitchFamily="34" charset="0"/>
              </a:endParaRPr>
            </a:p>
          </p:txBody>
        </p:sp>
        <p:sp>
          <p:nvSpPr>
            <p:cNvPr id="191" name="직사각형 26"/>
            <p:cNvSpPr/>
            <p:nvPr/>
          </p:nvSpPr>
          <p:spPr>
            <a:xfrm>
              <a:off x="8620772"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dirty="0" smtClean="0">
                  <a:solidFill>
                    <a:schemeClr val="bg1"/>
                  </a:solidFill>
                  <a:latin typeface="+mn-lt"/>
                  <a:ea typeface="+mn-ea"/>
                  <a:cs typeface="Arial" panose="020B0604020202020204" pitchFamily="34" charset="0"/>
                </a:rPr>
                <a:t>开放</a:t>
              </a:r>
              <a:endParaRPr lang="ko-KR" altLang="en-US" sz="1500" dirty="0" smtClean="0">
                <a:solidFill>
                  <a:schemeClr val="bg1"/>
                </a:solidFill>
                <a:latin typeface="+mn-lt"/>
                <a:ea typeface="+mn-ea"/>
                <a:cs typeface="Arial" panose="020B0604020202020204" pitchFamily="34" charset="0"/>
              </a:endParaRPr>
            </a:p>
          </p:txBody>
        </p:sp>
      </p:grpSp>
      <p:sp>
        <p:nvSpPr>
          <p:cNvPr id="283" name="TextBox 282"/>
          <p:cNvSpPr txBox="1"/>
          <p:nvPr/>
        </p:nvSpPr>
        <p:spPr>
          <a:xfrm>
            <a:off x="358775" y="5121275"/>
            <a:ext cx="8177213" cy="608013"/>
          </a:xfrm>
          <a:prstGeom prst="rect">
            <a:avLst/>
          </a:prstGeom>
          <a:noFill/>
        </p:spPr>
        <p:txBody>
          <a:bodyPr lIns="121883" tIns="60943" rIns="121883" bIns="60943">
            <a:spAutoFit/>
          </a:bodyPr>
          <a:lstStyle/>
          <a:p>
            <a:pPr algn="ctr" defTabSz="1218565" eaLnBrk="1" fontAlgn="auto" hangingPunct="1">
              <a:lnSpc>
                <a:spcPct val="150000"/>
              </a:lnSpc>
              <a:spcBef>
                <a:spcPts val="0"/>
              </a:spcBef>
              <a:spcAft>
                <a:spcPts val="0"/>
              </a:spcAft>
              <a:defRPr/>
            </a:pPr>
            <a:r>
              <a:rPr lang="zh-CN" altLang="en-US" sz="2100" kern="0" dirty="0">
                <a:solidFill>
                  <a:srgbClr val="C00000"/>
                </a:solidFill>
                <a:latin typeface="+mn-lt"/>
                <a:ea typeface="+mn-ea"/>
              </a:rPr>
              <a:t>丰富的模板服务，拖拽式操作，全自动的业务部署、卸载模式</a:t>
            </a:r>
            <a:endParaRPr lang="zh-CN" altLang="en-US" sz="2100" kern="0" dirty="0">
              <a:solidFill>
                <a:srgbClr val="C00000"/>
              </a:solidFill>
              <a:latin typeface="+mn-lt"/>
              <a:ea typeface="+mn-ea"/>
            </a:endParaRPr>
          </a:p>
        </p:txBody>
      </p:sp>
      <p:sp>
        <p:nvSpPr>
          <p:cNvPr id="170" name="标题 169"/>
          <p:cNvSpPr>
            <a:spLocks noGrp="1"/>
          </p:cNvSpPr>
          <p:nvPr>
            <p:ph type="title"/>
          </p:nvPr>
        </p:nvSpPr>
        <p:spPr/>
        <p:txBody>
          <a:bodyPr/>
          <a:lstStyle/>
          <a:p>
            <a:r>
              <a:rPr lang="zh-CN" altLang="en-US" smtClean="0"/>
              <a:t>模板化、自动化业务部署</a:t>
            </a:r>
            <a:endParaRPr lang="zh-CN" alt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111"/>
          <p:cNvSpPr/>
          <p:nvPr/>
        </p:nvSpPr>
        <p:spPr bwMode="auto">
          <a:xfrm>
            <a:off x="647700" y="1916113"/>
            <a:ext cx="3779838" cy="2352675"/>
          </a:xfrm>
          <a:prstGeom prst="roundRect">
            <a:avLst>
              <a:gd name="adj" fmla="val 4686"/>
            </a:avLst>
          </a:prstGeom>
          <a:solidFill>
            <a:schemeClr val="bg1">
              <a:alpha val="55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lIns="95025" tIns="47514" rIns="95025" bIns="47514"/>
          <a:lstStyle/>
          <a:p>
            <a:pPr eaLnBrk="1" fontAlgn="t" hangingPunct="1">
              <a:buClr>
                <a:srgbClr val="CC9900"/>
              </a:buClr>
              <a:defRPr/>
            </a:pPr>
            <a:endParaRPr lang="en-US" b="1">
              <a:solidFill>
                <a:prstClr val="black"/>
              </a:solidFill>
              <a:latin typeface="+mn-lt"/>
              <a:ea typeface="+mn-ea"/>
              <a:cs typeface="Arial" panose="020B0604020202020204" pitchFamily="34" charset="0"/>
            </a:endParaRPr>
          </a:p>
        </p:txBody>
      </p:sp>
      <p:sp>
        <p:nvSpPr>
          <p:cNvPr id="106" name="矩形 105"/>
          <p:cNvSpPr/>
          <p:nvPr/>
        </p:nvSpPr>
        <p:spPr bwMode="auto">
          <a:xfrm>
            <a:off x="781050" y="3246438"/>
            <a:ext cx="3289300" cy="400050"/>
          </a:xfrm>
          <a:prstGeom prst="rect">
            <a:avLst/>
          </a:prstGeom>
          <a:solidFill>
            <a:schemeClr val="bg1">
              <a:lumMod val="75000"/>
            </a:schemeClr>
          </a:solidFill>
          <a:ln>
            <a:noFill/>
            <a:prstDash val="sysDash"/>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07" name="矩形 106"/>
          <p:cNvSpPr/>
          <p:nvPr/>
        </p:nvSpPr>
        <p:spPr bwMode="auto">
          <a:xfrm>
            <a:off x="771525" y="2711450"/>
            <a:ext cx="3289300" cy="442913"/>
          </a:xfrm>
          <a:prstGeom prst="rect">
            <a:avLst/>
          </a:prstGeom>
          <a:solidFill>
            <a:schemeClr val="bg1">
              <a:lumMod val="75000"/>
            </a:schemeClr>
          </a:solidFill>
          <a:ln>
            <a:noFill/>
            <a:prstDash val="sysDash"/>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09" name="矩形 108"/>
          <p:cNvSpPr/>
          <p:nvPr/>
        </p:nvSpPr>
        <p:spPr bwMode="auto">
          <a:xfrm>
            <a:off x="1096963" y="2547938"/>
            <a:ext cx="1327150" cy="1163637"/>
          </a:xfrm>
          <a:prstGeom prst="rect">
            <a:avLst/>
          </a:prstGeom>
          <a:noFill/>
          <a:ln w="9525" cap="flat" cmpd="sng" algn="ctr">
            <a:solidFill>
              <a:sysClr val="windowText" lastClr="000000"/>
            </a:solidFill>
            <a:prstDash val="sysDash"/>
            <a:round/>
            <a:headEnd type="none" w="med" len="med"/>
            <a:tailEnd type="arrow"/>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10" name="矩形 109"/>
          <p:cNvSpPr/>
          <p:nvPr/>
        </p:nvSpPr>
        <p:spPr bwMode="auto">
          <a:xfrm>
            <a:off x="1093788" y="2312988"/>
            <a:ext cx="706437" cy="188912"/>
          </a:xfrm>
          <a:prstGeom prst="rect">
            <a:avLst/>
          </a:prstGeom>
          <a:noFill/>
          <a:ln w="25400" cap="flat" cmpd="sng" algn="ctr">
            <a:noFill/>
            <a:prstDash val="solid"/>
            <a:round/>
            <a:headEnd type="none" w="med" len="med"/>
            <a:tailEnd type="arrow"/>
          </a:ln>
          <a:effectLst/>
        </p:spPr>
        <p:txBody>
          <a:bodyPr anchor="ctr"/>
          <a:lstStyle/>
          <a:p>
            <a:pPr algn="ctr" eaLnBrk="1" fontAlgn="t" hangingPunct="1">
              <a:defRPr/>
            </a:pPr>
            <a:r>
              <a:rPr lang="zh-CN" altLang="en-US" sz="1200" kern="0" dirty="0">
                <a:solidFill>
                  <a:srgbClr val="000000"/>
                </a:solidFill>
                <a:latin typeface="+mn-lt"/>
                <a:ea typeface="+mn-ea"/>
                <a:cs typeface="Arial" panose="020B0604020202020204" pitchFamily="34" charset="0"/>
              </a:rPr>
              <a:t>站点</a:t>
            </a:r>
            <a:r>
              <a:rPr lang="en-US" altLang="zh-CN" sz="1200" kern="0" dirty="0">
                <a:solidFill>
                  <a:srgbClr val="000000"/>
                </a:solidFill>
                <a:latin typeface="+mn-lt"/>
                <a:ea typeface="+mn-ea"/>
                <a:cs typeface="Arial" panose="020B0604020202020204" pitchFamily="34" charset="0"/>
              </a:rPr>
              <a:t>1</a:t>
            </a:r>
            <a:endParaRPr lang="zh-CN" altLang="en-US" sz="1200" kern="0" dirty="0">
              <a:solidFill>
                <a:srgbClr val="000000"/>
              </a:solidFill>
              <a:latin typeface="+mn-lt"/>
              <a:ea typeface="+mn-ea"/>
              <a:cs typeface="Arial" panose="020B0604020202020204" pitchFamily="34" charset="0"/>
            </a:endParaRPr>
          </a:p>
        </p:txBody>
      </p:sp>
      <p:sp>
        <p:nvSpPr>
          <p:cNvPr id="114" name="矩形 113"/>
          <p:cNvSpPr/>
          <p:nvPr/>
        </p:nvSpPr>
        <p:spPr bwMode="auto">
          <a:xfrm>
            <a:off x="1227138" y="2932113"/>
            <a:ext cx="206375" cy="166687"/>
          </a:xfrm>
          <a:prstGeom prst="rect">
            <a:avLst/>
          </a:prstGeom>
          <a:solidFill>
            <a:schemeClr val="tx2">
              <a:lumMod val="20000"/>
              <a:lumOff val="8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20" name="矩形 119"/>
          <p:cNvSpPr/>
          <p:nvPr/>
        </p:nvSpPr>
        <p:spPr bwMode="auto">
          <a:xfrm>
            <a:off x="1111250" y="3733800"/>
            <a:ext cx="1322388" cy="225425"/>
          </a:xfrm>
          <a:prstGeom prst="rect">
            <a:avLst/>
          </a:prstGeom>
          <a:noFill/>
          <a:ln w="9525" cap="flat" cmpd="sng" algn="ctr">
            <a:solidFill>
              <a:sysClr val="windowText" lastClr="000000"/>
            </a:solidFill>
            <a:prstDash val="solid"/>
            <a:round/>
            <a:headEnd type="none" w="med" len="med"/>
            <a:tailEnd type="arrow"/>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21" name="圆柱形 120"/>
          <p:cNvSpPr/>
          <p:nvPr/>
        </p:nvSpPr>
        <p:spPr bwMode="auto">
          <a:xfrm>
            <a:off x="1263650" y="3781425"/>
            <a:ext cx="114300" cy="127000"/>
          </a:xfrm>
          <a:prstGeom prst="can">
            <a:avLst/>
          </a:prstGeom>
          <a:noFill/>
          <a:ln w="12700" cap="flat" cmpd="sng" algn="ctr">
            <a:solidFill>
              <a:sysClr val="windowText" lastClr="000000"/>
            </a:solidFill>
            <a:prstDash val="solid"/>
            <a:round/>
            <a:headEnd type="none" w="med" len="med"/>
            <a:tailEnd type="none"/>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25" name="圆柱形 124"/>
          <p:cNvSpPr/>
          <p:nvPr/>
        </p:nvSpPr>
        <p:spPr bwMode="auto">
          <a:xfrm>
            <a:off x="1352550" y="3827463"/>
            <a:ext cx="114300" cy="128587"/>
          </a:xfrm>
          <a:prstGeom prst="can">
            <a:avLst/>
          </a:prstGeom>
          <a:noFill/>
          <a:ln w="12700" cap="flat" cmpd="sng" algn="ctr">
            <a:solidFill>
              <a:sysClr val="windowText" lastClr="000000"/>
            </a:solidFill>
            <a:prstDash val="solid"/>
            <a:round/>
            <a:headEnd type="none" w="med" len="med"/>
            <a:tailEnd type="none"/>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26" name="圆柱形 125"/>
          <p:cNvSpPr/>
          <p:nvPr/>
        </p:nvSpPr>
        <p:spPr bwMode="auto">
          <a:xfrm>
            <a:off x="1423988" y="3773488"/>
            <a:ext cx="112712" cy="128587"/>
          </a:xfrm>
          <a:prstGeom prst="can">
            <a:avLst/>
          </a:prstGeom>
          <a:noFill/>
          <a:ln w="12700" cap="flat" cmpd="sng" algn="ctr">
            <a:solidFill>
              <a:sysClr val="windowText" lastClr="000000"/>
            </a:solidFill>
            <a:prstDash val="solid"/>
            <a:round/>
            <a:headEnd type="none" w="med" len="med"/>
            <a:tailEnd type="none"/>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27" name="矩形 126"/>
          <p:cNvSpPr/>
          <p:nvPr/>
        </p:nvSpPr>
        <p:spPr bwMode="auto">
          <a:xfrm>
            <a:off x="2497138" y="2547938"/>
            <a:ext cx="1471612" cy="1163637"/>
          </a:xfrm>
          <a:prstGeom prst="rect">
            <a:avLst/>
          </a:prstGeom>
          <a:noFill/>
          <a:ln w="9525" cap="flat" cmpd="sng" algn="ctr">
            <a:solidFill>
              <a:sysClr val="windowText" lastClr="000000"/>
            </a:solidFill>
            <a:prstDash val="sysDash"/>
            <a:round/>
            <a:headEnd type="none" w="med" len="med"/>
            <a:tailEnd type="arrow"/>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28" name="矩形 127"/>
          <p:cNvSpPr/>
          <p:nvPr/>
        </p:nvSpPr>
        <p:spPr bwMode="auto">
          <a:xfrm>
            <a:off x="1447800" y="2932113"/>
            <a:ext cx="206375" cy="166687"/>
          </a:xfrm>
          <a:prstGeom prst="rect">
            <a:avLst/>
          </a:prstGeom>
          <a:solidFill>
            <a:schemeClr val="tx2">
              <a:lumMod val="20000"/>
              <a:lumOff val="8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29" name="矩形 128"/>
          <p:cNvSpPr/>
          <p:nvPr/>
        </p:nvSpPr>
        <p:spPr bwMode="auto">
          <a:xfrm>
            <a:off x="1668463" y="2932113"/>
            <a:ext cx="206375" cy="166687"/>
          </a:xfrm>
          <a:prstGeom prst="rect">
            <a:avLst/>
          </a:prstGeom>
          <a:solidFill>
            <a:schemeClr val="tx2">
              <a:lumMod val="20000"/>
              <a:lumOff val="8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0" name="矩形 129"/>
          <p:cNvSpPr/>
          <p:nvPr/>
        </p:nvSpPr>
        <p:spPr bwMode="auto">
          <a:xfrm>
            <a:off x="1911350" y="2932113"/>
            <a:ext cx="206375" cy="166687"/>
          </a:xfrm>
          <a:prstGeom prst="rect">
            <a:avLst/>
          </a:prstGeom>
          <a:solidFill>
            <a:schemeClr val="accent2">
              <a:lumMod val="40000"/>
              <a:lumOff val="6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1" name="矩形 130"/>
          <p:cNvSpPr/>
          <p:nvPr/>
        </p:nvSpPr>
        <p:spPr bwMode="auto">
          <a:xfrm>
            <a:off x="2555875" y="2916238"/>
            <a:ext cx="206375" cy="166687"/>
          </a:xfrm>
          <a:prstGeom prst="rect">
            <a:avLst/>
          </a:prstGeom>
          <a:solidFill>
            <a:schemeClr val="tx2">
              <a:lumMod val="20000"/>
              <a:lumOff val="8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2" name="矩形 131"/>
          <p:cNvSpPr/>
          <p:nvPr/>
        </p:nvSpPr>
        <p:spPr bwMode="auto">
          <a:xfrm>
            <a:off x="2776538" y="2916238"/>
            <a:ext cx="206375" cy="166687"/>
          </a:xfrm>
          <a:prstGeom prst="rect">
            <a:avLst/>
          </a:prstGeom>
          <a:solidFill>
            <a:schemeClr val="tx2">
              <a:lumMod val="20000"/>
              <a:lumOff val="8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3" name="矩形 132"/>
          <p:cNvSpPr/>
          <p:nvPr/>
        </p:nvSpPr>
        <p:spPr bwMode="auto">
          <a:xfrm>
            <a:off x="2997200" y="2916238"/>
            <a:ext cx="206375" cy="166687"/>
          </a:xfrm>
          <a:prstGeom prst="rect">
            <a:avLst/>
          </a:prstGeom>
          <a:solidFill>
            <a:schemeClr val="tx2">
              <a:lumMod val="20000"/>
              <a:lumOff val="8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4" name="矩形 133"/>
          <p:cNvSpPr/>
          <p:nvPr/>
        </p:nvSpPr>
        <p:spPr bwMode="auto">
          <a:xfrm>
            <a:off x="3241675" y="2916238"/>
            <a:ext cx="206375" cy="166687"/>
          </a:xfrm>
          <a:prstGeom prst="rect">
            <a:avLst/>
          </a:prstGeom>
          <a:solidFill>
            <a:schemeClr val="accent2">
              <a:lumMod val="40000"/>
              <a:lumOff val="6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5" name="矩形 134"/>
          <p:cNvSpPr/>
          <p:nvPr/>
        </p:nvSpPr>
        <p:spPr bwMode="auto">
          <a:xfrm>
            <a:off x="2146300" y="2932113"/>
            <a:ext cx="206375" cy="166687"/>
          </a:xfrm>
          <a:prstGeom prst="rect">
            <a:avLst/>
          </a:prstGeom>
          <a:solidFill>
            <a:schemeClr val="accent2">
              <a:lumMod val="40000"/>
              <a:lumOff val="6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6" name="矩形 135"/>
          <p:cNvSpPr/>
          <p:nvPr/>
        </p:nvSpPr>
        <p:spPr bwMode="auto">
          <a:xfrm>
            <a:off x="3475038" y="2921000"/>
            <a:ext cx="206375" cy="166688"/>
          </a:xfrm>
          <a:prstGeom prst="rect">
            <a:avLst/>
          </a:prstGeom>
          <a:solidFill>
            <a:schemeClr val="accent2">
              <a:lumMod val="40000"/>
              <a:lumOff val="6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7" name="矩形 136"/>
          <p:cNvSpPr/>
          <p:nvPr/>
        </p:nvSpPr>
        <p:spPr bwMode="auto">
          <a:xfrm>
            <a:off x="3695700" y="2921000"/>
            <a:ext cx="207963" cy="166688"/>
          </a:xfrm>
          <a:prstGeom prst="rect">
            <a:avLst/>
          </a:prstGeom>
          <a:solidFill>
            <a:schemeClr val="accent2">
              <a:lumMod val="40000"/>
              <a:lumOff val="60000"/>
            </a:schemeClr>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8" name="矩形 137"/>
          <p:cNvSpPr/>
          <p:nvPr/>
        </p:nvSpPr>
        <p:spPr bwMode="auto">
          <a:xfrm>
            <a:off x="1231900" y="3402013"/>
            <a:ext cx="206375" cy="166687"/>
          </a:xfrm>
          <a:prstGeom prst="rect">
            <a:avLst/>
          </a:prstGeom>
          <a:solidFill>
            <a:srgbClr val="CCFFFF"/>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39" name="矩形 138"/>
          <p:cNvSpPr/>
          <p:nvPr/>
        </p:nvSpPr>
        <p:spPr bwMode="auto">
          <a:xfrm>
            <a:off x="1452563" y="3402013"/>
            <a:ext cx="206375" cy="166687"/>
          </a:xfrm>
          <a:prstGeom prst="rect">
            <a:avLst/>
          </a:prstGeom>
          <a:solidFill>
            <a:srgbClr val="CCFFFF"/>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40" name="矩形 139"/>
          <p:cNvSpPr/>
          <p:nvPr/>
        </p:nvSpPr>
        <p:spPr bwMode="auto">
          <a:xfrm>
            <a:off x="1673225" y="3402013"/>
            <a:ext cx="206375" cy="166687"/>
          </a:xfrm>
          <a:prstGeom prst="rect">
            <a:avLst/>
          </a:prstGeom>
          <a:solidFill>
            <a:srgbClr val="CCFFFF"/>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41" name="矩形 140"/>
          <p:cNvSpPr/>
          <p:nvPr/>
        </p:nvSpPr>
        <p:spPr bwMode="auto">
          <a:xfrm>
            <a:off x="1916113" y="3402013"/>
            <a:ext cx="206375" cy="166687"/>
          </a:xfrm>
          <a:prstGeom prst="rect">
            <a:avLst/>
          </a:prstGeom>
          <a:solidFill>
            <a:schemeClr val="bg1"/>
          </a:solidFill>
          <a:ln w="12700" cap="flat" cmpd="sng" algn="ctr">
            <a:solidFill>
              <a:srgbClr val="00B050"/>
            </a:solidFill>
            <a:prstDash val="dash"/>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60" name="矩形 159"/>
          <p:cNvSpPr/>
          <p:nvPr/>
        </p:nvSpPr>
        <p:spPr bwMode="auto">
          <a:xfrm>
            <a:off x="2560638" y="3397250"/>
            <a:ext cx="206375" cy="166688"/>
          </a:xfrm>
          <a:prstGeom prst="rect">
            <a:avLst/>
          </a:prstGeom>
          <a:solidFill>
            <a:srgbClr val="CCFFFF"/>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61" name="矩形 160"/>
          <p:cNvSpPr/>
          <p:nvPr/>
        </p:nvSpPr>
        <p:spPr bwMode="auto">
          <a:xfrm>
            <a:off x="2781300" y="3397250"/>
            <a:ext cx="206375" cy="166688"/>
          </a:xfrm>
          <a:prstGeom prst="rect">
            <a:avLst/>
          </a:prstGeom>
          <a:solidFill>
            <a:srgbClr val="CCFFFF"/>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62" name="矩形 161"/>
          <p:cNvSpPr/>
          <p:nvPr/>
        </p:nvSpPr>
        <p:spPr bwMode="auto">
          <a:xfrm>
            <a:off x="3001963" y="3397250"/>
            <a:ext cx="206375" cy="166688"/>
          </a:xfrm>
          <a:prstGeom prst="rect">
            <a:avLst/>
          </a:prstGeom>
          <a:solidFill>
            <a:srgbClr val="CCFFFF"/>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63" name="矩形 162"/>
          <p:cNvSpPr/>
          <p:nvPr/>
        </p:nvSpPr>
        <p:spPr bwMode="auto">
          <a:xfrm>
            <a:off x="3246438" y="3397250"/>
            <a:ext cx="206375" cy="166688"/>
          </a:xfrm>
          <a:prstGeom prst="rect">
            <a:avLst/>
          </a:prstGeom>
          <a:solidFill>
            <a:srgbClr val="CCFFFF"/>
          </a:solidFill>
          <a:ln w="12700" cap="flat" cmpd="sng" algn="ctr">
            <a:solidFill>
              <a:srgbClr val="00B050"/>
            </a:solidFill>
            <a:prstDash val="solid"/>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65" name="矩形 164"/>
          <p:cNvSpPr/>
          <p:nvPr/>
        </p:nvSpPr>
        <p:spPr bwMode="auto">
          <a:xfrm>
            <a:off x="2151063" y="3402013"/>
            <a:ext cx="206375" cy="166687"/>
          </a:xfrm>
          <a:prstGeom prst="rect">
            <a:avLst/>
          </a:prstGeom>
          <a:solidFill>
            <a:schemeClr val="bg1"/>
          </a:solidFill>
          <a:ln w="12700" cap="flat" cmpd="sng" algn="ctr">
            <a:solidFill>
              <a:srgbClr val="00B050"/>
            </a:solidFill>
            <a:prstDash val="dash"/>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66" name="矩形 165"/>
          <p:cNvSpPr/>
          <p:nvPr/>
        </p:nvSpPr>
        <p:spPr bwMode="auto">
          <a:xfrm>
            <a:off x="3479800" y="3402013"/>
            <a:ext cx="206375" cy="166687"/>
          </a:xfrm>
          <a:prstGeom prst="rect">
            <a:avLst/>
          </a:prstGeom>
          <a:solidFill>
            <a:schemeClr val="bg1"/>
          </a:solidFill>
          <a:ln w="12700" cap="flat" cmpd="sng" algn="ctr">
            <a:solidFill>
              <a:srgbClr val="00B050"/>
            </a:solidFill>
            <a:prstDash val="dash"/>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67" name="矩形 166"/>
          <p:cNvSpPr/>
          <p:nvPr/>
        </p:nvSpPr>
        <p:spPr bwMode="auto">
          <a:xfrm>
            <a:off x="3700463" y="3402013"/>
            <a:ext cx="206375" cy="166687"/>
          </a:xfrm>
          <a:prstGeom prst="rect">
            <a:avLst/>
          </a:prstGeom>
          <a:solidFill>
            <a:schemeClr val="bg1"/>
          </a:solidFill>
          <a:ln w="12700" cap="flat" cmpd="sng" algn="ctr">
            <a:solidFill>
              <a:srgbClr val="00B050"/>
            </a:solidFill>
            <a:prstDash val="dash"/>
            <a:round/>
            <a:headEnd type="none" w="med" len="med"/>
            <a:tailEnd type="arrow"/>
          </a:ln>
          <a:effectLst/>
        </p:spPr>
        <p:txBody>
          <a:bodyPr anchor="ctr"/>
          <a:lstStyle/>
          <a:p>
            <a:pPr algn="ctr" eaLnBrk="1" fontAlgn="t" hangingPunct="1">
              <a:defRPr/>
            </a:pPr>
            <a:r>
              <a:rPr lang="en-US" altLang="zh-CN" sz="900" kern="0" dirty="0">
                <a:solidFill>
                  <a:srgbClr val="000000"/>
                </a:solidFill>
                <a:latin typeface="+mn-lt"/>
                <a:ea typeface="+mn-ea"/>
                <a:cs typeface="Arial" panose="020B0604020202020204" pitchFamily="34" charset="0"/>
              </a:rPr>
              <a:t>VM</a:t>
            </a:r>
            <a:endParaRPr lang="zh-CN" altLang="en-US" sz="900" kern="0" dirty="0">
              <a:solidFill>
                <a:srgbClr val="000000"/>
              </a:solidFill>
              <a:latin typeface="+mn-lt"/>
              <a:ea typeface="+mn-ea"/>
              <a:cs typeface="Arial" panose="020B0604020202020204" pitchFamily="34" charset="0"/>
            </a:endParaRPr>
          </a:p>
        </p:txBody>
      </p:sp>
      <p:sp>
        <p:nvSpPr>
          <p:cNvPr id="168" name="矩形 167"/>
          <p:cNvSpPr/>
          <p:nvPr/>
        </p:nvSpPr>
        <p:spPr bwMode="auto">
          <a:xfrm>
            <a:off x="2593975" y="3729038"/>
            <a:ext cx="1322388" cy="223837"/>
          </a:xfrm>
          <a:prstGeom prst="rect">
            <a:avLst/>
          </a:prstGeom>
          <a:noFill/>
          <a:ln w="9525" cap="flat" cmpd="sng" algn="ctr">
            <a:solidFill>
              <a:sysClr val="windowText" lastClr="000000"/>
            </a:solidFill>
            <a:prstDash val="solid"/>
            <a:round/>
            <a:headEnd type="none" w="med" len="med"/>
            <a:tailEnd type="arrow"/>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71" name="圆柱形 170"/>
          <p:cNvSpPr/>
          <p:nvPr/>
        </p:nvSpPr>
        <p:spPr bwMode="auto">
          <a:xfrm>
            <a:off x="2746375" y="3775075"/>
            <a:ext cx="114300" cy="128588"/>
          </a:xfrm>
          <a:prstGeom prst="can">
            <a:avLst/>
          </a:prstGeom>
          <a:noFill/>
          <a:ln w="12700" cap="flat" cmpd="sng" algn="ctr">
            <a:solidFill>
              <a:sysClr val="windowText" lastClr="000000"/>
            </a:solidFill>
            <a:prstDash val="solid"/>
            <a:round/>
            <a:headEnd type="none" w="med" len="med"/>
            <a:tailEnd type="none"/>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75" name="圆柱形 174"/>
          <p:cNvSpPr/>
          <p:nvPr/>
        </p:nvSpPr>
        <p:spPr bwMode="auto">
          <a:xfrm>
            <a:off x="2835275" y="3821113"/>
            <a:ext cx="114300" cy="128587"/>
          </a:xfrm>
          <a:prstGeom prst="can">
            <a:avLst/>
          </a:prstGeom>
          <a:noFill/>
          <a:ln w="12700" cap="flat" cmpd="sng" algn="ctr">
            <a:solidFill>
              <a:sysClr val="windowText" lastClr="000000"/>
            </a:solidFill>
            <a:prstDash val="solid"/>
            <a:round/>
            <a:headEnd type="none" w="med" len="med"/>
            <a:tailEnd type="none"/>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76" name="圆柱形 175"/>
          <p:cNvSpPr/>
          <p:nvPr/>
        </p:nvSpPr>
        <p:spPr bwMode="auto">
          <a:xfrm>
            <a:off x="2906713" y="3767138"/>
            <a:ext cx="112712" cy="128587"/>
          </a:xfrm>
          <a:prstGeom prst="can">
            <a:avLst/>
          </a:prstGeom>
          <a:noFill/>
          <a:ln w="12700" cap="flat" cmpd="sng" algn="ctr">
            <a:solidFill>
              <a:sysClr val="windowText" lastClr="000000"/>
            </a:solidFill>
            <a:prstDash val="solid"/>
            <a:round/>
            <a:headEnd type="none" w="med" len="med"/>
            <a:tailEnd type="none"/>
          </a:ln>
          <a:effectLst/>
        </p:spPr>
        <p:txBody>
          <a:bodyPr anchor="ctr"/>
          <a:lstStyle/>
          <a:p>
            <a:pPr algn="ctr" eaLnBrk="1" fontAlgn="auto" hangingPunct="1">
              <a:spcBef>
                <a:spcPts val="0"/>
              </a:spcBef>
              <a:spcAft>
                <a:spcPts val="0"/>
              </a:spcAft>
              <a:defRPr/>
            </a:pPr>
            <a:endParaRPr lang="zh-CN" altLang="en-US" sz="900" kern="0" dirty="0">
              <a:solidFill>
                <a:sysClr val="windowText" lastClr="000000"/>
              </a:solidFill>
              <a:latin typeface="+mn-lt"/>
              <a:ea typeface="+mn-ea"/>
              <a:cs typeface="Arial" panose="020B0604020202020204" pitchFamily="34" charset="0"/>
            </a:endParaRPr>
          </a:p>
        </p:txBody>
      </p:sp>
      <p:sp>
        <p:nvSpPr>
          <p:cNvPr id="177" name="矩形 176"/>
          <p:cNvSpPr/>
          <p:nvPr/>
        </p:nvSpPr>
        <p:spPr bwMode="auto">
          <a:xfrm>
            <a:off x="774700" y="2840038"/>
            <a:ext cx="276225" cy="174625"/>
          </a:xfrm>
          <a:prstGeom prst="rect">
            <a:avLst/>
          </a:prstGeom>
          <a:noFill/>
          <a:ln w="25400" cap="flat" cmpd="sng" algn="ctr">
            <a:noFill/>
            <a:prstDash val="solid"/>
            <a:round/>
            <a:headEnd type="none" w="med" len="med"/>
            <a:tailEnd type="arrow"/>
          </a:ln>
          <a:effectLst/>
        </p:spPr>
        <p:txBody>
          <a:bodyPr anchor="ctr"/>
          <a:lstStyle/>
          <a:p>
            <a:pPr algn="ctr" eaLnBrk="1" fontAlgn="t" hangingPunct="1">
              <a:defRPr/>
            </a:pPr>
            <a:r>
              <a:rPr lang="zh-CN" altLang="en-US" sz="1200" kern="0" dirty="0">
                <a:solidFill>
                  <a:srgbClr val="000000"/>
                </a:solidFill>
                <a:latin typeface="+mn-lt"/>
                <a:ea typeface="+mn-ea"/>
                <a:cs typeface="Arial" panose="020B0604020202020204" pitchFamily="34" charset="0"/>
              </a:rPr>
              <a:t>应用</a:t>
            </a:r>
            <a:endParaRPr lang="zh-CN" altLang="en-US" sz="1200" kern="0" dirty="0">
              <a:solidFill>
                <a:srgbClr val="000000"/>
              </a:solidFill>
              <a:latin typeface="+mn-lt"/>
              <a:ea typeface="+mn-ea"/>
              <a:cs typeface="Arial" panose="020B0604020202020204" pitchFamily="34" charset="0"/>
            </a:endParaRPr>
          </a:p>
        </p:txBody>
      </p:sp>
      <p:sp>
        <p:nvSpPr>
          <p:cNvPr id="178" name="矩形 177"/>
          <p:cNvSpPr/>
          <p:nvPr/>
        </p:nvSpPr>
        <p:spPr bwMode="auto">
          <a:xfrm>
            <a:off x="782638" y="3332163"/>
            <a:ext cx="276225" cy="174625"/>
          </a:xfrm>
          <a:prstGeom prst="rect">
            <a:avLst/>
          </a:prstGeom>
          <a:noFill/>
          <a:ln w="25400" cap="flat" cmpd="sng" algn="ctr">
            <a:noFill/>
            <a:prstDash val="solid"/>
            <a:round/>
            <a:headEnd type="none" w="med" len="med"/>
            <a:tailEnd type="arrow"/>
          </a:ln>
          <a:effectLst/>
        </p:spPr>
        <p:txBody>
          <a:bodyPr anchor="ctr"/>
          <a:lstStyle/>
          <a:p>
            <a:pPr algn="ctr" eaLnBrk="1" fontAlgn="t" hangingPunct="1">
              <a:defRPr/>
            </a:pPr>
            <a:endParaRPr lang="en-US" altLang="zh-CN" sz="1200" kern="0" dirty="0">
              <a:solidFill>
                <a:srgbClr val="000000"/>
              </a:solidFill>
              <a:latin typeface="+mn-lt"/>
              <a:ea typeface="+mn-ea"/>
              <a:cs typeface="Arial" panose="020B0604020202020204" pitchFamily="34" charset="0"/>
            </a:endParaRPr>
          </a:p>
          <a:p>
            <a:pPr algn="ctr" eaLnBrk="1" fontAlgn="t" hangingPunct="1">
              <a:defRPr/>
            </a:pPr>
            <a:r>
              <a:rPr lang="zh-CN" altLang="en-US" sz="1200" kern="0" dirty="0">
                <a:solidFill>
                  <a:srgbClr val="000000"/>
                </a:solidFill>
                <a:latin typeface="+mn-lt"/>
                <a:ea typeface="+mn-ea"/>
                <a:cs typeface="Arial" panose="020B0604020202020204" pitchFamily="34" charset="0"/>
              </a:rPr>
              <a:t>应用</a:t>
            </a:r>
            <a:endParaRPr lang="zh-CN" altLang="en-US" sz="1200" kern="0" dirty="0">
              <a:solidFill>
                <a:srgbClr val="000000"/>
              </a:solidFill>
              <a:latin typeface="+mn-lt"/>
              <a:ea typeface="+mn-ea"/>
              <a:cs typeface="Arial" panose="020B0604020202020204" pitchFamily="34" charset="0"/>
            </a:endParaRPr>
          </a:p>
        </p:txBody>
      </p:sp>
      <p:cxnSp>
        <p:nvCxnSpPr>
          <p:cNvPr id="23592" name="直接连接符 178"/>
          <p:cNvCxnSpPr>
            <a:cxnSpLocks noChangeShapeType="1"/>
          </p:cNvCxnSpPr>
          <p:nvPr/>
        </p:nvCxnSpPr>
        <p:spPr bwMode="auto">
          <a:xfrm flipH="1">
            <a:off x="1901825" y="2881313"/>
            <a:ext cx="495300" cy="0"/>
          </a:xfrm>
          <a:prstGeom prst="line">
            <a:avLst/>
          </a:prstGeom>
          <a:noFill/>
          <a:ln w="3810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3593" name="直接连接符 180"/>
          <p:cNvCxnSpPr>
            <a:cxnSpLocks noChangeShapeType="1"/>
          </p:cNvCxnSpPr>
          <p:nvPr/>
        </p:nvCxnSpPr>
        <p:spPr bwMode="auto">
          <a:xfrm flipH="1">
            <a:off x="3217863" y="2881313"/>
            <a:ext cx="657225" cy="0"/>
          </a:xfrm>
          <a:prstGeom prst="line">
            <a:avLst/>
          </a:prstGeom>
          <a:noFill/>
          <a:ln w="3810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3594" name="直接连接符 182"/>
          <p:cNvCxnSpPr>
            <a:cxnSpLocks noChangeShapeType="1"/>
          </p:cNvCxnSpPr>
          <p:nvPr/>
        </p:nvCxnSpPr>
        <p:spPr bwMode="auto">
          <a:xfrm flipH="1">
            <a:off x="3479800" y="3371850"/>
            <a:ext cx="463550" cy="0"/>
          </a:xfrm>
          <a:prstGeom prst="line">
            <a:avLst/>
          </a:prstGeom>
          <a:noFill/>
          <a:ln w="38100" algn="ctr">
            <a:solidFill>
              <a:srgbClr val="142AAC"/>
            </a:solidFill>
            <a:round/>
            <a:tailEnd type="triangle" w="med" len="med"/>
          </a:ln>
          <a:extLst>
            <a:ext uri="{909E8E84-426E-40DD-AFC4-6F175D3DCCD1}">
              <a14:hiddenFill xmlns:a14="http://schemas.microsoft.com/office/drawing/2010/main">
                <a:noFill/>
              </a14:hiddenFill>
            </a:ext>
          </a:extLst>
        </p:spPr>
      </p:cxnSp>
      <p:cxnSp>
        <p:nvCxnSpPr>
          <p:cNvPr id="23595" name="直接连接符 183"/>
          <p:cNvCxnSpPr>
            <a:cxnSpLocks noChangeShapeType="1"/>
          </p:cNvCxnSpPr>
          <p:nvPr/>
        </p:nvCxnSpPr>
        <p:spPr bwMode="auto">
          <a:xfrm flipH="1">
            <a:off x="1897063" y="3367088"/>
            <a:ext cx="465137" cy="0"/>
          </a:xfrm>
          <a:prstGeom prst="line">
            <a:avLst/>
          </a:prstGeom>
          <a:noFill/>
          <a:ln w="38100" algn="ctr">
            <a:solidFill>
              <a:srgbClr val="142AAC"/>
            </a:solidFill>
            <a:round/>
            <a:tailEnd type="triangle" w="med" len="med"/>
          </a:ln>
          <a:extLst>
            <a:ext uri="{909E8E84-426E-40DD-AFC4-6F175D3DCCD1}">
              <a14:hiddenFill xmlns:a14="http://schemas.microsoft.com/office/drawing/2010/main">
                <a:noFill/>
              </a14:hiddenFill>
            </a:ext>
          </a:extLst>
        </p:spPr>
      </p:cxnSp>
      <p:sp>
        <p:nvSpPr>
          <p:cNvPr id="188" name="矩形 187"/>
          <p:cNvSpPr/>
          <p:nvPr/>
        </p:nvSpPr>
        <p:spPr bwMode="auto">
          <a:xfrm>
            <a:off x="1755775" y="2651125"/>
            <a:ext cx="654050" cy="165100"/>
          </a:xfrm>
          <a:prstGeom prst="rect">
            <a:avLst/>
          </a:prstGeom>
          <a:noFill/>
          <a:ln w="25400" cap="flat" cmpd="sng" algn="ctr">
            <a:noFill/>
            <a:prstDash val="solid"/>
            <a:round/>
            <a:headEnd type="none" w="med" len="med"/>
            <a:tailEnd type="arrow"/>
          </a:ln>
          <a:effectLst/>
        </p:spPr>
        <p:txBody>
          <a:bodyPr anchor="ctr"/>
          <a:lstStyle/>
          <a:p>
            <a:pPr algn="ctr" eaLnBrk="1" fontAlgn="t" hangingPunct="1">
              <a:defRPr/>
            </a:pPr>
            <a:r>
              <a:rPr lang="zh-CN" altLang="en-US" sz="1200" kern="0" dirty="0">
                <a:solidFill>
                  <a:srgbClr val="000000"/>
                </a:solidFill>
                <a:latin typeface="+mn-lt"/>
                <a:ea typeface="+mn-ea"/>
                <a:cs typeface="Arial" panose="020B0604020202020204" pitchFamily="34" charset="0"/>
              </a:rPr>
              <a:t>扩张</a:t>
            </a:r>
            <a:endParaRPr lang="zh-CN" altLang="en-US" sz="1200" kern="0" dirty="0">
              <a:solidFill>
                <a:srgbClr val="000000"/>
              </a:solidFill>
              <a:latin typeface="+mn-lt"/>
              <a:ea typeface="+mn-ea"/>
              <a:cs typeface="Arial" panose="020B0604020202020204" pitchFamily="34" charset="0"/>
            </a:endParaRPr>
          </a:p>
        </p:txBody>
      </p:sp>
      <p:sp>
        <p:nvSpPr>
          <p:cNvPr id="190" name="矩形 189"/>
          <p:cNvSpPr/>
          <p:nvPr/>
        </p:nvSpPr>
        <p:spPr bwMode="auto">
          <a:xfrm>
            <a:off x="1830388" y="3141663"/>
            <a:ext cx="569912" cy="174625"/>
          </a:xfrm>
          <a:prstGeom prst="rect">
            <a:avLst/>
          </a:prstGeom>
          <a:noFill/>
          <a:ln w="25400" cap="flat" cmpd="sng" algn="ctr">
            <a:noFill/>
            <a:prstDash val="solid"/>
            <a:round/>
            <a:headEnd type="none" w="med" len="med"/>
            <a:tailEnd type="arrow"/>
          </a:ln>
          <a:effectLst/>
        </p:spPr>
        <p:txBody>
          <a:bodyPr anchor="ctr"/>
          <a:lstStyle/>
          <a:p>
            <a:pPr algn="ctr" eaLnBrk="1" fontAlgn="t" hangingPunct="1">
              <a:defRPr/>
            </a:pPr>
            <a:r>
              <a:rPr lang="zh-CN" altLang="en-US" sz="1200" kern="0" dirty="0">
                <a:solidFill>
                  <a:srgbClr val="000000"/>
                </a:solidFill>
                <a:latin typeface="+mn-lt"/>
                <a:ea typeface="+mn-ea"/>
                <a:cs typeface="Arial" panose="020B0604020202020204" pitchFamily="34" charset="0"/>
              </a:rPr>
              <a:t>收缩</a:t>
            </a:r>
            <a:endParaRPr lang="zh-CN" altLang="en-US" sz="1200" kern="0" dirty="0">
              <a:solidFill>
                <a:srgbClr val="000000"/>
              </a:solidFill>
              <a:latin typeface="+mn-lt"/>
              <a:ea typeface="+mn-ea"/>
              <a:cs typeface="Arial" panose="020B0604020202020204" pitchFamily="34" charset="0"/>
            </a:endParaRPr>
          </a:p>
        </p:txBody>
      </p:sp>
      <p:sp>
        <p:nvSpPr>
          <p:cNvPr id="201" name="Rounded Rectangle 96"/>
          <p:cNvSpPr/>
          <p:nvPr/>
        </p:nvSpPr>
        <p:spPr bwMode="auto">
          <a:xfrm>
            <a:off x="539750" y="1881188"/>
            <a:ext cx="3779838" cy="384175"/>
          </a:xfrm>
          <a:prstGeom prst="roundRect">
            <a:avLst>
              <a:gd name="adj" fmla="val 4686"/>
            </a:avLst>
          </a:prstGeom>
          <a:solidFill>
            <a:schemeClr val="bg1">
              <a:lumMod val="75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lIns="95025" tIns="47514" rIns="95025" bIns="47514"/>
          <a:lstStyle/>
          <a:p>
            <a:pPr eaLnBrk="1" fontAlgn="t" hangingPunct="1">
              <a:buClr>
                <a:srgbClr val="CC9900"/>
              </a:buClr>
              <a:defRPr/>
            </a:pPr>
            <a:endParaRPr lang="en-US" sz="2100" dirty="0">
              <a:solidFill>
                <a:prstClr val="black"/>
              </a:solidFill>
              <a:latin typeface="+mn-lt"/>
              <a:ea typeface="+mn-ea"/>
              <a:cs typeface="Arial" panose="020B0604020202020204" pitchFamily="34" charset="0"/>
            </a:endParaRPr>
          </a:p>
        </p:txBody>
      </p:sp>
      <p:sp>
        <p:nvSpPr>
          <p:cNvPr id="23599" name="矩形 201"/>
          <p:cNvSpPr>
            <a:spLocks noChangeArrowheads="1"/>
          </p:cNvSpPr>
          <p:nvPr/>
        </p:nvSpPr>
        <p:spPr bwMode="auto">
          <a:xfrm>
            <a:off x="1476375" y="1881188"/>
            <a:ext cx="18065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025" tIns="47514" rIns="95025" bIns="47514">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kumimoji="1" lang="zh-CN" altLang="en-US" sz="2100" noProof="1" smtClean="0">
                <a:solidFill>
                  <a:schemeClr val="tx2"/>
                </a:solidFill>
                <a:latin typeface="+mn-lt"/>
                <a:ea typeface="+mn-ea"/>
                <a:cs typeface="Arial" panose="020B0604020202020204" pitchFamily="34" charset="0"/>
                <a:sym typeface="Arial" panose="020B0604020202020204" pitchFamily="34" charset="0"/>
              </a:rPr>
              <a:t>弹性按需伸缩</a:t>
            </a:r>
            <a:endParaRPr kumimoji="1" lang="zh-CN" altLang="en-US" sz="2100" noProof="1" smtClean="0">
              <a:solidFill>
                <a:schemeClr val="tx2"/>
              </a:solidFill>
              <a:latin typeface="+mn-lt"/>
              <a:ea typeface="+mn-ea"/>
              <a:cs typeface="Arial" panose="020B0604020202020204" pitchFamily="34" charset="0"/>
              <a:sym typeface="Arial" panose="020B0604020202020204" pitchFamily="34" charset="0"/>
            </a:endParaRPr>
          </a:p>
        </p:txBody>
      </p:sp>
      <p:grpSp>
        <p:nvGrpSpPr>
          <p:cNvPr id="23600" name="组合 49"/>
          <p:cNvGrpSpPr/>
          <p:nvPr/>
        </p:nvGrpSpPr>
        <p:grpSpPr bwMode="auto">
          <a:xfrm>
            <a:off x="6126163" y="625475"/>
            <a:ext cx="2700337" cy="287338"/>
            <a:chOff x="3367160" y="88896"/>
            <a:chExt cx="6624459" cy="500066"/>
          </a:xfrm>
        </p:grpSpPr>
        <p:sp>
          <p:nvSpPr>
            <p:cNvPr id="173" name="직사각형 2"/>
            <p:cNvSpPr/>
            <p:nvPr/>
          </p:nvSpPr>
          <p:spPr>
            <a:xfrm>
              <a:off x="8348161" y="88896"/>
              <a:ext cx="1643458"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latin typeface="+mn-ea"/>
                <a:cs typeface="Arial" panose="020B0604020202020204" pitchFamily="34" charset="0"/>
              </a:endParaRPr>
            </a:p>
          </p:txBody>
        </p:sp>
        <p:sp>
          <p:nvSpPr>
            <p:cNvPr id="174" name="직사각형 3"/>
            <p:cNvSpPr/>
            <p:nvPr/>
          </p:nvSpPr>
          <p:spPr>
            <a:xfrm>
              <a:off x="5037878" y="88896"/>
              <a:ext cx="1639565"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latin typeface="+mn-ea"/>
                <a:cs typeface="Arial" panose="020B0604020202020204" pitchFamily="34" charset="0"/>
              </a:endParaRPr>
            </a:p>
          </p:txBody>
        </p:sp>
        <p:sp>
          <p:nvSpPr>
            <p:cNvPr id="180" name="직사각형 4"/>
            <p:cNvSpPr/>
            <p:nvPr/>
          </p:nvSpPr>
          <p:spPr>
            <a:xfrm>
              <a:off x="6677443" y="88896"/>
              <a:ext cx="1643458"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latin typeface="+mn-ea"/>
                <a:cs typeface="Arial" panose="020B0604020202020204" pitchFamily="34" charset="0"/>
              </a:endParaRPr>
            </a:p>
          </p:txBody>
        </p:sp>
        <p:sp>
          <p:nvSpPr>
            <p:cNvPr id="182" name="직사각형 5"/>
            <p:cNvSpPr/>
            <p:nvPr/>
          </p:nvSpPr>
          <p:spPr>
            <a:xfrm>
              <a:off x="3367160" y="88896"/>
              <a:ext cx="1643458" cy="500066"/>
            </a:xfrm>
            <a:prstGeom prst="rect">
              <a:avLst/>
            </a:prstGeom>
            <a:solidFill>
              <a:srgbClr val="C00000"/>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latin typeface="+mn-ea"/>
                <a:cs typeface="Arial" panose="020B0604020202020204" pitchFamily="34" charset="0"/>
              </a:endParaRPr>
            </a:p>
          </p:txBody>
        </p:sp>
        <p:sp>
          <p:nvSpPr>
            <p:cNvPr id="185" name="직사각형 23"/>
            <p:cNvSpPr/>
            <p:nvPr/>
          </p:nvSpPr>
          <p:spPr>
            <a:xfrm>
              <a:off x="3522938"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ea"/>
                  <a:ea typeface="+mn-ea"/>
                  <a:cs typeface="Arial" panose="020B0604020202020204" pitchFamily="34" charset="0"/>
                </a:rPr>
                <a:t>高效</a:t>
              </a:r>
              <a:endParaRPr lang="ko-KR" altLang="en-US" sz="1500" smtClean="0">
                <a:solidFill>
                  <a:schemeClr val="bg1"/>
                </a:solidFill>
                <a:latin typeface="+mn-ea"/>
                <a:ea typeface="+mn-ea"/>
                <a:cs typeface="Arial" panose="020B0604020202020204" pitchFamily="34" charset="0"/>
              </a:endParaRPr>
            </a:p>
          </p:txBody>
        </p:sp>
        <p:sp>
          <p:nvSpPr>
            <p:cNvPr id="186" name="직사각형 24"/>
            <p:cNvSpPr/>
            <p:nvPr/>
          </p:nvSpPr>
          <p:spPr>
            <a:xfrm>
              <a:off x="5310490"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dirty="0" smtClean="0">
                  <a:solidFill>
                    <a:schemeClr val="bg1"/>
                  </a:solidFill>
                  <a:latin typeface="+mn-ea"/>
                  <a:ea typeface="+mn-ea"/>
                  <a:cs typeface="Arial" panose="020B0604020202020204" pitchFamily="34" charset="0"/>
                </a:rPr>
                <a:t>安全</a:t>
              </a:r>
              <a:endParaRPr lang="ko-KR" altLang="en-US" sz="1500" dirty="0" smtClean="0">
                <a:solidFill>
                  <a:schemeClr val="bg1"/>
                </a:solidFill>
                <a:latin typeface="+mn-ea"/>
                <a:ea typeface="+mn-ea"/>
                <a:cs typeface="Arial" panose="020B0604020202020204" pitchFamily="34" charset="0"/>
              </a:endParaRPr>
            </a:p>
          </p:txBody>
        </p:sp>
        <p:sp>
          <p:nvSpPr>
            <p:cNvPr id="187" name="직사각형 25"/>
            <p:cNvSpPr/>
            <p:nvPr/>
          </p:nvSpPr>
          <p:spPr>
            <a:xfrm>
              <a:off x="6895532"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ea"/>
                  <a:ea typeface="+mn-ea"/>
                  <a:cs typeface="Arial" panose="020B0604020202020204" pitchFamily="34" charset="0"/>
                </a:rPr>
                <a:t>融合</a:t>
              </a:r>
              <a:endParaRPr lang="ko-KR" altLang="en-US" sz="1500" smtClean="0">
                <a:solidFill>
                  <a:schemeClr val="bg1"/>
                </a:solidFill>
                <a:latin typeface="+mn-ea"/>
                <a:ea typeface="+mn-ea"/>
                <a:cs typeface="Arial" panose="020B0604020202020204" pitchFamily="34" charset="0"/>
              </a:endParaRPr>
            </a:p>
          </p:txBody>
        </p:sp>
        <p:sp>
          <p:nvSpPr>
            <p:cNvPr id="191" name="직사각형 26"/>
            <p:cNvSpPr/>
            <p:nvPr/>
          </p:nvSpPr>
          <p:spPr>
            <a:xfrm>
              <a:off x="8620772"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ea"/>
                  <a:ea typeface="+mn-ea"/>
                  <a:cs typeface="Arial" panose="020B0604020202020204" pitchFamily="34" charset="0"/>
                </a:rPr>
                <a:t>开放</a:t>
              </a:r>
              <a:endParaRPr lang="ko-KR" altLang="en-US" sz="1500" smtClean="0">
                <a:solidFill>
                  <a:schemeClr val="bg1"/>
                </a:solidFill>
                <a:latin typeface="+mn-ea"/>
                <a:ea typeface="+mn-ea"/>
                <a:cs typeface="Arial" panose="020B0604020202020204" pitchFamily="34" charset="0"/>
              </a:endParaRPr>
            </a:p>
          </p:txBody>
        </p:sp>
      </p:grpSp>
      <p:sp>
        <p:nvSpPr>
          <p:cNvPr id="192" name="Rounded Rectangle 111"/>
          <p:cNvSpPr/>
          <p:nvPr/>
        </p:nvSpPr>
        <p:spPr bwMode="auto">
          <a:xfrm>
            <a:off x="4787900" y="1881188"/>
            <a:ext cx="3779838" cy="2287587"/>
          </a:xfrm>
          <a:prstGeom prst="roundRect">
            <a:avLst>
              <a:gd name="adj" fmla="val 4686"/>
            </a:avLst>
          </a:prstGeom>
          <a:solidFill>
            <a:schemeClr val="bg1">
              <a:alpha val="55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lIns="95025" tIns="47514" rIns="95025" bIns="47514"/>
          <a:lstStyle/>
          <a:p>
            <a:pPr eaLnBrk="1" fontAlgn="t" hangingPunct="1">
              <a:buClr>
                <a:srgbClr val="CC9900"/>
              </a:buClr>
              <a:defRPr/>
            </a:pPr>
            <a:endParaRPr lang="en-US" b="1">
              <a:solidFill>
                <a:srgbClr val="FF0000"/>
              </a:solidFill>
              <a:latin typeface="+mn-lt"/>
              <a:ea typeface="+mn-ea"/>
              <a:cs typeface="Arial" panose="020B0604020202020204" pitchFamily="34" charset="0"/>
            </a:endParaRPr>
          </a:p>
        </p:txBody>
      </p:sp>
      <p:sp>
        <p:nvSpPr>
          <p:cNvPr id="250" name="Rounded Rectangle 96"/>
          <p:cNvSpPr/>
          <p:nvPr/>
        </p:nvSpPr>
        <p:spPr bwMode="auto">
          <a:xfrm>
            <a:off x="4787900" y="1881188"/>
            <a:ext cx="3779838" cy="384175"/>
          </a:xfrm>
          <a:prstGeom prst="roundRect">
            <a:avLst>
              <a:gd name="adj" fmla="val 4686"/>
            </a:avLst>
          </a:prstGeom>
          <a:solidFill>
            <a:schemeClr val="bg1">
              <a:lumMod val="75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lIns="95025" tIns="47514" rIns="95025" bIns="47514"/>
          <a:lstStyle/>
          <a:p>
            <a:pPr eaLnBrk="1" fontAlgn="t" hangingPunct="1">
              <a:buClr>
                <a:srgbClr val="CC9900"/>
              </a:buClr>
              <a:defRPr/>
            </a:pPr>
            <a:endParaRPr lang="en-US" sz="2100" dirty="0">
              <a:solidFill>
                <a:srgbClr val="FF0000"/>
              </a:solidFill>
              <a:latin typeface="+mn-lt"/>
              <a:ea typeface="+mn-ea"/>
              <a:cs typeface="Arial" panose="020B0604020202020204" pitchFamily="34" charset="0"/>
            </a:endParaRPr>
          </a:p>
        </p:txBody>
      </p:sp>
      <p:sp>
        <p:nvSpPr>
          <p:cNvPr id="251" name="矩形 250"/>
          <p:cNvSpPr/>
          <p:nvPr/>
        </p:nvSpPr>
        <p:spPr>
          <a:xfrm>
            <a:off x="5988050" y="1885950"/>
            <a:ext cx="1135063" cy="419100"/>
          </a:xfrm>
          <a:prstGeom prst="rect">
            <a:avLst/>
          </a:prstGeom>
        </p:spPr>
        <p:txBody>
          <a:bodyPr wrap="none" lIns="95025" tIns="47514" rIns="95025" bIns="47514">
            <a:spAutoFit/>
          </a:bodyPr>
          <a:lstStyle/>
          <a:p>
            <a:pPr algn="ctr" eaLnBrk="1" fontAlgn="t" hangingPunct="1">
              <a:defRPr/>
            </a:pPr>
            <a:r>
              <a:rPr kumimoji="1" lang="zh-CN" altLang="en-US" sz="2100" noProof="1">
                <a:solidFill>
                  <a:schemeClr val="tx2"/>
                </a:solidFill>
                <a:latin typeface="+mn-lt"/>
                <a:ea typeface="+mn-ea"/>
                <a:cs typeface="Arial" panose="020B0604020202020204" pitchFamily="34" charset="0"/>
                <a:sym typeface="Arial" panose="020B0604020202020204" pitchFamily="34" charset="0"/>
              </a:rPr>
              <a:t>资源</a:t>
            </a:r>
            <a:r>
              <a:rPr kumimoji="1" lang="en-US" altLang="zh-CN" sz="2100" noProof="1">
                <a:solidFill>
                  <a:schemeClr val="tx2"/>
                </a:solidFill>
                <a:latin typeface="+mn-lt"/>
                <a:ea typeface="+mn-ea"/>
                <a:cs typeface="Arial" panose="020B0604020202020204" pitchFamily="34" charset="0"/>
                <a:sym typeface="Arial" panose="020B0604020202020204" pitchFamily="34" charset="0"/>
              </a:rPr>
              <a:t>SLA</a:t>
            </a:r>
            <a:endParaRPr kumimoji="1" lang="zh-CN" altLang="en-US" sz="2100" noProof="1">
              <a:solidFill>
                <a:schemeClr val="tx2"/>
              </a:solidFill>
              <a:latin typeface="+mn-lt"/>
              <a:ea typeface="+mn-ea"/>
              <a:cs typeface="Arial" panose="020B0604020202020204" pitchFamily="34" charset="0"/>
              <a:sym typeface="Arial" panose="020B0604020202020204" pitchFamily="34" charset="0"/>
            </a:endParaRPr>
          </a:p>
        </p:txBody>
      </p:sp>
      <p:grpSp>
        <p:nvGrpSpPr>
          <p:cNvPr id="23604" name="组合 251"/>
          <p:cNvGrpSpPr/>
          <p:nvPr/>
        </p:nvGrpSpPr>
        <p:grpSpPr bwMode="auto">
          <a:xfrm>
            <a:off x="5124450" y="2360613"/>
            <a:ext cx="3101975" cy="1722437"/>
            <a:chOff x="715013" y="1103100"/>
            <a:chExt cx="3102013" cy="2307201"/>
          </a:xfrm>
        </p:grpSpPr>
        <p:sp>
          <p:nvSpPr>
            <p:cNvPr id="253" name="下箭头 252"/>
            <p:cNvSpPr/>
            <p:nvPr/>
          </p:nvSpPr>
          <p:spPr bwMode="auto">
            <a:xfrm>
              <a:off x="2062818" y="2763859"/>
              <a:ext cx="492131" cy="627304"/>
            </a:xfrm>
            <a:prstGeom prst="downArrow">
              <a:avLst>
                <a:gd name="adj1" fmla="val 100000"/>
                <a:gd name="adj2" fmla="val 50000"/>
              </a:avLst>
            </a:prstGeom>
            <a:gradFill flip="none" rotWithShape="1">
              <a:gsLst>
                <a:gs pos="0">
                  <a:schemeClr val="bg1">
                    <a:alpha val="0"/>
                  </a:schemeClr>
                </a:gs>
                <a:gs pos="100000">
                  <a:schemeClr val="bg1">
                    <a:lumMod val="95000"/>
                    <a:alpha val="74000"/>
                  </a:schemeClr>
                </a:gs>
                <a:gs pos="100000">
                  <a:srgbClr val="FFFF00">
                    <a:alpha val="0"/>
                  </a:srgbClr>
                </a:gs>
              </a:gsLst>
              <a:lin ang="5400000" scaled="1"/>
              <a:tileRect/>
            </a:gra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eaLnBrk="1" fontAlgn="t" hangingPunct="1">
                <a:buClr>
                  <a:srgbClr val="CC9900"/>
                </a:buClr>
                <a:defRPr/>
              </a:pPr>
              <a:endParaRPr lang="zh-CN" altLang="en-US" sz="1200" dirty="0">
                <a:solidFill>
                  <a:srgbClr val="FF0000"/>
                </a:solidFill>
                <a:cs typeface="Arial" panose="020B0604020202020204" pitchFamily="34" charset="0"/>
              </a:endParaRPr>
            </a:p>
          </p:txBody>
        </p:sp>
        <p:sp>
          <p:nvSpPr>
            <p:cNvPr id="254" name="下箭头 253"/>
            <p:cNvSpPr/>
            <p:nvPr/>
          </p:nvSpPr>
          <p:spPr bwMode="auto">
            <a:xfrm>
              <a:off x="3158206" y="2763859"/>
              <a:ext cx="492131" cy="627304"/>
            </a:xfrm>
            <a:prstGeom prst="downArrow">
              <a:avLst>
                <a:gd name="adj1" fmla="val 100000"/>
                <a:gd name="adj2" fmla="val 50000"/>
              </a:avLst>
            </a:prstGeom>
            <a:gradFill flip="none" rotWithShape="1">
              <a:gsLst>
                <a:gs pos="0">
                  <a:schemeClr val="bg1">
                    <a:alpha val="0"/>
                  </a:schemeClr>
                </a:gs>
                <a:gs pos="100000">
                  <a:schemeClr val="bg1">
                    <a:lumMod val="95000"/>
                    <a:alpha val="74000"/>
                  </a:schemeClr>
                </a:gs>
                <a:gs pos="100000">
                  <a:srgbClr val="FFFF00">
                    <a:alpha val="0"/>
                  </a:srgbClr>
                </a:gs>
              </a:gsLst>
              <a:lin ang="5400000" scaled="1"/>
              <a:tileRect/>
            </a:gra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defTabSz="1218565" eaLnBrk="1" fontAlgn="t" hangingPunct="1">
                <a:defRPr/>
              </a:pPr>
              <a:endParaRPr lang="zh-CN" altLang="en-US" sz="1200" dirty="0">
                <a:solidFill>
                  <a:srgbClr val="FF0000"/>
                </a:solidFill>
                <a:cs typeface="Arial" panose="020B0604020202020204" pitchFamily="34" charset="0"/>
              </a:endParaRPr>
            </a:p>
          </p:txBody>
        </p:sp>
        <p:sp>
          <p:nvSpPr>
            <p:cNvPr id="255" name="下箭头 254"/>
            <p:cNvSpPr/>
            <p:nvPr/>
          </p:nvSpPr>
          <p:spPr bwMode="auto">
            <a:xfrm>
              <a:off x="1167457" y="1651725"/>
              <a:ext cx="490543" cy="629430"/>
            </a:xfrm>
            <a:prstGeom prst="downArrow">
              <a:avLst>
                <a:gd name="adj1" fmla="val 100000"/>
                <a:gd name="adj2" fmla="val 50000"/>
              </a:avLst>
            </a:prstGeom>
            <a:gradFill flip="none" rotWithShape="1">
              <a:gsLst>
                <a:gs pos="0">
                  <a:schemeClr val="bg1">
                    <a:alpha val="0"/>
                  </a:schemeClr>
                </a:gs>
                <a:gs pos="100000">
                  <a:schemeClr val="bg1">
                    <a:lumMod val="95000"/>
                    <a:alpha val="74000"/>
                  </a:schemeClr>
                </a:gs>
                <a:gs pos="100000">
                  <a:srgbClr val="FFFF00">
                    <a:alpha val="0"/>
                  </a:srgbClr>
                </a:gs>
              </a:gsLst>
              <a:lin ang="5400000" scaled="1"/>
              <a:tileRect/>
            </a:gra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defTabSz="1218565" eaLnBrk="1" fontAlgn="t" hangingPunct="1">
                <a:defRPr/>
              </a:pPr>
              <a:endParaRPr lang="zh-CN" altLang="en-US" sz="1200" dirty="0">
                <a:solidFill>
                  <a:srgbClr val="FF0000"/>
                </a:solidFill>
                <a:cs typeface="Arial" panose="020B0604020202020204" pitchFamily="34" charset="0"/>
              </a:endParaRPr>
            </a:p>
          </p:txBody>
        </p:sp>
        <p:sp>
          <p:nvSpPr>
            <p:cNvPr id="256" name="下箭头 255"/>
            <p:cNvSpPr/>
            <p:nvPr/>
          </p:nvSpPr>
          <p:spPr bwMode="auto">
            <a:xfrm>
              <a:off x="2242207" y="1660231"/>
              <a:ext cx="492131" cy="627303"/>
            </a:xfrm>
            <a:prstGeom prst="downArrow">
              <a:avLst>
                <a:gd name="adj1" fmla="val 100000"/>
                <a:gd name="adj2" fmla="val 50000"/>
              </a:avLst>
            </a:prstGeom>
            <a:gradFill flip="none" rotWithShape="1">
              <a:gsLst>
                <a:gs pos="0">
                  <a:schemeClr val="bg1">
                    <a:alpha val="0"/>
                  </a:schemeClr>
                </a:gs>
                <a:gs pos="100000">
                  <a:schemeClr val="bg1">
                    <a:lumMod val="95000"/>
                    <a:alpha val="74000"/>
                  </a:schemeClr>
                </a:gs>
                <a:gs pos="100000">
                  <a:srgbClr val="FFFF00">
                    <a:alpha val="0"/>
                  </a:srgbClr>
                </a:gs>
              </a:gsLst>
              <a:lin ang="5400000" scaled="1"/>
              <a:tileRect/>
            </a:gra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eaLnBrk="1" fontAlgn="t" hangingPunct="1">
                <a:buClr>
                  <a:srgbClr val="CC9900"/>
                </a:buClr>
                <a:defRPr/>
              </a:pPr>
              <a:endParaRPr lang="zh-CN" altLang="en-US" sz="1200" dirty="0">
                <a:solidFill>
                  <a:srgbClr val="FF0000"/>
                </a:solidFill>
                <a:cs typeface="Arial" panose="020B0604020202020204" pitchFamily="34" charset="0"/>
              </a:endParaRPr>
            </a:p>
          </p:txBody>
        </p:sp>
        <p:sp>
          <p:nvSpPr>
            <p:cNvPr id="257" name="下箭头 256"/>
            <p:cNvSpPr/>
            <p:nvPr/>
          </p:nvSpPr>
          <p:spPr bwMode="auto">
            <a:xfrm>
              <a:off x="3310608" y="1660231"/>
              <a:ext cx="492131" cy="627303"/>
            </a:xfrm>
            <a:prstGeom prst="downArrow">
              <a:avLst>
                <a:gd name="adj1" fmla="val 100000"/>
                <a:gd name="adj2" fmla="val 50000"/>
              </a:avLst>
            </a:prstGeom>
            <a:gradFill flip="none" rotWithShape="1">
              <a:gsLst>
                <a:gs pos="0">
                  <a:schemeClr val="bg1">
                    <a:alpha val="0"/>
                  </a:schemeClr>
                </a:gs>
                <a:gs pos="100000">
                  <a:schemeClr val="bg1">
                    <a:lumMod val="95000"/>
                    <a:alpha val="74000"/>
                  </a:schemeClr>
                </a:gs>
                <a:gs pos="100000">
                  <a:srgbClr val="FFFF00">
                    <a:alpha val="0"/>
                  </a:srgbClr>
                </a:gs>
              </a:gsLst>
              <a:lin ang="5400000" scaled="1"/>
              <a:tileRect/>
            </a:gra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defTabSz="1218565" eaLnBrk="1" fontAlgn="t" hangingPunct="1">
                <a:defRPr/>
              </a:pPr>
              <a:endParaRPr lang="zh-CN" altLang="en-US" sz="1200" dirty="0">
                <a:solidFill>
                  <a:srgbClr val="FF0000"/>
                </a:solidFill>
                <a:cs typeface="Arial" panose="020B0604020202020204" pitchFamily="34" charset="0"/>
              </a:endParaRPr>
            </a:p>
          </p:txBody>
        </p:sp>
        <p:sp>
          <p:nvSpPr>
            <p:cNvPr id="258" name="下箭头 257"/>
            <p:cNvSpPr/>
            <p:nvPr/>
          </p:nvSpPr>
          <p:spPr bwMode="auto">
            <a:xfrm>
              <a:off x="905515" y="2691560"/>
              <a:ext cx="492131" cy="629430"/>
            </a:xfrm>
            <a:prstGeom prst="downArrow">
              <a:avLst>
                <a:gd name="adj1" fmla="val 100000"/>
                <a:gd name="adj2" fmla="val 50000"/>
              </a:avLst>
            </a:prstGeom>
            <a:gradFill flip="none" rotWithShape="1">
              <a:gsLst>
                <a:gs pos="0">
                  <a:schemeClr val="bg1">
                    <a:alpha val="0"/>
                  </a:schemeClr>
                </a:gs>
                <a:gs pos="100000">
                  <a:schemeClr val="bg1">
                    <a:lumMod val="95000"/>
                    <a:alpha val="74000"/>
                  </a:schemeClr>
                </a:gs>
                <a:gs pos="100000">
                  <a:srgbClr val="FFFF00">
                    <a:alpha val="0"/>
                  </a:srgbClr>
                </a:gs>
              </a:gsLst>
              <a:lin ang="5400000" scaled="1"/>
              <a:tileRect/>
            </a:gra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defTabSz="1218565" eaLnBrk="1" fontAlgn="t" hangingPunct="1">
                <a:defRPr/>
              </a:pPr>
              <a:endParaRPr lang="zh-CN" altLang="en-US" sz="1200" dirty="0">
                <a:solidFill>
                  <a:srgbClr val="FF0000"/>
                </a:solidFill>
                <a:cs typeface="Arial" panose="020B0604020202020204" pitchFamily="34" charset="0"/>
              </a:endParaRPr>
            </a:p>
          </p:txBody>
        </p:sp>
        <p:pic>
          <p:nvPicPr>
            <p:cNvPr id="23616" name="Picture 2" descr="C:\Users\Abject-3D\Desktop\VMWare Files\FINAL diagrams\Basic Virtualization\3D PNGs\DGRM_Datacenter_VI_Q408_Comm_3.png"/>
            <p:cNvPicPr>
              <a:picLocks noChangeAspect="1" noChangeArrowheads="1"/>
            </p:cNvPicPr>
            <p:nvPr/>
          </p:nvPicPr>
          <p:blipFill>
            <a:blip r:embed="rId1">
              <a:extLst>
                <a:ext uri="{28A0092B-C50C-407E-A947-70E740481C1C}">
                  <a14:useLocalDpi xmlns:a14="http://schemas.microsoft.com/office/drawing/2010/main" val="0"/>
                </a:ext>
              </a:extLst>
            </a:blip>
            <a:srcRect l="4482"/>
            <a:stretch>
              <a:fillRect/>
            </a:stretch>
          </p:blipFill>
          <p:spPr bwMode="auto">
            <a:xfrm>
              <a:off x="2933419" y="2376617"/>
              <a:ext cx="835052" cy="103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7" name="Picture 2" descr="C:\Users\Abject-3D\Desktop\VMWare Files\FINAL diagrams\Basic Virtualization\3D PNGs\DGRM_Datacenter_VI_Q408_Comm_3.png"/>
            <p:cNvPicPr>
              <a:picLocks noChangeAspect="1" noChangeArrowheads="1"/>
            </p:cNvPicPr>
            <p:nvPr/>
          </p:nvPicPr>
          <p:blipFill>
            <a:blip r:embed="rId1">
              <a:extLst>
                <a:ext uri="{28A0092B-C50C-407E-A947-70E740481C1C}">
                  <a14:useLocalDpi xmlns:a14="http://schemas.microsoft.com/office/drawing/2010/main" val="0"/>
                </a:ext>
              </a:extLst>
            </a:blip>
            <a:srcRect l="4482"/>
            <a:stretch>
              <a:fillRect/>
            </a:stretch>
          </p:blipFill>
          <p:spPr bwMode="auto">
            <a:xfrm>
              <a:off x="1824216" y="2376617"/>
              <a:ext cx="835052" cy="103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8" name="Picture 2" descr="C:\Users\Abject-3D\Desktop\VMWare Files\FINAL diagrams\Basic Virtualization\3D PNGs\DGRM_Datacenter_VI_Q408_Comm_3.png"/>
            <p:cNvPicPr>
              <a:picLocks noChangeAspect="1" noChangeArrowheads="1"/>
            </p:cNvPicPr>
            <p:nvPr/>
          </p:nvPicPr>
          <p:blipFill>
            <a:blip r:embed="rId1">
              <a:extLst>
                <a:ext uri="{28A0092B-C50C-407E-A947-70E740481C1C}">
                  <a14:useLocalDpi xmlns:a14="http://schemas.microsoft.com/office/drawing/2010/main" val="0"/>
                </a:ext>
              </a:extLst>
            </a:blip>
            <a:srcRect l="4482"/>
            <a:stretch>
              <a:fillRect/>
            </a:stretch>
          </p:blipFill>
          <p:spPr bwMode="auto">
            <a:xfrm>
              <a:off x="715013" y="2376617"/>
              <a:ext cx="835052" cy="103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下箭头 261"/>
            <p:cNvSpPr/>
            <p:nvPr/>
          </p:nvSpPr>
          <p:spPr bwMode="auto">
            <a:xfrm>
              <a:off x="895990" y="2623513"/>
              <a:ext cx="492131" cy="627304"/>
            </a:xfrm>
            <a:prstGeom prst="downArrow">
              <a:avLst>
                <a:gd name="adj1" fmla="val 100000"/>
                <a:gd name="adj2" fmla="val 50000"/>
              </a:avLst>
            </a:prstGeom>
            <a:solidFill>
              <a:srgbClr val="FFD7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algn="ctr" defTabSz="1218565" eaLnBrk="1" fontAlgn="t" hangingPunct="1">
                <a:defRPr/>
              </a:pPr>
              <a:r>
                <a:rPr lang="zh-CN" altLang="en-US" sz="1200" dirty="0">
                  <a:solidFill>
                    <a:srgbClr val="FF0000"/>
                  </a:solidFill>
                  <a:cs typeface="Arial" panose="020B0604020202020204" pitchFamily="34" charset="0"/>
                </a:rPr>
                <a:t>金牌</a:t>
              </a:r>
              <a:endParaRPr lang="en-US" altLang="zh-CN" sz="1200" dirty="0">
                <a:solidFill>
                  <a:srgbClr val="FF0000"/>
                </a:solidFill>
                <a:cs typeface="Arial" panose="020B0604020202020204" pitchFamily="34" charset="0"/>
              </a:endParaRPr>
            </a:p>
            <a:p>
              <a:pPr algn="ctr" defTabSz="1218565" eaLnBrk="1" fontAlgn="t" hangingPunct="1">
                <a:defRPr/>
              </a:pPr>
              <a:r>
                <a:rPr lang="zh-CN" altLang="en-US" sz="1200" dirty="0">
                  <a:solidFill>
                    <a:srgbClr val="FF0000"/>
                  </a:solidFill>
                  <a:cs typeface="Arial" panose="020B0604020202020204" pitchFamily="34" charset="0"/>
                </a:rPr>
                <a:t>资源池</a:t>
              </a:r>
              <a:endParaRPr lang="zh-CN" altLang="en-US" sz="1200" dirty="0">
                <a:solidFill>
                  <a:srgbClr val="FF0000"/>
                </a:solidFill>
                <a:cs typeface="Arial" panose="020B0604020202020204" pitchFamily="34" charset="0"/>
              </a:endParaRPr>
            </a:p>
          </p:txBody>
        </p:sp>
        <p:sp>
          <p:nvSpPr>
            <p:cNvPr id="263" name="下箭头 262"/>
            <p:cNvSpPr/>
            <p:nvPr/>
          </p:nvSpPr>
          <p:spPr bwMode="auto">
            <a:xfrm>
              <a:off x="2029479" y="2657537"/>
              <a:ext cx="492131" cy="627304"/>
            </a:xfrm>
            <a:prstGeom prst="downArrow">
              <a:avLst>
                <a:gd name="adj1" fmla="val 100000"/>
                <a:gd name="adj2" fmla="val 50000"/>
              </a:avLst>
            </a:prstGeom>
            <a:solidFill>
              <a:srgbClr val="C0C0C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algn="ctr" eaLnBrk="1" fontAlgn="t" hangingPunct="1">
                <a:buClr>
                  <a:srgbClr val="CC9900"/>
                </a:buClr>
                <a:defRPr/>
              </a:pPr>
              <a:r>
                <a:rPr lang="zh-CN" altLang="en-US" sz="1200" dirty="0">
                  <a:solidFill>
                    <a:srgbClr val="FF0000"/>
                  </a:solidFill>
                  <a:cs typeface="Arial" panose="020B0604020202020204" pitchFamily="34" charset="0"/>
                </a:rPr>
                <a:t>银牌</a:t>
              </a:r>
              <a:endParaRPr lang="en-US" altLang="zh-CN" sz="1200" dirty="0">
                <a:solidFill>
                  <a:srgbClr val="FF0000"/>
                </a:solidFill>
                <a:cs typeface="Arial" panose="020B0604020202020204" pitchFamily="34" charset="0"/>
              </a:endParaRPr>
            </a:p>
            <a:p>
              <a:pPr algn="ctr" eaLnBrk="1" fontAlgn="t" hangingPunct="1">
                <a:buClr>
                  <a:srgbClr val="CC9900"/>
                </a:buClr>
                <a:defRPr/>
              </a:pPr>
              <a:r>
                <a:rPr lang="zh-CN" altLang="en-US" sz="1200" dirty="0">
                  <a:solidFill>
                    <a:srgbClr val="FF0000"/>
                  </a:solidFill>
                  <a:cs typeface="Arial" panose="020B0604020202020204" pitchFamily="34" charset="0"/>
                </a:rPr>
                <a:t>资源池</a:t>
              </a:r>
              <a:endParaRPr lang="zh-CN" altLang="en-US" sz="1200" dirty="0">
                <a:solidFill>
                  <a:srgbClr val="FF0000"/>
                </a:solidFill>
                <a:cs typeface="Arial" panose="020B0604020202020204" pitchFamily="34" charset="0"/>
              </a:endParaRPr>
            </a:p>
          </p:txBody>
        </p:sp>
        <p:sp>
          <p:nvSpPr>
            <p:cNvPr id="264" name="下箭头 263"/>
            <p:cNvSpPr/>
            <p:nvPr/>
          </p:nvSpPr>
          <p:spPr bwMode="auto">
            <a:xfrm>
              <a:off x="3161381" y="2623513"/>
              <a:ext cx="492131" cy="627304"/>
            </a:xfrm>
            <a:prstGeom prst="downArrow">
              <a:avLst>
                <a:gd name="adj1" fmla="val 100000"/>
                <a:gd name="adj2" fmla="val 50000"/>
              </a:avLst>
            </a:prstGeom>
            <a:solidFill>
              <a:srgbClr val="B5A64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algn="ctr" eaLnBrk="1" fontAlgn="t" hangingPunct="1">
                <a:buClr>
                  <a:srgbClr val="CC9900"/>
                </a:buClr>
                <a:defRPr/>
              </a:pPr>
              <a:r>
                <a:rPr lang="zh-CN" altLang="en-US" sz="1200" dirty="0">
                  <a:solidFill>
                    <a:srgbClr val="FF0000"/>
                  </a:solidFill>
                  <a:cs typeface="Arial" panose="020B0604020202020204" pitchFamily="34" charset="0"/>
                </a:rPr>
                <a:t>铜牌</a:t>
              </a:r>
              <a:endParaRPr lang="en-US" altLang="zh-CN" sz="1200" dirty="0">
                <a:solidFill>
                  <a:srgbClr val="FF0000"/>
                </a:solidFill>
                <a:cs typeface="Arial" panose="020B0604020202020204" pitchFamily="34" charset="0"/>
              </a:endParaRPr>
            </a:p>
            <a:p>
              <a:pPr algn="ctr" eaLnBrk="1" fontAlgn="t" hangingPunct="1">
                <a:buClr>
                  <a:srgbClr val="CC9900"/>
                </a:buClr>
                <a:defRPr/>
              </a:pPr>
              <a:r>
                <a:rPr lang="zh-CN" altLang="en-US" sz="1200" dirty="0">
                  <a:solidFill>
                    <a:srgbClr val="FF0000"/>
                  </a:solidFill>
                  <a:cs typeface="Arial" panose="020B0604020202020204" pitchFamily="34" charset="0"/>
                </a:rPr>
                <a:t>资源池</a:t>
              </a:r>
              <a:endParaRPr lang="zh-CN" altLang="en-US" sz="1200" dirty="0">
                <a:solidFill>
                  <a:srgbClr val="FF0000"/>
                </a:solidFill>
                <a:cs typeface="Arial" panose="020B0604020202020204" pitchFamily="34" charset="0"/>
              </a:endParaRPr>
            </a:p>
          </p:txBody>
        </p:sp>
        <p:grpSp>
          <p:nvGrpSpPr>
            <p:cNvPr id="23622" name="组合 50"/>
            <p:cNvGrpSpPr/>
            <p:nvPr/>
          </p:nvGrpSpPr>
          <p:grpSpPr bwMode="auto">
            <a:xfrm>
              <a:off x="733021" y="1103100"/>
              <a:ext cx="730289" cy="983114"/>
              <a:chOff x="854941" y="1253690"/>
              <a:chExt cx="730289" cy="983114"/>
            </a:xfrm>
          </p:grpSpPr>
          <p:sp>
            <p:nvSpPr>
              <p:cNvPr id="23637" name="Rectangle 8"/>
              <p:cNvSpPr>
                <a:spLocks noChangeArrowheads="1"/>
              </p:cNvSpPr>
              <p:nvPr/>
            </p:nvSpPr>
            <p:spPr bwMode="auto">
              <a:xfrm>
                <a:off x="854396" y="1253690"/>
                <a:ext cx="730259" cy="982421"/>
              </a:xfrm>
              <a:prstGeom prst="rect">
                <a:avLst/>
              </a:prstGeom>
              <a:gradFill rotWithShape="0">
                <a:gsLst>
                  <a:gs pos="0">
                    <a:srgbClr val="DCDCDC"/>
                  </a:gs>
                  <a:gs pos="100000">
                    <a:srgbClr val="B4B4B4"/>
                  </a:gs>
                </a:gsLst>
                <a:lin ang="5400000"/>
              </a:gradFill>
              <a:ln w="9525" algn="ctr">
                <a:solidFill>
                  <a:srgbClr val="B4B4B4"/>
                </a:solidFill>
                <a:round/>
              </a:ln>
            </p:spPr>
            <p:txBody>
              <a:bodyPr wrap="none" lIns="0" tIns="0" rIns="0" bIns="0"/>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z="1200" smtClean="0">
                  <a:solidFill>
                    <a:srgbClr val="FF0000"/>
                  </a:solidFill>
                  <a:latin typeface="+mn-lt"/>
                  <a:ea typeface="+mn-ea"/>
                  <a:cs typeface="Arial" panose="020B0604020202020204" pitchFamily="34" charset="0"/>
                </a:endParaRPr>
              </a:p>
            </p:txBody>
          </p:sp>
          <p:sp>
            <p:nvSpPr>
              <p:cNvPr id="23638" name="TextBox 170"/>
              <p:cNvSpPr txBox="1">
                <a:spLocks noChangeArrowheads="1"/>
              </p:cNvSpPr>
              <p:nvPr/>
            </p:nvSpPr>
            <p:spPr bwMode="auto">
              <a:xfrm>
                <a:off x="854396" y="1345127"/>
                <a:ext cx="730259" cy="248796"/>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200" smtClean="0">
                    <a:solidFill>
                      <a:srgbClr val="FF0000"/>
                    </a:solidFill>
                    <a:latin typeface="+mn-lt"/>
                    <a:ea typeface="+mn-ea"/>
                    <a:cs typeface="Arial" panose="020B0604020202020204" pitchFamily="34" charset="0"/>
                  </a:rPr>
                  <a:t>客户机</a:t>
                </a:r>
                <a:endParaRPr lang="zh-CN" altLang="en-US" sz="1200" smtClean="0">
                  <a:solidFill>
                    <a:srgbClr val="FF0000"/>
                  </a:solidFill>
                  <a:latin typeface="+mn-lt"/>
                  <a:ea typeface="+mn-ea"/>
                  <a:cs typeface="Arial" panose="020B0604020202020204" pitchFamily="34" charset="0"/>
                </a:endParaRPr>
              </a:p>
            </p:txBody>
          </p:sp>
          <p:pic>
            <p:nvPicPr>
              <p:cNvPr id="236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157" y="1575097"/>
                <a:ext cx="388179" cy="63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623" name="组合 57"/>
            <p:cNvGrpSpPr/>
            <p:nvPr/>
          </p:nvGrpSpPr>
          <p:grpSpPr bwMode="auto">
            <a:xfrm>
              <a:off x="1836782" y="1103100"/>
              <a:ext cx="730289" cy="983114"/>
              <a:chOff x="1957947" y="1234074"/>
              <a:chExt cx="730289" cy="983114"/>
            </a:xfrm>
          </p:grpSpPr>
          <p:sp>
            <p:nvSpPr>
              <p:cNvPr id="23634" name="Rectangle 8"/>
              <p:cNvSpPr>
                <a:spLocks noChangeArrowheads="1"/>
              </p:cNvSpPr>
              <p:nvPr/>
            </p:nvSpPr>
            <p:spPr bwMode="auto">
              <a:xfrm>
                <a:off x="1958555" y="1234074"/>
                <a:ext cx="730259" cy="982421"/>
              </a:xfrm>
              <a:prstGeom prst="rect">
                <a:avLst/>
              </a:prstGeom>
              <a:gradFill rotWithShape="0">
                <a:gsLst>
                  <a:gs pos="0">
                    <a:srgbClr val="DCDCDC"/>
                  </a:gs>
                  <a:gs pos="100000">
                    <a:srgbClr val="B4B4B4"/>
                  </a:gs>
                </a:gsLst>
                <a:lin ang="5400000"/>
              </a:gradFill>
              <a:ln w="9525" algn="ctr">
                <a:solidFill>
                  <a:srgbClr val="B4B4B4"/>
                </a:solidFill>
                <a:round/>
              </a:ln>
            </p:spPr>
            <p:txBody>
              <a:bodyPr wrap="none" lIns="0" tIns="0" rIns="0" bIns="0"/>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z="1200" smtClean="0">
                  <a:solidFill>
                    <a:srgbClr val="FF0000"/>
                  </a:solidFill>
                  <a:latin typeface="+mn-lt"/>
                  <a:ea typeface="+mn-ea"/>
                  <a:cs typeface="Arial" panose="020B0604020202020204" pitchFamily="34" charset="0"/>
                </a:endParaRPr>
              </a:p>
            </p:txBody>
          </p:sp>
          <p:sp>
            <p:nvSpPr>
              <p:cNvPr id="23635" name="TextBox 170"/>
              <p:cNvSpPr txBox="1">
                <a:spLocks noChangeArrowheads="1"/>
              </p:cNvSpPr>
              <p:nvPr/>
            </p:nvSpPr>
            <p:spPr bwMode="auto">
              <a:xfrm>
                <a:off x="1958555" y="1325511"/>
                <a:ext cx="730259" cy="248796"/>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200" smtClean="0">
                    <a:solidFill>
                      <a:srgbClr val="FF0000"/>
                    </a:solidFill>
                    <a:latin typeface="+mn-lt"/>
                    <a:ea typeface="+mn-ea"/>
                    <a:cs typeface="Arial" panose="020B0604020202020204" pitchFamily="34" charset="0"/>
                  </a:rPr>
                  <a:t>客户机</a:t>
                </a:r>
                <a:endParaRPr lang="zh-CN" altLang="en-US" sz="1200" smtClean="0">
                  <a:solidFill>
                    <a:srgbClr val="FF0000"/>
                  </a:solidFill>
                  <a:latin typeface="+mn-lt"/>
                  <a:ea typeface="+mn-ea"/>
                  <a:cs typeface="Arial" panose="020B0604020202020204" pitchFamily="34" charset="0"/>
                </a:endParaRPr>
              </a:p>
            </p:txBody>
          </p:sp>
          <p:pic>
            <p:nvPicPr>
              <p:cNvPr id="236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163" y="1555481"/>
                <a:ext cx="388179" cy="63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624" name="组合 58"/>
            <p:cNvGrpSpPr/>
            <p:nvPr/>
          </p:nvGrpSpPr>
          <p:grpSpPr bwMode="auto">
            <a:xfrm>
              <a:off x="2940543" y="1103100"/>
              <a:ext cx="730289" cy="983114"/>
              <a:chOff x="3062463" y="1225020"/>
              <a:chExt cx="730289" cy="983114"/>
            </a:xfrm>
          </p:grpSpPr>
          <p:sp>
            <p:nvSpPr>
              <p:cNvPr id="23631" name="Rectangle 8"/>
              <p:cNvSpPr>
                <a:spLocks noChangeArrowheads="1"/>
              </p:cNvSpPr>
              <p:nvPr/>
            </p:nvSpPr>
            <p:spPr bwMode="auto">
              <a:xfrm>
                <a:off x="3062635" y="1225020"/>
                <a:ext cx="730259" cy="982421"/>
              </a:xfrm>
              <a:prstGeom prst="rect">
                <a:avLst/>
              </a:prstGeom>
              <a:gradFill rotWithShape="0">
                <a:gsLst>
                  <a:gs pos="0">
                    <a:srgbClr val="DCDCDC"/>
                  </a:gs>
                  <a:gs pos="100000">
                    <a:srgbClr val="B4B4B4"/>
                  </a:gs>
                </a:gsLst>
                <a:lin ang="5400000"/>
              </a:gradFill>
              <a:ln w="9525" algn="ctr">
                <a:solidFill>
                  <a:srgbClr val="B4B4B4"/>
                </a:solidFill>
                <a:round/>
              </a:ln>
            </p:spPr>
            <p:txBody>
              <a:bodyPr wrap="none" lIns="0" tIns="0" rIns="0" bIns="0"/>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z="1200" smtClean="0">
                  <a:solidFill>
                    <a:srgbClr val="FF0000"/>
                  </a:solidFill>
                  <a:latin typeface="+mn-lt"/>
                  <a:ea typeface="+mn-ea"/>
                  <a:cs typeface="Arial" panose="020B0604020202020204" pitchFamily="34" charset="0"/>
                </a:endParaRPr>
              </a:p>
            </p:txBody>
          </p:sp>
          <p:sp>
            <p:nvSpPr>
              <p:cNvPr id="23632" name="TextBox 170"/>
              <p:cNvSpPr txBox="1">
                <a:spLocks noChangeArrowheads="1"/>
              </p:cNvSpPr>
              <p:nvPr/>
            </p:nvSpPr>
            <p:spPr bwMode="auto">
              <a:xfrm>
                <a:off x="3062635" y="1316457"/>
                <a:ext cx="730259" cy="248796"/>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fontAlgn="t" hangingPunct="1">
                  <a:defRPr/>
                </a:pPr>
                <a:r>
                  <a:rPr lang="zh-CN" altLang="en-US" sz="1200" smtClean="0">
                    <a:solidFill>
                      <a:srgbClr val="FF0000"/>
                    </a:solidFill>
                    <a:latin typeface="+mn-lt"/>
                    <a:ea typeface="+mn-ea"/>
                    <a:cs typeface="Arial" panose="020B0604020202020204" pitchFamily="34" charset="0"/>
                  </a:rPr>
                  <a:t>客户机</a:t>
                </a:r>
                <a:endParaRPr lang="zh-CN" altLang="en-US" sz="1200" smtClean="0">
                  <a:solidFill>
                    <a:srgbClr val="FF0000"/>
                  </a:solidFill>
                  <a:latin typeface="+mn-lt"/>
                  <a:ea typeface="+mn-ea"/>
                  <a:cs typeface="Arial" panose="020B0604020202020204" pitchFamily="34" charset="0"/>
                </a:endParaRPr>
              </a:p>
            </p:txBody>
          </p:sp>
          <p:pic>
            <p:nvPicPr>
              <p:cNvPr id="236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679" y="1546427"/>
                <a:ext cx="388179" cy="63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8" name="下箭头 267"/>
            <p:cNvSpPr/>
            <p:nvPr/>
          </p:nvSpPr>
          <p:spPr bwMode="auto">
            <a:xfrm>
              <a:off x="1116656" y="1470976"/>
              <a:ext cx="490543" cy="627304"/>
            </a:xfrm>
            <a:prstGeom prst="downArrow">
              <a:avLst>
                <a:gd name="adj1" fmla="val 100000"/>
                <a:gd name="adj2" fmla="val 50000"/>
              </a:avLst>
            </a:prstGeom>
            <a:solidFill>
              <a:srgbClr val="FFD7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algn="ctr" defTabSz="1218565" eaLnBrk="1" fontAlgn="t" hangingPunct="1">
                <a:defRPr/>
              </a:pPr>
              <a:r>
                <a:rPr lang="zh-CN" altLang="en-US" sz="1200" dirty="0">
                  <a:solidFill>
                    <a:srgbClr val="FF0000"/>
                  </a:solidFill>
                  <a:cs typeface="Arial" panose="020B0604020202020204" pitchFamily="34" charset="0"/>
                </a:rPr>
                <a:t>金牌</a:t>
              </a:r>
              <a:r>
                <a:rPr lang="en-US" altLang="zh-CN" sz="1200" dirty="0">
                  <a:solidFill>
                    <a:srgbClr val="FF0000"/>
                  </a:solidFill>
                  <a:cs typeface="Arial" panose="020B0604020202020204" pitchFamily="34" charset="0"/>
                </a:rPr>
                <a:t>SLA</a:t>
              </a:r>
              <a:endParaRPr lang="zh-CN" altLang="en-US" sz="1200" dirty="0">
                <a:solidFill>
                  <a:srgbClr val="FF0000"/>
                </a:solidFill>
                <a:cs typeface="Arial" panose="020B0604020202020204" pitchFamily="34" charset="0"/>
              </a:endParaRPr>
            </a:p>
          </p:txBody>
        </p:sp>
        <p:sp>
          <p:nvSpPr>
            <p:cNvPr id="269" name="下箭头 268"/>
            <p:cNvSpPr/>
            <p:nvPr/>
          </p:nvSpPr>
          <p:spPr bwMode="auto">
            <a:xfrm>
              <a:off x="2237445" y="1470976"/>
              <a:ext cx="492131" cy="627304"/>
            </a:xfrm>
            <a:prstGeom prst="downArrow">
              <a:avLst>
                <a:gd name="adj1" fmla="val 100000"/>
                <a:gd name="adj2" fmla="val 50000"/>
              </a:avLst>
            </a:prstGeom>
            <a:solidFill>
              <a:srgbClr val="C0C0C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algn="ctr" eaLnBrk="1" fontAlgn="t" hangingPunct="1">
                <a:buClr>
                  <a:srgbClr val="CC9900"/>
                </a:buClr>
                <a:defRPr/>
              </a:pPr>
              <a:r>
                <a:rPr lang="zh-CN" altLang="en-US" sz="1200" dirty="0">
                  <a:solidFill>
                    <a:srgbClr val="FF0000"/>
                  </a:solidFill>
                  <a:cs typeface="Arial" panose="020B0604020202020204" pitchFamily="34" charset="0"/>
                </a:rPr>
                <a:t>银牌</a:t>
              </a:r>
              <a:r>
                <a:rPr lang="en-US" altLang="zh-CN" sz="1200" dirty="0">
                  <a:solidFill>
                    <a:srgbClr val="FF0000"/>
                  </a:solidFill>
                  <a:cs typeface="Arial" panose="020B0604020202020204" pitchFamily="34" charset="0"/>
                </a:rPr>
                <a:t>SLA</a:t>
              </a:r>
              <a:endParaRPr lang="zh-CN" altLang="en-US" sz="1200" dirty="0">
                <a:solidFill>
                  <a:srgbClr val="FF0000"/>
                </a:solidFill>
                <a:cs typeface="Arial" panose="020B0604020202020204" pitchFamily="34" charset="0"/>
              </a:endParaRPr>
            </a:p>
          </p:txBody>
        </p:sp>
        <p:sp>
          <p:nvSpPr>
            <p:cNvPr id="270" name="下箭头 269"/>
            <p:cNvSpPr/>
            <p:nvPr/>
          </p:nvSpPr>
          <p:spPr bwMode="auto">
            <a:xfrm>
              <a:off x="3324895" y="1453964"/>
              <a:ext cx="492131" cy="627304"/>
            </a:xfrm>
            <a:prstGeom prst="downArrow">
              <a:avLst>
                <a:gd name="adj1" fmla="val 100000"/>
                <a:gd name="adj2" fmla="val 50000"/>
              </a:avLst>
            </a:prstGeom>
            <a:solidFill>
              <a:srgbClr val="B5A64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lIns="0" tIns="0" rIns="0" bIns="0"/>
            <a:lstStyle/>
            <a:p>
              <a:pPr algn="ctr" defTabSz="1218565" eaLnBrk="1" fontAlgn="t" hangingPunct="1">
                <a:defRPr/>
              </a:pPr>
              <a:r>
                <a:rPr lang="zh-CN" altLang="en-US" sz="1200" dirty="0">
                  <a:solidFill>
                    <a:srgbClr val="FF0000"/>
                  </a:solidFill>
                  <a:cs typeface="Arial" panose="020B0604020202020204" pitchFamily="34" charset="0"/>
                </a:rPr>
                <a:t>铜牌</a:t>
              </a:r>
              <a:r>
                <a:rPr lang="en-US" altLang="zh-CN" sz="1200" dirty="0">
                  <a:solidFill>
                    <a:srgbClr val="FF0000"/>
                  </a:solidFill>
                  <a:cs typeface="Arial" panose="020B0604020202020204" pitchFamily="34" charset="0"/>
                </a:rPr>
                <a:t>SLA</a:t>
              </a:r>
              <a:endParaRPr lang="zh-CN" altLang="en-US" sz="1200" dirty="0">
                <a:solidFill>
                  <a:srgbClr val="FF0000"/>
                </a:solidFill>
                <a:cs typeface="Arial" panose="020B0604020202020204" pitchFamily="34" charset="0"/>
              </a:endParaRPr>
            </a:p>
          </p:txBody>
        </p:sp>
        <p:sp>
          <p:nvSpPr>
            <p:cNvPr id="271" name="下箭头 270"/>
            <p:cNvSpPr/>
            <p:nvPr/>
          </p:nvSpPr>
          <p:spPr bwMode="auto">
            <a:xfrm>
              <a:off x="921391" y="2140809"/>
              <a:ext cx="381005" cy="323221"/>
            </a:xfrm>
            <a:prstGeom prst="downArrow">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a:lstStyle/>
            <a:p>
              <a:pPr defTabSz="1218565" eaLnBrk="1" fontAlgn="t" hangingPunct="1">
                <a:defRPr/>
              </a:pPr>
              <a:endParaRPr lang="zh-CN" altLang="en-US" sz="1200" dirty="0">
                <a:solidFill>
                  <a:srgbClr val="FF0000"/>
                </a:solidFill>
                <a:cs typeface="Arial" panose="020B0604020202020204" pitchFamily="34" charset="0"/>
              </a:endParaRPr>
            </a:p>
          </p:txBody>
        </p:sp>
        <p:sp>
          <p:nvSpPr>
            <p:cNvPr id="272" name="下箭头 271"/>
            <p:cNvSpPr/>
            <p:nvPr/>
          </p:nvSpPr>
          <p:spPr bwMode="auto">
            <a:xfrm>
              <a:off x="2026304" y="2140809"/>
              <a:ext cx="381005" cy="323221"/>
            </a:xfrm>
            <a:prstGeom prst="downArrow">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a:lstStyle/>
            <a:p>
              <a:pPr defTabSz="1218565" eaLnBrk="1" fontAlgn="t" hangingPunct="1">
                <a:defRPr/>
              </a:pPr>
              <a:endParaRPr lang="zh-CN" altLang="en-US" sz="1200" dirty="0">
                <a:solidFill>
                  <a:srgbClr val="FF0000"/>
                </a:solidFill>
                <a:cs typeface="Arial" panose="020B0604020202020204" pitchFamily="34" charset="0"/>
              </a:endParaRPr>
            </a:p>
          </p:txBody>
        </p:sp>
        <p:sp>
          <p:nvSpPr>
            <p:cNvPr id="273" name="下箭头 272"/>
            <p:cNvSpPr/>
            <p:nvPr/>
          </p:nvSpPr>
          <p:spPr bwMode="auto">
            <a:xfrm>
              <a:off x="3132806" y="2140809"/>
              <a:ext cx="379417" cy="323221"/>
            </a:xfrm>
            <a:prstGeom prst="downArrow">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a:lstStyle/>
            <a:p>
              <a:pPr defTabSz="1218565" eaLnBrk="1" fontAlgn="t" hangingPunct="1">
                <a:defRPr/>
              </a:pPr>
              <a:endParaRPr lang="zh-CN" altLang="en-US" sz="1200" dirty="0">
                <a:solidFill>
                  <a:srgbClr val="FF0000"/>
                </a:solidFill>
                <a:cs typeface="Arial" panose="020B0604020202020204" pitchFamily="34" charset="0"/>
              </a:endParaRPr>
            </a:p>
          </p:txBody>
        </p:sp>
      </p:grpSp>
      <p:sp>
        <p:nvSpPr>
          <p:cNvPr id="283" name="TextBox 282"/>
          <p:cNvSpPr txBox="1"/>
          <p:nvPr/>
        </p:nvSpPr>
        <p:spPr>
          <a:xfrm>
            <a:off x="358775" y="4581525"/>
            <a:ext cx="8177213" cy="1092200"/>
          </a:xfrm>
          <a:prstGeom prst="rect">
            <a:avLst/>
          </a:prstGeom>
          <a:noFill/>
        </p:spPr>
        <p:txBody>
          <a:bodyPr lIns="121883" tIns="60943" rIns="121883" bIns="60943">
            <a:spAutoFit/>
          </a:bodyPr>
          <a:lstStyle/>
          <a:p>
            <a:pPr algn="ctr" defTabSz="1218565" eaLnBrk="1" fontAlgn="auto" hangingPunct="1">
              <a:lnSpc>
                <a:spcPct val="150000"/>
              </a:lnSpc>
              <a:spcBef>
                <a:spcPts val="0"/>
              </a:spcBef>
              <a:spcAft>
                <a:spcPts val="0"/>
              </a:spcAft>
              <a:defRPr/>
            </a:pPr>
            <a:r>
              <a:rPr lang="zh-CN" altLang="en-US" sz="2100" kern="0" dirty="0">
                <a:solidFill>
                  <a:srgbClr val="C00000"/>
                </a:solidFill>
                <a:latin typeface="+mn-lt"/>
                <a:ea typeface="+mn-ea"/>
              </a:rPr>
              <a:t>虚拟资源分</a:t>
            </a:r>
            <a:r>
              <a:rPr lang="en-US" altLang="zh-CN" sz="2100" kern="0" dirty="0">
                <a:solidFill>
                  <a:srgbClr val="C00000"/>
                </a:solidFill>
                <a:latin typeface="+mn-lt"/>
                <a:ea typeface="+mn-ea"/>
              </a:rPr>
              <a:t>SLA</a:t>
            </a:r>
            <a:r>
              <a:rPr lang="zh-CN" altLang="en-US" sz="2100" kern="0" dirty="0">
                <a:solidFill>
                  <a:srgbClr val="C00000"/>
                </a:solidFill>
                <a:latin typeface="+mn-lt"/>
                <a:ea typeface="+mn-ea"/>
              </a:rPr>
              <a:t>提供，为满足不同业务对虚拟资源的要求。</a:t>
            </a:r>
            <a:endParaRPr lang="en-US" altLang="zh-CN" sz="2100" kern="0" dirty="0">
              <a:solidFill>
                <a:srgbClr val="C00000"/>
              </a:solidFill>
              <a:latin typeface="+mn-lt"/>
              <a:ea typeface="+mn-ea"/>
            </a:endParaRPr>
          </a:p>
          <a:p>
            <a:pPr algn="ctr" defTabSz="1218565" eaLnBrk="1" fontAlgn="auto" hangingPunct="1">
              <a:lnSpc>
                <a:spcPct val="150000"/>
              </a:lnSpc>
              <a:spcBef>
                <a:spcPts val="0"/>
              </a:spcBef>
              <a:spcAft>
                <a:spcPts val="0"/>
              </a:spcAft>
              <a:defRPr/>
            </a:pPr>
            <a:r>
              <a:rPr lang="zh-CN" altLang="en-US" sz="2100" kern="0" dirty="0">
                <a:solidFill>
                  <a:srgbClr val="C00000"/>
                </a:solidFill>
                <a:latin typeface="+mn-lt"/>
                <a:ea typeface="+mn-ea"/>
              </a:rPr>
              <a:t>虚拟资源按业务需求，弹性伸缩，提升资源利用效率</a:t>
            </a:r>
            <a:endParaRPr lang="zh-CN" altLang="en-US" sz="2100" kern="0" dirty="0">
              <a:solidFill>
                <a:srgbClr val="C00000"/>
              </a:solidFill>
              <a:latin typeface="+mn-lt"/>
              <a:ea typeface="+mn-ea"/>
            </a:endParaRPr>
          </a:p>
        </p:txBody>
      </p:sp>
      <p:sp>
        <p:nvSpPr>
          <p:cNvPr id="170" name="标题 169"/>
          <p:cNvSpPr>
            <a:spLocks noGrp="1"/>
          </p:cNvSpPr>
          <p:nvPr>
            <p:ph type="title"/>
          </p:nvPr>
        </p:nvSpPr>
        <p:spPr/>
        <p:txBody>
          <a:bodyPr/>
          <a:lstStyle/>
          <a:p>
            <a:r>
              <a:rPr lang="zh-CN" altLang="en-US" smtClean="0"/>
              <a:t>资源弹性伸缩、</a:t>
            </a:r>
            <a:r>
              <a:rPr lang="en-US" altLang="zh-CN" smtClean="0"/>
              <a:t>SLA</a:t>
            </a:r>
            <a:r>
              <a:rPr lang="zh-CN" altLang="en-US" smtClean="0"/>
              <a:t>资源池</a:t>
            </a:r>
            <a:endParaRPr lang="zh-CN" altLang="en-US" dirty="0"/>
          </a:p>
        </p:txBody>
      </p:sp>
      <p:sp>
        <p:nvSpPr>
          <p:cNvPr id="169" name="矩形 168"/>
          <p:cNvSpPr/>
          <p:nvPr/>
        </p:nvSpPr>
        <p:spPr bwMode="auto">
          <a:xfrm>
            <a:off x="3203575" y="2673350"/>
            <a:ext cx="654050" cy="166688"/>
          </a:xfrm>
          <a:prstGeom prst="rect">
            <a:avLst/>
          </a:prstGeom>
          <a:noFill/>
          <a:ln w="25400" cap="flat" cmpd="sng" algn="ctr">
            <a:noFill/>
            <a:prstDash val="solid"/>
            <a:round/>
            <a:headEnd type="none" w="med" len="med"/>
            <a:tailEnd type="arrow"/>
          </a:ln>
          <a:effectLst/>
        </p:spPr>
        <p:txBody>
          <a:bodyPr anchor="ctr"/>
          <a:lstStyle/>
          <a:p>
            <a:pPr algn="ctr" eaLnBrk="1" fontAlgn="t" hangingPunct="1">
              <a:defRPr/>
            </a:pPr>
            <a:r>
              <a:rPr lang="zh-CN" altLang="en-US" sz="1200" kern="0" dirty="0">
                <a:solidFill>
                  <a:srgbClr val="000000"/>
                </a:solidFill>
                <a:latin typeface="+mn-lt"/>
                <a:ea typeface="+mn-ea"/>
                <a:cs typeface="Arial" panose="020B0604020202020204" pitchFamily="34" charset="0"/>
              </a:rPr>
              <a:t>扩张</a:t>
            </a:r>
            <a:endParaRPr lang="zh-CN" altLang="en-US" sz="1200" kern="0" dirty="0">
              <a:solidFill>
                <a:srgbClr val="000000"/>
              </a:solidFill>
              <a:latin typeface="+mn-lt"/>
              <a:ea typeface="+mn-ea"/>
              <a:cs typeface="Arial" panose="020B0604020202020204" pitchFamily="34" charset="0"/>
            </a:endParaRPr>
          </a:p>
        </p:txBody>
      </p:sp>
      <p:sp>
        <p:nvSpPr>
          <p:cNvPr id="195" name="矩形 194"/>
          <p:cNvSpPr/>
          <p:nvPr/>
        </p:nvSpPr>
        <p:spPr bwMode="auto">
          <a:xfrm>
            <a:off x="3278188" y="3163888"/>
            <a:ext cx="569912" cy="174625"/>
          </a:xfrm>
          <a:prstGeom prst="rect">
            <a:avLst/>
          </a:prstGeom>
          <a:noFill/>
          <a:ln w="25400" cap="flat" cmpd="sng" algn="ctr">
            <a:noFill/>
            <a:prstDash val="solid"/>
            <a:round/>
            <a:headEnd type="none" w="med" len="med"/>
            <a:tailEnd type="arrow"/>
          </a:ln>
          <a:effectLst/>
        </p:spPr>
        <p:txBody>
          <a:bodyPr anchor="ctr"/>
          <a:lstStyle/>
          <a:p>
            <a:pPr algn="ctr" eaLnBrk="1" fontAlgn="t" hangingPunct="1">
              <a:defRPr/>
            </a:pPr>
            <a:r>
              <a:rPr lang="zh-CN" altLang="en-US" sz="1200" kern="0" dirty="0">
                <a:solidFill>
                  <a:srgbClr val="000000"/>
                </a:solidFill>
                <a:latin typeface="+mn-lt"/>
                <a:ea typeface="+mn-ea"/>
                <a:cs typeface="Arial" panose="020B0604020202020204" pitchFamily="34" charset="0"/>
              </a:rPr>
              <a:t>收缩</a:t>
            </a:r>
            <a:endParaRPr lang="zh-CN" altLang="en-US" sz="1200" kern="0" dirty="0">
              <a:solidFill>
                <a:srgbClr val="000000"/>
              </a:solidFill>
              <a:latin typeface="+mn-lt"/>
              <a:ea typeface="+mn-ea"/>
              <a:cs typeface="Arial" panose="020B0604020202020204" pitchFamily="34" charset="0"/>
            </a:endParaRPr>
          </a:p>
        </p:txBody>
      </p:sp>
      <p:sp>
        <p:nvSpPr>
          <p:cNvPr id="196" name="矩形 195"/>
          <p:cNvSpPr/>
          <p:nvPr/>
        </p:nvSpPr>
        <p:spPr bwMode="auto">
          <a:xfrm>
            <a:off x="3384550" y="2349500"/>
            <a:ext cx="704850" cy="188913"/>
          </a:xfrm>
          <a:prstGeom prst="rect">
            <a:avLst/>
          </a:prstGeom>
          <a:noFill/>
          <a:ln w="25400" cap="flat" cmpd="sng" algn="ctr">
            <a:noFill/>
            <a:prstDash val="solid"/>
            <a:round/>
            <a:headEnd type="none" w="med" len="med"/>
            <a:tailEnd type="arrow"/>
          </a:ln>
          <a:effectLst/>
        </p:spPr>
        <p:txBody>
          <a:bodyPr anchor="ctr"/>
          <a:lstStyle/>
          <a:p>
            <a:pPr algn="ctr" eaLnBrk="1" fontAlgn="t" hangingPunct="1">
              <a:defRPr/>
            </a:pPr>
            <a:r>
              <a:rPr lang="zh-CN" altLang="en-US" sz="1200" kern="0" dirty="0">
                <a:solidFill>
                  <a:srgbClr val="000000"/>
                </a:solidFill>
                <a:latin typeface="+mn-lt"/>
                <a:ea typeface="+mn-ea"/>
                <a:cs typeface="Arial" panose="020B0604020202020204" pitchFamily="34" charset="0"/>
              </a:rPr>
              <a:t>站点</a:t>
            </a:r>
            <a:r>
              <a:rPr lang="en-US" altLang="zh-CN" sz="1200" kern="0" dirty="0">
                <a:solidFill>
                  <a:srgbClr val="000000"/>
                </a:solidFill>
                <a:latin typeface="+mn-lt"/>
                <a:ea typeface="+mn-ea"/>
                <a:cs typeface="Arial" panose="020B0604020202020204" pitchFamily="34" charset="0"/>
              </a:rPr>
              <a:t>2</a:t>
            </a:r>
            <a:endParaRPr lang="zh-CN" altLang="en-US" sz="1200" kern="0" dirty="0">
              <a:solidFill>
                <a:srgbClr val="000000"/>
              </a:solidFill>
              <a:latin typeface="+mn-lt"/>
              <a:ea typeface="+mn-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故障快速检测和自动恢复</a:t>
            </a:r>
            <a:endParaRPr lang="zh-CN" altLang="en-US" dirty="0"/>
          </a:p>
        </p:txBody>
      </p:sp>
      <p:sp>
        <p:nvSpPr>
          <p:cNvPr id="86" name="右箭头 85"/>
          <p:cNvSpPr/>
          <p:nvPr/>
        </p:nvSpPr>
        <p:spPr>
          <a:xfrm>
            <a:off x="4056063" y="3076575"/>
            <a:ext cx="454025" cy="577850"/>
          </a:xfrm>
          <a:prstGeom prst="rightArrow">
            <a:avLst/>
          </a:prstGeom>
          <a:solidFill>
            <a:schemeClr val="bg1">
              <a:lumMod val="50000"/>
            </a:schemeClr>
          </a:solidFill>
          <a:ln w="25400" cap="flat" cmpd="sng" algn="ctr">
            <a:noFill/>
            <a:prstDash val="solid"/>
          </a:ln>
          <a:effectLst>
            <a:outerShdw blurRad="63500" sx="102000" sy="102000" algn="ctr" rotWithShape="0">
              <a:prstClr val="black">
                <a:alpha val="40000"/>
              </a:prstClr>
            </a:outerShdw>
          </a:effectLst>
        </p:spPr>
        <p:txBody>
          <a:bodyPr lIns="121830" tIns="60916" rIns="121830" bIns="60916" anchor="ctr"/>
          <a:lstStyle/>
          <a:p>
            <a:pPr algn="ctr" defTabSz="1217930" eaLnBrk="1" fontAlgn="auto" hangingPunct="1">
              <a:spcBef>
                <a:spcPts val="0"/>
              </a:spcBef>
              <a:spcAft>
                <a:spcPts val="0"/>
              </a:spcAft>
              <a:defRPr/>
            </a:pPr>
            <a:endParaRPr lang="zh-CN" altLang="en-US" kern="0" dirty="0">
              <a:solidFill>
                <a:srgbClr val="C00000"/>
              </a:solidFill>
              <a:latin typeface="+mn-lt"/>
              <a:ea typeface="+mn-ea"/>
            </a:endParaRPr>
          </a:p>
        </p:txBody>
      </p:sp>
      <p:grpSp>
        <p:nvGrpSpPr>
          <p:cNvPr id="25604" name="组合 86"/>
          <p:cNvGrpSpPr/>
          <p:nvPr/>
        </p:nvGrpSpPr>
        <p:grpSpPr bwMode="auto">
          <a:xfrm>
            <a:off x="288925" y="1382713"/>
            <a:ext cx="3614738" cy="4705350"/>
            <a:chOff x="613291" y="1267622"/>
            <a:chExt cx="4904945" cy="4852687"/>
          </a:xfrm>
        </p:grpSpPr>
        <p:sp>
          <p:nvSpPr>
            <p:cNvPr id="88" name="同侧圆角矩形 87"/>
            <p:cNvSpPr/>
            <p:nvPr/>
          </p:nvSpPr>
          <p:spPr bwMode="auto">
            <a:xfrm rot="5400000">
              <a:off x="711620" y="1313694"/>
              <a:ext cx="4852687" cy="4760543"/>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121883" tIns="60944" rIns="121883" bIns="60944" anchor="ctr"/>
            <a:lstStyle/>
            <a:p>
              <a:pPr algn="ctr" eaLnBrk="1" fontAlgn="t" hangingPunct="1">
                <a:defRPr/>
              </a:pPr>
              <a:endParaRPr lang="zh-CN" altLang="en-US" sz="600" kern="0" dirty="0">
                <a:solidFill>
                  <a:srgbClr val="5F5F5F"/>
                </a:solidFill>
                <a:latin typeface="+mn-lt"/>
                <a:ea typeface="+mn-ea"/>
                <a:cs typeface="Arial" panose="020B0604020202020204" pitchFamily="34" charset="0"/>
              </a:endParaRPr>
            </a:p>
          </p:txBody>
        </p:sp>
        <p:grpSp>
          <p:nvGrpSpPr>
            <p:cNvPr id="25656" name="组合 167"/>
            <p:cNvGrpSpPr/>
            <p:nvPr/>
          </p:nvGrpSpPr>
          <p:grpSpPr bwMode="auto">
            <a:xfrm>
              <a:off x="800148" y="1803196"/>
              <a:ext cx="4489730" cy="4175254"/>
              <a:chOff x="916251" y="1700808"/>
              <a:chExt cx="4897431" cy="3694502"/>
            </a:xfrm>
          </p:grpSpPr>
          <p:sp>
            <p:nvSpPr>
              <p:cNvPr id="95" name="矩形 3"/>
              <p:cNvSpPr/>
              <p:nvPr/>
            </p:nvSpPr>
            <p:spPr bwMode="auto">
              <a:xfrm>
                <a:off x="1553631" y="2988515"/>
                <a:ext cx="2159409" cy="411430"/>
              </a:xfrm>
              <a:prstGeom prst="roundRect">
                <a:avLst/>
              </a:prstGeom>
              <a:solidFill>
                <a:schemeClr val="tx1">
                  <a:lumMod val="50000"/>
                  <a:lumOff val="50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p:spPr>
            <p:txBody>
              <a:bodyPr lIns="0" tIns="0" rIns="0" bIns="0" anchor="ctr"/>
              <a:lstStyle/>
              <a:p>
                <a:pPr algn="ctr" eaLnBrk="1" fontAlgn="t" hangingPunct="1">
                  <a:defRPr/>
                </a:pPr>
                <a:r>
                  <a:rPr lang="en-US" altLang="zh-CN" sz="1500" kern="0" dirty="0">
                    <a:latin typeface="+mn-lt"/>
                    <a:ea typeface="+mn-ea"/>
                  </a:rPr>
                  <a:t>Hardware management</a:t>
                </a:r>
                <a:endParaRPr lang="en-US" altLang="zh-CN" sz="1500" kern="0" dirty="0">
                  <a:latin typeface="+mn-lt"/>
                  <a:ea typeface="+mn-ea"/>
                </a:endParaRPr>
              </a:p>
            </p:txBody>
          </p:sp>
          <p:cxnSp>
            <p:nvCxnSpPr>
              <p:cNvPr id="25663" name="直接箭头连接符 95"/>
              <p:cNvCxnSpPr>
                <a:cxnSpLocks noChangeShapeType="1"/>
              </p:cNvCxnSpPr>
              <p:nvPr/>
            </p:nvCxnSpPr>
            <p:spPr bwMode="auto">
              <a:xfrm>
                <a:off x="4696336" y="2627223"/>
                <a:ext cx="1117346" cy="88709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arrow" w="med" len="med"/>
                    <a:tailEnd type="arrow" w="med" len="med"/>
                  </a14:hiddenLine>
                </a:ext>
              </a:extLst>
            </p:spPr>
          </p:cxnSp>
          <p:sp>
            <p:nvSpPr>
              <p:cNvPr id="97" name="圆角矩形 96"/>
              <p:cNvSpPr/>
              <p:nvPr/>
            </p:nvSpPr>
            <p:spPr bwMode="auto">
              <a:xfrm>
                <a:off x="916853" y="4453146"/>
                <a:ext cx="1151371" cy="919922"/>
              </a:xfrm>
              <a:prstGeom prst="roundRect">
                <a:avLst>
                  <a:gd name="adj" fmla="val 9277"/>
                </a:avLst>
              </a:prstGeom>
              <a:solidFill>
                <a:schemeClr val="bg1"/>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p:spPr>
            <p:txBody>
              <a:bodyPr lIns="0" tIns="35970" rIns="0" bIns="0" anchor="ctr"/>
              <a:lstStyle/>
              <a:p>
                <a:pPr algn="ctr" eaLnBrk="1" fontAlgn="t" hangingPunct="1">
                  <a:defRPr/>
                </a:pPr>
                <a:r>
                  <a:rPr lang="en-US" altLang="zh-CN" sz="1500" dirty="0">
                    <a:solidFill>
                      <a:schemeClr val="tx1">
                        <a:lumMod val="75000"/>
                        <a:lumOff val="25000"/>
                      </a:schemeClr>
                    </a:solidFill>
                    <a:latin typeface="+mn-lt"/>
                    <a:ea typeface="+mn-ea"/>
                  </a:rPr>
                  <a:t>Others</a:t>
                </a:r>
                <a:endParaRPr lang="zh-CN" altLang="en-US" sz="1500" dirty="0">
                  <a:solidFill>
                    <a:schemeClr val="tx1">
                      <a:lumMod val="75000"/>
                      <a:lumOff val="25000"/>
                    </a:schemeClr>
                  </a:solidFill>
                  <a:latin typeface="+mn-lt"/>
                  <a:ea typeface="+mn-ea"/>
                </a:endParaRPr>
              </a:p>
            </p:txBody>
          </p:sp>
          <p:sp>
            <p:nvSpPr>
              <p:cNvPr id="98" name="圆角矩形 97"/>
              <p:cNvSpPr/>
              <p:nvPr/>
            </p:nvSpPr>
            <p:spPr bwMode="auto">
              <a:xfrm>
                <a:off x="2164563" y="4474877"/>
                <a:ext cx="1151371" cy="919921"/>
              </a:xfrm>
              <a:prstGeom prst="roundRect">
                <a:avLst>
                  <a:gd name="adj" fmla="val 10200"/>
                </a:avLst>
              </a:prstGeom>
              <a:solidFill>
                <a:schemeClr val="bg1"/>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p:spPr>
            <p:txBody>
              <a:bodyPr lIns="0" tIns="35970" rIns="0" bIns="0"/>
              <a:lstStyle/>
              <a:p>
                <a:pPr algn="ctr" eaLnBrk="1" fontAlgn="t" hangingPunct="1">
                  <a:defRPr/>
                </a:pPr>
                <a:r>
                  <a:rPr lang="en-US" altLang="zh-CN" sz="1400" dirty="0">
                    <a:solidFill>
                      <a:schemeClr val="tx1">
                        <a:lumMod val="75000"/>
                        <a:lumOff val="25000"/>
                      </a:schemeClr>
                    </a:solidFill>
                    <a:latin typeface="+mn-lt"/>
                    <a:ea typeface="+mn-ea"/>
                  </a:rPr>
                  <a:t>Memory </a:t>
                </a:r>
                <a:endParaRPr lang="en-US" altLang="zh-CN" sz="1400" dirty="0">
                  <a:solidFill>
                    <a:schemeClr val="tx1">
                      <a:lumMod val="75000"/>
                      <a:lumOff val="25000"/>
                    </a:schemeClr>
                  </a:solidFill>
                  <a:latin typeface="+mn-lt"/>
                  <a:ea typeface="+mn-ea"/>
                </a:endParaRPr>
              </a:p>
              <a:p>
                <a:pPr algn="ctr" eaLnBrk="1" fontAlgn="t" hangingPunct="1">
                  <a:defRPr/>
                </a:pPr>
                <a:r>
                  <a:rPr lang="en-US" altLang="zh-CN" sz="1400" dirty="0">
                    <a:solidFill>
                      <a:schemeClr val="tx1">
                        <a:lumMod val="75000"/>
                        <a:lumOff val="25000"/>
                      </a:schemeClr>
                    </a:solidFill>
                    <a:latin typeface="+mn-lt"/>
                    <a:ea typeface="+mn-ea"/>
                  </a:rPr>
                  <a:t>ECC</a:t>
                </a:r>
                <a:endParaRPr lang="en-US" altLang="zh-CN" sz="1400" dirty="0">
                  <a:solidFill>
                    <a:schemeClr val="tx1">
                      <a:lumMod val="75000"/>
                      <a:lumOff val="25000"/>
                    </a:schemeClr>
                  </a:solidFill>
                  <a:latin typeface="+mn-lt"/>
                  <a:ea typeface="+mn-ea"/>
                </a:endParaRPr>
              </a:p>
            </p:txBody>
          </p:sp>
          <p:pic>
            <p:nvPicPr>
              <p:cNvPr id="99" name="Picture 9"/>
              <p:cNvPicPr>
                <a:picLocks noChangeAspect="1" noChangeArrowheads="1"/>
              </p:cNvPicPr>
              <p:nvPr/>
            </p:nvPicPr>
            <p:blipFill>
              <a:blip r:embed="rId1" cstate="print"/>
              <a:srcRect/>
              <a:stretch>
                <a:fillRect/>
              </a:stretch>
            </p:blipFill>
            <p:spPr bwMode="auto">
              <a:xfrm>
                <a:off x="2348807" y="4933294"/>
                <a:ext cx="783861" cy="377418"/>
              </a:xfrm>
              <a:prstGeom prst="roundRect">
                <a:avLst/>
              </a:prstGeom>
              <a:noFill/>
              <a:ln w="9525">
                <a:noFill/>
                <a:miter lim="800000"/>
                <a:headEnd/>
                <a:tailEnd/>
              </a:ln>
            </p:spPr>
          </p:pic>
          <p:sp>
            <p:nvSpPr>
              <p:cNvPr id="100" name="圆角矩形 99"/>
              <p:cNvSpPr/>
              <p:nvPr/>
            </p:nvSpPr>
            <p:spPr bwMode="auto">
              <a:xfrm>
                <a:off x="3414623" y="4463287"/>
                <a:ext cx="1151371" cy="906883"/>
              </a:xfrm>
              <a:prstGeom prst="roundRect">
                <a:avLst>
                  <a:gd name="adj" fmla="val 11124"/>
                </a:avLst>
              </a:prstGeom>
              <a:solidFill>
                <a:schemeClr val="bg1"/>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p:spPr>
            <p:txBody>
              <a:bodyPr lIns="0" tIns="35970" rIns="0" bIns="0"/>
              <a:lstStyle/>
              <a:p>
                <a:pPr algn="ctr" eaLnBrk="1" fontAlgn="t" hangingPunct="1">
                  <a:defRPr/>
                </a:pPr>
                <a:r>
                  <a:rPr lang="en-US" altLang="zh-CN" sz="1400" dirty="0">
                    <a:solidFill>
                      <a:schemeClr val="tx1">
                        <a:lumMod val="75000"/>
                        <a:lumOff val="25000"/>
                      </a:schemeClr>
                    </a:solidFill>
                    <a:latin typeface="+mn-lt"/>
                    <a:ea typeface="+mn-ea"/>
                  </a:rPr>
                  <a:t>HDD Fault</a:t>
                </a:r>
                <a:endParaRPr lang="en-US" altLang="zh-CN" sz="1400" dirty="0">
                  <a:solidFill>
                    <a:schemeClr val="tx1">
                      <a:lumMod val="75000"/>
                      <a:lumOff val="25000"/>
                    </a:schemeClr>
                  </a:solidFill>
                  <a:latin typeface="+mn-lt"/>
                  <a:ea typeface="+mn-ea"/>
                </a:endParaRPr>
              </a:p>
            </p:txBody>
          </p:sp>
          <p:pic>
            <p:nvPicPr>
              <p:cNvPr id="2566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377" y="4939835"/>
                <a:ext cx="699659" cy="36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圆角矩形 101"/>
              <p:cNvSpPr/>
              <p:nvPr/>
            </p:nvSpPr>
            <p:spPr bwMode="auto">
              <a:xfrm>
                <a:off x="4662333" y="4463287"/>
                <a:ext cx="1151371" cy="909781"/>
              </a:xfrm>
              <a:prstGeom prst="roundRect">
                <a:avLst>
                  <a:gd name="adj" fmla="val 8815"/>
                </a:avLst>
              </a:prstGeom>
              <a:solidFill>
                <a:schemeClr val="bg1"/>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p:spPr>
            <p:txBody>
              <a:bodyPr lIns="0" tIns="35970" rIns="0" bIns="0"/>
              <a:lstStyle/>
              <a:p>
                <a:pPr algn="ctr" eaLnBrk="1" fontAlgn="t" hangingPunct="1">
                  <a:defRPr/>
                </a:pPr>
                <a:r>
                  <a:rPr lang="en-US" altLang="zh-CN" sz="1400" dirty="0">
                    <a:solidFill>
                      <a:schemeClr val="tx1">
                        <a:lumMod val="75000"/>
                        <a:lumOff val="25000"/>
                      </a:schemeClr>
                    </a:solidFill>
                    <a:latin typeface="+mn-lt"/>
                    <a:ea typeface="+mn-ea"/>
                  </a:rPr>
                  <a:t>Eth port fault</a:t>
                </a:r>
                <a:endParaRPr lang="en-US" altLang="zh-CN" sz="1400" dirty="0">
                  <a:solidFill>
                    <a:schemeClr val="tx1">
                      <a:lumMod val="75000"/>
                      <a:lumOff val="25000"/>
                    </a:schemeClr>
                  </a:solidFill>
                  <a:latin typeface="+mn-lt"/>
                  <a:ea typeface="+mn-ea"/>
                </a:endParaRPr>
              </a:p>
            </p:txBody>
          </p:sp>
          <p:pic>
            <p:nvPicPr>
              <p:cNvPr id="2567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3352" y="4903025"/>
                <a:ext cx="708660" cy="38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矩形 3"/>
              <p:cNvSpPr/>
              <p:nvPr/>
            </p:nvSpPr>
            <p:spPr bwMode="auto">
              <a:xfrm>
                <a:off x="1553631" y="3608557"/>
                <a:ext cx="2159409" cy="324508"/>
              </a:xfrm>
              <a:prstGeom prst="roundRect">
                <a:avLst/>
              </a:prstGeom>
              <a:solidFill>
                <a:schemeClr val="tx1">
                  <a:lumMod val="50000"/>
                  <a:lumOff val="50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p:spPr>
            <p:txBody>
              <a:bodyPr lIns="0" tIns="0" rIns="0" bIns="0" anchor="ctr"/>
              <a:lstStyle/>
              <a:p>
                <a:pPr algn="ctr" eaLnBrk="1" fontAlgn="t" hangingPunct="1">
                  <a:defRPr/>
                </a:pPr>
                <a:r>
                  <a:rPr lang="en-US" altLang="zh-CN" sz="1700" kern="0" dirty="0">
                    <a:latin typeface="+mn-lt"/>
                    <a:ea typeface="+mn-ea"/>
                  </a:rPr>
                  <a:t>Hypervisor</a:t>
                </a:r>
                <a:endParaRPr lang="en-US" altLang="zh-CN" sz="1700" kern="0" dirty="0">
                  <a:latin typeface="+mn-lt"/>
                  <a:ea typeface="+mn-ea"/>
                </a:endParaRPr>
              </a:p>
            </p:txBody>
          </p:sp>
          <p:sp>
            <p:nvSpPr>
              <p:cNvPr id="105" name="矩形 3"/>
              <p:cNvSpPr/>
              <p:nvPr/>
            </p:nvSpPr>
            <p:spPr bwMode="auto">
              <a:xfrm>
                <a:off x="2094071" y="2348192"/>
                <a:ext cx="1078530" cy="324508"/>
              </a:xfrm>
              <a:prstGeom prst="roundRect">
                <a:avLst/>
              </a:prstGeom>
              <a:solidFill>
                <a:schemeClr val="tx1">
                  <a:lumMod val="50000"/>
                  <a:lumOff val="50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p:spPr>
            <p:txBody>
              <a:bodyPr lIns="0" tIns="0" rIns="0" bIns="0" anchor="ctr"/>
              <a:lstStyle/>
              <a:p>
                <a:pPr algn="ctr" eaLnBrk="1" fontAlgn="t" hangingPunct="1">
                  <a:defRPr/>
                </a:pPr>
                <a:r>
                  <a:rPr lang="en-US" altLang="zh-CN" sz="1700" kern="0" dirty="0">
                    <a:latin typeface="+mn-lt"/>
                    <a:ea typeface="+mn-ea"/>
                  </a:rPr>
                  <a:t>RM</a:t>
                </a:r>
                <a:endParaRPr lang="en-US" altLang="zh-CN" sz="1700" kern="0" dirty="0">
                  <a:latin typeface="+mn-lt"/>
                  <a:ea typeface="+mn-ea"/>
                </a:endParaRPr>
              </a:p>
            </p:txBody>
          </p:sp>
          <p:sp>
            <p:nvSpPr>
              <p:cNvPr id="106" name="矩形 3"/>
              <p:cNvSpPr/>
              <p:nvPr/>
            </p:nvSpPr>
            <p:spPr bwMode="auto">
              <a:xfrm>
                <a:off x="2094071" y="1700625"/>
                <a:ext cx="1078530" cy="324508"/>
              </a:xfrm>
              <a:prstGeom prst="roundRect">
                <a:avLst/>
              </a:prstGeom>
              <a:solidFill>
                <a:schemeClr val="tx1">
                  <a:lumMod val="50000"/>
                  <a:lumOff val="50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p:spPr>
            <p:txBody>
              <a:bodyPr lIns="0" tIns="0" rIns="0" bIns="0" anchor="ctr"/>
              <a:lstStyle/>
              <a:p>
                <a:pPr algn="ctr" eaLnBrk="1" fontAlgn="t" hangingPunct="1">
                  <a:defRPr/>
                </a:pPr>
                <a:r>
                  <a:rPr lang="en-US" altLang="zh-CN" sz="1700" kern="0" dirty="0">
                    <a:latin typeface="+mn-lt"/>
                    <a:ea typeface="+mn-ea"/>
                  </a:rPr>
                  <a:t>HA</a:t>
                </a:r>
                <a:endParaRPr lang="en-US" altLang="zh-CN" sz="1700" kern="0" dirty="0">
                  <a:latin typeface="+mn-lt"/>
                  <a:ea typeface="+mn-ea"/>
                </a:endParaRPr>
              </a:p>
            </p:txBody>
          </p:sp>
          <p:grpSp>
            <p:nvGrpSpPr>
              <p:cNvPr id="25674" name="组合 101"/>
              <p:cNvGrpSpPr/>
              <p:nvPr/>
            </p:nvGrpSpPr>
            <p:grpSpPr bwMode="auto">
              <a:xfrm>
                <a:off x="1743812" y="2035325"/>
                <a:ext cx="3023840" cy="2660906"/>
                <a:chOff x="1743812" y="2035315"/>
                <a:chExt cx="3023840" cy="3132694"/>
              </a:xfrm>
            </p:grpSpPr>
            <p:sp>
              <p:nvSpPr>
                <p:cNvPr id="25675" name="上下箭头 107"/>
                <p:cNvSpPr>
                  <a:spLocks noChangeArrowheads="1"/>
                </p:cNvSpPr>
                <p:nvPr/>
              </p:nvSpPr>
              <p:spPr bwMode="auto">
                <a:xfrm>
                  <a:off x="2488826" y="2035255"/>
                  <a:ext cx="289018" cy="395689"/>
                </a:xfrm>
                <a:prstGeom prst="upDownArrow">
                  <a:avLst>
                    <a:gd name="adj1" fmla="val 50000"/>
                    <a:gd name="adj2" fmla="val 50003"/>
                  </a:avLst>
                </a:prstGeom>
                <a:solidFill>
                  <a:srgbClr val="F68B1F"/>
                </a:solidFill>
                <a:ln>
                  <a:noFill/>
                </a:ln>
                <a:extLst>
                  <a:ext uri="{91240B29-F687-4F45-9708-019B960494DF}">
                    <a14:hiddenLine xmlns:a14="http://schemas.microsoft.com/office/drawing/2010/main" w="9525">
                      <a:solidFill>
                        <a:srgbClr val="000000"/>
                      </a:solidFill>
                      <a:round/>
                    </a14:hiddenLine>
                  </a:ext>
                </a:extLst>
              </p:spPr>
              <p:txBody>
                <a:bodyPr/>
                <a:lstStyle>
                  <a:lvl1pPr defTabSz="1216025">
                    <a:defRPr sz="1000">
                      <a:solidFill>
                        <a:schemeClr val="tx1"/>
                      </a:solidFill>
                      <a:latin typeface="FrutigerNext LT Regular"/>
                      <a:ea typeface="宋体" panose="02010600030101010101" pitchFamily="2" charset="-122"/>
                    </a:defRPr>
                  </a:lvl1pPr>
                  <a:lvl2pPr marL="742950" indent="-285750" defTabSz="1216025">
                    <a:defRPr sz="1000">
                      <a:solidFill>
                        <a:schemeClr val="tx1"/>
                      </a:solidFill>
                      <a:latin typeface="FrutigerNext LT Regular"/>
                      <a:ea typeface="宋体" panose="02010600030101010101" pitchFamily="2" charset="-122"/>
                    </a:defRPr>
                  </a:lvl2pPr>
                  <a:lvl3pPr marL="1143000" indent="-228600" defTabSz="1216025">
                    <a:defRPr sz="1000">
                      <a:solidFill>
                        <a:schemeClr val="tx1"/>
                      </a:solidFill>
                      <a:latin typeface="FrutigerNext LT Regular"/>
                      <a:ea typeface="宋体" panose="02010600030101010101" pitchFamily="2" charset="-122"/>
                    </a:defRPr>
                  </a:lvl3pPr>
                  <a:lvl4pPr marL="1600200" indent="-228600" defTabSz="1216025">
                    <a:defRPr sz="1000">
                      <a:solidFill>
                        <a:schemeClr val="tx1"/>
                      </a:solidFill>
                      <a:latin typeface="FrutigerNext LT Regular"/>
                      <a:ea typeface="宋体" panose="02010600030101010101" pitchFamily="2" charset="-122"/>
                    </a:defRPr>
                  </a:lvl4pPr>
                  <a:lvl5pPr marL="2057400" indent="-228600" defTabSz="1216025">
                    <a:defRPr sz="1000">
                      <a:solidFill>
                        <a:schemeClr val="tx1"/>
                      </a:solidFill>
                      <a:latin typeface="FrutigerNext LT Regular"/>
                      <a:ea typeface="宋体" panose="02010600030101010101" pitchFamily="2" charset="-122"/>
                    </a:defRPr>
                  </a:lvl5pPr>
                  <a:lvl6pPr marL="25146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sp>
              <p:nvSpPr>
                <p:cNvPr id="25676" name="左右箭头 108"/>
                <p:cNvSpPr>
                  <a:spLocks noChangeArrowheads="1"/>
                </p:cNvSpPr>
                <p:nvPr/>
              </p:nvSpPr>
              <p:spPr bwMode="auto">
                <a:xfrm rot="8100000" flipV="1">
                  <a:off x="1744389" y="4499179"/>
                  <a:ext cx="873244" cy="178580"/>
                </a:xfrm>
                <a:prstGeom prst="leftRightArrow">
                  <a:avLst>
                    <a:gd name="adj1" fmla="val 50000"/>
                    <a:gd name="adj2" fmla="val 50006"/>
                  </a:avLst>
                </a:prstGeom>
                <a:solidFill>
                  <a:srgbClr val="F68B1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sp>
              <p:nvSpPr>
                <p:cNvPr id="25677" name="上下箭头 109"/>
                <p:cNvSpPr>
                  <a:spLocks noChangeArrowheads="1"/>
                </p:cNvSpPr>
                <p:nvPr/>
              </p:nvSpPr>
              <p:spPr bwMode="auto">
                <a:xfrm>
                  <a:off x="2488826" y="2775465"/>
                  <a:ext cx="289018" cy="395689"/>
                </a:xfrm>
                <a:prstGeom prst="upDownArrow">
                  <a:avLst>
                    <a:gd name="adj1" fmla="val 50000"/>
                    <a:gd name="adj2" fmla="val 50003"/>
                  </a:avLst>
                </a:prstGeom>
                <a:solidFill>
                  <a:srgbClr val="F68B1F"/>
                </a:solidFill>
                <a:ln>
                  <a:noFill/>
                </a:ln>
                <a:extLst>
                  <a:ext uri="{91240B29-F687-4F45-9708-019B960494DF}">
                    <a14:hiddenLine xmlns:a14="http://schemas.microsoft.com/office/drawing/2010/main" w="9525">
                      <a:solidFill>
                        <a:srgbClr val="000000"/>
                      </a:solidFill>
                      <a:round/>
                    </a14:hiddenLine>
                  </a:ext>
                </a:extLst>
              </p:spPr>
              <p:txBody>
                <a:bodyPr/>
                <a:lstStyle>
                  <a:lvl1pPr defTabSz="1216025">
                    <a:defRPr sz="1000">
                      <a:solidFill>
                        <a:schemeClr val="tx1"/>
                      </a:solidFill>
                      <a:latin typeface="FrutigerNext LT Regular"/>
                      <a:ea typeface="宋体" panose="02010600030101010101" pitchFamily="2" charset="-122"/>
                    </a:defRPr>
                  </a:lvl1pPr>
                  <a:lvl2pPr marL="742950" indent="-285750" defTabSz="1216025">
                    <a:defRPr sz="1000">
                      <a:solidFill>
                        <a:schemeClr val="tx1"/>
                      </a:solidFill>
                      <a:latin typeface="FrutigerNext LT Regular"/>
                      <a:ea typeface="宋体" panose="02010600030101010101" pitchFamily="2" charset="-122"/>
                    </a:defRPr>
                  </a:lvl2pPr>
                  <a:lvl3pPr marL="1143000" indent="-228600" defTabSz="1216025">
                    <a:defRPr sz="1000">
                      <a:solidFill>
                        <a:schemeClr val="tx1"/>
                      </a:solidFill>
                      <a:latin typeface="FrutigerNext LT Regular"/>
                      <a:ea typeface="宋体" panose="02010600030101010101" pitchFamily="2" charset="-122"/>
                    </a:defRPr>
                  </a:lvl3pPr>
                  <a:lvl4pPr marL="1600200" indent="-228600" defTabSz="1216025">
                    <a:defRPr sz="1000">
                      <a:solidFill>
                        <a:schemeClr val="tx1"/>
                      </a:solidFill>
                      <a:latin typeface="FrutigerNext LT Regular"/>
                      <a:ea typeface="宋体" panose="02010600030101010101" pitchFamily="2" charset="-122"/>
                    </a:defRPr>
                  </a:lvl4pPr>
                  <a:lvl5pPr marL="2057400" indent="-228600" defTabSz="1216025">
                    <a:defRPr sz="1000">
                      <a:solidFill>
                        <a:schemeClr val="tx1"/>
                      </a:solidFill>
                      <a:latin typeface="FrutigerNext LT Regular"/>
                      <a:ea typeface="宋体" panose="02010600030101010101" pitchFamily="2" charset="-122"/>
                    </a:defRPr>
                  </a:lvl5pPr>
                  <a:lvl6pPr marL="25146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sp>
              <p:nvSpPr>
                <p:cNvPr id="25678" name="上下箭头 110"/>
                <p:cNvSpPr>
                  <a:spLocks noChangeArrowheads="1"/>
                </p:cNvSpPr>
                <p:nvPr/>
              </p:nvSpPr>
              <p:spPr bwMode="auto">
                <a:xfrm>
                  <a:off x="2488826" y="3517381"/>
                  <a:ext cx="289018" cy="395689"/>
                </a:xfrm>
                <a:prstGeom prst="upDownArrow">
                  <a:avLst>
                    <a:gd name="adj1" fmla="val 50000"/>
                    <a:gd name="adj2" fmla="val 50003"/>
                  </a:avLst>
                </a:prstGeom>
                <a:solidFill>
                  <a:srgbClr val="F68B1F"/>
                </a:solidFill>
                <a:ln>
                  <a:noFill/>
                </a:ln>
                <a:extLst>
                  <a:ext uri="{91240B29-F687-4F45-9708-019B960494DF}">
                    <a14:hiddenLine xmlns:a14="http://schemas.microsoft.com/office/drawing/2010/main" w="9525">
                      <a:solidFill>
                        <a:srgbClr val="000000"/>
                      </a:solidFill>
                      <a:round/>
                    </a14:hiddenLine>
                  </a:ext>
                </a:extLst>
              </p:spPr>
              <p:txBody>
                <a:bodyPr/>
                <a:lstStyle>
                  <a:lvl1pPr defTabSz="1216025">
                    <a:defRPr sz="1000">
                      <a:solidFill>
                        <a:schemeClr val="tx1"/>
                      </a:solidFill>
                      <a:latin typeface="FrutigerNext LT Regular"/>
                      <a:ea typeface="宋体" panose="02010600030101010101" pitchFamily="2" charset="-122"/>
                    </a:defRPr>
                  </a:lvl1pPr>
                  <a:lvl2pPr marL="742950" indent="-285750" defTabSz="1216025">
                    <a:defRPr sz="1000">
                      <a:solidFill>
                        <a:schemeClr val="tx1"/>
                      </a:solidFill>
                      <a:latin typeface="FrutigerNext LT Regular"/>
                      <a:ea typeface="宋体" panose="02010600030101010101" pitchFamily="2" charset="-122"/>
                    </a:defRPr>
                  </a:lvl2pPr>
                  <a:lvl3pPr marL="1143000" indent="-228600" defTabSz="1216025">
                    <a:defRPr sz="1000">
                      <a:solidFill>
                        <a:schemeClr val="tx1"/>
                      </a:solidFill>
                      <a:latin typeface="FrutigerNext LT Regular"/>
                      <a:ea typeface="宋体" panose="02010600030101010101" pitchFamily="2" charset="-122"/>
                    </a:defRPr>
                  </a:lvl3pPr>
                  <a:lvl4pPr marL="1600200" indent="-228600" defTabSz="1216025">
                    <a:defRPr sz="1000">
                      <a:solidFill>
                        <a:schemeClr val="tx1"/>
                      </a:solidFill>
                      <a:latin typeface="FrutigerNext LT Regular"/>
                      <a:ea typeface="宋体" panose="02010600030101010101" pitchFamily="2" charset="-122"/>
                    </a:defRPr>
                  </a:lvl4pPr>
                  <a:lvl5pPr marL="2057400" indent="-228600" defTabSz="1216025">
                    <a:defRPr sz="1000">
                      <a:solidFill>
                        <a:schemeClr val="tx1"/>
                      </a:solidFill>
                      <a:latin typeface="FrutigerNext LT Regular"/>
                      <a:ea typeface="宋体" panose="02010600030101010101" pitchFamily="2" charset="-122"/>
                    </a:defRPr>
                  </a:lvl5pPr>
                  <a:lvl6pPr marL="25146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sp>
              <p:nvSpPr>
                <p:cNvPr id="25679" name="左右箭头 111"/>
                <p:cNvSpPr>
                  <a:spLocks noChangeArrowheads="1"/>
                </p:cNvSpPr>
                <p:nvPr/>
              </p:nvSpPr>
              <p:spPr bwMode="auto">
                <a:xfrm rot="16200000" flipV="1">
                  <a:off x="2353357" y="4464160"/>
                  <a:ext cx="613999" cy="234974"/>
                </a:xfrm>
                <a:prstGeom prst="leftRightArrow">
                  <a:avLst>
                    <a:gd name="adj1" fmla="val 50000"/>
                    <a:gd name="adj2" fmla="val 49997"/>
                  </a:avLst>
                </a:prstGeom>
                <a:solidFill>
                  <a:srgbClr val="F68B1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sp>
              <p:nvSpPr>
                <p:cNvPr id="25680" name="左右箭头 112"/>
                <p:cNvSpPr>
                  <a:spLocks noChangeArrowheads="1"/>
                </p:cNvSpPr>
                <p:nvPr/>
              </p:nvSpPr>
              <p:spPr bwMode="auto">
                <a:xfrm rot="13500000" flipV="1">
                  <a:off x="2488826" y="4489547"/>
                  <a:ext cx="1158421" cy="182495"/>
                </a:xfrm>
                <a:prstGeom prst="leftRightArrow">
                  <a:avLst>
                    <a:gd name="adj1" fmla="val 50000"/>
                    <a:gd name="adj2" fmla="val 49995"/>
                  </a:avLst>
                </a:prstGeom>
                <a:solidFill>
                  <a:srgbClr val="F68B1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sp>
              <p:nvSpPr>
                <p:cNvPr id="25681" name="左右箭头 113"/>
                <p:cNvSpPr>
                  <a:spLocks noChangeArrowheads="1"/>
                </p:cNvSpPr>
                <p:nvPr/>
              </p:nvSpPr>
              <p:spPr bwMode="auto">
                <a:xfrm rot="12272770" flipV="1">
                  <a:off x="2643908" y="4539008"/>
                  <a:ext cx="2124161" cy="202960"/>
                </a:xfrm>
                <a:prstGeom prst="leftRightArrow">
                  <a:avLst>
                    <a:gd name="adj1" fmla="val 50000"/>
                    <a:gd name="adj2" fmla="val 50004"/>
                  </a:avLst>
                </a:prstGeom>
                <a:solidFill>
                  <a:srgbClr val="F68B1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FrutigerNext LT Regular"/>
                      <a:ea typeface="宋体" panose="02010600030101010101" pitchFamily="2" charset="-122"/>
                    </a:defRPr>
                  </a:lvl1pPr>
                  <a:lvl2pPr marL="742950" indent="-285750">
                    <a:defRPr sz="1000">
                      <a:solidFill>
                        <a:schemeClr val="tx1"/>
                      </a:solidFill>
                      <a:latin typeface="FrutigerNext LT Regular"/>
                      <a:ea typeface="宋体" panose="02010600030101010101" pitchFamily="2" charset="-122"/>
                    </a:defRPr>
                  </a:lvl2pPr>
                  <a:lvl3pPr marL="1143000" indent="-228600">
                    <a:defRPr sz="1000">
                      <a:solidFill>
                        <a:schemeClr val="tx1"/>
                      </a:solidFill>
                      <a:latin typeface="FrutigerNext LT Regular"/>
                      <a:ea typeface="宋体" panose="02010600030101010101" pitchFamily="2" charset="-122"/>
                    </a:defRPr>
                  </a:lvl3pPr>
                  <a:lvl4pPr marL="1600200" indent="-228600">
                    <a:defRPr sz="1000">
                      <a:solidFill>
                        <a:schemeClr val="tx1"/>
                      </a:solidFill>
                      <a:latin typeface="FrutigerNext LT Regular"/>
                      <a:ea typeface="宋体" panose="02010600030101010101" pitchFamily="2" charset="-122"/>
                    </a:defRPr>
                  </a:lvl4pPr>
                  <a:lvl5pPr marL="2057400" indent="-228600">
                    <a:defRPr sz="1000">
                      <a:solidFill>
                        <a:schemeClr val="tx1"/>
                      </a:solidFill>
                      <a:latin typeface="FrutigerNext LT Regular"/>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grpSp>
        </p:grpSp>
        <p:sp>
          <p:nvSpPr>
            <p:cNvPr id="25657" name="圆角矩形 89"/>
            <p:cNvSpPr>
              <a:spLocks noChangeArrowheads="1"/>
            </p:cNvSpPr>
            <p:nvPr/>
          </p:nvSpPr>
          <p:spPr bwMode="auto">
            <a:xfrm>
              <a:off x="613291" y="3173333"/>
              <a:ext cx="1800849" cy="656520"/>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3" tIns="45662" rIns="91323" bIns="45662"/>
            <a:lstStyle>
              <a:lvl1pPr defTabSz="1216025">
                <a:defRPr sz="1000">
                  <a:solidFill>
                    <a:schemeClr val="tx1"/>
                  </a:solidFill>
                  <a:latin typeface="FrutigerNext LT Regular"/>
                  <a:ea typeface="宋体" panose="02010600030101010101" pitchFamily="2" charset="-122"/>
                </a:defRPr>
              </a:lvl1pPr>
              <a:lvl2pPr marL="742950" indent="-285750" defTabSz="1216025">
                <a:defRPr sz="1000">
                  <a:solidFill>
                    <a:schemeClr val="tx1"/>
                  </a:solidFill>
                  <a:latin typeface="FrutigerNext LT Regular"/>
                  <a:ea typeface="宋体" panose="02010600030101010101" pitchFamily="2" charset="-122"/>
                </a:defRPr>
              </a:lvl2pPr>
              <a:lvl3pPr marL="1143000" indent="-228600" defTabSz="1216025">
                <a:defRPr sz="1000">
                  <a:solidFill>
                    <a:schemeClr val="tx1"/>
                  </a:solidFill>
                  <a:latin typeface="FrutigerNext LT Regular"/>
                  <a:ea typeface="宋体" panose="02010600030101010101" pitchFamily="2" charset="-122"/>
                </a:defRPr>
              </a:lvl3pPr>
              <a:lvl4pPr marL="1600200" indent="-228600" defTabSz="1216025">
                <a:defRPr sz="1000">
                  <a:solidFill>
                    <a:schemeClr val="tx1"/>
                  </a:solidFill>
                  <a:latin typeface="FrutigerNext LT Regular"/>
                  <a:ea typeface="宋体" panose="02010600030101010101" pitchFamily="2" charset="-122"/>
                </a:defRPr>
              </a:lvl4pPr>
              <a:lvl5pPr marL="2057400" indent="-228600" defTabSz="1216025">
                <a:defRPr sz="1000">
                  <a:solidFill>
                    <a:schemeClr val="tx1"/>
                  </a:solidFill>
                  <a:latin typeface="FrutigerNext LT Regular"/>
                  <a:ea typeface="宋体" panose="02010600030101010101" pitchFamily="2" charset="-122"/>
                </a:defRPr>
              </a:lvl5pPr>
              <a:lvl6pPr marL="25146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defTabSz="1216025" eaLnBrk="0" fontAlgn="base" hangingPunct="0">
                <a:spcBef>
                  <a:spcPct val="0"/>
                </a:spcBef>
                <a:spcAft>
                  <a:spcPct val="0"/>
                </a:spcAft>
                <a:defRPr sz="1000">
                  <a:solidFill>
                    <a:schemeClr val="tx1"/>
                  </a:solidFill>
                  <a:latin typeface="FrutigerNext LT Regular"/>
                  <a:ea typeface="宋体" panose="02010600030101010101" pitchFamily="2" charset="-122"/>
                </a:defRPr>
              </a:lvl9pPr>
            </a:lstStyle>
            <a:p>
              <a:pPr eaLnBrk="1" fontAlgn="t" hangingPunct="1">
                <a:defRPr/>
              </a:pPr>
              <a:endParaRPr lang="zh-CN" altLang="en-US" smtClean="0">
                <a:latin typeface="+mn-lt"/>
                <a:ea typeface="+mn-ea"/>
              </a:endParaRPr>
            </a:p>
          </p:txBody>
        </p:sp>
        <p:sp>
          <p:nvSpPr>
            <p:cNvPr id="91" name="圆角矩形标注 90"/>
            <p:cNvSpPr/>
            <p:nvPr/>
          </p:nvSpPr>
          <p:spPr bwMode="auto">
            <a:xfrm>
              <a:off x="3810014" y="4027956"/>
              <a:ext cx="1499272" cy="620502"/>
            </a:xfrm>
            <a:prstGeom prst="wedgeRoundRectCallout">
              <a:avLst>
                <a:gd name="adj1" fmla="val -124889"/>
                <a:gd name="adj2" fmla="val -1888"/>
                <a:gd name="adj3" fmla="val 16667"/>
              </a:avLst>
            </a:prstGeom>
            <a:solidFill>
              <a:schemeClr val="accent2">
                <a:lumMod val="40000"/>
                <a:lumOff val="60000"/>
                <a:alpha val="21000"/>
              </a:scheme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tIns="36000" rIns="36000" bIns="36000"/>
            <a:lstStyle/>
            <a:p>
              <a:pPr defTabSz="1267460" eaLnBrk="1" fontAlgn="t" hangingPunct="1">
                <a:defRPr/>
              </a:pPr>
              <a:r>
                <a:rPr lang="zh-CN" altLang="en-US" sz="1400" dirty="0"/>
                <a:t>秒级硬件故障通知触发业务倒换</a:t>
              </a:r>
              <a:endParaRPr lang="zh-CN" altLang="en-US" sz="1400" dirty="0"/>
            </a:p>
          </p:txBody>
        </p:sp>
        <p:sp>
          <p:nvSpPr>
            <p:cNvPr id="92" name="圆角矩形标注 91"/>
            <p:cNvSpPr/>
            <p:nvPr/>
          </p:nvSpPr>
          <p:spPr bwMode="auto">
            <a:xfrm>
              <a:off x="3663533" y="1927417"/>
              <a:ext cx="1710376" cy="762939"/>
            </a:xfrm>
            <a:prstGeom prst="wedgeRoundRectCallout">
              <a:avLst>
                <a:gd name="adj1" fmla="val -121121"/>
                <a:gd name="adj2" fmla="val 7572"/>
                <a:gd name="adj3" fmla="val 16667"/>
              </a:avLst>
            </a:prstGeom>
            <a:solidFill>
              <a:schemeClr val="accent2">
                <a:lumMod val="40000"/>
                <a:lumOff val="60000"/>
                <a:alpha val="21000"/>
              </a:scheme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tIns="36000" rIns="36000" bIns="36000"/>
            <a:lstStyle/>
            <a:p>
              <a:pPr defTabSz="1267460" eaLnBrk="1" fontAlgn="t" hangingPunct="1">
                <a:defRPr/>
              </a:pPr>
              <a:r>
                <a:rPr lang="zh-CN" altLang="en-US" sz="1400" dirty="0"/>
                <a:t>应用进程</a:t>
              </a:r>
              <a:r>
                <a:rPr lang="en-US" altLang="zh-CN" sz="1400" dirty="0"/>
                <a:t>HA</a:t>
              </a:r>
              <a:r>
                <a:rPr lang="zh-CN" altLang="en-US" sz="1400" dirty="0"/>
                <a:t>：对应用进程监控、仲裁主备，完成倒换</a:t>
              </a:r>
              <a:endParaRPr lang="zh-CN" altLang="en-US" sz="1400" dirty="0"/>
            </a:p>
          </p:txBody>
        </p:sp>
        <p:sp>
          <p:nvSpPr>
            <p:cNvPr id="93" name="同侧圆角矩形 92"/>
            <p:cNvSpPr/>
            <p:nvPr/>
          </p:nvSpPr>
          <p:spPr bwMode="auto">
            <a:xfrm>
              <a:off x="757618" y="1267622"/>
              <a:ext cx="4760618" cy="502623"/>
            </a:xfrm>
            <a:prstGeom prst="round2SameRect">
              <a:avLst>
                <a:gd name="adj1" fmla="val 0"/>
                <a:gd name="adj2" fmla="val 0"/>
              </a:avLst>
            </a:prstGeom>
            <a:solidFill>
              <a:schemeClr val="bg1">
                <a:lumMod val="75000"/>
              </a:schemeClr>
            </a:solidFill>
            <a:ln w="12700" algn="ctr">
              <a:noFill/>
              <a:round/>
            </a:ln>
            <a:effectLst>
              <a:outerShdw blurRad="63500" sx="101000" sy="101000" algn="ctr" rotWithShape="0">
                <a:prstClr val="black">
                  <a:alpha val="20000"/>
                </a:prstClr>
              </a:outerShdw>
            </a:effectLst>
          </p:spPr>
          <p:txBody>
            <a:bodyPr wrap="none" lIns="91387" tIns="45694" rIns="91387" bIns="45694" anchor="ctr"/>
            <a:lstStyle/>
            <a:p>
              <a:pPr algn="ctr" fontAlgn="t">
                <a:buClr>
                  <a:srgbClr val="990000"/>
                </a:buClr>
                <a:buSzPct val="60000"/>
                <a:defRPr/>
              </a:pPr>
              <a:r>
                <a:rPr lang="zh-CN" altLang="en-US" sz="2100" dirty="0">
                  <a:solidFill>
                    <a:schemeClr val="tx2"/>
                  </a:solidFill>
                  <a:latin typeface="+mn-lt"/>
                  <a:ea typeface="+mn-ea"/>
                  <a:cs typeface="Arial" panose="020B0604020202020204" pitchFamily="34" charset="0"/>
                </a:rPr>
                <a:t>秒级故障检测和恢复</a:t>
              </a:r>
              <a:endParaRPr lang="en-US" altLang="zh-CN" sz="2100" dirty="0">
                <a:solidFill>
                  <a:schemeClr val="tx2"/>
                </a:solidFill>
                <a:latin typeface="+mn-lt"/>
                <a:ea typeface="+mn-ea"/>
                <a:cs typeface="Arial" panose="020B0604020202020204" pitchFamily="34" charset="0"/>
              </a:endParaRPr>
            </a:p>
          </p:txBody>
        </p:sp>
        <p:sp>
          <p:nvSpPr>
            <p:cNvPr id="94" name="圆角矩形标注 93"/>
            <p:cNvSpPr/>
            <p:nvPr/>
          </p:nvSpPr>
          <p:spPr bwMode="auto">
            <a:xfrm>
              <a:off x="3568752" y="3052180"/>
              <a:ext cx="1777154" cy="679441"/>
            </a:xfrm>
            <a:prstGeom prst="wedgeRoundRectCallout">
              <a:avLst>
                <a:gd name="adj1" fmla="val -104143"/>
                <a:gd name="adj2" fmla="val 81831"/>
                <a:gd name="adj3" fmla="val 16667"/>
              </a:avLst>
            </a:prstGeom>
            <a:solidFill>
              <a:schemeClr val="accent2">
                <a:lumMod val="40000"/>
                <a:lumOff val="60000"/>
                <a:alpha val="21000"/>
              </a:scheme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tIns="36000" rIns="36000" bIns="36000"/>
            <a:lstStyle/>
            <a:p>
              <a:pPr defTabSz="1267460" eaLnBrk="1" fontAlgn="t" hangingPunct="1">
                <a:defRPr/>
              </a:pPr>
              <a:r>
                <a:rPr lang="en-US" altLang="zh-CN" sz="1400" dirty="0" err="1"/>
                <a:t>GuestOs</a:t>
              </a:r>
              <a:r>
                <a:rPr lang="zh-CN" altLang="en-US" sz="1400" dirty="0"/>
                <a:t>及</a:t>
              </a:r>
              <a:r>
                <a:rPr lang="en-US" altLang="zh-CN" sz="1400" dirty="0" err="1"/>
                <a:t>HostOS</a:t>
              </a:r>
              <a:r>
                <a:rPr lang="en-US" altLang="zh-CN" sz="1400" dirty="0"/>
                <a:t>, </a:t>
              </a:r>
              <a:r>
                <a:rPr lang="zh-CN" altLang="en-US" sz="1400" dirty="0"/>
                <a:t>监控</a:t>
              </a:r>
              <a:r>
                <a:rPr lang="en-US" altLang="zh-CN" sz="1400" dirty="0"/>
                <a:t>OS</a:t>
              </a:r>
              <a:r>
                <a:rPr lang="zh-CN" altLang="en-US" sz="1400" dirty="0"/>
                <a:t>异常事件</a:t>
              </a:r>
              <a:endParaRPr lang="zh-CN" altLang="en-US" sz="1400" dirty="0"/>
            </a:p>
          </p:txBody>
        </p:sp>
      </p:grpSp>
      <p:sp>
        <p:nvSpPr>
          <p:cNvPr id="115" name="同侧圆角矩形 114"/>
          <p:cNvSpPr/>
          <p:nvPr/>
        </p:nvSpPr>
        <p:spPr bwMode="auto">
          <a:xfrm rot="5400000">
            <a:off x="4285949" y="1780867"/>
            <a:ext cx="4704000" cy="3895822"/>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162464" tIns="81235" rIns="162464" bIns="81235" anchor="ctr"/>
          <a:lstStyle/>
          <a:p>
            <a:pPr algn="ctr" eaLnBrk="1" fontAlgn="t" hangingPunct="1">
              <a:defRPr/>
            </a:pPr>
            <a:endParaRPr lang="zh-CN" altLang="en-US" sz="600" kern="0" dirty="0">
              <a:solidFill>
                <a:srgbClr val="5F5F5F"/>
              </a:solidFill>
              <a:latin typeface="+mn-lt"/>
              <a:ea typeface="+mn-ea"/>
              <a:cs typeface="Arial" panose="020B0604020202020204" pitchFamily="34" charset="0"/>
            </a:endParaRPr>
          </a:p>
        </p:txBody>
      </p:sp>
      <p:sp>
        <p:nvSpPr>
          <p:cNvPr id="116" name="同侧圆角矩形 115"/>
          <p:cNvSpPr/>
          <p:nvPr/>
        </p:nvSpPr>
        <p:spPr bwMode="auto">
          <a:xfrm>
            <a:off x="4689475" y="1376363"/>
            <a:ext cx="3895725" cy="528637"/>
          </a:xfrm>
          <a:prstGeom prst="round2SameRect">
            <a:avLst>
              <a:gd name="adj1" fmla="val 0"/>
              <a:gd name="adj2" fmla="val 0"/>
            </a:avLst>
          </a:prstGeom>
          <a:solidFill>
            <a:schemeClr val="bg1">
              <a:lumMod val="75000"/>
            </a:schemeClr>
          </a:solidFill>
          <a:ln w="12700" algn="ctr">
            <a:noFill/>
            <a:round/>
          </a:ln>
          <a:effectLst>
            <a:outerShdw blurRad="63500" sx="101000" sy="101000" algn="ctr" rotWithShape="0">
              <a:prstClr val="black">
                <a:alpha val="20000"/>
              </a:prstClr>
            </a:outerShdw>
          </a:effectLst>
        </p:spPr>
        <p:txBody>
          <a:bodyPr wrap="none" lIns="121813" tIns="60907" rIns="121813" bIns="60907" anchor="ctr"/>
          <a:lstStyle/>
          <a:p>
            <a:pPr algn="ctr" fontAlgn="t">
              <a:buClr>
                <a:srgbClr val="990000"/>
              </a:buClr>
              <a:buSzPct val="60000"/>
              <a:defRPr/>
            </a:pPr>
            <a:r>
              <a:rPr lang="zh-CN" altLang="en-US" sz="2100" dirty="0">
                <a:solidFill>
                  <a:schemeClr val="tx2"/>
                </a:solidFill>
                <a:latin typeface="+mn-lt"/>
                <a:ea typeface="+mn-ea"/>
                <a:cs typeface="Arial" panose="020B0604020202020204" pitchFamily="34" charset="0"/>
              </a:rPr>
              <a:t>主动事件检测 </a:t>
            </a:r>
            <a:r>
              <a:rPr lang="en-US" altLang="zh-CN" sz="2100" dirty="0">
                <a:solidFill>
                  <a:schemeClr val="tx2"/>
                </a:solidFill>
                <a:latin typeface="+mn-lt"/>
                <a:ea typeface="+mn-ea"/>
                <a:cs typeface="Arial" panose="020B0604020202020204" pitchFamily="34" charset="0"/>
              </a:rPr>
              <a:t>VS. </a:t>
            </a:r>
            <a:r>
              <a:rPr lang="zh-CN" altLang="en-US" sz="2100" dirty="0">
                <a:solidFill>
                  <a:schemeClr val="tx2"/>
                </a:solidFill>
                <a:latin typeface="+mn-lt"/>
                <a:ea typeface="+mn-ea"/>
                <a:cs typeface="Arial" panose="020B0604020202020204" pitchFamily="34" charset="0"/>
              </a:rPr>
              <a:t>被动故障通知</a:t>
            </a:r>
            <a:endParaRPr lang="en-US" altLang="zh-CN" sz="2100" dirty="0">
              <a:solidFill>
                <a:schemeClr val="tx2"/>
              </a:solidFill>
              <a:latin typeface="+mn-lt"/>
              <a:ea typeface="+mn-ea"/>
              <a:cs typeface="Arial" panose="020B0604020202020204" pitchFamily="34" charset="0"/>
            </a:endParaRPr>
          </a:p>
        </p:txBody>
      </p:sp>
      <p:sp>
        <p:nvSpPr>
          <p:cNvPr id="117" name="同侧圆角矩形 116"/>
          <p:cNvSpPr/>
          <p:nvPr/>
        </p:nvSpPr>
        <p:spPr bwMode="auto">
          <a:xfrm>
            <a:off x="4745038" y="5040313"/>
            <a:ext cx="3751262" cy="1116012"/>
          </a:xfrm>
          <a:prstGeom prst="round2SameRect">
            <a:avLst>
              <a:gd name="adj1" fmla="val 0"/>
              <a:gd name="adj2" fmla="val 0"/>
            </a:avLst>
          </a:prstGeom>
          <a:solidFill>
            <a:srgbClr val="F9F9F9"/>
          </a:solidFill>
          <a:ln w="12700" algn="ctr">
            <a:noFill/>
            <a:round/>
          </a:ln>
          <a:effectLst>
            <a:outerShdw blurRad="63500" sx="101000" sy="101000" algn="ctr" rotWithShape="0">
              <a:prstClr val="black">
                <a:alpha val="20000"/>
              </a:prstClr>
            </a:outerShdw>
          </a:effectLst>
        </p:spPr>
        <p:txBody>
          <a:bodyPr lIns="121813" tIns="60907" rIns="121813" bIns="60907"/>
          <a:lstStyle/>
          <a:p>
            <a:pPr marL="203200" lvl="1" indent="-203200" defTabSz="1217930" fontAlgn="t">
              <a:buClr>
                <a:srgbClr val="000000">
                  <a:lumMod val="75000"/>
                  <a:lumOff val="25000"/>
                </a:srgbClr>
              </a:buClr>
              <a:buSzPct val="80000"/>
              <a:buFont typeface="Wingdings" panose="05000000000000000000" pitchFamily="2" charset="2"/>
              <a:buChar char="l"/>
              <a:defRPr/>
            </a:pPr>
            <a:r>
              <a:rPr lang="zh-CN" altLang="en-US" sz="1400" dirty="0">
                <a:solidFill>
                  <a:srgbClr val="000000"/>
                </a:solidFill>
                <a:latin typeface="+mn-lt"/>
                <a:ea typeface="+mn-ea"/>
                <a:cs typeface="Arial" panose="020B0604020202020204" pitchFamily="34" charset="0"/>
              </a:rPr>
              <a:t>硬件中断检测可达</a:t>
            </a:r>
            <a:r>
              <a:rPr lang="en-US" altLang="zh-CN" sz="1400" dirty="0">
                <a:solidFill>
                  <a:srgbClr val="C00000"/>
                </a:solidFill>
                <a:latin typeface="+mn-lt"/>
                <a:ea typeface="+mn-ea"/>
                <a:cs typeface="Arial" panose="020B0604020202020204" pitchFamily="34" charset="0"/>
              </a:rPr>
              <a:t>ms</a:t>
            </a:r>
            <a:r>
              <a:rPr lang="zh-CN" altLang="en-US" sz="1400" dirty="0">
                <a:solidFill>
                  <a:srgbClr val="000000"/>
                </a:solidFill>
                <a:latin typeface="+mn-lt"/>
                <a:ea typeface="+mn-ea"/>
                <a:cs typeface="Arial" panose="020B0604020202020204" pitchFamily="34" charset="0"/>
              </a:rPr>
              <a:t>级</a:t>
            </a:r>
            <a:endParaRPr lang="en-US" altLang="zh-CN" sz="1400" dirty="0">
              <a:solidFill>
                <a:srgbClr val="000000"/>
              </a:solidFill>
              <a:latin typeface="+mn-lt"/>
              <a:ea typeface="+mn-ea"/>
              <a:cs typeface="Arial" panose="020B0604020202020204" pitchFamily="34" charset="0"/>
            </a:endParaRPr>
          </a:p>
          <a:p>
            <a:pPr marL="203200" lvl="1" indent="-203200" defTabSz="1217930" fontAlgn="t">
              <a:buClr>
                <a:srgbClr val="000000">
                  <a:lumMod val="75000"/>
                  <a:lumOff val="25000"/>
                </a:srgbClr>
              </a:buClr>
              <a:buSzPct val="80000"/>
              <a:buFont typeface="Wingdings" panose="05000000000000000000" pitchFamily="2" charset="2"/>
              <a:buChar char="l"/>
              <a:defRPr/>
            </a:pPr>
            <a:r>
              <a:rPr lang="zh-CN" altLang="en-US" sz="1400" dirty="0">
                <a:solidFill>
                  <a:srgbClr val="000000"/>
                </a:solidFill>
                <a:latin typeface="+mn-lt"/>
                <a:ea typeface="+mn-ea"/>
                <a:cs typeface="Arial" panose="020B0604020202020204" pitchFamily="34" charset="0"/>
              </a:rPr>
              <a:t>支持</a:t>
            </a:r>
            <a:r>
              <a:rPr lang="en-US" altLang="zh-CN" sz="1400" dirty="0">
                <a:solidFill>
                  <a:srgbClr val="000000"/>
                </a:solidFill>
                <a:latin typeface="+mn-lt"/>
                <a:ea typeface="+mn-ea"/>
                <a:cs typeface="Arial" panose="020B0604020202020204" pitchFamily="34" charset="0"/>
              </a:rPr>
              <a:t>I</a:t>
            </a:r>
            <a:r>
              <a:rPr lang="zh-CN" altLang="en-US" sz="1400" dirty="0">
                <a:solidFill>
                  <a:srgbClr val="000000"/>
                </a:solidFill>
                <a:latin typeface="+mn-lt"/>
                <a:ea typeface="+mn-ea"/>
                <a:cs typeface="Arial" panose="020B0604020202020204" pitchFamily="34" charset="0"/>
              </a:rPr>
              <a:t>层与</a:t>
            </a:r>
            <a:r>
              <a:rPr lang="en-US" altLang="zh-CN" sz="1400" dirty="0">
                <a:solidFill>
                  <a:srgbClr val="000000"/>
                </a:solidFill>
                <a:latin typeface="+mn-lt"/>
                <a:ea typeface="+mn-ea"/>
                <a:cs typeface="Arial" panose="020B0604020202020204" pitchFamily="34" charset="0"/>
              </a:rPr>
              <a:t>P</a:t>
            </a:r>
            <a:r>
              <a:rPr lang="zh-CN" altLang="en-US" sz="1400" dirty="0">
                <a:solidFill>
                  <a:srgbClr val="000000"/>
                </a:solidFill>
                <a:latin typeface="+mn-lt"/>
                <a:ea typeface="+mn-ea"/>
                <a:cs typeface="Arial" panose="020B0604020202020204" pitchFamily="34" charset="0"/>
              </a:rPr>
              <a:t>层间的故障快速通知（</a:t>
            </a:r>
            <a:r>
              <a:rPr lang="en-US" altLang="zh-CN" sz="1400" dirty="0">
                <a:solidFill>
                  <a:srgbClr val="000000"/>
                </a:solidFill>
                <a:latin typeface="+mn-lt"/>
                <a:ea typeface="+mn-ea"/>
                <a:cs typeface="Arial" panose="020B0604020202020204" pitchFamily="34" charset="0"/>
              </a:rPr>
              <a:t>s</a:t>
            </a:r>
            <a:r>
              <a:rPr lang="zh-CN" altLang="en-US" sz="1400" dirty="0">
                <a:solidFill>
                  <a:srgbClr val="000000"/>
                </a:solidFill>
                <a:latin typeface="+mn-lt"/>
                <a:ea typeface="+mn-ea"/>
                <a:cs typeface="Arial" panose="020B0604020202020204" pitchFamily="34" charset="0"/>
              </a:rPr>
              <a:t>级），业务</a:t>
            </a:r>
            <a:r>
              <a:rPr lang="en-US" altLang="zh-CN" sz="1400" dirty="0">
                <a:solidFill>
                  <a:srgbClr val="000000"/>
                </a:solidFill>
                <a:latin typeface="+mn-lt"/>
                <a:ea typeface="+mn-ea"/>
                <a:cs typeface="Arial" panose="020B0604020202020204" pitchFamily="34" charset="0"/>
              </a:rPr>
              <a:t>HA</a:t>
            </a:r>
            <a:r>
              <a:rPr lang="en-US" altLang="zh-CN" sz="1400" dirty="0">
                <a:solidFill>
                  <a:srgbClr val="C00000"/>
                </a:solidFill>
                <a:latin typeface="+mn-lt"/>
                <a:ea typeface="+mn-ea"/>
                <a:cs typeface="Arial" panose="020B0604020202020204" pitchFamily="34" charset="0"/>
              </a:rPr>
              <a:t>7</a:t>
            </a:r>
            <a:r>
              <a:rPr lang="zh-CN" altLang="en-US" sz="1400" dirty="0">
                <a:solidFill>
                  <a:srgbClr val="C00000"/>
                </a:solidFill>
                <a:latin typeface="+mn-lt"/>
                <a:ea typeface="+mn-ea"/>
                <a:cs typeface="Arial" panose="020B0604020202020204" pitchFamily="34" charset="0"/>
              </a:rPr>
              <a:t>秒内</a:t>
            </a:r>
            <a:r>
              <a:rPr lang="zh-CN" altLang="en-US" sz="1400" dirty="0">
                <a:solidFill>
                  <a:srgbClr val="000000"/>
                </a:solidFill>
                <a:latin typeface="+mn-lt"/>
                <a:ea typeface="+mn-ea"/>
                <a:cs typeface="Arial" panose="020B0604020202020204" pitchFamily="34" charset="0"/>
              </a:rPr>
              <a:t>完成，</a:t>
            </a:r>
            <a:r>
              <a:rPr lang="zh-CN" altLang="zh-CN" sz="1400" dirty="0">
                <a:solidFill>
                  <a:srgbClr val="C00000"/>
                </a:solidFill>
                <a:latin typeface="+mn-lt"/>
                <a:ea typeface="+mn-ea"/>
                <a:cs typeface="Arial" panose="020B0604020202020204" pitchFamily="34" charset="0"/>
              </a:rPr>
              <a:t>满足核心网业务秒级倒换要求</a:t>
            </a:r>
            <a:endParaRPr lang="en-US" altLang="zh-CN" sz="1400" dirty="0">
              <a:solidFill>
                <a:srgbClr val="C00000"/>
              </a:solidFill>
              <a:latin typeface="+mn-lt"/>
              <a:ea typeface="+mn-ea"/>
              <a:cs typeface="Arial" panose="020B0604020202020204" pitchFamily="34" charset="0"/>
            </a:endParaRPr>
          </a:p>
          <a:p>
            <a:pPr marL="203200" lvl="1" indent="-203200" defTabSz="1217930" fontAlgn="t">
              <a:buClr>
                <a:srgbClr val="000000">
                  <a:lumMod val="75000"/>
                  <a:lumOff val="25000"/>
                </a:srgbClr>
              </a:buClr>
              <a:buSzPct val="80000"/>
              <a:buFont typeface="Wingdings" panose="05000000000000000000" pitchFamily="2" charset="2"/>
              <a:buChar char="l"/>
              <a:defRPr/>
            </a:pPr>
            <a:r>
              <a:rPr lang="zh-CN" altLang="en-US" sz="1400" dirty="0">
                <a:solidFill>
                  <a:srgbClr val="000000"/>
                </a:solidFill>
                <a:latin typeface="+mn-lt"/>
                <a:ea typeface="+mn-ea"/>
                <a:cs typeface="Arial" panose="020B0604020202020204" pitchFamily="34" charset="0"/>
              </a:rPr>
              <a:t>电信级</a:t>
            </a:r>
            <a:r>
              <a:rPr lang="zh-CN" altLang="en-US" sz="1400" dirty="0">
                <a:solidFill>
                  <a:srgbClr val="C00000"/>
                </a:solidFill>
                <a:latin typeface="+mn-lt"/>
                <a:ea typeface="+mn-ea"/>
                <a:cs typeface="Arial" panose="020B0604020202020204" pitchFamily="34" charset="0"/>
              </a:rPr>
              <a:t>黑匣子</a:t>
            </a:r>
            <a:r>
              <a:rPr lang="zh-CN" altLang="en-US" sz="1400" dirty="0">
                <a:solidFill>
                  <a:srgbClr val="000000"/>
                </a:solidFill>
                <a:latin typeface="+mn-lt"/>
                <a:ea typeface="+mn-ea"/>
                <a:cs typeface="Arial" panose="020B0604020202020204" pitchFamily="34" charset="0"/>
              </a:rPr>
              <a:t>监控硬件和系统的异常</a:t>
            </a:r>
            <a:endParaRPr lang="en-US" altLang="zh-CN" sz="1400" dirty="0">
              <a:solidFill>
                <a:srgbClr val="000000"/>
              </a:solidFill>
              <a:latin typeface="+mn-lt"/>
              <a:ea typeface="+mn-ea"/>
              <a:cs typeface="Arial" panose="020B0604020202020204" pitchFamily="34" charset="0"/>
            </a:endParaRPr>
          </a:p>
        </p:txBody>
      </p:sp>
      <p:graphicFrame>
        <p:nvGraphicFramePr>
          <p:cNvPr id="118" name="表格 117"/>
          <p:cNvGraphicFramePr>
            <a:graphicFrameLocks noGrp="1"/>
          </p:cNvGraphicFramePr>
          <p:nvPr/>
        </p:nvGraphicFramePr>
        <p:xfrm>
          <a:off x="4772025" y="2087563"/>
          <a:ext cx="3698874" cy="2922660"/>
        </p:xfrm>
        <a:graphic>
          <a:graphicData uri="http://schemas.openxmlformats.org/drawingml/2006/table">
            <a:tbl>
              <a:tblPr firstRow="1" bandRow="1"/>
              <a:tblGrid>
                <a:gridCol w="1539789"/>
                <a:gridCol w="1199299"/>
                <a:gridCol w="959786"/>
              </a:tblGrid>
              <a:tr h="522657">
                <a:tc>
                  <a:txBody>
                    <a:bodyPr/>
                    <a:lstStyle>
                      <a:defPPr>
                        <a:defRPr lang="zh-CN"/>
                      </a:defPPr>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 故障事件</a:t>
                      </a:r>
                      <a:endParaRPr kumimoji="0" lang="en-US" altLang="zh-CN" sz="14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a:txBody>
                  <a:tcPr marL="36004" marR="36004" marT="47975" marB="47975"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defPPr>
                        <a:defRPr lang="zh-CN"/>
                      </a:defPPr>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FusionSphere</a:t>
                      </a:r>
                      <a:endParaRPr kumimoji="0" lang="zh-CN" altLang="en-US" sz="14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a:txBody>
                  <a:tcPr marL="36004" marR="36004" marT="47975" marB="47975"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defPPr>
                        <a:defRPr lang="zh-CN"/>
                      </a:defPPr>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kumimoji="0" lang="zh-CN" altLang="en-US" sz="14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其他云平台</a:t>
                      </a:r>
                      <a:endParaRPr kumimoji="0" lang="en-US" altLang="zh-CN" sz="14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txBody>
                  <a:tcPr marL="36004" marR="36004" marT="47975" marB="47975"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415980">
                <a:tc>
                  <a:txBody>
                    <a:bodyPr/>
                    <a:lstStyle/>
                    <a:p>
                      <a:pPr>
                        <a:lnSpc>
                          <a:spcPct val="150000"/>
                        </a:lnSpc>
                      </a:pP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单板拔出、掉电</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nSpc>
                          <a:spcPct val="150000"/>
                        </a:lnSpc>
                      </a:pPr>
                      <a:r>
                        <a:rPr lang="en-US" altLang="zh-CN" sz="1400" b="1" kern="1200" dirty="0" smtClean="0">
                          <a:solidFill>
                            <a:schemeClr val="tx1"/>
                          </a:solidFill>
                          <a:latin typeface="微软雅黑" panose="020B0503020204020204" pitchFamily="34" charset="-122"/>
                          <a:ea typeface="微软雅黑" panose="020B0503020204020204" pitchFamily="34" charset="-122"/>
                          <a:cs typeface="+mn-cs"/>
                        </a:rPr>
                        <a:t>&lt;1</a:t>
                      </a:r>
                      <a:r>
                        <a:rPr lang="zh-CN" altLang="en-US" sz="1400" b="1" kern="1200" dirty="0" smtClean="0">
                          <a:solidFill>
                            <a:schemeClr val="tx1"/>
                          </a:solidFill>
                          <a:latin typeface="微软雅黑" panose="020B0503020204020204" pitchFamily="34" charset="-122"/>
                          <a:ea typeface="微软雅黑" panose="020B0503020204020204" pitchFamily="34" charset="-122"/>
                          <a:cs typeface="+mn-cs"/>
                        </a:rPr>
                        <a:t>秒</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a:lnSpc>
                          <a:spcPct val="150000"/>
                        </a:lnSpc>
                      </a:pPr>
                      <a:r>
                        <a:rPr lang="en-US" altLang="zh-CN" sz="1400" b="1" kern="1200" dirty="0" smtClean="0">
                          <a:solidFill>
                            <a:srgbClr val="C00000"/>
                          </a:solidFill>
                          <a:latin typeface="微软雅黑" panose="020B0503020204020204" pitchFamily="34" charset="-122"/>
                          <a:ea typeface="微软雅黑" panose="020B0503020204020204" pitchFamily="34" charset="-122"/>
                          <a:cs typeface="+mn-cs"/>
                        </a:rPr>
                        <a:t>&gt;10</a:t>
                      </a:r>
                      <a:r>
                        <a:rPr lang="zh-CN" altLang="en-US" sz="1400" b="1" kern="1200" dirty="0" smtClean="0">
                          <a:solidFill>
                            <a:srgbClr val="C00000"/>
                          </a:solidFill>
                          <a:latin typeface="微软雅黑" panose="020B0503020204020204" pitchFamily="34" charset="-122"/>
                          <a:ea typeface="微软雅黑" panose="020B0503020204020204" pitchFamily="34" charset="-122"/>
                          <a:cs typeface="+mn-cs"/>
                        </a:rPr>
                        <a:t>秒</a:t>
                      </a:r>
                      <a:endParaRPr lang="zh-CN" altLang="en-US" sz="1400" b="1" kern="1200" dirty="0">
                        <a:solidFill>
                          <a:srgbClr val="C00000"/>
                        </a:solidFill>
                        <a:latin typeface="微软雅黑" panose="020B0503020204020204" pitchFamily="34" charset="-122"/>
                        <a:ea typeface="微软雅黑" panose="020B0503020204020204" pitchFamily="34" charset="-122"/>
                        <a:cs typeface="+mn-cs"/>
                      </a:endParaRPr>
                    </a:p>
                  </a:txBody>
                  <a:tcPr marL="36004" marR="36004" marT="47975" marB="47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415980">
                <a:tc>
                  <a:txBody>
                    <a:bodyPr/>
                    <a:lstStyle/>
                    <a:p>
                      <a:pPr>
                        <a:lnSpc>
                          <a:spcPct val="150000"/>
                        </a:lnSpc>
                      </a:pPr>
                      <a:r>
                        <a:rPr lang="en-US" altLang="zh-CN" sz="1400" b="0" kern="1200" dirty="0" smtClean="0">
                          <a:solidFill>
                            <a:schemeClr val="tx1"/>
                          </a:solidFill>
                          <a:latin typeface="微软雅黑" panose="020B0503020204020204" pitchFamily="34" charset="-122"/>
                          <a:ea typeface="微软雅黑" panose="020B0503020204020204" pitchFamily="34" charset="-122"/>
                          <a:cs typeface="+mn-cs"/>
                        </a:rPr>
                        <a:t>OS</a:t>
                      </a: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崩溃或者挂起</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nSpc>
                          <a:spcPct val="150000"/>
                        </a:lnSpc>
                      </a:pPr>
                      <a:r>
                        <a:rPr lang="en-US" altLang="zh-CN" sz="1400" b="1" kern="1200" dirty="0" smtClean="0">
                          <a:solidFill>
                            <a:schemeClr val="tx1"/>
                          </a:solidFill>
                          <a:latin typeface="微软雅黑" panose="020B0503020204020204" pitchFamily="34" charset="-122"/>
                          <a:ea typeface="微软雅黑" panose="020B0503020204020204" pitchFamily="34" charset="-122"/>
                          <a:cs typeface="+mn-cs"/>
                        </a:rPr>
                        <a:t>&lt;5</a:t>
                      </a:r>
                      <a:r>
                        <a:rPr lang="zh-CN" altLang="en-US" sz="1400" b="1" kern="1200" dirty="0" smtClean="0">
                          <a:solidFill>
                            <a:schemeClr val="tx1"/>
                          </a:solidFill>
                          <a:latin typeface="微软雅黑" panose="020B0503020204020204" pitchFamily="34" charset="-122"/>
                          <a:ea typeface="微软雅黑" panose="020B0503020204020204" pitchFamily="34" charset="-122"/>
                          <a:cs typeface="+mn-cs"/>
                        </a:rPr>
                        <a:t>秒</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en-US" altLang="zh-CN" sz="1400" b="1" kern="1200" dirty="0" smtClean="0">
                          <a:solidFill>
                            <a:srgbClr val="C00000"/>
                          </a:solidFill>
                          <a:latin typeface="微软雅黑" panose="020B0503020204020204" pitchFamily="34" charset="-122"/>
                          <a:ea typeface="微软雅黑" panose="020B0503020204020204" pitchFamily="34" charset="-122"/>
                          <a:cs typeface="+mn-cs"/>
                        </a:rPr>
                        <a:t>&gt;30</a:t>
                      </a:r>
                      <a:r>
                        <a:rPr lang="zh-CN" altLang="en-US" sz="1400" b="1" kern="1200" dirty="0" smtClean="0">
                          <a:solidFill>
                            <a:srgbClr val="C00000"/>
                          </a:solidFill>
                          <a:latin typeface="微软雅黑" panose="020B0503020204020204" pitchFamily="34" charset="-122"/>
                          <a:ea typeface="微软雅黑" panose="020B0503020204020204" pitchFamily="34" charset="-122"/>
                          <a:cs typeface="+mn-cs"/>
                        </a:rPr>
                        <a:t>秒</a:t>
                      </a:r>
                      <a:endParaRPr lang="zh-CN" altLang="en-US" sz="1400" b="1" kern="1200" dirty="0" smtClean="0">
                        <a:solidFill>
                          <a:srgbClr val="C00000"/>
                        </a:solidFill>
                        <a:latin typeface="微软雅黑" panose="020B0503020204020204" pitchFamily="34" charset="-122"/>
                        <a:ea typeface="微软雅黑" panose="020B0503020204020204" pitchFamily="34" charset="-122"/>
                        <a:cs typeface="+mn-cs"/>
                      </a:endParaRPr>
                    </a:p>
                  </a:txBody>
                  <a:tcPr marL="36004" marR="36004" marT="47975" marB="47975">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415980">
                <a:tc>
                  <a:txBody>
                    <a:bodyPr/>
                    <a:lstStyle/>
                    <a:p>
                      <a:pPr>
                        <a:lnSpc>
                          <a:spcPct val="150000"/>
                        </a:lnSpc>
                      </a:pP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硬件错误触发</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nSpc>
                          <a:spcPct val="150000"/>
                        </a:lnSpc>
                      </a:pPr>
                      <a:r>
                        <a:rPr lang="en-US" altLang="zh-CN" sz="1400" b="1" kern="1200" dirty="0" smtClean="0">
                          <a:solidFill>
                            <a:schemeClr val="tx1"/>
                          </a:solidFill>
                          <a:latin typeface="微软雅黑" panose="020B0503020204020204" pitchFamily="34" charset="-122"/>
                          <a:ea typeface="微软雅黑" panose="020B0503020204020204" pitchFamily="34" charset="-122"/>
                          <a:cs typeface="+mn-cs"/>
                        </a:rPr>
                        <a:t>&lt;1</a:t>
                      </a:r>
                      <a:r>
                        <a:rPr lang="zh-CN" altLang="en-US" sz="1400" b="1" kern="1200" dirty="0" smtClean="0">
                          <a:solidFill>
                            <a:schemeClr val="tx1"/>
                          </a:solidFill>
                          <a:latin typeface="微软雅黑" panose="020B0503020204020204" pitchFamily="34" charset="-122"/>
                          <a:ea typeface="微软雅黑" panose="020B0503020204020204" pitchFamily="34" charset="-122"/>
                          <a:cs typeface="+mn-cs"/>
                        </a:rPr>
                        <a:t>秒</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nSpc>
                          <a:spcPct val="150000"/>
                        </a:lnSpc>
                      </a:pPr>
                      <a:r>
                        <a:rPr lang="en-US" altLang="zh-CN" sz="1400" b="1" kern="1200" dirty="0" smtClean="0">
                          <a:solidFill>
                            <a:srgbClr val="C00000"/>
                          </a:solidFill>
                          <a:latin typeface="微软雅黑" panose="020B0503020204020204" pitchFamily="34" charset="-122"/>
                          <a:ea typeface="微软雅黑" panose="020B0503020204020204" pitchFamily="34" charset="-122"/>
                          <a:cs typeface="+mn-cs"/>
                        </a:rPr>
                        <a:t>&gt;10</a:t>
                      </a:r>
                      <a:r>
                        <a:rPr lang="zh-CN" altLang="en-US" sz="1400" b="1" kern="1200" dirty="0" smtClean="0">
                          <a:solidFill>
                            <a:srgbClr val="C00000"/>
                          </a:solidFill>
                          <a:latin typeface="微软雅黑" panose="020B0503020204020204" pitchFamily="34" charset="-122"/>
                          <a:ea typeface="微软雅黑" panose="020B0503020204020204" pitchFamily="34" charset="-122"/>
                          <a:cs typeface="+mn-cs"/>
                        </a:rPr>
                        <a:t>秒</a:t>
                      </a:r>
                      <a:endParaRPr lang="zh-CN" altLang="en-US" sz="1400" b="1" kern="1200" dirty="0">
                        <a:solidFill>
                          <a:srgbClr val="C00000"/>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r>
              <a:tr h="415980">
                <a:tc>
                  <a:txBody>
                    <a:bodyPr/>
                    <a:lstStyle/>
                    <a:p>
                      <a:pPr>
                        <a:lnSpc>
                          <a:spcPct val="150000"/>
                        </a:lnSpc>
                      </a:pP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内部网卡硬件故障</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nSpc>
                          <a:spcPct val="150000"/>
                        </a:lnSpc>
                      </a:pPr>
                      <a:r>
                        <a:rPr lang="en-US" altLang="zh-CN" sz="1400" b="1" kern="1200" dirty="0" smtClean="0">
                          <a:solidFill>
                            <a:schemeClr val="tx1"/>
                          </a:solidFill>
                          <a:latin typeface="微软雅黑" panose="020B0503020204020204" pitchFamily="34" charset="-122"/>
                          <a:ea typeface="微软雅黑" panose="020B0503020204020204" pitchFamily="34" charset="-122"/>
                          <a:cs typeface="+mn-cs"/>
                        </a:rPr>
                        <a:t>&lt;1</a:t>
                      </a:r>
                      <a:r>
                        <a:rPr lang="zh-CN" altLang="en-US" sz="1400" b="1" kern="1200" dirty="0" smtClean="0">
                          <a:solidFill>
                            <a:schemeClr val="tx1"/>
                          </a:solidFill>
                          <a:latin typeface="微软雅黑" panose="020B0503020204020204" pitchFamily="34" charset="-122"/>
                          <a:ea typeface="微软雅黑" panose="020B0503020204020204" pitchFamily="34" charset="-122"/>
                          <a:cs typeface="+mn-cs"/>
                        </a:rPr>
                        <a:t>秒</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nSpc>
                          <a:spcPct val="150000"/>
                        </a:lnSpc>
                      </a:pPr>
                      <a:r>
                        <a:rPr lang="en-US" altLang="zh-CN" sz="1400" b="1" kern="1200" dirty="0" smtClean="0">
                          <a:solidFill>
                            <a:srgbClr val="C00000"/>
                          </a:solidFill>
                          <a:latin typeface="微软雅黑" panose="020B0503020204020204" pitchFamily="34" charset="-122"/>
                          <a:ea typeface="微软雅黑" panose="020B0503020204020204" pitchFamily="34" charset="-122"/>
                          <a:cs typeface="+mn-cs"/>
                        </a:rPr>
                        <a:t>&gt;1</a:t>
                      </a:r>
                      <a:r>
                        <a:rPr lang="zh-CN" altLang="en-US" sz="1400" b="1" kern="1200" dirty="0" smtClean="0">
                          <a:solidFill>
                            <a:srgbClr val="C00000"/>
                          </a:solidFill>
                          <a:latin typeface="微软雅黑" panose="020B0503020204020204" pitchFamily="34" charset="-122"/>
                          <a:ea typeface="微软雅黑" panose="020B0503020204020204" pitchFamily="34" charset="-122"/>
                          <a:cs typeface="+mn-cs"/>
                        </a:rPr>
                        <a:t>分钟</a:t>
                      </a:r>
                      <a:endParaRPr lang="zh-CN" altLang="en-US" sz="1400" b="1" kern="1200" dirty="0">
                        <a:solidFill>
                          <a:srgbClr val="C00000"/>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r>
              <a:tr h="736010">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外部通信网卡硬件故障</a:t>
                      </a:r>
                      <a:endParaRPr lang="zh-CN" altLang="en-US" sz="1400" b="0" kern="1200" dirty="0" smtClean="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nSpc>
                          <a:spcPct val="150000"/>
                        </a:lnSpc>
                      </a:pPr>
                      <a:r>
                        <a:rPr lang="en-US" altLang="zh-CN" sz="1400" b="1" kern="1200" dirty="0" smtClean="0">
                          <a:solidFill>
                            <a:schemeClr val="tx1"/>
                          </a:solidFill>
                          <a:latin typeface="微软雅黑" panose="020B0503020204020204" pitchFamily="34" charset="-122"/>
                          <a:ea typeface="微软雅黑" panose="020B0503020204020204" pitchFamily="34" charset="-122"/>
                          <a:cs typeface="+mn-cs"/>
                        </a:rPr>
                        <a:t>&lt;1</a:t>
                      </a:r>
                      <a:r>
                        <a:rPr lang="zh-CN" altLang="en-US" sz="1400" b="1" kern="1200" dirty="0" smtClean="0">
                          <a:solidFill>
                            <a:schemeClr val="tx1"/>
                          </a:solidFill>
                          <a:latin typeface="微软雅黑" panose="020B0503020204020204" pitchFamily="34" charset="-122"/>
                          <a:ea typeface="微软雅黑" panose="020B0503020204020204" pitchFamily="34" charset="-122"/>
                          <a:cs typeface="+mn-cs"/>
                        </a:rPr>
                        <a:t>秒</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nSpc>
                          <a:spcPct val="150000"/>
                        </a:lnSpc>
                      </a:pPr>
                      <a:r>
                        <a:rPr lang="en-US" altLang="zh-CN" sz="1400" b="1" kern="1200" dirty="0" smtClean="0">
                          <a:solidFill>
                            <a:srgbClr val="C00000"/>
                          </a:solidFill>
                          <a:latin typeface="微软雅黑" panose="020B0503020204020204" pitchFamily="34" charset="-122"/>
                          <a:ea typeface="微软雅黑" panose="020B0503020204020204" pitchFamily="34" charset="-122"/>
                          <a:cs typeface="+mn-cs"/>
                        </a:rPr>
                        <a:t>&gt;1</a:t>
                      </a:r>
                      <a:r>
                        <a:rPr lang="zh-CN" altLang="en-US" sz="1400" b="1" kern="1200" dirty="0" smtClean="0">
                          <a:solidFill>
                            <a:srgbClr val="C00000"/>
                          </a:solidFill>
                          <a:latin typeface="微软雅黑" panose="020B0503020204020204" pitchFamily="34" charset="-122"/>
                          <a:ea typeface="微软雅黑" panose="020B0503020204020204" pitchFamily="34" charset="-122"/>
                          <a:cs typeface="+mn-cs"/>
                        </a:rPr>
                        <a:t>分钟</a:t>
                      </a:r>
                      <a:endParaRPr lang="zh-CN" altLang="en-US" sz="1400" b="1" kern="1200" dirty="0">
                        <a:solidFill>
                          <a:srgbClr val="C00000"/>
                        </a:solidFill>
                        <a:latin typeface="微软雅黑" panose="020B0503020204020204" pitchFamily="34" charset="-122"/>
                        <a:ea typeface="微软雅黑" panose="020B0503020204020204" pitchFamily="34" charset="-122"/>
                        <a:cs typeface="+mn-cs"/>
                      </a:endParaRPr>
                    </a:p>
                  </a:txBody>
                  <a:tcPr marL="36004" marR="36004" marT="47975" marB="47975">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bl>
          </a:graphicData>
        </a:graphic>
      </p:graphicFrame>
      <p:grpSp>
        <p:nvGrpSpPr>
          <p:cNvPr id="25644" name="组合 49"/>
          <p:cNvGrpSpPr/>
          <p:nvPr/>
        </p:nvGrpSpPr>
        <p:grpSpPr bwMode="auto">
          <a:xfrm>
            <a:off x="6126163" y="625475"/>
            <a:ext cx="2700337" cy="287338"/>
            <a:chOff x="3367160" y="88896"/>
            <a:chExt cx="6624459" cy="500066"/>
          </a:xfrm>
        </p:grpSpPr>
        <p:sp>
          <p:nvSpPr>
            <p:cNvPr id="122" name="직사각형 2"/>
            <p:cNvSpPr/>
            <p:nvPr/>
          </p:nvSpPr>
          <p:spPr>
            <a:xfrm>
              <a:off x="8348161" y="88896"/>
              <a:ext cx="1643458"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latin typeface="+mn-ea"/>
                <a:cs typeface="Arial" panose="020B0604020202020204" pitchFamily="34" charset="0"/>
              </a:endParaRPr>
            </a:p>
          </p:txBody>
        </p:sp>
        <p:sp>
          <p:nvSpPr>
            <p:cNvPr id="123" name="직사각형 3"/>
            <p:cNvSpPr/>
            <p:nvPr/>
          </p:nvSpPr>
          <p:spPr>
            <a:xfrm>
              <a:off x="5037878" y="88896"/>
              <a:ext cx="1639565"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latin typeface="+mn-ea"/>
                <a:cs typeface="Arial" panose="020B0604020202020204" pitchFamily="34" charset="0"/>
              </a:endParaRPr>
            </a:p>
          </p:txBody>
        </p:sp>
        <p:sp>
          <p:nvSpPr>
            <p:cNvPr id="124" name="직사각형 4"/>
            <p:cNvSpPr/>
            <p:nvPr/>
          </p:nvSpPr>
          <p:spPr>
            <a:xfrm>
              <a:off x="6677443" y="88896"/>
              <a:ext cx="1643458" cy="500066"/>
            </a:xfrm>
            <a:prstGeom prst="rect">
              <a:avLst/>
            </a:prstGeom>
            <a:solidFill>
              <a:schemeClr val="bg1">
                <a:lumMod val="75000"/>
              </a:schemeClr>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latin typeface="+mn-ea"/>
                <a:cs typeface="Arial" panose="020B0604020202020204" pitchFamily="34" charset="0"/>
              </a:endParaRPr>
            </a:p>
          </p:txBody>
        </p:sp>
        <p:sp>
          <p:nvSpPr>
            <p:cNvPr id="125" name="직사각형 5"/>
            <p:cNvSpPr/>
            <p:nvPr/>
          </p:nvSpPr>
          <p:spPr>
            <a:xfrm>
              <a:off x="3367160" y="88896"/>
              <a:ext cx="1643458" cy="500066"/>
            </a:xfrm>
            <a:prstGeom prst="rect">
              <a:avLst/>
            </a:prstGeom>
            <a:solidFill>
              <a:srgbClr val="C00000"/>
            </a:solidFill>
            <a:ln w="12700">
              <a:solidFill>
                <a:schemeClr val="bg1">
                  <a:lumMod val="50000"/>
                </a:schemeClr>
              </a:solidFill>
            </a:ln>
            <a:effectLst>
              <a:outerShdw blurRad="1905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gn="ctr" eaLnBrk="1" fontAlgn="t" hangingPunct="1">
                <a:defRPr/>
              </a:pPr>
              <a:endParaRPr lang="ko-KR" altLang="en-US" sz="1500" dirty="0">
                <a:latin typeface="+mn-ea"/>
                <a:cs typeface="Arial" panose="020B0604020202020204" pitchFamily="34" charset="0"/>
              </a:endParaRPr>
            </a:p>
          </p:txBody>
        </p:sp>
        <p:sp>
          <p:nvSpPr>
            <p:cNvPr id="126" name="직사각형 23"/>
            <p:cNvSpPr/>
            <p:nvPr/>
          </p:nvSpPr>
          <p:spPr>
            <a:xfrm>
              <a:off x="3522938"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ea"/>
                  <a:ea typeface="+mn-ea"/>
                  <a:cs typeface="Arial" panose="020B0604020202020204" pitchFamily="34" charset="0"/>
                </a:rPr>
                <a:t>高效</a:t>
              </a:r>
              <a:endParaRPr lang="ko-KR" altLang="en-US" sz="1500" smtClean="0">
                <a:solidFill>
                  <a:schemeClr val="bg1"/>
                </a:solidFill>
                <a:latin typeface="+mn-ea"/>
                <a:ea typeface="+mn-ea"/>
                <a:cs typeface="Arial" panose="020B0604020202020204" pitchFamily="34" charset="0"/>
              </a:endParaRPr>
            </a:p>
          </p:txBody>
        </p:sp>
        <p:sp>
          <p:nvSpPr>
            <p:cNvPr id="127" name="직사각형 24"/>
            <p:cNvSpPr/>
            <p:nvPr/>
          </p:nvSpPr>
          <p:spPr>
            <a:xfrm>
              <a:off x="5310490"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ea"/>
                  <a:ea typeface="+mn-ea"/>
                  <a:cs typeface="Arial" panose="020B0604020202020204" pitchFamily="34" charset="0"/>
                </a:rPr>
                <a:t>安全</a:t>
              </a:r>
              <a:endParaRPr lang="ko-KR" altLang="en-US" sz="1500" smtClean="0">
                <a:solidFill>
                  <a:schemeClr val="bg1"/>
                </a:solidFill>
                <a:latin typeface="+mn-ea"/>
                <a:ea typeface="+mn-ea"/>
                <a:cs typeface="Arial" panose="020B0604020202020204" pitchFamily="34" charset="0"/>
              </a:endParaRPr>
            </a:p>
          </p:txBody>
        </p:sp>
        <p:sp>
          <p:nvSpPr>
            <p:cNvPr id="128" name="직사각형 25"/>
            <p:cNvSpPr/>
            <p:nvPr/>
          </p:nvSpPr>
          <p:spPr>
            <a:xfrm>
              <a:off x="6895532"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ea"/>
                  <a:ea typeface="+mn-ea"/>
                  <a:cs typeface="Arial" panose="020B0604020202020204" pitchFamily="34" charset="0"/>
                </a:rPr>
                <a:t>融合</a:t>
              </a:r>
              <a:endParaRPr lang="ko-KR" altLang="en-US" sz="1500" smtClean="0">
                <a:solidFill>
                  <a:schemeClr val="bg1"/>
                </a:solidFill>
                <a:latin typeface="+mn-ea"/>
                <a:ea typeface="+mn-ea"/>
                <a:cs typeface="Arial" panose="020B0604020202020204" pitchFamily="34" charset="0"/>
              </a:endParaRPr>
            </a:p>
          </p:txBody>
        </p:sp>
        <p:sp>
          <p:nvSpPr>
            <p:cNvPr id="129" name="직사각형 26"/>
            <p:cNvSpPr/>
            <p:nvPr/>
          </p:nvSpPr>
          <p:spPr>
            <a:xfrm>
              <a:off x="8620772" y="88896"/>
              <a:ext cx="1238435" cy="50006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fontAlgn="t">
                <a:defRPr sz="1000">
                  <a:solidFill>
                    <a:schemeClr val="tx1"/>
                  </a:solidFill>
                  <a:latin typeface="FrutigerNext LT Regular"/>
                  <a:ea typeface="宋体" panose="02010600030101010101" pitchFamily="2" charset="-122"/>
                </a:defRPr>
              </a:lvl1pPr>
              <a:lvl2pPr marL="742950" indent="-285750" fontAlgn="t">
                <a:defRPr sz="1000">
                  <a:solidFill>
                    <a:schemeClr val="tx1"/>
                  </a:solidFill>
                  <a:latin typeface="FrutigerNext LT Regular"/>
                  <a:ea typeface="宋体" panose="02010600030101010101" pitchFamily="2" charset="-122"/>
                </a:defRPr>
              </a:lvl2pPr>
              <a:lvl3pPr marL="1143000" indent="-228600" fontAlgn="t">
                <a:defRPr sz="1000">
                  <a:solidFill>
                    <a:schemeClr val="tx1"/>
                  </a:solidFill>
                  <a:latin typeface="FrutigerNext LT Regular"/>
                  <a:ea typeface="宋体" panose="02010600030101010101" pitchFamily="2" charset="-122"/>
                </a:defRPr>
              </a:lvl3pPr>
              <a:lvl4pPr marL="1600200" indent="-228600" fontAlgn="t">
                <a:defRPr sz="1000">
                  <a:solidFill>
                    <a:schemeClr val="tx1"/>
                  </a:solidFill>
                  <a:latin typeface="FrutigerNext LT Regular"/>
                  <a:ea typeface="宋体" panose="02010600030101010101" pitchFamily="2" charset="-122"/>
                </a:defRPr>
              </a:lvl4pPr>
              <a:lvl5pPr marL="2057400" indent="-228600" fontAlgn="t">
                <a:defRPr sz="1000">
                  <a:solidFill>
                    <a:schemeClr val="tx1"/>
                  </a:solidFill>
                  <a:latin typeface="FrutigerNext LT Regular"/>
                  <a:ea typeface="宋体" panose="02010600030101010101" pitchFamily="2" charset="-122"/>
                </a:defRPr>
              </a:lvl5pPr>
              <a:lvl6pPr marL="25146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6pPr>
              <a:lvl7pPr marL="29718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7pPr>
              <a:lvl8pPr marL="34290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8pPr>
              <a:lvl9pPr marL="3886200" indent="-228600" eaLnBrk="0" fontAlgn="t" hangingPunct="0">
                <a:spcBef>
                  <a:spcPct val="0"/>
                </a:spcBef>
                <a:spcAft>
                  <a:spcPct val="0"/>
                </a:spcAft>
                <a:defRPr sz="1000">
                  <a:solidFill>
                    <a:schemeClr val="tx1"/>
                  </a:solidFill>
                  <a:latin typeface="FrutigerNext LT Regular"/>
                  <a:ea typeface="宋体" panose="02010600030101010101" pitchFamily="2" charset="-122"/>
                </a:defRPr>
              </a:lvl9pPr>
            </a:lstStyle>
            <a:p>
              <a:pPr algn="ctr" eaLnBrk="1" hangingPunct="1">
                <a:defRPr/>
              </a:pPr>
              <a:r>
                <a:rPr lang="zh-CN" altLang="en-US" sz="1500" smtClean="0">
                  <a:solidFill>
                    <a:schemeClr val="bg1"/>
                  </a:solidFill>
                  <a:latin typeface="+mn-ea"/>
                  <a:ea typeface="+mn-ea"/>
                  <a:cs typeface="Arial" panose="020B0604020202020204" pitchFamily="34" charset="0"/>
                </a:rPr>
                <a:t>开放</a:t>
              </a:r>
              <a:endParaRPr lang="ko-KR" altLang="en-US" sz="1500" smtClean="0">
                <a:solidFill>
                  <a:schemeClr val="bg1"/>
                </a:solidFill>
                <a:latin typeface="+mn-ea"/>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noFill/>
          <a:miter lim="800000"/>
        </a:ln>
      </a:spPr>
      <a:bodyPr wrap="none" lIns="99980" tIns="49986" rIns="99980" bIns="49986">
        <a:spAutoFit/>
      </a:bodyPr>
      <a:lstStyle>
        <a:defPPr algn="ctr" defTabSz="1001395" eaLnBrk="0" hangingPunct="0">
          <a:defRPr sz="1400" dirty="0" smtClean="0">
            <a:solidFill>
              <a:srgbClr val="000000"/>
            </a:solidFill>
            <a:latin typeface="+mn-lt"/>
            <a:ea typeface="+mn-ea"/>
            <a:cs typeface="Arial" panose="020B0604020202020204"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10223</Words>
  <Application>WPS 演示</Application>
  <PresentationFormat>全屏显示(4:3)</PresentationFormat>
  <Paragraphs>1981</Paragraphs>
  <Slides>51</Slides>
  <Notes>48</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51</vt:i4>
      </vt:variant>
    </vt:vector>
  </HeadingPairs>
  <TitlesOfParts>
    <vt:vector size="73" baseType="lpstr">
      <vt:lpstr>Arial</vt:lpstr>
      <vt:lpstr>宋体</vt:lpstr>
      <vt:lpstr>Wingdings</vt:lpstr>
      <vt:lpstr>FrutigerNext LT Regular</vt:lpstr>
      <vt:lpstr>FrutigerNext LT Medium</vt:lpstr>
      <vt:lpstr>黑体</vt:lpstr>
      <vt:lpstr>FrutigerNext LT Light</vt:lpstr>
      <vt:lpstr>华文细黑</vt:lpstr>
      <vt:lpstr>MS PGothic</vt:lpstr>
      <vt:lpstr>Arial Unicode MS</vt:lpstr>
      <vt:lpstr>FrutigerNext LT Regular</vt:lpstr>
      <vt:lpstr>Calibri</vt:lpstr>
      <vt:lpstr>微软雅黑</vt:lpstr>
      <vt:lpstr>Segoe Print</vt:lpstr>
      <vt:lpstr>FrutigerNext LT Medium</vt:lpstr>
      <vt:lpstr>FrutigerNext LT Light</vt:lpstr>
      <vt:lpstr>Estrangelo Edessa</vt:lpstr>
      <vt:lpstr>Tahoma</vt:lpstr>
      <vt:lpstr>Calibri</vt:lpstr>
      <vt:lpstr>HY헤드라인M</vt:lpstr>
      <vt:lpstr>1#UC&amp;C母版初稿</vt:lpstr>
      <vt:lpstr>End</vt:lpstr>
      <vt:lpstr>第三章 华为云计算解决方案</vt:lpstr>
      <vt:lpstr>PowerPoint 演示文稿</vt:lpstr>
      <vt:lpstr>PowerPoint 演示文稿</vt:lpstr>
      <vt:lpstr>PowerPoint 演示文稿</vt:lpstr>
      <vt:lpstr>FusionSphere整体架构</vt:lpstr>
      <vt:lpstr>FusionSphere架构特点</vt:lpstr>
      <vt:lpstr>模板化、自动化业务部署</vt:lpstr>
      <vt:lpstr>资源弹性伸缩、SLA资源池</vt:lpstr>
      <vt:lpstr>故障快速检测和自动恢复</vt:lpstr>
      <vt:lpstr>精细化故障预防系统</vt:lpstr>
      <vt:lpstr>端到端的系统安全优化</vt:lpstr>
      <vt:lpstr>基于云操作系统的主机复制容灾</vt:lpstr>
      <vt:lpstr>虚拟化防病毒</vt:lpstr>
      <vt:lpstr>资源统一管理</vt:lpstr>
      <vt:lpstr>多数据中心管理</vt:lpstr>
      <vt:lpstr>混合云管理</vt:lpstr>
      <vt:lpstr>提供开放API接口</vt:lpstr>
      <vt:lpstr>FusionSphere版本介绍</vt:lpstr>
      <vt:lpstr>PowerPoint 演示文稿</vt:lpstr>
      <vt:lpstr>PowerPoint 演示文稿</vt:lpstr>
      <vt:lpstr>PowerPoint 演示文稿</vt:lpstr>
      <vt:lpstr>FusionCube真正的超融合架构</vt:lpstr>
      <vt:lpstr>PowerPoint 演示文稿</vt:lpstr>
      <vt:lpstr>不同企业应用一体承载、解决各系统独立安装部署问题</vt:lpstr>
      <vt:lpstr>线性平滑扩容，扩容像堆积木一样简单方便</vt:lpstr>
      <vt:lpstr>PowerPoint 演示文稿</vt:lpstr>
      <vt:lpstr>用创新架构解决I/O性能瓶颈问题</vt:lpstr>
      <vt:lpstr>FusionCube的几个应用场景</vt:lpstr>
      <vt:lpstr>PowerPoint 演示文稿</vt:lpstr>
      <vt:lpstr>什么是桌面云</vt:lpstr>
      <vt:lpstr>早期桌面云发展困境</vt:lpstr>
      <vt:lpstr>华为FusionCloud桌面云解决方案架构</vt:lpstr>
      <vt:lpstr>保障用户办公体验</vt:lpstr>
      <vt:lpstr>友好的登录界面</vt:lpstr>
      <vt:lpstr>完善的GPU支撑方案</vt:lpstr>
      <vt:lpstr>公用桌面最佳方案：全内存桌面</vt:lpstr>
      <vt:lpstr>全面灵活的E2E安全防护设计</vt:lpstr>
      <vt:lpstr>完善的业务容灾能力</vt:lpstr>
      <vt:lpstr>系列工具，简化管理与故障诊断</vt:lpstr>
      <vt:lpstr>全方位可靠性保障机制</vt:lpstr>
      <vt:lpstr>完善的分支机构部署能力</vt:lpstr>
      <vt:lpstr>华为桌面云突破虚拟桌面发展瓶颈</vt:lpstr>
      <vt:lpstr>桌面云典型应用场景</vt:lpstr>
      <vt:lpstr>PowerPoint 演示文稿</vt:lpstr>
      <vt:lpstr>FusionCloud云计算解决方案</vt:lpstr>
      <vt:lpstr>PowerPoint 演示文稿</vt:lpstr>
      <vt:lpstr>PowerPoint 演示文稿</vt:lpstr>
      <vt:lpstr>习题</vt:lpstr>
      <vt:lpstr>习题</vt:lpstr>
      <vt:lpstr>习题</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V 字</cp:lastModifiedBy>
  <cp:revision>2255</cp:revision>
  <dcterms:created xsi:type="dcterms:W3CDTF">2003-08-21T06:48:00Z</dcterms:created>
  <dcterms:modified xsi:type="dcterms:W3CDTF">2018-11-27T13:34:12Z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(4)RqssNpmZSg68UAdvvCeYXwnWxOYBo8PkTs93ExnNlx74IzqrSp4atwIJKfK9mvYoXbCtlIEL
onGkmz5WVs73ydVvprpRsiSChuo9TK4kWs+nta7AJnsFdtHrA5IaBJL2Om2T16XkIin7Dgck
krMs7WBe1gJQoip8+2aJ6xUxowkQpej8B31zPQMlmqqzk4+iywPbTfVuJ5JQ87PkgSI2Wg+M
GDKABBAFjhvo1AHFdN</vt:lpwstr>
  </property>
  <property fmtid="{D5CDD505-2E9C-101B-9397-08002B2CF9AE}" pid="14" name="_new_ms_pID_725431">
    <vt:lpwstr>ad6/EWbxjspbWJYD4x2FI73MHDgf0GWyO8MZ1d/NZSGBMecLMx/J6i
SLZYqtXnzMAoAR8XG/pj2B7w8go1o9SGzKd4u81un8hsz+OOn3ybqSN66b64JFwt6kqMJJau
8WmTb71pozOC4q40jkfPaVj541d4r5iLs5LDyy7Tsjc4EGtyPu+zPqVL/mf8b9rxM3A1Xl5A
E4clg1EmBhr2wyNwm6yOGXWRpzEJUCSVtAUr</vt:lpwstr>
  </property>
  <property fmtid="{D5CDD505-2E9C-101B-9397-08002B2CF9AE}" pid="15" name="_new_ms_pID_725432">
    <vt:lpwstr>0mdshBrXAMk/1TqniZCYbsxm/kHQqiKu2Qg8
/CNCH0ZCW5kny+Vi26s8ClHpcuC0hPiKIYvQ6wIZHDdeDKbOnjp+L4jWILpWzqMI0kBNjkkK
hV4DMXTtoMx9XfqCYyad38D/DfIGABVoifvhRS+K2s0HqMWeljOX5h7ljAPjjPG/Iz6Y9zMs
aoLThiKfMiQEbEDda/xs4SOYMNYJCIANuz6wASfoh9hW7YzdlufmQC</vt:lpwstr>
  </property>
  <property fmtid="{D5CDD505-2E9C-101B-9397-08002B2CF9AE}" pid="16" name="_new_ms_pID_725433">
    <vt:lpwstr>Ot3/Fl2WuI5GMIkbmu
kRN1+Y5Oa6FLlMGG4MPDvjgx+20=</vt:lpwstr>
  </property>
  <property fmtid="{D5CDD505-2E9C-101B-9397-08002B2CF9AE}" pid="17" name="sflag">
    <vt:lpwstr>1449467079</vt:lpwstr>
  </property>
  <property fmtid="{D5CDD505-2E9C-101B-9397-08002B2CF9AE}" pid="18" name="KSOProductBuildVer">
    <vt:lpwstr>2052-10.1.0.7668</vt:lpwstr>
  </property>
  <property fmtid="{D5CDD505-2E9C-101B-9397-08002B2CF9AE}" pid="19" name="KSORubyTemplateID">
    <vt:lpwstr>13</vt:lpwstr>
  </property>
</Properties>
</file>